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672B19-5EA1-4311-9315-76C2EDE9BD08}">
  <a:tblStyle styleId="{CE672B19-5EA1-4311-9315-76C2EDE9BD0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44"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numCol="1"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457200" lvl="0" indent="-298450" algn="l" rtl="0">
              <a:spcBef>
                <a:spcPts val="0"/>
              </a:spcBef>
              <a:spcAft>
                <a:spcPts val="0"/>
              </a:spcAft>
              <a:buSzPts val="1100"/>
              <a:buChar char="-"/>
            </a:pPr>
            <a:r>
              <a:rPr lang="en" altLang="en"/>
              <a:t>Attention grabber: “Raise your hand if you know anyone with arthritis or if anyone is currently affected by arthritis”</a:t>
            </a:r>
            <a:endParaRPr/>
          </a:p>
          <a:p>
            <a:pPr marL="457200" lvl="0" indent="-298450" algn="l" rtl="0">
              <a:spcBef>
                <a:spcPts val="0"/>
              </a:spcBef>
              <a:spcAft>
                <a:spcPts val="0"/>
              </a:spcAft>
              <a:buSzPts val="1100"/>
              <a:buChar char="-"/>
            </a:pPr>
            <a:r>
              <a:rPr lang="en" altLang="en"/>
              <a:t>Introduction of topic and mentors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81ed2d80c442d4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81ed2d80c442d4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457200" lvl="0" indent="-304800" algn="l" rtl="0">
              <a:spcBef>
                <a:spcPts val="0"/>
              </a:spcBef>
              <a:spcAft>
                <a:spcPts val="0"/>
              </a:spcAft>
              <a:buSzPts val="1200"/>
              <a:buFont typeface="Times New Roman"/>
              <a:buChar char="-"/>
            </a:pPr>
            <a:r>
              <a:rPr lang="en" altLang="en" sz="1200">
                <a:latin typeface="Times New Roman"/>
                <a:ea typeface="Times New Roman"/>
                <a:cs typeface="Times New Roman"/>
                <a:sym typeface="Times New Roman"/>
              </a:rPr>
              <a:t>Osteoarthritis is a chronic degenerative disease that affects millions</a:t>
            </a:r>
            <a:endParaRPr sz="1200">
              <a:latin typeface="Times New Roman"/>
              <a:ea typeface="Times New Roman"/>
              <a:cs typeface="Times New Roman"/>
              <a:sym typeface="Times New Roman"/>
            </a:endParaRPr>
          </a:p>
          <a:p>
            <a:pPr marL="457200" lvl="0" indent="-304800" algn="l" rtl="0">
              <a:lnSpc>
                <a:spcPct val="105000"/>
              </a:lnSpc>
              <a:spcBef>
                <a:spcPts val="0"/>
              </a:spcBef>
              <a:spcAft>
                <a:spcPts val="0"/>
              </a:spcAft>
              <a:buClr>
                <a:schemeClr val="dk1"/>
              </a:buClr>
              <a:buSzPts val="1200"/>
              <a:buFont typeface="Times New Roman"/>
              <a:buChar char="-"/>
            </a:pPr>
            <a:r>
              <a:rPr lang="en" altLang="en" sz="1200">
                <a:solidFill>
                  <a:schemeClr val="dk1"/>
                </a:solidFill>
                <a:latin typeface="Times New Roman"/>
                <a:ea typeface="Times New Roman"/>
                <a:cs typeface="Times New Roman"/>
                <a:sym typeface="Times New Roman"/>
              </a:rPr>
              <a:t>The drug is absorbed through the skin, and permeated into the soft tissues surrounding the targeted joint. Once delivered, the inhibits the targeted enzymes, hence, also inhibiting inflammation.</a:t>
            </a:r>
            <a:endParaRPr sz="1200">
              <a:solidFill>
                <a:schemeClr val="dk1"/>
              </a:solidFill>
              <a:latin typeface="Times New Roman"/>
              <a:ea typeface="Times New Roman"/>
              <a:cs typeface="Times New Roman"/>
              <a:sym typeface="Times New Roman"/>
            </a:endParaRPr>
          </a:p>
          <a:p>
            <a:pPr marL="457200" lvl="0" indent="-298450" algn="l" rtl="0">
              <a:spcBef>
                <a:spcPts val="0"/>
              </a:spcBef>
              <a:spcAft>
                <a:spcPts val="0"/>
              </a:spcAft>
              <a:buSzPts val="1100"/>
              <a:buChar cha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81ed2d80c442d42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81ed2d80c442d4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r>
              <a:rPr lang="en" altLang="en"/>
              <a:t>Transition of liposome zoom 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d588a336d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d588a336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r>
              <a:rPr lang="en" altLang="en"/>
              <a:t>Results are currently pending for encapsulation efficiency, we are testing concentrations from about 50 mg - 100 mg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81ed2d80c442d42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81ed2d80c442d4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numCol="1"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numCol="1"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numCol="1"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numCol="1"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numCol="1"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numCol="1"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numCol="1"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numCol="1"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numCol="1"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numCol="1"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numCol="1"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numCol="1"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numCol="1"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numCol="1"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numCol="1"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numCol="1"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numCol="1"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numCol="1"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numCol="1"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lt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numCol="1"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numCol="1"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numCol="1"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lt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633825"/>
            <a:ext cx="8520600" cy="1190700"/>
          </a:xfrm>
          <a:prstGeom prst="rect">
            <a:avLst/>
          </a:prstGeom>
        </p:spPr>
        <p:txBody>
          <a:bodyPr spcFirstLastPara="1" wrap="square" lIns="91425" tIns="91425" rIns="91425" bIns="91425" numCol="1" anchor="b" anchorCtr="0">
            <a:noAutofit/>
          </a:bodyPr>
          <a:lstStyle/>
          <a:p>
            <a:pPr marL="0" lvl="0" indent="0" algn="ctr" rtl="0">
              <a:spcBef>
                <a:spcPts val="0"/>
              </a:spcBef>
              <a:spcAft>
                <a:spcPts val="0"/>
              </a:spcAft>
              <a:buSzPts val="990"/>
              <a:buNone/>
            </a:pPr>
            <a:r>
              <a:rPr lang="en" altLang="en" sz="3280">
                <a:latin typeface="Times New Roman"/>
                <a:ea typeface="Times New Roman"/>
                <a:cs typeface="Times New Roman"/>
                <a:sym typeface="Times New Roman"/>
              </a:rPr>
              <a:t>Development and Characterization of Diclofenac Sodium loaded Liposomes for Transdermal Delivery</a:t>
            </a:r>
            <a:endParaRPr sz="3280">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2985900"/>
            <a:ext cx="4465500" cy="1827000"/>
          </a:xfrm>
          <a:prstGeom prst="rect">
            <a:avLst/>
          </a:prstGeom>
        </p:spPr>
        <p:txBody>
          <a:bodyPr spcFirstLastPara="1" wrap="square" lIns="91425" tIns="91425" rIns="91425" bIns="91425" numCol="1" anchor="t" anchorCtr="0">
            <a:normAutofit fontScale="70000" lnSpcReduction="20000"/>
          </a:bodyPr>
          <a:lstStyle/>
          <a:p>
            <a:pPr marL="0" lvl="0" indent="0" algn="ctr" rtl="0">
              <a:lnSpc>
                <a:spcPct val="115000"/>
              </a:lnSpc>
              <a:spcBef>
                <a:spcPts val="0"/>
              </a:spcBef>
              <a:spcAft>
                <a:spcPts val="0"/>
              </a:spcAft>
              <a:buNone/>
            </a:pPr>
            <a:r>
              <a:rPr lang="en" altLang="en" sz="3000" b="1">
                <a:solidFill>
                  <a:srgbClr val="FF0000"/>
                </a:solidFill>
                <a:latin typeface="Times New Roman"/>
                <a:ea typeface="Times New Roman"/>
                <a:cs typeface="Times New Roman"/>
                <a:sym typeface="Times New Roman"/>
              </a:rPr>
              <a:t>Jailen Doyle</a:t>
            </a:r>
            <a:endParaRPr sz="3000" b="1">
              <a:solidFill>
                <a:srgbClr val="FF0000"/>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altLang="en" sz="2400">
                <a:solidFill>
                  <a:schemeClr val="dk1"/>
                </a:solidFill>
                <a:latin typeface="Times New Roman"/>
                <a:ea typeface="Times New Roman"/>
                <a:cs typeface="Times New Roman"/>
                <a:sym typeface="Times New Roman"/>
              </a:rPr>
              <a:t>Dillard University</a:t>
            </a:r>
            <a:endParaRPr sz="24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altLang="en" sz="2400">
                <a:solidFill>
                  <a:schemeClr val="dk1"/>
                </a:solidFill>
                <a:latin typeface="Times New Roman"/>
                <a:ea typeface="Times New Roman"/>
                <a:cs typeface="Times New Roman"/>
                <a:sym typeface="Times New Roman"/>
              </a:rPr>
              <a:t>Mentors:  Bozena Michniak-Kohn, PhD</a:t>
            </a:r>
            <a:endParaRPr sz="24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altLang="en" sz="2400">
                <a:solidFill>
                  <a:schemeClr val="dk1"/>
                </a:solidFill>
                <a:latin typeface="Times New Roman"/>
                <a:ea typeface="Times New Roman"/>
                <a:cs typeface="Times New Roman"/>
                <a:sym typeface="Times New Roman"/>
              </a:rPr>
              <a:t>      Namrata Martharoo, PhD Student</a:t>
            </a:r>
            <a:endParaRPr sz="24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altLang="en" sz="2400">
                <a:solidFill>
                  <a:schemeClr val="dk1"/>
                </a:solidFill>
                <a:latin typeface="Times New Roman"/>
                <a:ea typeface="Times New Roman"/>
                <a:cs typeface="Times New Roman"/>
                <a:sym typeface="Times New Roman"/>
              </a:rPr>
              <a:t>     Keyaara Robinson, PhD Student</a:t>
            </a:r>
            <a:endParaRPr sz="2400">
              <a:solidFill>
                <a:schemeClr val="dk1"/>
              </a:solidFill>
              <a:latin typeface="Times New Roman"/>
              <a:ea typeface="Times New Roman"/>
              <a:cs typeface="Times New Roman"/>
              <a:sym typeface="Times New Roman"/>
            </a:endParaRPr>
          </a:p>
        </p:txBody>
      </p:sp>
      <p:pic>
        <p:nvPicPr>
          <p:cNvPr id="56" name="Google Shape;56;p13"/>
          <p:cNvPicPr preferRelativeResize="0"/>
          <p:nvPr/>
        </p:nvPicPr>
        <p:blipFill rotWithShape="1">
          <a:blip r:embed="rId3">
            <a:alphaModFix/>
          </a:blip>
          <a:srcRect l="15187" r="12900"/>
          <a:stretch/>
        </p:blipFill>
        <p:spPr>
          <a:xfrm>
            <a:off x="4886100" y="2985900"/>
            <a:ext cx="3946200" cy="1706250"/>
          </a:xfrm>
          <a:prstGeom prst="rect">
            <a:avLst/>
          </a:prstGeom>
          <a:noFill/>
          <a:ln>
            <a:noFill/>
          </a:ln>
        </p:spPr>
      </p:pic>
      <p:sp>
        <p:nvSpPr>
          <p:cNvPr id="57" name="Google Shape;57;p13"/>
          <p:cNvSpPr txBox="1"/>
          <p:nvPr/>
        </p:nvSpPr>
        <p:spPr>
          <a:xfrm>
            <a:off x="6064425" y="5716975"/>
            <a:ext cx="7340400" cy="400200"/>
          </a:xfrm>
          <a:prstGeom prst="rect">
            <a:avLst/>
          </a:prstGeom>
          <a:noFill/>
          <a:ln>
            <a:noFill/>
          </a:ln>
        </p:spPr>
        <p:txBody>
          <a:bodyPr spcFirstLastPara="1" wrap="square" lIns="91425" tIns="91425" rIns="91425" bIns="91425" numCol="1" anchor="t" anchorCtr="0">
            <a:spAutoFit/>
          </a:bodyPr>
          <a:lstStyle/>
          <a:p>
            <a:pPr marL="0" lvl="0" indent="0" algn="l" rtl="0">
              <a:spcBef>
                <a:spcPts val="0"/>
              </a:spcBef>
              <a:spcAft>
                <a:spcPts val="0"/>
              </a:spcAft>
              <a:buNone/>
            </a:pPr>
            <a:endParaRPr/>
          </a:p>
        </p:txBody>
      </p:sp>
      <p:sp>
        <p:nvSpPr>
          <p:cNvPr id="58" name="Google Shape;58;p13"/>
          <p:cNvSpPr/>
          <p:nvPr/>
        </p:nvSpPr>
        <p:spPr>
          <a:xfrm>
            <a:off x="300000" y="1218750"/>
            <a:ext cx="8544000" cy="1613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pic>
        <p:nvPicPr>
          <p:cNvPr id="59" name="Google Shape;59;p13"/>
          <p:cNvPicPr preferRelativeResize="0"/>
          <p:nvPr/>
        </p:nvPicPr>
        <p:blipFill>
          <a:blip r:embed="rId4">
            <a:alphaModFix/>
          </a:blip>
          <a:stretch>
            <a:fillRect/>
          </a:stretch>
        </p:blipFill>
        <p:spPr>
          <a:xfrm>
            <a:off x="300000" y="305425"/>
            <a:ext cx="6566149" cy="913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13325" y="104900"/>
            <a:ext cx="2962500" cy="572700"/>
          </a:xfrm>
          <a:prstGeom prst="rect">
            <a:avLst/>
          </a:prstGeom>
        </p:spPr>
        <p:txBody>
          <a:bodyPr spcFirstLastPara="1" wrap="square" lIns="91425" tIns="91425" rIns="91425" bIns="91425" numCol="1" anchor="t" anchorCtr="0">
            <a:normAutofit fontScale="90000"/>
          </a:bodyPr>
          <a:lstStyle/>
          <a:p>
            <a:pPr marL="0" lvl="0" indent="0" algn="l" rtl="0">
              <a:spcBef>
                <a:spcPts val="0"/>
              </a:spcBef>
              <a:spcAft>
                <a:spcPts val="0"/>
              </a:spcAft>
              <a:buNone/>
            </a:pPr>
            <a:r>
              <a:rPr lang="en" altLang="en" b="1" u="sng">
                <a:latin typeface="Times New Roman"/>
                <a:ea typeface="Times New Roman"/>
                <a:cs typeface="Times New Roman"/>
                <a:sym typeface="Times New Roman"/>
              </a:rPr>
              <a:t>Introduction:</a:t>
            </a:r>
            <a:endParaRPr b="1" u="sng">
              <a:latin typeface="Times New Roman"/>
              <a:ea typeface="Times New Roman"/>
              <a:cs typeface="Times New Roman"/>
              <a:sym typeface="Times New Roman"/>
            </a:endParaRPr>
          </a:p>
        </p:txBody>
      </p:sp>
      <p:sp>
        <p:nvSpPr>
          <p:cNvPr id="65" name="Google Shape;65;p14"/>
          <p:cNvSpPr txBox="1">
            <a:spLocks noGrp="1"/>
          </p:cNvSpPr>
          <p:nvPr>
            <p:ph type="body" idx="1"/>
          </p:nvPr>
        </p:nvSpPr>
        <p:spPr>
          <a:xfrm>
            <a:off x="0" y="610975"/>
            <a:ext cx="4596600" cy="3064500"/>
          </a:xfrm>
          <a:prstGeom prst="rect">
            <a:avLst/>
          </a:prstGeom>
        </p:spPr>
        <p:txBody>
          <a:bodyPr spcFirstLastPara="1" wrap="square" lIns="91425" tIns="91425" rIns="91425" bIns="91425" numCol="1" anchor="t" anchorCtr="0">
            <a:noAutofit/>
          </a:bodyPr>
          <a:lstStyle/>
          <a:p>
            <a:pPr marL="457200" lvl="0" indent="-336550" algn="l" rtl="0">
              <a:lnSpc>
                <a:spcPct val="105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Osteoarthritis affects around 300 million people around the world every year.</a:t>
            </a:r>
            <a:endParaRPr sz="1700">
              <a:solidFill>
                <a:schemeClr val="dk1"/>
              </a:solidFill>
              <a:latin typeface="Times New Roman"/>
              <a:ea typeface="Times New Roman"/>
              <a:cs typeface="Times New Roman"/>
              <a:sym typeface="Times New Roman"/>
            </a:endParaRPr>
          </a:p>
          <a:p>
            <a:pPr marL="914400" lvl="1" indent="-336550" algn="l" rtl="0">
              <a:lnSpc>
                <a:spcPct val="105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It is a chronic condition involving:</a:t>
            </a:r>
            <a:endParaRPr sz="1700">
              <a:solidFill>
                <a:schemeClr val="dk1"/>
              </a:solidFill>
              <a:latin typeface="Times New Roman"/>
              <a:ea typeface="Times New Roman"/>
              <a:cs typeface="Times New Roman"/>
              <a:sym typeface="Times New Roman"/>
            </a:endParaRPr>
          </a:p>
          <a:p>
            <a:pPr marL="1371600" lvl="2" indent="-336550" algn="l" rtl="0">
              <a:lnSpc>
                <a:spcPct val="105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cartilage loss</a:t>
            </a:r>
            <a:endParaRPr sz="1700">
              <a:solidFill>
                <a:schemeClr val="dk1"/>
              </a:solidFill>
              <a:latin typeface="Times New Roman"/>
              <a:ea typeface="Times New Roman"/>
              <a:cs typeface="Times New Roman"/>
              <a:sym typeface="Times New Roman"/>
            </a:endParaRPr>
          </a:p>
          <a:p>
            <a:pPr marL="1371600" lvl="2" indent="-336550" algn="l" rtl="0">
              <a:lnSpc>
                <a:spcPct val="105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degeneration of the joints</a:t>
            </a:r>
            <a:endParaRPr sz="1700">
              <a:solidFill>
                <a:schemeClr val="dk1"/>
              </a:solidFill>
              <a:latin typeface="Times New Roman"/>
              <a:ea typeface="Times New Roman"/>
              <a:cs typeface="Times New Roman"/>
              <a:sym typeface="Times New Roman"/>
            </a:endParaRPr>
          </a:p>
          <a:p>
            <a:pPr marL="1371600" lvl="2" indent="-336550" algn="l" rtl="0">
              <a:lnSpc>
                <a:spcPct val="105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nerve damage</a:t>
            </a:r>
            <a:endParaRPr sz="1700">
              <a:solidFill>
                <a:schemeClr val="dk1"/>
              </a:solidFill>
              <a:latin typeface="Times New Roman"/>
              <a:ea typeface="Times New Roman"/>
              <a:cs typeface="Times New Roman"/>
              <a:sym typeface="Times New Roman"/>
            </a:endParaRPr>
          </a:p>
          <a:p>
            <a:pPr marL="1371600" lvl="2" indent="-336550" algn="l" rtl="0">
              <a:lnSpc>
                <a:spcPct val="100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chronic inflammation</a:t>
            </a:r>
            <a:endParaRPr sz="1700">
              <a:solidFill>
                <a:schemeClr val="dk1"/>
              </a:solidFill>
              <a:latin typeface="Times New Roman"/>
              <a:ea typeface="Times New Roman"/>
              <a:cs typeface="Times New Roman"/>
              <a:sym typeface="Times New Roman"/>
            </a:endParaRPr>
          </a:p>
          <a:p>
            <a:pPr marL="457200" lvl="0" indent="-336550" algn="l" rtl="0">
              <a:lnSpc>
                <a:spcPct val="100000"/>
              </a:lnSpc>
              <a:spcBef>
                <a:spcPts val="0"/>
              </a:spcBef>
              <a:spcAft>
                <a:spcPts val="0"/>
              </a:spcAft>
              <a:buClr>
                <a:schemeClr val="dk1"/>
              </a:buClr>
              <a:buSzPts val="1700"/>
              <a:buFont typeface="Times New Roman"/>
              <a:buChar char="➢"/>
            </a:pPr>
            <a:r>
              <a:rPr lang="en" altLang="en" sz="1700">
                <a:solidFill>
                  <a:schemeClr val="dk1"/>
                </a:solidFill>
                <a:latin typeface="Times New Roman"/>
                <a:ea typeface="Times New Roman"/>
                <a:cs typeface="Times New Roman"/>
                <a:sym typeface="Times New Roman"/>
              </a:rPr>
              <a:t>Diclofenac sodium is an anti-inflammatory drug that stops the overexpression of pro-inflammatory enzymes. </a:t>
            </a:r>
            <a:endParaRPr sz="1700">
              <a:solidFill>
                <a:schemeClr val="dk1"/>
              </a:solidFill>
              <a:latin typeface="Times New Roman"/>
              <a:ea typeface="Times New Roman"/>
              <a:cs typeface="Times New Roman"/>
              <a:sym typeface="Times New Roman"/>
            </a:endParaRPr>
          </a:p>
        </p:txBody>
      </p:sp>
      <p:pic>
        <p:nvPicPr>
          <p:cNvPr id="66" name="Google Shape;66;p14"/>
          <p:cNvPicPr preferRelativeResize="0"/>
          <p:nvPr/>
        </p:nvPicPr>
        <p:blipFill>
          <a:blip r:embed="rId3">
            <a:alphaModFix/>
          </a:blip>
          <a:stretch>
            <a:fillRect/>
          </a:stretch>
        </p:blipFill>
        <p:spPr>
          <a:xfrm>
            <a:off x="4547475" y="200175"/>
            <a:ext cx="4596525" cy="3064350"/>
          </a:xfrm>
          <a:prstGeom prst="rect">
            <a:avLst/>
          </a:prstGeom>
          <a:noFill/>
          <a:ln>
            <a:noFill/>
          </a:ln>
        </p:spPr>
      </p:pic>
      <p:sp>
        <p:nvSpPr>
          <p:cNvPr id="67" name="Google Shape;67;p14"/>
          <p:cNvSpPr/>
          <p:nvPr/>
        </p:nvSpPr>
        <p:spPr>
          <a:xfrm>
            <a:off x="266950" y="3782125"/>
            <a:ext cx="1435500" cy="786000"/>
          </a:xfrm>
          <a:prstGeom prst="flowChartAlternateProcess">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spcBef>
                <a:spcPts val="0"/>
              </a:spcBef>
              <a:spcAft>
                <a:spcPts val="0"/>
              </a:spcAft>
              <a:buNone/>
            </a:pPr>
            <a:r>
              <a:rPr lang="en" altLang="en" b="1">
                <a:solidFill>
                  <a:schemeClr val="lt1"/>
                </a:solidFill>
              </a:rPr>
              <a:t>Diclofenac permeates skin</a:t>
            </a:r>
            <a:endParaRPr b="1">
              <a:solidFill>
                <a:schemeClr val="lt1"/>
              </a:solidFill>
            </a:endParaRPr>
          </a:p>
        </p:txBody>
      </p:sp>
      <p:sp>
        <p:nvSpPr>
          <p:cNvPr id="68" name="Google Shape;68;p14"/>
          <p:cNvSpPr/>
          <p:nvPr/>
        </p:nvSpPr>
        <p:spPr>
          <a:xfrm>
            <a:off x="1810825" y="4021825"/>
            <a:ext cx="585900" cy="3066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69" name="Google Shape;69;p14"/>
          <p:cNvSpPr/>
          <p:nvPr/>
        </p:nvSpPr>
        <p:spPr>
          <a:xfrm>
            <a:off x="2505108" y="3864300"/>
            <a:ext cx="1252500" cy="572700"/>
          </a:xfrm>
          <a:prstGeom prst="flowChartAlternateProcess">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spcBef>
                <a:spcPts val="0"/>
              </a:spcBef>
              <a:spcAft>
                <a:spcPts val="0"/>
              </a:spcAft>
              <a:buNone/>
            </a:pPr>
            <a:r>
              <a:rPr lang="en" altLang="en" b="1">
                <a:solidFill>
                  <a:schemeClr val="lt1"/>
                </a:solidFill>
              </a:rPr>
              <a:t>Enters soft tissue</a:t>
            </a:r>
            <a:endParaRPr b="1">
              <a:solidFill>
                <a:schemeClr val="lt1"/>
              </a:solidFill>
            </a:endParaRPr>
          </a:p>
        </p:txBody>
      </p:sp>
      <p:sp>
        <p:nvSpPr>
          <p:cNvPr id="70" name="Google Shape;70;p14"/>
          <p:cNvSpPr/>
          <p:nvPr/>
        </p:nvSpPr>
        <p:spPr>
          <a:xfrm>
            <a:off x="6486163" y="3997350"/>
            <a:ext cx="585900" cy="3066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71" name="Google Shape;71;p14"/>
          <p:cNvSpPr/>
          <p:nvPr/>
        </p:nvSpPr>
        <p:spPr>
          <a:xfrm>
            <a:off x="4510550" y="3651000"/>
            <a:ext cx="1892100" cy="999300"/>
          </a:xfrm>
          <a:prstGeom prst="flowChartAlternateProcess">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spcBef>
                <a:spcPts val="0"/>
              </a:spcBef>
              <a:spcAft>
                <a:spcPts val="0"/>
              </a:spcAft>
              <a:buNone/>
            </a:pPr>
            <a:r>
              <a:rPr lang="en" altLang="en" b="1">
                <a:solidFill>
                  <a:schemeClr val="lt1"/>
                </a:solidFill>
              </a:rPr>
              <a:t>Binds to pro-inflammatory enzymes, COX1, COX2, &amp; 5-LOX</a:t>
            </a:r>
            <a:endParaRPr b="1">
              <a:solidFill>
                <a:schemeClr val="lt1"/>
              </a:solidFill>
            </a:endParaRPr>
          </a:p>
        </p:txBody>
      </p:sp>
      <p:sp>
        <p:nvSpPr>
          <p:cNvPr id="72" name="Google Shape;72;p14"/>
          <p:cNvSpPr/>
          <p:nvPr/>
        </p:nvSpPr>
        <p:spPr>
          <a:xfrm>
            <a:off x="3841113" y="3997350"/>
            <a:ext cx="585900" cy="3066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73" name="Google Shape;73;p14"/>
          <p:cNvSpPr/>
          <p:nvPr/>
        </p:nvSpPr>
        <p:spPr>
          <a:xfrm>
            <a:off x="7155600" y="3757650"/>
            <a:ext cx="1653300" cy="786000"/>
          </a:xfrm>
          <a:prstGeom prst="flowChartAlternateProcess">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spcBef>
                <a:spcPts val="0"/>
              </a:spcBef>
              <a:spcAft>
                <a:spcPts val="0"/>
              </a:spcAft>
              <a:buNone/>
            </a:pPr>
            <a:r>
              <a:rPr lang="en" altLang="en" b="1">
                <a:solidFill>
                  <a:schemeClr val="lt1"/>
                </a:solidFill>
              </a:rPr>
              <a:t>Decrease in inflammation</a:t>
            </a:r>
            <a:endParaRPr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5"/>
          <p:cNvPicPr preferRelativeResize="0"/>
          <p:nvPr/>
        </p:nvPicPr>
        <p:blipFill rotWithShape="1">
          <a:blip r:embed="rId3">
            <a:alphaModFix/>
          </a:blip>
          <a:srcRect l="13881" r="11570"/>
          <a:stretch/>
        </p:blipFill>
        <p:spPr>
          <a:xfrm>
            <a:off x="2462483" y="900295"/>
            <a:ext cx="3163350" cy="4243205"/>
          </a:xfrm>
          <a:prstGeom prst="rect">
            <a:avLst/>
          </a:prstGeom>
          <a:noFill/>
          <a:ln>
            <a:noFill/>
          </a:ln>
        </p:spPr>
      </p:pic>
      <p:sp>
        <p:nvSpPr>
          <p:cNvPr id="79" name="Google Shape;79;p15"/>
          <p:cNvSpPr txBox="1">
            <a:spLocks noGrp="1"/>
          </p:cNvSpPr>
          <p:nvPr>
            <p:ph type="title"/>
          </p:nvPr>
        </p:nvSpPr>
        <p:spPr>
          <a:xfrm>
            <a:off x="185350" y="113338"/>
            <a:ext cx="3616800" cy="572700"/>
          </a:xfrm>
          <a:prstGeom prst="rect">
            <a:avLst/>
          </a:prstGeom>
        </p:spPr>
        <p:txBody>
          <a:bodyPr spcFirstLastPara="1" wrap="square" lIns="91425" tIns="91425" rIns="91425" bIns="91425" numCol="1" anchor="t" anchorCtr="0">
            <a:normAutofit fontScale="90000"/>
          </a:bodyPr>
          <a:lstStyle/>
          <a:p>
            <a:pPr marL="0" lvl="0" indent="0" algn="l" rtl="0">
              <a:spcBef>
                <a:spcPts val="0"/>
              </a:spcBef>
              <a:spcAft>
                <a:spcPts val="0"/>
              </a:spcAft>
              <a:buNone/>
            </a:pPr>
            <a:r>
              <a:rPr lang="en" altLang="en" b="1" u="sng">
                <a:latin typeface="Times New Roman"/>
                <a:ea typeface="Times New Roman"/>
                <a:cs typeface="Times New Roman"/>
                <a:sym typeface="Times New Roman"/>
              </a:rPr>
              <a:t>Materials &amp; Methods:</a:t>
            </a:r>
            <a:endParaRPr b="1" u="sng">
              <a:latin typeface="Times New Roman"/>
              <a:ea typeface="Times New Roman"/>
              <a:cs typeface="Times New Roman"/>
              <a:sym typeface="Times New Roman"/>
            </a:endParaRPr>
          </a:p>
        </p:txBody>
      </p:sp>
      <p:pic>
        <p:nvPicPr>
          <p:cNvPr id="80" name="Google Shape;80;p15"/>
          <p:cNvPicPr preferRelativeResize="0"/>
          <p:nvPr/>
        </p:nvPicPr>
        <p:blipFill rotWithShape="1">
          <a:blip r:embed="rId4">
            <a:alphaModFix/>
          </a:blip>
          <a:srcRect l="25199" t="8464" r="6024" b="8869"/>
          <a:stretch/>
        </p:blipFill>
        <p:spPr>
          <a:xfrm>
            <a:off x="4015915" y="-10129"/>
            <a:ext cx="4028958" cy="2588550"/>
          </a:xfrm>
          <a:prstGeom prst="rect">
            <a:avLst/>
          </a:prstGeom>
          <a:noFill/>
          <a:ln>
            <a:noFill/>
          </a:ln>
        </p:spPr>
      </p:pic>
      <p:sp>
        <p:nvSpPr>
          <p:cNvPr id="81" name="Google Shape;81;p15"/>
          <p:cNvSpPr/>
          <p:nvPr/>
        </p:nvSpPr>
        <p:spPr>
          <a:xfrm>
            <a:off x="266500" y="701175"/>
            <a:ext cx="2118600" cy="1594500"/>
          </a:xfrm>
          <a:prstGeom prst="rect">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lnSpc>
                <a:spcPct val="100000"/>
              </a:lnSpc>
              <a:spcBef>
                <a:spcPts val="0"/>
              </a:spcBef>
              <a:spcAft>
                <a:spcPts val="0"/>
              </a:spcAft>
              <a:buNone/>
            </a:pPr>
            <a:r>
              <a:rPr lang="en" altLang="en" sz="1300" b="1">
                <a:solidFill>
                  <a:schemeClr val="lt1"/>
                </a:solidFill>
                <a:latin typeface="Times New Roman"/>
                <a:ea typeface="Times New Roman"/>
                <a:cs typeface="Times New Roman"/>
                <a:sym typeface="Times New Roman"/>
              </a:rPr>
              <a:t>Formulation Composition:</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0"/>
              </a:spcAft>
              <a:buNone/>
            </a:pPr>
            <a:r>
              <a:rPr lang="en" altLang="en" sz="1300" b="1">
                <a:solidFill>
                  <a:schemeClr val="lt1"/>
                </a:solidFill>
                <a:latin typeface="Times New Roman"/>
                <a:ea typeface="Times New Roman"/>
                <a:cs typeface="Times New Roman"/>
                <a:sym typeface="Times New Roman"/>
              </a:rPr>
              <a:t>Lipoid S75 - 70 or 80 mg</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0"/>
              </a:spcAft>
              <a:buNone/>
            </a:pPr>
            <a:r>
              <a:rPr lang="en" altLang="en" sz="1300" b="1">
                <a:solidFill>
                  <a:schemeClr val="lt1"/>
                </a:solidFill>
                <a:latin typeface="Times New Roman"/>
                <a:ea typeface="Times New Roman"/>
                <a:cs typeface="Times New Roman"/>
                <a:sym typeface="Times New Roman"/>
              </a:rPr>
              <a:t>Cholesterol - 30 or 20 mg</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1200"/>
              </a:spcAft>
              <a:buNone/>
            </a:pPr>
            <a:r>
              <a:rPr lang="en" altLang="en" sz="1300" b="1">
                <a:solidFill>
                  <a:schemeClr val="lt1"/>
                </a:solidFill>
                <a:latin typeface="Times New Roman"/>
                <a:ea typeface="Times New Roman"/>
                <a:cs typeface="Times New Roman"/>
                <a:sym typeface="Times New Roman"/>
              </a:rPr>
              <a:t>Diclofenac Sodium - 1-10%</a:t>
            </a:r>
            <a:endParaRPr sz="1300" b="1">
              <a:solidFill>
                <a:schemeClr val="lt1"/>
              </a:solidFill>
              <a:latin typeface="Times New Roman"/>
              <a:ea typeface="Times New Roman"/>
              <a:cs typeface="Times New Roman"/>
              <a:sym typeface="Times New Roman"/>
            </a:endParaRPr>
          </a:p>
        </p:txBody>
      </p:sp>
      <p:sp>
        <p:nvSpPr>
          <p:cNvPr id="82" name="Google Shape;82;p15"/>
          <p:cNvSpPr/>
          <p:nvPr/>
        </p:nvSpPr>
        <p:spPr>
          <a:xfrm>
            <a:off x="266500" y="2741475"/>
            <a:ext cx="2118600" cy="882600"/>
          </a:xfrm>
          <a:prstGeom prst="rect">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ctr" anchorCtr="0">
            <a:noAutofit/>
          </a:bodyPr>
          <a:lstStyle/>
          <a:p>
            <a:pPr marL="0" lvl="0" indent="0" algn="ctr" rtl="0">
              <a:lnSpc>
                <a:spcPct val="100000"/>
              </a:lnSpc>
              <a:spcBef>
                <a:spcPts val="0"/>
              </a:spcBef>
              <a:spcAft>
                <a:spcPts val="0"/>
              </a:spcAft>
              <a:buNone/>
            </a:pPr>
            <a:r>
              <a:rPr lang="en" altLang="en" sz="1300" b="1">
                <a:solidFill>
                  <a:schemeClr val="lt1"/>
                </a:solidFill>
                <a:latin typeface="Times New Roman"/>
                <a:ea typeface="Times New Roman"/>
                <a:cs typeface="Times New Roman"/>
                <a:sym typeface="Times New Roman"/>
              </a:rPr>
              <a:t>Dissolved in </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1200"/>
              </a:spcAft>
              <a:buNone/>
            </a:pPr>
            <a:r>
              <a:rPr lang="en" altLang="en" sz="1300" b="1">
                <a:solidFill>
                  <a:schemeClr val="lt1"/>
                </a:solidFill>
                <a:latin typeface="Times New Roman"/>
                <a:ea typeface="Times New Roman"/>
                <a:cs typeface="Times New Roman"/>
                <a:sym typeface="Times New Roman"/>
              </a:rPr>
              <a:t>Chloroform : Ethanol(9:1)</a:t>
            </a:r>
            <a:endParaRPr sz="1300" b="1">
              <a:solidFill>
                <a:schemeClr val="lt1"/>
              </a:solidFill>
              <a:latin typeface="Times New Roman"/>
              <a:ea typeface="Times New Roman"/>
              <a:cs typeface="Times New Roman"/>
              <a:sym typeface="Times New Roman"/>
            </a:endParaRPr>
          </a:p>
        </p:txBody>
      </p:sp>
      <p:sp>
        <p:nvSpPr>
          <p:cNvPr id="83" name="Google Shape;83;p15"/>
          <p:cNvSpPr/>
          <p:nvPr/>
        </p:nvSpPr>
        <p:spPr>
          <a:xfrm rot="5400000">
            <a:off x="1159750" y="2365000"/>
            <a:ext cx="332100" cy="3198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84" name="Google Shape;84;p15"/>
          <p:cNvSpPr/>
          <p:nvPr/>
        </p:nvSpPr>
        <p:spPr>
          <a:xfrm>
            <a:off x="266500" y="4069875"/>
            <a:ext cx="2118600" cy="882600"/>
          </a:xfrm>
          <a:prstGeom prst="rect">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t" anchorCtr="0">
            <a:noAutofit/>
          </a:bodyPr>
          <a:lstStyle/>
          <a:p>
            <a:pPr marL="0" lvl="0" indent="0" algn="ctr" rtl="0">
              <a:lnSpc>
                <a:spcPct val="100000"/>
              </a:lnSpc>
              <a:spcBef>
                <a:spcPts val="0"/>
              </a:spcBef>
              <a:spcAft>
                <a:spcPts val="1200"/>
              </a:spcAft>
              <a:buNone/>
            </a:pPr>
            <a:r>
              <a:rPr lang="en" altLang="en" sz="1300" b="1">
                <a:solidFill>
                  <a:schemeClr val="lt1"/>
                </a:solidFill>
                <a:latin typeface="Times New Roman"/>
                <a:ea typeface="Times New Roman"/>
                <a:cs typeface="Times New Roman"/>
                <a:sym typeface="Times New Roman"/>
              </a:rPr>
              <a:t>Evaporate organic solvents and formation of  thin film of liposomes</a:t>
            </a:r>
            <a:endParaRPr sz="1300" b="1">
              <a:solidFill>
                <a:schemeClr val="lt1"/>
              </a:solidFill>
              <a:latin typeface="Times New Roman"/>
              <a:ea typeface="Times New Roman"/>
              <a:cs typeface="Times New Roman"/>
              <a:sym typeface="Times New Roman"/>
            </a:endParaRPr>
          </a:p>
        </p:txBody>
      </p:sp>
      <p:sp>
        <p:nvSpPr>
          <p:cNvPr id="85" name="Google Shape;85;p15"/>
          <p:cNvSpPr/>
          <p:nvPr/>
        </p:nvSpPr>
        <p:spPr>
          <a:xfrm>
            <a:off x="6382338" y="4069875"/>
            <a:ext cx="2020200" cy="882600"/>
          </a:xfrm>
          <a:prstGeom prst="rect">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t" anchorCtr="0">
            <a:noAutofit/>
          </a:bodyPr>
          <a:lstStyle/>
          <a:p>
            <a:pPr marL="0" lvl="0" indent="0" algn="ctr" rtl="0">
              <a:lnSpc>
                <a:spcPct val="115000"/>
              </a:lnSpc>
              <a:spcBef>
                <a:spcPts val="0"/>
              </a:spcBef>
              <a:spcAft>
                <a:spcPts val="0"/>
              </a:spcAft>
              <a:buNone/>
            </a:pPr>
            <a:r>
              <a:rPr lang="en" altLang="en" sz="1300" b="1">
                <a:solidFill>
                  <a:schemeClr val="lt1"/>
                </a:solidFill>
                <a:latin typeface="Times New Roman"/>
                <a:ea typeface="Times New Roman"/>
                <a:cs typeface="Times New Roman"/>
                <a:sym typeface="Times New Roman"/>
              </a:rPr>
              <a:t>Hydrated with phosphate buffered saline &amp; sonicated for an hour.</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1200"/>
              </a:spcAft>
              <a:buNone/>
            </a:pPr>
            <a:endParaRPr sz="1300" b="1">
              <a:solidFill>
                <a:schemeClr val="lt1"/>
              </a:solidFill>
              <a:latin typeface="Times New Roman"/>
              <a:ea typeface="Times New Roman"/>
              <a:cs typeface="Times New Roman"/>
              <a:sym typeface="Times New Roman"/>
            </a:endParaRPr>
          </a:p>
        </p:txBody>
      </p:sp>
      <p:sp>
        <p:nvSpPr>
          <p:cNvPr id="86" name="Google Shape;86;p15"/>
          <p:cNvSpPr/>
          <p:nvPr/>
        </p:nvSpPr>
        <p:spPr>
          <a:xfrm>
            <a:off x="6382350" y="2359655"/>
            <a:ext cx="2169900" cy="1324500"/>
          </a:xfrm>
          <a:prstGeom prst="rect">
            <a:avLst/>
          </a:prstGeom>
          <a:solidFill>
            <a:srgbClr val="1C4587"/>
          </a:solidFill>
          <a:ln w="9525" cap="flat" cmpd="sng">
            <a:solidFill>
              <a:srgbClr val="FFFFFF"/>
            </a:solidFill>
            <a:prstDash val="solid"/>
            <a:round/>
            <a:headEnd type="none" w="sm" len="sm"/>
            <a:tailEnd type="none" w="sm" len="sm"/>
          </a:ln>
        </p:spPr>
        <p:txBody>
          <a:bodyPr spcFirstLastPara="1" wrap="square" lIns="91425" tIns="91425" rIns="91425" bIns="91425" numCol="1" anchor="t" anchorCtr="0">
            <a:noAutofit/>
          </a:bodyPr>
          <a:lstStyle/>
          <a:p>
            <a:pPr marL="0" lvl="0" indent="0" algn="ctr" rtl="0">
              <a:lnSpc>
                <a:spcPct val="115000"/>
              </a:lnSpc>
              <a:spcBef>
                <a:spcPts val="0"/>
              </a:spcBef>
              <a:spcAft>
                <a:spcPts val="0"/>
              </a:spcAft>
              <a:buNone/>
            </a:pPr>
            <a:r>
              <a:rPr lang="en" altLang="en" sz="1300" b="1">
                <a:solidFill>
                  <a:schemeClr val="lt1"/>
                </a:solidFill>
                <a:latin typeface="Times New Roman"/>
                <a:ea typeface="Times New Roman"/>
                <a:cs typeface="Times New Roman"/>
                <a:sym typeface="Times New Roman"/>
              </a:rPr>
              <a:t>Filtered particles were characterized using Zetasizer. Amount of Diclofenac sodium was analysed using HPLC.</a:t>
            </a:r>
            <a:endParaRPr sz="1300" b="1">
              <a:solidFill>
                <a:schemeClr val="lt1"/>
              </a:solidFill>
              <a:latin typeface="Times New Roman"/>
              <a:ea typeface="Times New Roman"/>
              <a:cs typeface="Times New Roman"/>
              <a:sym typeface="Times New Roman"/>
            </a:endParaRPr>
          </a:p>
          <a:p>
            <a:pPr marL="0" lvl="0" indent="0" algn="ctr" rtl="0">
              <a:lnSpc>
                <a:spcPct val="100000"/>
              </a:lnSpc>
              <a:spcBef>
                <a:spcPts val="1200"/>
              </a:spcBef>
              <a:spcAft>
                <a:spcPts val="1200"/>
              </a:spcAft>
              <a:buNone/>
            </a:pPr>
            <a:endParaRPr sz="1300" b="1">
              <a:solidFill>
                <a:schemeClr val="lt1"/>
              </a:solidFill>
              <a:latin typeface="Times New Roman"/>
              <a:ea typeface="Times New Roman"/>
              <a:cs typeface="Times New Roman"/>
              <a:sym typeface="Times New Roman"/>
            </a:endParaRPr>
          </a:p>
        </p:txBody>
      </p:sp>
      <p:sp>
        <p:nvSpPr>
          <p:cNvPr id="87" name="Google Shape;87;p15"/>
          <p:cNvSpPr/>
          <p:nvPr/>
        </p:nvSpPr>
        <p:spPr>
          <a:xfrm rot="5400000">
            <a:off x="1159750" y="3687075"/>
            <a:ext cx="332100" cy="3198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88" name="Google Shape;88;p15"/>
          <p:cNvSpPr/>
          <p:nvPr/>
        </p:nvSpPr>
        <p:spPr>
          <a:xfrm>
            <a:off x="2559046" y="4351267"/>
            <a:ext cx="332100" cy="3198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89" name="Google Shape;89;p15"/>
          <p:cNvSpPr/>
          <p:nvPr/>
        </p:nvSpPr>
        <p:spPr>
          <a:xfrm rot="-5400000">
            <a:off x="7226400" y="3687075"/>
            <a:ext cx="332100" cy="3198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90" name="Google Shape;90;p15"/>
          <p:cNvSpPr/>
          <p:nvPr/>
        </p:nvSpPr>
        <p:spPr>
          <a:xfrm rot="-9289420">
            <a:off x="8018219" y="1805140"/>
            <a:ext cx="332154" cy="319811"/>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
        <p:nvSpPr>
          <p:cNvPr id="91" name="Google Shape;91;p15"/>
          <p:cNvSpPr/>
          <p:nvPr/>
        </p:nvSpPr>
        <p:spPr>
          <a:xfrm>
            <a:off x="5703225" y="4351275"/>
            <a:ext cx="332100" cy="319800"/>
          </a:xfrm>
          <a:prstGeom prst="righ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1000"/>
                                        <p:tgtEl>
                                          <p:spTgt spid="80"/>
                                        </p:tgtEl>
                                        <p:attrNameLst>
                                          <p:attrName>ppt_w</p:attrName>
                                        </p:attrNameLst>
                                      </p:cBhvr>
                                      <p:tavLst>
                                        <p:tav tm="0">
                                          <p:val>
                                            <p:strVal val="0"/>
                                          </p:val>
                                        </p:tav>
                                        <p:tav tm="100000">
                                          <p:val>
                                            <p:strVal val="#ppt_w"/>
                                          </p:val>
                                        </p:tav>
                                      </p:tavLst>
                                    </p:anim>
                                    <p:anim calcmode="lin" valueType="num">
                                      <p:cBhvr additive="base">
                                        <p:cTn id="8" dur="1000"/>
                                        <p:tgtEl>
                                          <p:spTgt spid="8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xfrm>
            <a:off x="311700" y="111900"/>
            <a:ext cx="8520600" cy="572700"/>
          </a:xfrm>
          <a:prstGeom prst="rect">
            <a:avLst/>
          </a:prstGeom>
        </p:spPr>
        <p:txBody>
          <a:bodyPr spcFirstLastPara="1" wrap="square" lIns="91425" tIns="91425" rIns="91425" bIns="91425" numCol="1" anchor="t" anchorCtr="0">
            <a:normAutofit fontScale="90000"/>
          </a:bodyPr>
          <a:lstStyle/>
          <a:p>
            <a:pPr marL="0" lvl="0" indent="0" algn="l" rtl="0">
              <a:spcBef>
                <a:spcPts val="0"/>
              </a:spcBef>
              <a:spcAft>
                <a:spcPts val="0"/>
              </a:spcAft>
              <a:buNone/>
            </a:pPr>
            <a:r>
              <a:rPr lang="en" altLang="en" b="1" u="sng">
                <a:latin typeface="Times New Roman"/>
                <a:ea typeface="Times New Roman"/>
                <a:cs typeface="Times New Roman"/>
                <a:sym typeface="Times New Roman"/>
              </a:rPr>
              <a:t>Results and Discussions:</a:t>
            </a:r>
            <a:endParaRPr b="1" u="sng">
              <a:latin typeface="Times New Roman"/>
              <a:ea typeface="Times New Roman"/>
              <a:cs typeface="Times New Roman"/>
              <a:sym typeface="Times New Roman"/>
            </a:endParaRPr>
          </a:p>
        </p:txBody>
      </p:sp>
      <p:sp>
        <p:nvSpPr>
          <p:cNvPr id="97" name="Google Shape;97;p16"/>
          <p:cNvSpPr txBox="1">
            <a:spLocks noGrp="1"/>
          </p:cNvSpPr>
          <p:nvPr>
            <p:ph type="body" idx="1"/>
          </p:nvPr>
        </p:nvSpPr>
        <p:spPr>
          <a:xfrm>
            <a:off x="106600" y="684600"/>
            <a:ext cx="4269900" cy="1514100"/>
          </a:xfrm>
          <a:prstGeom prst="rect">
            <a:avLst/>
          </a:prstGeom>
        </p:spPr>
        <p:txBody>
          <a:bodyPr spcFirstLastPara="1" wrap="square" lIns="91425" tIns="91425" rIns="91425" bIns="91425" numCol="1" anchor="t" anchorCtr="0">
            <a:noAutofit/>
          </a:bodyPr>
          <a:lstStyle/>
          <a:p>
            <a:pPr marL="457200" lvl="0" indent="-330200" algn="l" rtl="0">
              <a:spcBef>
                <a:spcPts val="0"/>
              </a:spcBef>
              <a:spcAft>
                <a:spcPts val="0"/>
              </a:spcAft>
              <a:buClr>
                <a:schemeClr val="dk1"/>
              </a:buClr>
              <a:buSzPts val="1600"/>
              <a:buFont typeface="Times New Roman"/>
              <a:buChar char="➢"/>
            </a:pPr>
            <a:r>
              <a:rPr lang="en" altLang="en" sz="1600">
                <a:solidFill>
                  <a:schemeClr val="dk1"/>
                </a:solidFill>
                <a:latin typeface="Times New Roman"/>
                <a:ea typeface="Times New Roman"/>
                <a:cs typeface="Times New Roman"/>
                <a:sym typeface="Times New Roman"/>
              </a:rPr>
              <a:t>Targets:</a:t>
            </a:r>
            <a:endParaRPr sz="1600">
              <a:solidFill>
                <a:schemeClr val="dk1"/>
              </a:solidFill>
              <a:latin typeface="Times New Roman"/>
              <a:ea typeface="Times New Roman"/>
              <a:cs typeface="Times New Roman"/>
              <a:sym typeface="Times New Roman"/>
            </a:endParaRPr>
          </a:p>
          <a:p>
            <a:pPr marL="914400" lvl="1" indent="-330200" algn="l" rtl="0">
              <a:spcBef>
                <a:spcPts val="0"/>
              </a:spcBef>
              <a:spcAft>
                <a:spcPts val="0"/>
              </a:spcAft>
              <a:buClr>
                <a:schemeClr val="dk1"/>
              </a:buClr>
              <a:buSzPts val="1600"/>
              <a:buFont typeface="Times New Roman"/>
              <a:buChar char="○"/>
            </a:pPr>
            <a:r>
              <a:rPr lang="en" altLang="en" sz="1600">
                <a:solidFill>
                  <a:schemeClr val="dk1"/>
                </a:solidFill>
                <a:latin typeface="Times New Roman"/>
                <a:ea typeface="Times New Roman"/>
                <a:cs typeface="Times New Roman"/>
                <a:sym typeface="Times New Roman"/>
              </a:rPr>
              <a:t> Particle Size ~ 300 d. nm ± 50 d. nm</a:t>
            </a:r>
            <a:endParaRPr sz="1600">
              <a:solidFill>
                <a:schemeClr val="dk1"/>
              </a:solidFill>
              <a:latin typeface="Times New Roman"/>
              <a:ea typeface="Times New Roman"/>
              <a:cs typeface="Times New Roman"/>
              <a:sym typeface="Times New Roman"/>
            </a:endParaRPr>
          </a:p>
          <a:p>
            <a:pPr marL="914400" lvl="1" indent="-330200" algn="l" rtl="0">
              <a:spcBef>
                <a:spcPts val="0"/>
              </a:spcBef>
              <a:spcAft>
                <a:spcPts val="0"/>
              </a:spcAft>
              <a:buClr>
                <a:schemeClr val="dk1"/>
              </a:buClr>
              <a:buSzPts val="1600"/>
              <a:buFont typeface="Times New Roman"/>
              <a:buChar char="○"/>
            </a:pPr>
            <a:r>
              <a:rPr lang="en" altLang="en" sz="1600">
                <a:solidFill>
                  <a:schemeClr val="dk1"/>
                </a:solidFill>
                <a:latin typeface="Times New Roman"/>
                <a:ea typeface="Times New Roman"/>
                <a:cs typeface="Times New Roman"/>
                <a:sym typeface="Times New Roman"/>
              </a:rPr>
              <a:t>PDI ~ 0.3 ± 0.1</a:t>
            </a:r>
            <a:endParaRPr sz="1600">
              <a:solidFill>
                <a:schemeClr val="dk1"/>
              </a:solidFill>
              <a:latin typeface="Times New Roman"/>
              <a:ea typeface="Times New Roman"/>
              <a:cs typeface="Times New Roman"/>
              <a:sym typeface="Times New Roman"/>
            </a:endParaRPr>
          </a:p>
          <a:p>
            <a:pPr marL="914400" lvl="1" indent="-330200" algn="l" rtl="0">
              <a:spcBef>
                <a:spcPts val="0"/>
              </a:spcBef>
              <a:spcAft>
                <a:spcPts val="0"/>
              </a:spcAft>
              <a:buClr>
                <a:schemeClr val="dk1"/>
              </a:buClr>
              <a:buSzPts val="1600"/>
              <a:buFont typeface="Times New Roman"/>
              <a:buChar char="○"/>
            </a:pPr>
            <a:r>
              <a:rPr lang="en" altLang="en" sz="1600">
                <a:solidFill>
                  <a:schemeClr val="dk1"/>
                </a:solidFill>
                <a:latin typeface="Times New Roman"/>
                <a:ea typeface="Times New Roman"/>
                <a:cs typeface="Times New Roman"/>
                <a:sym typeface="Times New Roman"/>
              </a:rPr>
              <a:t>Encapsulation Efficiency ~ 60%</a:t>
            </a:r>
            <a:endParaRPr sz="1600">
              <a:solidFill>
                <a:schemeClr val="dk1"/>
              </a:solidFill>
              <a:latin typeface="Times New Roman"/>
              <a:ea typeface="Times New Roman"/>
              <a:cs typeface="Times New Roman"/>
              <a:sym typeface="Times New Roman"/>
            </a:endParaRPr>
          </a:p>
          <a:p>
            <a:pPr marL="1371600" lvl="2" indent="-330200" algn="l" rtl="0">
              <a:spcBef>
                <a:spcPts val="0"/>
              </a:spcBef>
              <a:spcAft>
                <a:spcPts val="0"/>
              </a:spcAft>
              <a:buClr>
                <a:schemeClr val="dk1"/>
              </a:buClr>
              <a:buSzPts val="1600"/>
              <a:buFont typeface="Times New Roman"/>
              <a:buChar char="■"/>
            </a:pPr>
            <a:r>
              <a:rPr lang="en" altLang="en" sz="1600">
                <a:solidFill>
                  <a:schemeClr val="dk1"/>
                </a:solidFill>
                <a:latin typeface="Times New Roman"/>
                <a:ea typeface="Times New Roman"/>
                <a:cs typeface="Times New Roman"/>
                <a:sym typeface="Times New Roman"/>
              </a:rPr>
              <a:t>results pending</a:t>
            </a:r>
            <a:endParaRPr sz="1600">
              <a:solidFill>
                <a:schemeClr val="dk1"/>
              </a:solidFill>
              <a:latin typeface="Times New Roman"/>
              <a:ea typeface="Times New Roman"/>
              <a:cs typeface="Times New Roman"/>
              <a:sym typeface="Times New Roman"/>
            </a:endParaRPr>
          </a:p>
          <a:p>
            <a:pPr marL="457200" lvl="0" indent="0" algn="l" rtl="0">
              <a:spcBef>
                <a:spcPts val="1200"/>
              </a:spcBef>
              <a:spcAft>
                <a:spcPts val="1200"/>
              </a:spcAft>
              <a:buNone/>
            </a:pPr>
            <a:endParaRPr sz="1600">
              <a:solidFill>
                <a:schemeClr val="dk1"/>
              </a:solidFill>
              <a:latin typeface="Times New Roman"/>
              <a:ea typeface="Times New Roman"/>
              <a:cs typeface="Times New Roman"/>
              <a:sym typeface="Times New Roman"/>
            </a:endParaRPr>
          </a:p>
        </p:txBody>
      </p:sp>
      <p:graphicFrame>
        <p:nvGraphicFramePr>
          <p:cNvPr id="98" name="Google Shape;98;p16"/>
          <p:cNvGraphicFramePr/>
          <p:nvPr/>
        </p:nvGraphicFramePr>
        <p:xfrm>
          <a:off x="311700" y="2781925"/>
          <a:ext cx="3000000" cy="3000000"/>
        </p:xfrm>
        <a:graphic>
          <a:graphicData uri="http://schemas.openxmlformats.org/drawingml/2006/table">
            <a:tbl>
              <a:tblPr>
                <a:noFill/>
                <a:tableStyleId>{CE672B19-5EA1-4311-9315-76C2EDE9BD08}</a:tableStyleId>
              </a:tblPr>
              <a:tblGrid>
                <a:gridCol w="1057175">
                  <a:extLst>
                    <a:ext uri="{9D8B030D-6E8A-4147-A177-3AD203B41FA5}">
                      <a16:colId xmlns:a16="http://schemas.microsoft.com/office/drawing/2014/main" val="20000"/>
                    </a:ext>
                  </a:extLst>
                </a:gridCol>
                <a:gridCol w="1662150">
                  <a:extLst>
                    <a:ext uri="{9D8B030D-6E8A-4147-A177-3AD203B41FA5}">
                      <a16:colId xmlns:a16="http://schemas.microsoft.com/office/drawing/2014/main" val="20001"/>
                    </a:ext>
                  </a:extLst>
                </a:gridCol>
                <a:gridCol w="950650">
                  <a:extLst>
                    <a:ext uri="{9D8B030D-6E8A-4147-A177-3AD203B41FA5}">
                      <a16:colId xmlns:a16="http://schemas.microsoft.com/office/drawing/2014/main" val="20002"/>
                    </a:ext>
                  </a:extLst>
                </a:gridCol>
                <a:gridCol w="669400">
                  <a:extLst>
                    <a:ext uri="{9D8B030D-6E8A-4147-A177-3AD203B41FA5}">
                      <a16:colId xmlns:a16="http://schemas.microsoft.com/office/drawing/2014/main" val="20003"/>
                    </a:ext>
                  </a:extLst>
                </a:gridCol>
              </a:tblGrid>
              <a:tr h="737650">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Formulation</a:t>
                      </a:r>
                      <a:endParaRPr sz="12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Composition</a:t>
                      </a:r>
                      <a:endParaRPr sz="1200">
                        <a:latin typeface="Times New Roman"/>
                        <a:ea typeface="Times New Roman"/>
                        <a:cs typeface="Times New Roman"/>
                        <a:sym typeface="Times New Roman"/>
                      </a:endParaRPr>
                    </a:p>
                    <a:p>
                      <a:pPr marL="0" lvl="0" indent="0" algn="ctr" rtl="0">
                        <a:spcBef>
                          <a:spcPts val="0"/>
                        </a:spcBef>
                        <a:spcAft>
                          <a:spcPts val="0"/>
                        </a:spcAft>
                        <a:buNone/>
                      </a:pPr>
                      <a:r>
                        <a:rPr lang="en" altLang="en" sz="1200">
                          <a:latin typeface="Times New Roman"/>
                          <a:ea typeface="Times New Roman"/>
                          <a:cs typeface="Times New Roman"/>
                          <a:sym typeface="Times New Roman"/>
                        </a:rPr>
                        <a:t>Lipoid S75 : Cholesterol</a:t>
                      </a:r>
                      <a:endParaRPr sz="12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Particle Size (d.nm)</a:t>
                      </a:r>
                      <a:endParaRPr sz="12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PDI</a:t>
                      </a:r>
                      <a:endParaRPr sz="12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31950">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DF1</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70 : 30 </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511.9</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0.474</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31950">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DF2</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70 : 30 </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523.0</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0.497</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31950">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DF3</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80 : 20</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217.2</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0.213</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31950">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DF4</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80 : 20</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342.2</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tLang="en" sz="1200">
                          <a:latin typeface="Times New Roman"/>
                          <a:ea typeface="Times New Roman"/>
                          <a:cs typeface="Times New Roman"/>
                          <a:sym typeface="Times New Roman"/>
                        </a:rPr>
                        <a:t>0.324</a:t>
                      </a:r>
                      <a:endParaRPr sz="1200">
                        <a:latin typeface="Times New Roman"/>
                        <a:ea typeface="Times New Roman"/>
                        <a:cs typeface="Times New Roman"/>
                        <a:sym typeface="Times New Roman"/>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pic>
        <p:nvPicPr>
          <p:cNvPr id="99" name="Google Shape;99;p16"/>
          <p:cNvPicPr preferRelativeResize="0"/>
          <p:nvPr/>
        </p:nvPicPr>
        <p:blipFill>
          <a:blip r:embed="rId3">
            <a:alphaModFix/>
          </a:blip>
          <a:stretch>
            <a:fillRect/>
          </a:stretch>
        </p:blipFill>
        <p:spPr>
          <a:xfrm>
            <a:off x="4768900" y="189594"/>
            <a:ext cx="4162000" cy="2504104"/>
          </a:xfrm>
          <a:prstGeom prst="rect">
            <a:avLst/>
          </a:prstGeom>
          <a:noFill/>
          <a:ln w="9525" cap="flat" cmpd="sng">
            <a:solidFill>
              <a:srgbClr val="000000"/>
            </a:solidFill>
            <a:prstDash val="solid"/>
            <a:round/>
            <a:headEnd type="none" w="sm" len="sm"/>
            <a:tailEnd type="none" w="sm" len="sm"/>
          </a:ln>
        </p:spPr>
      </p:pic>
      <p:pic>
        <p:nvPicPr>
          <p:cNvPr id="100" name="Google Shape;100;p16"/>
          <p:cNvPicPr preferRelativeResize="0"/>
          <p:nvPr/>
        </p:nvPicPr>
        <p:blipFill rotWithShape="1">
          <a:blip r:embed="rId4">
            <a:alphaModFix/>
          </a:blip>
          <a:srcRect l="13019" r="12580"/>
          <a:stretch/>
        </p:blipFill>
        <p:spPr>
          <a:xfrm>
            <a:off x="4768901" y="3129069"/>
            <a:ext cx="4161999" cy="174820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311700" y="242775"/>
            <a:ext cx="8520600" cy="572700"/>
          </a:xfrm>
          <a:prstGeom prst="rect">
            <a:avLst/>
          </a:prstGeom>
        </p:spPr>
        <p:txBody>
          <a:bodyPr spcFirstLastPara="1" wrap="square" lIns="91425" tIns="91425" rIns="91425" bIns="91425" numCol="1" anchor="t" anchorCtr="0">
            <a:normAutofit fontScale="90000"/>
          </a:bodyPr>
          <a:lstStyle/>
          <a:p>
            <a:pPr marL="0" lvl="0" indent="0" algn="l" rtl="0">
              <a:spcBef>
                <a:spcPts val="0"/>
              </a:spcBef>
              <a:spcAft>
                <a:spcPts val="0"/>
              </a:spcAft>
              <a:buNone/>
            </a:pPr>
            <a:r>
              <a:rPr lang="en" altLang="en" b="1" u="sng">
                <a:latin typeface="Times New Roman"/>
                <a:ea typeface="Times New Roman"/>
                <a:cs typeface="Times New Roman"/>
                <a:sym typeface="Times New Roman"/>
              </a:rPr>
              <a:t>Conclusions:</a:t>
            </a:r>
            <a:endParaRPr b="1" u="sng">
              <a:latin typeface="Times New Roman"/>
              <a:ea typeface="Times New Roman"/>
              <a:cs typeface="Times New Roman"/>
              <a:sym typeface="Times New Roman"/>
            </a:endParaRPr>
          </a:p>
        </p:txBody>
      </p:sp>
      <p:sp>
        <p:nvSpPr>
          <p:cNvPr id="106" name="Google Shape;106;p17"/>
          <p:cNvSpPr txBox="1">
            <a:spLocks noGrp="1"/>
          </p:cNvSpPr>
          <p:nvPr>
            <p:ph type="body" idx="1"/>
          </p:nvPr>
        </p:nvSpPr>
        <p:spPr>
          <a:xfrm>
            <a:off x="231775" y="815475"/>
            <a:ext cx="5763000" cy="1419300"/>
          </a:xfrm>
          <a:prstGeom prst="rect">
            <a:avLst/>
          </a:prstGeom>
        </p:spPr>
        <p:txBody>
          <a:bodyPr spcFirstLastPara="1" wrap="square" lIns="91425" tIns="91425" rIns="91425" bIns="91425" numCol="1" anchor="t" anchorCtr="0">
            <a:normAutofit/>
          </a:bodyPr>
          <a:lstStyle/>
          <a:p>
            <a:pPr marL="0" lvl="0" indent="0" algn="l" rtl="0">
              <a:spcBef>
                <a:spcPts val="0"/>
              </a:spcBef>
              <a:spcAft>
                <a:spcPts val="1200"/>
              </a:spcAft>
              <a:buNone/>
            </a:pPr>
            <a:r>
              <a:rPr lang="en" altLang="en">
                <a:solidFill>
                  <a:schemeClr val="dk1"/>
                </a:solidFill>
                <a:latin typeface="Times New Roman"/>
                <a:ea typeface="Times New Roman"/>
                <a:cs typeface="Times New Roman"/>
                <a:sym typeface="Times New Roman"/>
              </a:rPr>
              <a:t>This study hopes to demonstrate that liposomes are an effective drug delivery vehicle for diclofenac sodium. Thus, a diclofenac sodium liposome nanoparticles can be delivered effectively via a transdermal route.</a:t>
            </a:r>
            <a:endParaRPr>
              <a:solidFill>
                <a:schemeClr val="dk1"/>
              </a:solidFill>
              <a:latin typeface="Times New Roman"/>
              <a:ea typeface="Times New Roman"/>
              <a:cs typeface="Times New Roman"/>
              <a:sym typeface="Times New Roman"/>
            </a:endParaRPr>
          </a:p>
        </p:txBody>
      </p:sp>
      <p:sp>
        <p:nvSpPr>
          <p:cNvPr id="107" name="Google Shape;107;p17"/>
          <p:cNvSpPr txBox="1">
            <a:spLocks noGrp="1"/>
          </p:cNvSpPr>
          <p:nvPr>
            <p:ph type="title"/>
          </p:nvPr>
        </p:nvSpPr>
        <p:spPr>
          <a:xfrm>
            <a:off x="311700" y="2285400"/>
            <a:ext cx="8520600" cy="572700"/>
          </a:xfrm>
          <a:prstGeom prst="rect">
            <a:avLst/>
          </a:prstGeom>
        </p:spPr>
        <p:txBody>
          <a:bodyPr spcFirstLastPara="1" wrap="square" lIns="91425" tIns="91425" rIns="91425" bIns="91425" numCol="1" anchor="t" anchorCtr="0">
            <a:normAutofit fontScale="90000"/>
          </a:bodyPr>
          <a:lstStyle/>
          <a:p>
            <a:pPr marL="0" lvl="0" indent="0" algn="l" rtl="0">
              <a:spcBef>
                <a:spcPts val="0"/>
              </a:spcBef>
              <a:spcAft>
                <a:spcPts val="0"/>
              </a:spcAft>
              <a:buNone/>
            </a:pPr>
            <a:r>
              <a:rPr lang="en" altLang="en" b="1" u="sng">
                <a:latin typeface="Times New Roman"/>
                <a:ea typeface="Times New Roman"/>
                <a:cs typeface="Times New Roman"/>
                <a:sym typeface="Times New Roman"/>
              </a:rPr>
              <a:t>Acknowledgements:</a:t>
            </a:r>
            <a:endParaRPr b="1" u="sng">
              <a:latin typeface="Times New Roman"/>
              <a:ea typeface="Times New Roman"/>
              <a:cs typeface="Times New Roman"/>
              <a:sym typeface="Times New Roman"/>
            </a:endParaRPr>
          </a:p>
        </p:txBody>
      </p:sp>
      <p:sp>
        <p:nvSpPr>
          <p:cNvPr id="108" name="Google Shape;108;p17"/>
          <p:cNvSpPr txBox="1">
            <a:spLocks noGrp="1"/>
          </p:cNvSpPr>
          <p:nvPr>
            <p:ph type="body" idx="1"/>
          </p:nvPr>
        </p:nvSpPr>
        <p:spPr>
          <a:xfrm>
            <a:off x="311700" y="2945538"/>
            <a:ext cx="8520600" cy="979800"/>
          </a:xfrm>
          <a:prstGeom prst="rect">
            <a:avLst/>
          </a:prstGeom>
        </p:spPr>
        <p:txBody>
          <a:bodyPr spcFirstLastPara="1" wrap="square" lIns="91425" tIns="91425" rIns="91425" bIns="91425" numCol="1" anchor="t" anchorCtr="0">
            <a:normAutofit fontScale="85000"/>
          </a:bodyPr>
          <a:lstStyle/>
          <a:p>
            <a:pPr marL="0" lvl="0" indent="0" algn="l" rtl="0">
              <a:spcBef>
                <a:spcPts val="0"/>
              </a:spcBef>
              <a:spcAft>
                <a:spcPts val="1200"/>
              </a:spcAft>
              <a:buNone/>
            </a:pPr>
            <a:r>
              <a:rPr lang="en" altLang="en">
                <a:solidFill>
                  <a:schemeClr val="dk1"/>
                </a:solidFill>
                <a:latin typeface="Times New Roman"/>
                <a:ea typeface="Times New Roman"/>
                <a:cs typeface="Times New Roman"/>
                <a:sym typeface="Times New Roman"/>
              </a:rPr>
              <a:t>Thank you to the Drug Delivery Lab, Center for Dermal Research, New Jersey Center for Biomaterials, and Aman Armaan Ahmed Family for the supplies and support. Thank you to Dr. Bozena Michniak-Kohn, Namrata Martharoo, and Keyaara Robinson for the mentorship and guidance.</a:t>
            </a:r>
            <a:endParaRPr>
              <a:solidFill>
                <a:schemeClr val="dk1"/>
              </a:solidFill>
              <a:latin typeface="Times New Roman"/>
              <a:ea typeface="Times New Roman"/>
              <a:cs typeface="Times New Roman"/>
              <a:sym typeface="Times New Roman"/>
            </a:endParaRPr>
          </a:p>
        </p:txBody>
      </p:sp>
      <p:pic>
        <p:nvPicPr>
          <p:cNvPr id="109" name="Google Shape;109;p17"/>
          <p:cNvPicPr preferRelativeResize="0"/>
          <p:nvPr/>
        </p:nvPicPr>
        <p:blipFill rotWithShape="1">
          <a:blip r:embed="rId3">
            <a:alphaModFix/>
          </a:blip>
          <a:srcRect l="13019" r="12580"/>
          <a:stretch/>
        </p:blipFill>
        <p:spPr>
          <a:xfrm>
            <a:off x="5994874" y="242776"/>
            <a:ext cx="3090599" cy="1298175"/>
          </a:xfrm>
          <a:prstGeom prst="rect">
            <a:avLst/>
          </a:prstGeom>
          <a:noFill/>
          <a:ln>
            <a:noFill/>
          </a:ln>
        </p:spPr>
      </p:pic>
      <p:pic>
        <p:nvPicPr>
          <p:cNvPr id="110" name="Google Shape;110;p17"/>
          <p:cNvPicPr preferRelativeResize="0"/>
          <p:nvPr/>
        </p:nvPicPr>
        <p:blipFill>
          <a:blip r:embed="rId4">
            <a:alphaModFix/>
          </a:blip>
          <a:stretch>
            <a:fillRect/>
          </a:stretch>
        </p:blipFill>
        <p:spPr>
          <a:xfrm>
            <a:off x="231775" y="4012775"/>
            <a:ext cx="6566149" cy="9133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On-screen Show (16:9)</PresentationFormat>
  <Paragraphs>66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Simple Light</vt:lpstr>
      <vt:lpstr>Development and Characterization of Diclofenac Sodium loaded Liposomes for Transdermal Delivery</vt:lpstr>
      <vt:lpstr>Introduction:</vt:lpstr>
      <vt:lpstr>Materials &amp; Methods:</vt:lpstr>
      <vt:lpstr>Results and Discussions: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Characterization of Diclofenac Sodium loaded Liposomes for Transdermal Delivery</dc:title>
  <dc:creator>Karen Mooney</dc:creator>
  <cp:lastModifiedBy>Karen Mooney</cp:lastModifiedBy>
  <cp:revision>1</cp:revision>
  <dcterms:modified xsi:type="dcterms:W3CDTF">2022-07-26T18:59:21Z</dcterms:modified>
</cp:coreProperties>
</file>