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EBE15"/>
    <a:srgbClr val="5AD918"/>
    <a:srgbClr val="2FD912"/>
    <a:srgbClr val="E7FFCE"/>
    <a:srgbClr val="CEFF9D"/>
    <a:srgbClr val="ABFF56"/>
    <a:srgbClr val="D4BA01"/>
    <a:srgbClr val="DAC11E"/>
    <a:srgbClr val="DEFFCF"/>
    <a:srgbClr val="A1C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40"/>
  </p:normalViewPr>
  <p:slideViewPr>
    <p:cSldViewPr snapToGrid="0" snapToObjects="1">
      <p:cViewPr>
        <p:scale>
          <a:sx n="46" d="100"/>
          <a:sy n="46" d="100"/>
        </p:scale>
        <p:origin x="-1280" y="-263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B1F554-8471-F74E-95A3-3E7FC8AE6388}" type="datetimeFigureOut">
              <a:rPr lang="en-US" smtClean="0"/>
              <a:pPr/>
              <a:t>4/15/20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E2536-F949-A046-9408-77F5280C62D9}" type="slidenum">
              <a:rPr lang="en-US" smtClean="0"/>
              <a:pPr/>
              <a:t>‹#›</a:t>
            </a:fld>
            <a:endParaRPr lang="en-US"/>
          </a:p>
        </p:txBody>
      </p:sp>
    </p:spTree>
    <p:extLst>
      <p:ext uri="{BB962C8B-B14F-4D97-AF65-F5344CB8AC3E}">
        <p14:creationId xmlns:p14="http://schemas.microsoft.com/office/powerpoint/2010/main" val="1920091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a:cs typeface="Arial"/>
              </a:rPr>
              <a:t>feel free to change background colors &amp; text boxes</a:t>
            </a:r>
            <a:r>
              <a:rPr lang="en-US" sz="1200" baseline="0" dirty="0">
                <a:solidFill>
                  <a:schemeClr val="bg1"/>
                </a:solidFill>
                <a:latin typeface="Arial"/>
                <a:cs typeface="Arial"/>
              </a:rPr>
              <a:t> and use sections for difference purposes!</a:t>
            </a:r>
            <a:endParaRPr lang="en-US" sz="1200" dirty="0">
              <a:solidFill>
                <a:schemeClr val="bg1"/>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EC5E2536-F949-A046-9408-77F5280C62D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2C9624-8537-344B-A181-774C3CF89A66}"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C9624-8537-344B-A181-774C3CF89A66}"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C9624-8537-344B-A181-774C3CF89A66}" type="datetimeFigureOut">
              <a:rPr lang="en-US" smtClean="0"/>
              <a:pPr/>
              <a:t>4/15/20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C9624-8537-344B-A181-774C3CF89A66}" type="datetimeFigureOut">
              <a:rPr lang="en-US" smtClean="0"/>
              <a:pPr/>
              <a:t>4/15/20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2C9624-8537-344B-A181-774C3CF89A66}" type="datetimeFigureOut">
              <a:rPr lang="en-US" smtClean="0"/>
              <a:pPr/>
              <a:t>4/15/20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C9624-8537-344B-A181-774C3CF89A66}" type="datetimeFigureOut">
              <a:rPr lang="en-US" smtClean="0"/>
              <a:pPr/>
              <a:t>4/15/20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4/15/20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4/15/20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0C2C9624-8537-344B-A181-774C3CF89A66}" type="datetimeFigureOut">
              <a:rPr lang="en-US" smtClean="0"/>
              <a:pPr/>
              <a:t>4/15/20</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AF12122-570C-394B-A3C0-8A0DA37D73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png"/><Relationship Id="rId5" Type="http://schemas.openxmlformats.org/officeDocument/2006/relationships/image" Target="../media/image3.tiff"/><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1941757" y="7898499"/>
            <a:ext cx="10962531" cy="12372618"/>
          </a:xfrm>
          <a:prstGeom prst="rect">
            <a:avLst/>
          </a:prstGeom>
          <a:solidFill>
            <a:schemeClr val="bg1">
              <a:lumMod val="75000"/>
              <a:alpha val="68000"/>
            </a:schemeClr>
          </a:solidFill>
          <a:ln>
            <a:noFill/>
          </a:ln>
          <a:effectLst>
            <a:glow rad="101600">
              <a:schemeClr val="bg1">
                <a:lumMod val="85000"/>
                <a:alpha val="75000"/>
              </a:schemeClr>
            </a:glow>
            <a:outerShdw blurRad="441325" dist="774700" dir="2700000" algn="tl" rotWithShape="0">
              <a:schemeClr val="bg1">
                <a:lumMod val="50000"/>
                <a:alpha val="43000"/>
              </a:schemeClr>
            </a:outerShdw>
            <a:softEdge rad="381000"/>
          </a:effectLst>
        </p:spPr>
        <p:txBody>
          <a:bodyPr wrap="square" lIns="365760" tIns="274320" rIns="365760" bIns="274320">
            <a:spAutoFit/>
          </a:bodyPr>
          <a:lstStyle/>
          <a:p>
            <a:r>
              <a:rPr lang="en-US" sz="3200" dirty="0"/>
              <a:t>        </a:t>
            </a:r>
          </a:p>
          <a:p>
            <a:pPr algn="just"/>
            <a:r>
              <a:rPr lang="en-US" sz="3200" dirty="0"/>
              <a:t>We formulated the relevant algorithm based on the procedures of the real production process from my last internship where the company produces the starch-molded injecting fruit snack. We model the additive mixing system (AMS) with the multi-machine using mixed-integer programming. The formulation aims to study the flexibility of the mix integer programming to obtain the characteristics from the different batch requirements. We firstly working on the formulation of the algorithm. Then, we input the codes into the MIP solver, which is computer software to solve complex mathematical problems. The outcomes we expected is the completion time under different parameters. We will use the outputs to demonstrate the capability of the formulation. The results reflect the effectiveness of the formulation and we can use the data to show how much we can improve to make the process more efficient.</a:t>
            </a: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p:txBody>
      </p:sp>
      <p:pic>
        <p:nvPicPr>
          <p:cNvPr id="132" name="Picture 131" descr="aresty-logo-color.png"/>
          <p:cNvPicPr>
            <a:picLocks noChangeAspect="1"/>
          </p:cNvPicPr>
          <p:nvPr/>
        </p:nvPicPr>
        <p:blipFill>
          <a:blip r:embed="rId3"/>
          <a:stretch>
            <a:fillRect/>
          </a:stretch>
        </p:blipFill>
        <p:spPr>
          <a:xfrm>
            <a:off x="1941757" y="1772098"/>
            <a:ext cx="6305487" cy="2461099"/>
          </a:xfrm>
          <a:prstGeom prst="rect">
            <a:avLst/>
          </a:prstGeom>
        </p:spPr>
      </p:pic>
      <p:sp>
        <p:nvSpPr>
          <p:cNvPr id="250" name="TextBox 249"/>
          <p:cNvSpPr txBox="1"/>
          <p:nvPr/>
        </p:nvSpPr>
        <p:spPr>
          <a:xfrm>
            <a:off x="1840176" y="21616436"/>
            <a:ext cx="11455772" cy="1384995"/>
          </a:xfrm>
          <a:prstGeom prst="rect">
            <a:avLst/>
          </a:prstGeom>
          <a:solidFill>
            <a:schemeClr val="tx1">
              <a:lumMod val="75000"/>
              <a:lumOff val="25000"/>
            </a:schemeClr>
          </a:solidFill>
          <a:effectLst>
            <a:outerShdw blurRad="50800" dist="381000" dir="2700000" algn="tl" rotWithShape="0">
              <a:srgbClr val="000000">
                <a:alpha val="43000"/>
              </a:srgbClr>
            </a:outerShdw>
          </a:effectLst>
          <a:scene3d>
            <a:camera prst="orthographicFront"/>
            <a:lightRig rig="threePt" dir="t"/>
          </a:scene3d>
          <a:sp3d>
            <a:bevelT/>
            <a:bevelB/>
          </a:sp3d>
        </p:spPr>
        <p:txBody>
          <a:bodyPr wrap="square" tIns="91440" bIns="365760" rtlCol="0">
            <a:spAutoFit/>
          </a:bodyPr>
          <a:lstStyle/>
          <a:p>
            <a:pPr algn="ctr"/>
            <a:r>
              <a:rPr lang="en-US" sz="6000" b="1" dirty="0">
                <a:solidFill>
                  <a:schemeClr val="bg1"/>
                </a:solidFill>
              </a:rPr>
              <a:t>Background</a:t>
            </a:r>
            <a:endParaRPr lang="en-US" sz="1200" b="1" dirty="0">
              <a:solidFill>
                <a:schemeClr val="bg1"/>
              </a:solidFill>
            </a:endParaRPr>
          </a:p>
        </p:txBody>
      </p:sp>
      <p:sp>
        <p:nvSpPr>
          <p:cNvPr id="251" name="TextBox 250"/>
          <p:cNvSpPr txBox="1"/>
          <p:nvPr/>
        </p:nvSpPr>
        <p:spPr>
          <a:xfrm>
            <a:off x="14688571" y="6210586"/>
            <a:ext cx="13524522" cy="1384995"/>
          </a:xfrm>
          <a:prstGeom prst="rect">
            <a:avLst/>
          </a:prstGeom>
          <a:solidFill>
            <a:schemeClr val="tx1">
              <a:lumMod val="75000"/>
              <a:lumOff val="25000"/>
            </a:schemeClr>
          </a:solidFill>
          <a:effectLst>
            <a:outerShdw blurRad="50800" dist="381000" dir="2700000" algn="tl" rotWithShape="0">
              <a:srgbClr val="000000">
                <a:alpha val="43000"/>
              </a:srgbClr>
            </a:outerShdw>
          </a:effectLst>
          <a:scene3d>
            <a:camera prst="orthographicFront"/>
            <a:lightRig rig="threePt" dir="t"/>
          </a:scene3d>
          <a:sp3d>
            <a:bevelT/>
            <a:bevelB/>
          </a:sp3d>
        </p:spPr>
        <p:txBody>
          <a:bodyPr wrap="square" tIns="91440" bIns="365760" rtlCol="0">
            <a:spAutoFit/>
          </a:bodyPr>
          <a:lstStyle/>
          <a:p>
            <a:pPr algn="ctr"/>
            <a:r>
              <a:rPr lang="en-US" sz="6000" b="1" dirty="0">
                <a:solidFill>
                  <a:schemeClr val="bg1"/>
                </a:solidFill>
              </a:rPr>
              <a:t>Objectives</a:t>
            </a:r>
            <a:endParaRPr lang="en-US" sz="1200" b="1" dirty="0">
              <a:solidFill>
                <a:schemeClr val="bg1"/>
              </a:solidFill>
            </a:endParaRPr>
          </a:p>
        </p:txBody>
      </p:sp>
      <p:sp>
        <p:nvSpPr>
          <p:cNvPr id="258" name="TextBox 257"/>
          <p:cNvSpPr txBox="1"/>
          <p:nvPr/>
        </p:nvSpPr>
        <p:spPr>
          <a:xfrm>
            <a:off x="14752066" y="13256693"/>
            <a:ext cx="13461027" cy="1323439"/>
          </a:xfrm>
          <a:prstGeom prst="rect">
            <a:avLst/>
          </a:prstGeom>
          <a:solidFill>
            <a:schemeClr val="tx1">
              <a:lumMod val="75000"/>
              <a:lumOff val="25000"/>
            </a:schemeClr>
          </a:solidFill>
          <a:effectLst>
            <a:outerShdw blurRad="50800" dist="381000" dir="2700000" algn="tl" rotWithShape="0">
              <a:srgbClr val="000000">
                <a:alpha val="43000"/>
              </a:srgbClr>
            </a:outerShdw>
          </a:effectLst>
          <a:scene3d>
            <a:camera prst="orthographicFront"/>
            <a:lightRig rig="threePt" dir="t"/>
          </a:scene3d>
          <a:sp3d>
            <a:bevelT/>
            <a:bevelB/>
          </a:sp3d>
        </p:spPr>
        <p:txBody>
          <a:bodyPr wrap="square" rtlCol="0">
            <a:spAutoFit/>
          </a:bodyPr>
          <a:lstStyle/>
          <a:p>
            <a:pPr algn="ctr"/>
            <a:r>
              <a:rPr lang="en-US" sz="6000" b="1" dirty="0">
                <a:solidFill>
                  <a:schemeClr val="bg1"/>
                </a:solidFill>
              </a:rPr>
              <a:t>Methods</a:t>
            </a:r>
          </a:p>
          <a:p>
            <a:pPr algn="ctr"/>
            <a:endParaRPr lang="en-US" sz="800" b="1" dirty="0">
              <a:solidFill>
                <a:schemeClr val="bg1"/>
              </a:solidFill>
            </a:endParaRPr>
          </a:p>
          <a:p>
            <a:pPr algn="ctr"/>
            <a:endParaRPr lang="en-US" sz="1200" b="1" dirty="0">
              <a:solidFill>
                <a:schemeClr val="bg1"/>
              </a:solidFill>
            </a:endParaRPr>
          </a:p>
        </p:txBody>
      </p:sp>
      <p:sp>
        <p:nvSpPr>
          <p:cNvPr id="259" name="TextBox 258"/>
          <p:cNvSpPr txBox="1"/>
          <p:nvPr/>
        </p:nvSpPr>
        <p:spPr>
          <a:xfrm>
            <a:off x="1941758" y="6210586"/>
            <a:ext cx="11506590" cy="1384995"/>
          </a:xfrm>
          <a:prstGeom prst="rect">
            <a:avLst/>
          </a:prstGeom>
          <a:solidFill>
            <a:schemeClr val="tx1">
              <a:lumMod val="75000"/>
              <a:lumOff val="25000"/>
            </a:schemeClr>
          </a:solidFill>
          <a:effectLst>
            <a:outerShdw blurRad="50800" dist="381000" dir="2700000" algn="tl" rotWithShape="0">
              <a:srgbClr val="000000">
                <a:alpha val="43000"/>
              </a:srgbClr>
            </a:outerShdw>
          </a:effectLst>
          <a:scene3d>
            <a:camera prst="orthographicFront"/>
            <a:lightRig rig="threePt" dir="t"/>
          </a:scene3d>
          <a:sp3d>
            <a:bevelT/>
            <a:bevelB/>
          </a:sp3d>
        </p:spPr>
        <p:txBody>
          <a:bodyPr wrap="square" tIns="91440" bIns="365760" rtlCol="0">
            <a:spAutoFit/>
          </a:bodyPr>
          <a:lstStyle/>
          <a:p>
            <a:pPr algn="ctr"/>
            <a:r>
              <a:rPr lang="en-US" sz="6000" b="1" dirty="0">
                <a:solidFill>
                  <a:schemeClr val="bg1"/>
                </a:solidFill>
              </a:rPr>
              <a:t>Abstract</a:t>
            </a:r>
            <a:endParaRPr lang="en-US" sz="1200" b="1" dirty="0">
              <a:solidFill>
                <a:schemeClr val="bg1"/>
              </a:solidFill>
            </a:endParaRPr>
          </a:p>
        </p:txBody>
      </p:sp>
      <p:sp>
        <p:nvSpPr>
          <p:cNvPr id="260" name="TextBox 259"/>
          <p:cNvSpPr txBox="1"/>
          <p:nvPr/>
        </p:nvSpPr>
        <p:spPr>
          <a:xfrm>
            <a:off x="29425909" y="6210586"/>
            <a:ext cx="12743538" cy="1384995"/>
          </a:xfrm>
          <a:prstGeom prst="rect">
            <a:avLst/>
          </a:prstGeom>
          <a:solidFill>
            <a:schemeClr val="tx1">
              <a:lumMod val="75000"/>
              <a:lumOff val="25000"/>
            </a:schemeClr>
          </a:solidFill>
          <a:effectLst>
            <a:outerShdw blurRad="50800" dist="381000" dir="2700000" algn="tl" rotWithShape="0">
              <a:srgbClr val="000000">
                <a:alpha val="43000"/>
              </a:srgbClr>
            </a:outerShdw>
          </a:effectLst>
          <a:scene3d>
            <a:camera prst="orthographicFront"/>
            <a:lightRig rig="threePt" dir="t"/>
          </a:scene3d>
          <a:sp3d>
            <a:bevelT/>
            <a:bevelB/>
          </a:sp3d>
        </p:spPr>
        <p:txBody>
          <a:bodyPr wrap="square" lIns="91440" tIns="91440" bIns="365760" rtlCol="0">
            <a:spAutoFit/>
          </a:bodyPr>
          <a:lstStyle/>
          <a:p>
            <a:pPr algn="ctr"/>
            <a:r>
              <a:rPr lang="en-US" sz="6000" b="1" dirty="0">
                <a:solidFill>
                  <a:schemeClr val="bg1"/>
                </a:solidFill>
              </a:rPr>
              <a:t>Discussion</a:t>
            </a:r>
            <a:endParaRPr lang="en-US" sz="1200" b="1" dirty="0">
              <a:solidFill>
                <a:schemeClr val="bg1"/>
              </a:solidFill>
            </a:endParaRPr>
          </a:p>
        </p:txBody>
      </p:sp>
      <p:sp>
        <p:nvSpPr>
          <p:cNvPr id="261" name="TextBox 260"/>
          <p:cNvSpPr txBox="1"/>
          <p:nvPr/>
        </p:nvSpPr>
        <p:spPr>
          <a:xfrm>
            <a:off x="29907655" y="25378286"/>
            <a:ext cx="12177129" cy="1200329"/>
          </a:xfrm>
          <a:prstGeom prst="rect">
            <a:avLst/>
          </a:prstGeom>
          <a:solidFill>
            <a:schemeClr val="tx1">
              <a:lumMod val="75000"/>
              <a:lumOff val="25000"/>
            </a:schemeClr>
          </a:solidFill>
          <a:effectLst>
            <a:outerShdw blurRad="50800" dist="381000" dir="2700000" algn="tl" rotWithShape="0">
              <a:srgbClr val="000000">
                <a:alpha val="43000"/>
              </a:srgbClr>
            </a:outerShdw>
          </a:effectLst>
          <a:scene3d>
            <a:camera prst="orthographicFront"/>
            <a:lightRig rig="threePt" dir="t"/>
          </a:scene3d>
          <a:sp3d>
            <a:bevelT/>
            <a:bevelB/>
          </a:sp3d>
        </p:spPr>
        <p:txBody>
          <a:bodyPr wrap="square" rtlCol="0">
            <a:spAutoFit/>
          </a:bodyPr>
          <a:lstStyle/>
          <a:p>
            <a:pPr algn="ctr"/>
            <a:r>
              <a:rPr lang="en-US" sz="6000" b="1" dirty="0">
                <a:solidFill>
                  <a:schemeClr val="bg1"/>
                </a:solidFill>
              </a:rPr>
              <a:t>Future Directions</a:t>
            </a:r>
          </a:p>
          <a:p>
            <a:pPr algn="ctr"/>
            <a:endParaRPr lang="en-US" sz="1200" b="1" dirty="0">
              <a:solidFill>
                <a:schemeClr val="bg1"/>
              </a:solidFill>
            </a:endParaRPr>
          </a:p>
        </p:txBody>
      </p:sp>
      <p:sp>
        <p:nvSpPr>
          <p:cNvPr id="264" name="TextBox 263"/>
          <p:cNvSpPr txBox="1"/>
          <p:nvPr/>
        </p:nvSpPr>
        <p:spPr>
          <a:xfrm>
            <a:off x="8775097" y="1228053"/>
            <a:ext cx="33174346" cy="4062651"/>
          </a:xfrm>
          <a:prstGeom prst="rect">
            <a:avLst/>
          </a:prstGeom>
          <a:solidFill>
            <a:schemeClr val="tx1">
              <a:lumMod val="75000"/>
              <a:lumOff val="25000"/>
            </a:schemeClr>
          </a:solidFill>
          <a:effectLst>
            <a:glow rad="139700">
              <a:schemeClr val="tx1">
                <a:lumMod val="75000"/>
                <a:lumOff val="25000"/>
                <a:alpha val="75000"/>
              </a:schemeClr>
            </a:glow>
            <a:outerShdw blurRad="50800" dist="381000" dir="2700000" algn="tl" rotWithShape="0">
              <a:srgbClr val="000000">
                <a:alpha val="43000"/>
              </a:srgbClr>
            </a:outerShdw>
            <a:softEdge rad="635000"/>
          </a:effectLst>
          <a:scene3d>
            <a:camera prst="orthographicFront"/>
            <a:lightRig rig="threePt" dir="t"/>
          </a:scene3d>
          <a:sp3d>
            <a:bevelT/>
            <a:bevelB/>
          </a:sp3d>
        </p:spPr>
        <p:txBody>
          <a:bodyPr wrap="square" rtlCol="0">
            <a:spAutoFit/>
          </a:bodyPr>
          <a:lstStyle/>
          <a:p>
            <a:pPr algn="ctr"/>
            <a:r>
              <a:rPr lang="en-US" sz="7200" b="1" dirty="0">
                <a:solidFill>
                  <a:schemeClr val="bg1"/>
                </a:solidFill>
                <a:latin typeface="Times New Roman" panose="02020603050405020304" pitchFamily="18" charset="0"/>
                <a:cs typeface="Times New Roman" panose="02020603050405020304" pitchFamily="18" charset="0"/>
              </a:rPr>
              <a:t>Modeling and Operations of Manufacturing System for individualized Products </a:t>
            </a:r>
          </a:p>
          <a:p>
            <a:pPr algn="ctr"/>
            <a:endParaRPr lang="en-US" sz="6600" baseline="30000" dirty="0">
              <a:solidFill>
                <a:schemeClr val="bg1"/>
              </a:solidFill>
              <a:latin typeface="Times New Roman" panose="02020603050405020304" pitchFamily="18" charset="0"/>
              <a:cs typeface="Times New Roman" panose="02020603050405020304" pitchFamily="18" charset="0"/>
            </a:endParaRPr>
          </a:p>
          <a:p>
            <a:pPr algn="ctr"/>
            <a:r>
              <a:rPr lang="en-US" sz="6600" baseline="30000" dirty="0">
                <a:solidFill>
                  <a:schemeClr val="bg1"/>
                </a:solidFill>
                <a:latin typeface="Times New Roman" panose="02020603050405020304" pitchFamily="18" charset="0"/>
                <a:cs typeface="Times New Roman" panose="02020603050405020304" pitchFamily="18" charset="0"/>
              </a:rPr>
              <a:t>Dr. Xi Gu, Ruiming Zhang</a:t>
            </a:r>
          </a:p>
          <a:p>
            <a:pPr algn="ctr"/>
            <a:r>
              <a:rPr lang="en-US" sz="5400" dirty="0">
                <a:solidFill>
                  <a:schemeClr val="bg1"/>
                </a:solidFill>
                <a:latin typeface="Times New Roman" panose="02020603050405020304" pitchFamily="18" charset="0"/>
                <a:cs typeface="Times New Roman" panose="02020603050405020304" pitchFamily="18" charset="0"/>
              </a:rPr>
              <a:t>Department of Mechanical Engineering</a:t>
            </a:r>
          </a:p>
          <a:p>
            <a:pPr algn="ctr"/>
            <a:endParaRPr lang="en-US" sz="20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p:txBody>
      </p:sp>
      <p:sp>
        <p:nvSpPr>
          <p:cNvPr id="265" name="Rectangle 264"/>
          <p:cNvSpPr/>
          <p:nvPr/>
        </p:nvSpPr>
        <p:spPr>
          <a:xfrm>
            <a:off x="1840175" y="23355136"/>
            <a:ext cx="11608173" cy="8925520"/>
          </a:xfrm>
          <a:prstGeom prst="rect">
            <a:avLst/>
          </a:prstGeom>
          <a:solidFill>
            <a:schemeClr val="bg1">
              <a:lumMod val="75000"/>
              <a:alpha val="68000"/>
            </a:schemeClr>
          </a:solidFill>
          <a:ln>
            <a:noFill/>
          </a:ln>
          <a:effectLst>
            <a:glow rad="101600">
              <a:schemeClr val="bg1">
                <a:lumMod val="85000"/>
                <a:alpha val="75000"/>
              </a:schemeClr>
            </a:glow>
            <a:outerShdw blurRad="441325" dist="774700" dir="2700000" algn="tl" rotWithShape="0">
              <a:schemeClr val="bg1">
                <a:lumMod val="50000"/>
                <a:alpha val="43000"/>
              </a:schemeClr>
            </a:outerShdw>
            <a:softEdge rad="381000"/>
          </a:effectLst>
        </p:spPr>
        <p:txBody>
          <a:bodyPr wrap="square" lIns="365760" tIns="274320" rIns="365760" bIns="274320">
            <a:spAutoFit/>
          </a:bodyPr>
          <a:lstStyle/>
          <a:p>
            <a:pPr algn="just"/>
            <a:r>
              <a:rPr lang="en-US" sz="3200" dirty="0">
                <a:latin typeface="Times New Roman" panose="02020603050405020304" pitchFamily="18" charset="0"/>
                <a:cs typeface="Times New Roman" panose="02020603050405020304" pitchFamily="18" charset="0"/>
              </a:rPr>
              <a:t>The open shop scheduling problem is deeply impacting the operations for manufacturing companies. It enables the enterprise to have higher productivity as well as more a balanced coordination between the machines and jobs. However, the previous industry researches were based on the deterministic level. The impact and effectiveness of the open shop scheduling algorithms need to be further implemented in realistic situations for the various manufacturing operations. </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p>
        </p:txBody>
      </p:sp>
      <p:sp>
        <p:nvSpPr>
          <p:cNvPr id="267" name="Rectangle 266"/>
          <p:cNvSpPr/>
          <p:nvPr/>
        </p:nvSpPr>
        <p:spPr>
          <a:xfrm>
            <a:off x="14752066" y="15252139"/>
            <a:ext cx="13461027" cy="16958489"/>
          </a:xfrm>
          <a:prstGeom prst="rect">
            <a:avLst/>
          </a:prstGeom>
          <a:solidFill>
            <a:schemeClr val="bg1">
              <a:lumMod val="75000"/>
              <a:alpha val="68000"/>
            </a:schemeClr>
          </a:solidFill>
          <a:ln>
            <a:noFill/>
          </a:ln>
          <a:effectLst>
            <a:glow rad="101600">
              <a:schemeClr val="bg1">
                <a:lumMod val="85000"/>
                <a:alpha val="75000"/>
              </a:schemeClr>
            </a:glow>
            <a:outerShdw blurRad="441325" dist="508000" dir="2700000" algn="tl" rotWithShape="0">
              <a:schemeClr val="bg1">
                <a:lumMod val="50000"/>
                <a:alpha val="50000"/>
              </a:schemeClr>
            </a:outerShdw>
            <a:softEdge rad="381000"/>
          </a:effectLst>
        </p:spPr>
        <p:txBody>
          <a:bodyPr wrap="square">
            <a:spAutoFit/>
          </a:bodyPr>
          <a:lstStyle/>
          <a:p>
            <a:r>
              <a:rPr lang="en-US" sz="3600" b="1" dirty="0"/>
              <a:t> Step I: Define Variables &amp; Parameters based on Assumption	</a:t>
            </a:r>
          </a:p>
          <a:p>
            <a:pPr algn="just"/>
            <a:r>
              <a:rPr lang="en-US" sz="3200" b="1" dirty="0"/>
              <a:t>    </a:t>
            </a:r>
            <a:r>
              <a:rPr lang="en-US" sz="3200" dirty="0"/>
              <a:t>N: Number of jobs, </a:t>
            </a:r>
            <a:r>
              <a:rPr lang="en-US" sz="3200" dirty="0" err="1"/>
              <a:t>i</a:t>
            </a:r>
            <a:r>
              <a:rPr lang="en-US" sz="3200" dirty="0"/>
              <a:t> = 1, …, N</a:t>
            </a:r>
          </a:p>
          <a:p>
            <a:pPr algn="just"/>
            <a:r>
              <a:rPr lang="en-US" sz="3200" dirty="0"/>
              <a:t>     J: Number of periods, j = 1, …, J</a:t>
            </a:r>
          </a:p>
          <a:p>
            <a:pPr algn="just"/>
            <a:r>
              <a:rPr lang="en-US" sz="3200" dirty="0"/>
              <a:t>    O: Operation of Job I, o = 1, …, O</a:t>
            </a:r>
          </a:p>
          <a:p>
            <a:pPr algn="just"/>
            <a:r>
              <a:rPr lang="en-US" sz="3200" dirty="0"/>
              <a:t>   Ck: Completion time in position k</a:t>
            </a:r>
          </a:p>
          <a:p>
            <a:pPr algn="just"/>
            <a:r>
              <a:rPr lang="en-US" sz="3200" dirty="0"/>
              <a:t>   Tk: Tardiness of job in position k</a:t>
            </a:r>
          </a:p>
          <a:p>
            <a:pPr algn="just"/>
            <a:r>
              <a:rPr lang="en-US" sz="3200" dirty="0"/>
              <a:t>    D: Processing time</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a:t>
            </a:r>
            <a:r>
              <a:rPr lang="en-US" sz="3600" b="1" i="1" u="sng" dirty="0">
                <a:latin typeface="Times New Roman" panose="02020603050405020304" pitchFamily="18" charset="0"/>
                <a:cs typeface="Times New Roman" panose="02020603050405020304" pitchFamily="18" charset="0"/>
              </a:rPr>
              <a:t>Figure 5:</a:t>
            </a:r>
            <a:r>
              <a:rPr lang="en-US" sz="3600" b="1"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Initialize the processing time under different conditions</a:t>
            </a:r>
            <a:endParaRPr lang="en-US" sz="3600" b="1" i="1" dirty="0">
              <a:latin typeface="Times New Roman" panose="02020603050405020304" pitchFamily="18" charset="0"/>
              <a:cs typeface="Times New Roman" panose="02020603050405020304" pitchFamily="18" charset="0"/>
            </a:endParaRPr>
          </a:p>
          <a:p>
            <a:endParaRPr lang="en-US" sz="3600" b="1" dirty="0"/>
          </a:p>
          <a:p>
            <a:r>
              <a:rPr lang="en-US" sz="3600" b="1" dirty="0"/>
              <a:t>Step II: Establish Flowchart of Machine Selection &amp; Algorithm </a:t>
            </a:r>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r>
              <a:rPr lang="en-US" sz="3600" b="1" dirty="0"/>
              <a:t> </a:t>
            </a:r>
          </a:p>
          <a:p>
            <a:pPr algn="just"/>
            <a:r>
              <a:rPr lang="en-US" sz="3600" b="1" i="1" u="sng" dirty="0">
                <a:latin typeface="Times New Roman" panose="02020603050405020304" pitchFamily="18" charset="0"/>
                <a:cs typeface="Times New Roman" panose="02020603050405020304" pitchFamily="18" charset="0"/>
              </a:rPr>
              <a:t>Figure 6:</a:t>
            </a:r>
            <a:r>
              <a:rPr lang="en-US" sz="3600" b="1"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Process mapping the available combinations between jobs, operations and machines. </a:t>
            </a:r>
            <a:r>
              <a:rPr lang="en-US" sz="3600" b="1" i="1" u="sng" dirty="0">
                <a:latin typeface="Times New Roman" panose="02020603050405020304" pitchFamily="18" charset="0"/>
                <a:cs typeface="Times New Roman" panose="02020603050405020304" pitchFamily="18" charset="0"/>
              </a:rPr>
              <a:t>Figure 7: </a:t>
            </a:r>
            <a:r>
              <a:rPr lang="en-US" sz="3600" dirty="0">
                <a:latin typeface="Times New Roman" panose="02020603050405020304" pitchFamily="18" charset="0"/>
                <a:cs typeface="Times New Roman" panose="02020603050405020304" pitchFamily="18" charset="0"/>
              </a:rPr>
              <a:t>Researched computer algorithm to build loops for the scheduling precedence.  </a:t>
            </a:r>
          </a:p>
          <a:p>
            <a:r>
              <a:rPr lang="en-US" sz="3600" dirty="0">
                <a:latin typeface="Times New Roman" panose="02020603050405020304" pitchFamily="18" charset="0"/>
                <a:cs typeface="Times New Roman" panose="02020603050405020304" pitchFamily="18" charset="0"/>
              </a:rPr>
              <a:t> </a:t>
            </a:r>
            <a:endParaRPr lang="en-US" sz="3600" b="1" i="1" u="sng" dirty="0">
              <a:latin typeface="Times New Roman" panose="02020603050405020304" pitchFamily="18" charset="0"/>
              <a:cs typeface="Times New Roman" panose="02020603050405020304" pitchFamily="18" charset="0"/>
            </a:endParaRPr>
          </a:p>
          <a:p>
            <a:r>
              <a:rPr lang="en-US" sz="3600" b="1" dirty="0"/>
              <a:t>Step III: Preliminary Setup of the Outcomes (Gantt Chart)</a:t>
            </a:r>
          </a:p>
          <a:p>
            <a:endParaRPr lang="en-US" sz="3600" b="1" dirty="0"/>
          </a:p>
          <a:p>
            <a:endParaRPr lang="en-US" sz="3600" b="1" dirty="0"/>
          </a:p>
          <a:p>
            <a:endParaRPr lang="en-US" sz="3600" b="1" dirty="0"/>
          </a:p>
          <a:p>
            <a:endParaRPr lang="en-US" sz="3600" b="1" dirty="0"/>
          </a:p>
          <a:p>
            <a:endParaRPr lang="en-US" sz="3600" b="1" dirty="0"/>
          </a:p>
          <a:p>
            <a:endParaRPr lang="en-US" sz="3600" b="1" dirty="0"/>
          </a:p>
          <a:p>
            <a:r>
              <a:rPr lang="en-US" sz="3600" b="1" i="1" u="sng" dirty="0">
                <a:latin typeface="Times New Roman" panose="02020603050405020304" pitchFamily="18" charset="0"/>
                <a:cs typeface="Times New Roman" panose="02020603050405020304" pitchFamily="18" charset="0"/>
              </a:rPr>
              <a:t>Figure 8:</a:t>
            </a:r>
            <a:r>
              <a:rPr lang="en-US" sz="3600" b="1"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Using Gantt Chart to arrange the jobs according to the machine selection process and calculate the value of Makespan. </a:t>
            </a:r>
            <a:endParaRPr lang="en-US" sz="3600" b="1" dirty="0"/>
          </a:p>
        </p:txBody>
      </p:sp>
      <p:sp>
        <p:nvSpPr>
          <p:cNvPr id="272" name="Rectangle 271"/>
          <p:cNvSpPr/>
          <p:nvPr/>
        </p:nvSpPr>
        <p:spPr>
          <a:xfrm>
            <a:off x="14688571" y="8095866"/>
            <a:ext cx="13461027" cy="4985980"/>
          </a:xfrm>
          <a:prstGeom prst="rect">
            <a:avLst/>
          </a:prstGeom>
          <a:solidFill>
            <a:schemeClr val="bg1">
              <a:lumMod val="75000"/>
              <a:alpha val="68000"/>
            </a:schemeClr>
          </a:solidFill>
          <a:ln>
            <a:noFill/>
          </a:ln>
          <a:effectLst>
            <a:glow rad="101600">
              <a:schemeClr val="bg1">
                <a:lumMod val="85000"/>
                <a:alpha val="75000"/>
              </a:schemeClr>
            </a:glow>
            <a:outerShdw blurRad="441325" dist="774700" dir="2700000" algn="tl" rotWithShape="0">
              <a:schemeClr val="bg1">
                <a:lumMod val="50000"/>
                <a:alpha val="43000"/>
              </a:schemeClr>
            </a:outerShdw>
            <a:softEdge rad="381000"/>
          </a:effectLst>
        </p:spPr>
        <p:txBody>
          <a:bodyPr wrap="square" lIns="365760" tIns="182880" rIns="365760" bIns="182880">
            <a:spAutoFit/>
          </a:bodyPr>
          <a:lstStyle/>
          <a:p>
            <a:pPr algn="ctr"/>
            <a:endParaRPr lang="en-US" sz="1200" dirty="0"/>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Explore different algorithms to solve the complex formulation</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Minimize different objectives (ex. Tardiness, Earliness &amp; WIP)</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Find the optimal schedules for each job to be assigned at the  most available workstation according to the precedence.</a:t>
            </a:r>
            <a:endParaRPr lang="en-US" sz="3600" b="1"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Determine the flexibility and capacity of the algorithms to be applied at larger scales.</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Compare the effectiveness of the alternative solutions generated from </a:t>
            </a:r>
            <a:r>
              <a:rPr lang="en-US" sz="3600">
                <a:latin typeface="Times New Roman" panose="02020603050405020304" pitchFamily="18" charset="0"/>
                <a:cs typeface="Times New Roman" panose="02020603050405020304" pitchFamily="18" charset="0"/>
              </a:rPr>
              <a:t>the Gantt </a:t>
            </a:r>
            <a:r>
              <a:rPr lang="en-US" sz="3600" dirty="0">
                <a:latin typeface="Times New Roman" panose="02020603050405020304" pitchFamily="18" charset="0"/>
                <a:cs typeface="Times New Roman" panose="02020603050405020304" pitchFamily="18" charset="0"/>
              </a:rPr>
              <a:t>Charts </a:t>
            </a:r>
          </a:p>
        </p:txBody>
      </p:sp>
      <p:sp>
        <p:nvSpPr>
          <p:cNvPr id="275" name="Rectangle 274"/>
          <p:cNvSpPr/>
          <p:nvPr/>
        </p:nvSpPr>
        <p:spPr>
          <a:xfrm>
            <a:off x="29748847" y="8083125"/>
            <a:ext cx="12420600" cy="16127492"/>
          </a:xfrm>
          <a:prstGeom prst="rect">
            <a:avLst/>
          </a:prstGeom>
          <a:solidFill>
            <a:schemeClr val="bg1">
              <a:lumMod val="75000"/>
              <a:alpha val="68000"/>
            </a:schemeClr>
          </a:solidFill>
          <a:ln>
            <a:noFill/>
          </a:ln>
          <a:effectLst>
            <a:glow rad="101600">
              <a:schemeClr val="bg1">
                <a:lumMod val="85000"/>
                <a:alpha val="75000"/>
              </a:schemeClr>
            </a:glow>
            <a:outerShdw blurRad="441325" dist="774700" dir="2700000" algn="tl" rotWithShape="0">
              <a:schemeClr val="bg1">
                <a:lumMod val="50000"/>
                <a:alpha val="43000"/>
              </a:schemeClr>
            </a:outerShdw>
            <a:softEdge rad="381000"/>
          </a:effectLst>
        </p:spPr>
        <p:txBody>
          <a:bodyPr wrap="square" lIns="457200" tIns="182880" rIns="365760" bIns="182880">
            <a:spAutoFit/>
          </a:bodyPr>
          <a:lstStyle/>
          <a:p>
            <a:r>
              <a:rPr lang="en-US" sz="3600" i="1" dirty="0"/>
              <a:t>	  </a:t>
            </a:r>
            <a:r>
              <a:rPr lang="en-US" sz="3600" i="1" u="sng" dirty="0"/>
              <a:t>Traditional Scientific Methodology</a:t>
            </a:r>
            <a:r>
              <a:rPr lang="en-US" sz="2800" i="1" u="sng" dirty="0"/>
              <a:t>:</a:t>
            </a:r>
          </a:p>
          <a:p>
            <a:r>
              <a:rPr lang="en-US" sz="3600" dirty="0"/>
              <a:t>Genetic Algorithm (GA)</a:t>
            </a:r>
          </a:p>
          <a:p>
            <a:pPr algn="just"/>
            <a:r>
              <a:rPr lang="en-US" sz="3200" dirty="0"/>
              <a:t>Heuristic optimization algorithm based on biological evolution. GA mostly shows good results at single machines system. The algorithm has low computational time, which fits the factory-wide scheduling problems. </a:t>
            </a:r>
          </a:p>
          <a:p>
            <a:r>
              <a:rPr lang="en-US" sz="3600" dirty="0"/>
              <a:t>Ant Colony Optimization (ACO):</a:t>
            </a:r>
          </a:p>
          <a:p>
            <a:pPr algn="just"/>
            <a:r>
              <a:rPr lang="en-US" sz="3200" dirty="0"/>
              <a:t>ACO is closely related to the multiple entities system approach, which consists of many agents that interact with each other. Based on the previous research, ACO is good at solving the unrelated parallel machines and decomposition system. Because it is inspired by the ant colony philosophy that automatically decide the hierarchy.</a:t>
            </a:r>
            <a:r>
              <a:rPr lang="en-US" sz="3600" i="1" dirty="0"/>
              <a:t>	    </a:t>
            </a:r>
          </a:p>
          <a:p>
            <a:pPr algn="just"/>
            <a:r>
              <a:rPr lang="en-US" sz="3600" dirty="0"/>
              <a:t>	 </a:t>
            </a:r>
          </a:p>
          <a:p>
            <a:pPr algn="just"/>
            <a:r>
              <a:rPr lang="en-US" sz="3600" dirty="0"/>
              <a:t>	  </a:t>
            </a:r>
            <a:r>
              <a:rPr lang="en-US" sz="3600" i="1" u="sng" dirty="0"/>
              <a:t>Modern (Commercial) Methodology</a:t>
            </a:r>
            <a:r>
              <a:rPr lang="en-US" sz="3600" dirty="0"/>
              <a:t>:</a:t>
            </a:r>
          </a:p>
          <a:p>
            <a:pPr algn="just"/>
            <a:r>
              <a:rPr lang="en-US" sz="3200" dirty="0"/>
              <a:t>CP Solver is a Toolbox launched by IBM for solving the real-world operational planning and scheduling problems. It is like many industry scheduling software that designed for job-shop, open-shop and flow-shop problems. The solver is also compatible with specialized algorithms, such as GA or ACO. Researchers can perform higher level of computational scheduling problem. </a:t>
            </a:r>
          </a:p>
          <a:p>
            <a:pPr algn="just"/>
            <a:endParaRPr lang="en-US" sz="3200" dirty="0"/>
          </a:p>
          <a:p>
            <a:pPr algn="just"/>
            <a:r>
              <a:rPr lang="en-US" sz="3200" dirty="0"/>
              <a:t>References:</a:t>
            </a:r>
          </a:p>
          <a:p>
            <a:pPr algn="just"/>
            <a:r>
              <a:rPr lang="en-US" sz="2400" dirty="0"/>
              <a:t>Golmohammadi, A., Bani-</a:t>
            </a:r>
            <a:r>
              <a:rPr lang="en-US" sz="2400" dirty="0" err="1"/>
              <a:t>Asadi</a:t>
            </a:r>
            <a:r>
              <a:rPr lang="en-US" sz="2400" dirty="0"/>
              <a:t>, H., </a:t>
            </a:r>
            <a:r>
              <a:rPr lang="en-US" sz="2400" dirty="0" err="1"/>
              <a:t>Zanjani</a:t>
            </a:r>
            <a:r>
              <a:rPr lang="en-US" sz="2400" dirty="0"/>
              <a:t>, H. J., &amp; </a:t>
            </a:r>
            <a:r>
              <a:rPr lang="en-US" sz="2400" dirty="0" err="1"/>
              <a:t>Tikani</a:t>
            </a:r>
            <a:r>
              <a:rPr lang="en-US" sz="2400" dirty="0"/>
              <a:t>, H. (2016). A genetic algorithm for preemptive scheduling of a single machine. International Journal of Industrial Engineering Computations, 7(4), 607-614. doi:10.5267/j.ijiec.2016.3.004</a:t>
            </a:r>
          </a:p>
          <a:p>
            <a:pPr algn="just"/>
            <a:endParaRPr lang="en-US" sz="2400" dirty="0"/>
          </a:p>
          <a:p>
            <a:pPr algn="just"/>
            <a:r>
              <a:rPr lang="en-US" sz="2400" dirty="0"/>
              <a:t>Li, G., &amp; Wu, Z. (2019). Ant colony optimization task scheduling algorithm for SWIM based on load balancing. Future Internet, 11(4), 90. doi:10.3390/fi11040090</a:t>
            </a:r>
          </a:p>
          <a:p>
            <a:pPr algn="just"/>
            <a:endParaRPr lang="en-US" sz="2400" dirty="0"/>
          </a:p>
          <a:p>
            <a:pPr algn="just"/>
            <a:r>
              <a:rPr lang="en-US" sz="2400" dirty="0" err="1"/>
              <a:t>Waschneck</a:t>
            </a:r>
            <a:r>
              <a:rPr lang="en-US" sz="2400" dirty="0"/>
              <a:t>, B., </a:t>
            </a:r>
            <a:r>
              <a:rPr lang="en-US" sz="2400" dirty="0" err="1"/>
              <a:t>Altenmüller</a:t>
            </a:r>
            <a:r>
              <a:rPr lang="en-US" sz="2400" dirty="0"/>
              <a:t>, T., </a:t>
            </a:r>
            <a:r>
              <a:rPr lang="en-US" sz="2400" dirty="0" err="1"/>
              <a:t>Bauernhansl</a:t>
            </a:r>
            <a:r>
              <a:rPr lang="en-US" sz="2400" dirty="0"/>
              <a:t>, T., &amp; </a:t>
            </a:r>
            <a:r>
              <a:rPr lang="en-US" sz="2400" dirty="0" err="1"/>
              <a:t>Kyek</a:t>
            </a:r>
            <a:r>
              <a:rPr lang="en-US" sz="2400" dirty="0"/>
              <a:t>, A. (2016). Production scheduling in complex job shops from an </a:t>
            </a:r>
            <a:r>
              <a:rPr lang="en-US" sz="2400" dirty="0" err="1"/>
              <a:t>industrie</a:t>
            </a:r>
            <a:r>
              <a:rPr lang="en-US" sz="2400" dirty="0"/>
              <a:t> 4.0 perspective: A review and challenges in the semiconductor industry. Paper presented at the Retrieved from http://</a:t>
            </a:r>
            <a:r>
              <a:rPr lang="en-US" sz="2400" dirty="0" err="1"/>
              <a:t>publica.fraunhofer.de</a:t>
            </a:r>
            <a:r>
              <a:rPr lang="en-US" sz="2400" dirty="0"/>
              <a:t>/documents/N-445710.html</a:t>
            </a:r>
          </a:p>
          <a:p>
            <a:pPr algn="just"/>
            <a:r>
              <a:rPr lang="en-US" sz="3200" dirty="0"/>
              <a:t> </a:t>
            </a:r>
            <a:endParaRPr lang="en-US" sz="3600" dirty="0"/>
          </a:p>
        </p:txBody>
      </p:sp>
      <p:sp>
        <p:nvSpPr>
          <p:cNvPr id="276" name="Rectangle 275"/>
          <p:cNvSpPr/>
          <p:nvPr/>
        </p:nvSpPr>
        <p:spPr>
          <a:xfrm>
            <a:off x="29861915" y="26878704"/>
            <a:ext cx="12344400" cy="4447371"/>
          </a:xfrm>
          <a:prstGeom prst="rect">
            <a:avLst/>
          </a:prstGeom>
          <a:solidFill>
            <a:schemeClr val="bg1">
              <a:lumMod val="75000"/>
              <a:alpha val="68000"/>
            </a:schemeClr>
          </a:solidFill>
          <a:ln>
            <a:noFill/>
          </a:ln>
          <a:effectLst>
            <a:glow rad="101600">
              <a:schemeClr val="bg1">
                <a:lumMod val="85000"/>
                <a:alpha val="75000"/>
              </a:schemeClr>
            </a:glow>
            <a:outerShdw blurRad="441325" dist="774700" dir="2700000" algn="tl" rotWithShape="0">
              <a:schemeClr val="bg1">
                <a:lumMod val="50000"/>
                <a:alpha val="43000"/>
              </a:schemeClr>
            </a:outerShdw>
            <a:softEdge rad="381000"/>
          </a:effectLst>
        </p:spPr>
        <p:txBody>
          <a:bodyPr wrap="square" lIns="365760" tIns="228600" rIns="365760" bIns="274320">
            <a:spAutoFit/>
          </a:bodyPr>
          <a:lstStyle/>
          <a:p>
            <a:pPr marL="457200" indent="-457200">
              <a:buFontTx/>
              <a:buChar char="-"/>
            </a:pPr>
            <a:r>
              <a:rPr lang="en-US" sz="3200" dirty="0"/>
              <a:t>Flexible scheduling is aiming to improve the productivity based on a mature IT infrastructure that digitizes the manufacturing industry.</a:t>
            </a:r>
          </a:p>
          <a:p>
            <a:r>
              <a:rPr lang="en-US" sz="3200" dirty="0"/>
              <a:t> </a:t>
            </a:r>
          </a:p>
          <a:p>
            <a:pPr marL="457200" indent="-457200">
              <a:buFontTx/>
              <a:buChar char="-"/>
            </a:pPr>
            <a:r>
              <a:rPr lang="en-US" sz="3200" dirty="0"/>
              <a:t>The effectiveness of the specific algorithm is directly proportional to the accuracy of data.</a:t>
            </a:r>
          </a:p>
          <a:p>
            <a:pPr marL="457200" indent="-457200">
              <a:buFontTx/>
              <a:buChar char="-"/>
            </a:pPr>
            <a:endParaRPr lang="en-US" sz="3200" dirty="0"/>
          </a:p>
          <a:p>
            <a:pPr marL="457200" indent="-457200">
              <a:buFontTx/>
              <a:buChar char="-"/>
            </a:pPr>
            <a:r>
              <a:rPr lang="en-US" sz="3200" dirty="0"/>
              <a:t>Mathematical optimization is highly dependent in semiconductor industry but needs further research in Industry 4.0.</a:t>
            </a:r>
          </a:p>
        </p:txBody>
      </p:sp>
      <p:pic>
        <p:nvPicPr>
          <p:cNvPr id="4" name="Picture 3">
            <a:extLst>
              <a:ext uri="{FF2B5EF4-FFF2-40B4-BE49-F238E27FC236}">
                <a16:creationId xmlns:a16="http://schemas.microsoft.com/office/drawing/2014/main" id="{C0E0F3EE-91DA-384F-A277-AC7770DB91E6}"/>
              </a:ext>
            </a:extLst>
          </p:cNvPr>
          <p:cNvPicPr>
            <a:picLocks noChangeAspect="1"/>
          </p:cNvPicPr>
          <p:nvPr/>
        </p:nvPicPr>
        <p:blipFill>
          <a:blip r:embed="rId4"/>
          <a:stretch>
            <a:fillRect/>
          </a:stretch>
        </p:blipFill>
        <p:spPr>
          <a:xfrm>
            <a:off x="2245900" y="27598139"/>
            <a:ext cx="4810835" cy="2860496"/>
          </a:xfrm>
          <a:prstGeom prst="rect">
            <a:avLst/>
          </a:prstGeom>
        </p:spPr>
      </p:pic>
      <p:sp>
        <p:nvSpPr>
          <p:cNvPr id="5" name="TextBox 4">
            <a:extLst>
              <a:ext uri="{FF2B5EF4-FFF2-40B4-BE49-F238E27FC236}">
                <a16:creationId xmlns:a16="http://schemas.microsoft.com/office/drawing/2014/main" id="{0FE411DE-E3C7-464F-B425-76875AB3595A}"/>
              </a:ext>
            </a:extLst>
          </p:cNvPr>
          <p:cNvSpPr txBox="1"/>
          <p:nvPr/>
        </p:nvSpPr>
        <p:spPr>
          <a:xfrm>
            <a:off x="2238894" y="30591070"/>
            <a:ext cx="10864350" cy="1384995"/>
          </a:xfrm>
          <a:prstGeom prst="rect">
            <a:avLst/>
          </a:prstGeom>
          <a:noFill/>
        </p:spPr>
        <p:txBody>
          <a:bodyPr wrap="square" rtlCol="0">
            <a:spAutoFit/>
          </a:bodyPr>
          <a:lstStyle/>
          <a:p>
            <a:r>
              <a:rPr lang="en-US" sz="2800" b="1" i="1" u="sng" dirty="0">
                <a:latin typeface="Times New Roman" panose="02020603050405020304" pitchFamily="18" charset="0"/>
                <a:cs typeface="Times New Roman" panose="02020603050405020304" pitchFamily="18" charset="0"/>
              </a:rPr>
              <a:t>Figure 3:</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Visualizing different relationship between jobs, machines, and the order of the processing steps that happen freely </a:t>
            </a:r>
            <a:r>
              <a:rPr lang="en-US" sz="2800" b="1" i="1" u="sng" dirty="0">
                <a:latin typeface="Times New Roman" panose="02020603050405020304" pitchFamily="18" charset="0"/>
                <a:cs typeface="Times New Roman" panose="02020603050405020304" pitchFamily="18" charset="0"/>
              </a:rPr>
              <a:t>Figure 4: </a:t>
            </a:r>
            <a:r>
              <a:rPr lang="en-US" sz="2800" dirty="0">
                <a:latin typeface="Times New Roman" panose="02020603050405020304" pitchFamily="18" charset="0"/>
                <a:cs typeface="Times New Roman" panose="02020603050405020304" pitchFamily="18" charset="0"/>
              </a:rPr>
              <a:t>Using Pareto chart to schedule the specific tasks, and then compare the completion time. </a:t>
            </a:r>
            <a:endParaRPr lang="en-US" sz="2800" b="1" i="1" u="sng"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B78538D-C03D-BE40-90C7-AA7537CF20FC}"/>
              </a:ext>
            </a:extLst>
          </p:cNvPr>
          <p:cNvPicPr>
            <a:picLocks noChangeAspect="1"/>
          </p:cNvPicPr>
          <p:nvPr/>
        </p:nvPicPr>
        <p:blipFill>
          <a:blip r:embed="rId5"/>
          <a:stretch>
            <a:fillRect/>
          </a:stretch>
        </p:blipFill>
        <p:spPr>
          <a:xfrm>
            <a:off x="7462460" y="27598139"/>
            <a:ext cx="5302722" cy="2836560"/>
          </a:xfrm>
          <a:prstGeom prst="rect">
            <a:avLst/>
          </a:prstGeom>
        </p:spPr>
      </p:pic>
      <p:pic>
        <p:nvPicPr>
          <p:cNvPr id="8" name="Picture 7">
            <a:extLst>
              <a:ext uri="{FF2B5EF4-FFF2-40B4-BE49-F238E27FC236}">
                <a16:creationId xmlns:a16="http://schemas.microsoft.com/office/drawing/2014/main" id="{2BCE0BF6-DF7A-C248-B690-3B2B5F4654F1}"/>
              </a:ext>
            </a:extLst>
          </p:cNvPr>
          <p:cNvPicPr>
            <a:picLocks noChangeAspect="1"/>
          </p:cNvPicPr>
          <p:nvPr/>
        </p:nvPicPr>
        <p:blipFill>
          <a:blip r:embed="rId6"/>
          <a:stretch>
            <a:fillRect/>
          </a:stretch>
        </p:blipFill>
        <p:spPr>
          <a:xfrm>
            <a:off x="2298985" y="16459200"/>
            <a:ext cx="4973475" cy="2661351"/>
          </a:xfrm>
          <a:prstGeom prst="rect">
            <a:avLst/>
          </a:prstGeom>
        </p:spPr>
      </p:pic>
      <p:pic>
        <p:nvPicPr>
          <p:cNvPr id="9" name="Picture 8">
            <a:extLst>
              <a:ext uri="{FF2B5EF4-FFF2-40B4-BE49-F238E27FC236}">
                <a16:creationId xmlns:a16="http://schemas.microsoft.com/office/drawing/2014/main" id="{AD1548B5-3814-0A4A-9319-315C3266A004}"/>
              </a:ext>
            </a:extLst>
          </p:cNvPr>
          <p:cNvPicPr>
            <a:picLocks noChangeAspect="1"/>
          </p:cNvPicPr>
          <p:nvPr/>
        </p:nvPicPr>
        <p:blipFill>
          <a:blip r:embed="rId7"/>
          <a:stretch>
            <a:fillRect/>
          </a:stretch>
        </p:blipFill>
        <p:spPr>
          <a:xfrm>
            <a:off x="7695053" y="16457659"/>
            <a:ext cx="4745600" cy="2662892"/>
          </a:xfrm>
          <a:prstGeom prst="rect">
            <a:avLst/>
          </a:prstGeom>
        </p:spPr>
      </p:pic>
      <p:sp>
        <p:nvSpPr>
          <p:cNvPr id="10" name="TextBox 9">
            <a:extLst>
              <a:ext uri="{FF2B5EF4-FFF2-40B4-BE49-F238E27FC236}">
                <a16:creationId xmlns:a16="http://schemas.microsoft.com/office/drawing/2014/main" id="{D757D460-68A0-8941-9C81-5C2CCDE0454D}"/>
              </a:ext>
            </a:extLst>
          </p:cNvPr>
          <p:cNvSpPr txBox="1"/>
          <p:nvPr/>
        </p:nvSpPr>
        <p:spPr>
          <a:xfrm>
            <a:off x="2298985" y="19212646"/>
            <a:ext cx="10201759" cy="954107"/>
          </a:xfrm>
          <a:prstGeom prst="rect">
            <a:avLst/>
          </a:prstGeom>
          <a:noFill/>
        </p:spPr>
        <p:txBody>
          <a:bodyPr wrap="square" rtlCol="0">
            <a:spAutoFit/>
          </a:bodyPr>
          <a:lstStyle/>
          <a:p>
            <a:r>
              <a:rPr lang="en-US" sz="2800" b="1" i="1" u="sng" dirty="0"/>
              <a:t>Figure 1: </a:t>
            </a:r>
            <a:r>
              <a:rPr lang="en-US" sz="2800" dirty="0"/>
              <a:t>Introducing the additive mixing system for food production.</a:t>
            </a:r>
          </a:p>
          <a:p>
            <a:r>
              <a:rPr lang="en-US" sz="2800" b="1" i="1" u="sng" dirty="0"/>
              <a:t>Figure 2: </a:t>
            </a:r>
            <a:r>
              <a:rPr lang="en-US" sz="2800" dirty="0"/>
              <a:t>Value stream mapping the process flow of detailed tasks</a:t>
            </a:r>
          </a:p>
        </p:txBody>
      </p:sp>
      <p:pic>
        <p:nvPicPr>
          <p:cNvPr id="14" name="Picture 13" descr="A close up of a map&#10;&#10;Description automatically generated">
            <a:extLst>
              <a:ext uri="{FF2B5EF4-FFF2-40B4-BE49-F238E27FC236}">
                <a16:creationId xmlns:a16="http://schemas.microsoft.com/office/drawing/2014/main" id="{53F81696-F57E-0943-94BF-3548A8C7300B}"/>
              </a:ext>
            </a:extLst>
          </p:cNvPr>
          <p:cNvPicPr>
            <a:picLocks noChangeAspect="1"/>
          </p:cNvPicPr>
          <p:nvPr/>
        </p:nvPicPr>
        <p:blipFill>
          <a:blip r:embed="rId8"/>
          <a:stretch>
            <a:fillRect/>
          </a:stretch>
        </p:blipFill>
        <p:spPr>
          <a:xfrm>
            <a:off x="15296126" y="20678893"/>
            <a:ext cx="5365776" cy="3777506"/>
          </a:xfrm>
          <a:prstGeom prst="rect">
            <a:avLst/>
          </a:prstGeom>
        </p:spPr>
      </p:pic>
      <p:pic>
        <p:nvPicPr>
          <p:cNvPr id="16" name="Picture 15" descr="A picture containing crossword, clock, sitting, cellphone&#10;&#10;Description automatically generated">
            <a:extLst>
              <a:ext uri="{FF2B5EF4-FFF2-40B4-BE49-F238E27FC236}">
                <a16:creationId xmlns:a16="http://schemas.microsoft.com/office/drawing/2014/main" id="{809E80E3-34E7-A84D-B06E-39BC542BBF96}"/>
              </a:ext>
            </a:extLst>
          </p:cNvPr>
          <p:cNvPicPr>
            <a:picLocks noChangeAspect="1"/>
          </p:cNvPicPr>
          <p:nvPr/>
        </p:nvPicPr>
        <p:blipFill>
          <a:blip r:embed="rId9"/>
          <a:stretch>
            <a:fillRect/>
          </a:stretch>
        </p:blipFill>
        <p:spPr>
          <a:xfrm>
            <a:off x="21482579" y="15957701"/>
            <a:ext cx="5365776" cy="2925155"/>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ED4B8026-5E0B-7D4A-A6FD-4B8FBD49DD1F}"/>
              </a:ext>
            </a:extLst>
          </p:cNvPr>
          <p:cNvPicPr>
            <a:picLocks noChangeAspect="1"/>
          </p:cNvPicPr>
          <p:nvPr/>
        </p:nvPicPr>
        <p:blipFill>
          <a:blip r:embed="rId10"/>
          <a:stretch>
            <a:fillRect/>
          </a:stretch>
        </p:blipFill>
        <p:spPr>
          <a:xfrm>
            <a:off x="21450832" y="20671184"/>
            <a:ext cx="5365776" cy="3779716"/>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73BF9889-5F10-254A-8763-71184025991A}"/>
              </a:ext>
            </a:extLst>
          </p:cNvPr>
          <p:cNvPicPr>
            <a:picLocks noChangeAspect="1"/>
          </p:cNvPicPr>
          <p:nvPr/>
        </p:nvPicPr>
        <p:blipFill>
          <a:blip r:embed="rId11"/>
          <a:stretch>
            <a:fillRect/>
          </a:stretch>
        </p:blipFill>
        <p:spPr>
          <a:xfrm>
            <a:off x="16115933" y="27936770"/>
            <a:ext cx="9804400" cy="26543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9472</TotalTime>
  <Words>941</Words>
  <Application>Microsoft Macintosh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Xia</dc:creator>
  <cp:lastModifiedBy>Ruiming Zhang</cp:lastModifiedBy>
  <cp:revision>134</cp:revision>
  <cp:lastPrinted>2012-08-01T17:44:46Z</cp:lastPrinted>
  <dcterms:created xsi:type="dcterms:W3CDTF">2014-03-07T20:19:06Z</dcterms:created>
  <dcterms:modified xsi:type="dcterms:W3CDTF">2020-04-18T02:36:42Z</dcterms:modified>
</cp:coreProperties>
</file>