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75" r:id="rId4"/>
    <p:sldId id="258" r:id="rId5"/>
    <p:sldId id="259" r:id="rId6"/>
    <p:sldId id="260" r:id="rId7"/>
    <p:sldId id="268" r:id="rId8"/>
    <p:sldId id="261" r:id="rId9"/>
    <p:sldId id="270" r:id="rId10"/>
    <p:sldId id="271" r:id="rId11"/>
    <p:sldId id="262" r:id="rId12"/>
    <p:sldId id="263" r:id="rId13"/>
    <p:sldId id="264" r:id="rId14"/>
    <p:sldId id="265" r:id="rId15"/>
    <p:sldId id="266" r:id="rId16"/>
    <p:sldId id="273" r:id="rId17"/>
    <p:sldId id="267" r:id="rId18"/>
    <p:sldId id="274" r:id="rId19"/>
    <p:sldId id="272" r:id="rId20"/>
    <p:sldId id="276"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595"/>
  </p:normalViewPr>
  <p:slideViewPr>
    <p:cSldViewPr snapToGrid="0" snapToObjects="1">
      <p:cViewPr varScale="1">
        <p:scale>
          <a:sx n="75" d="100"/>
          <a:sy n="75" d="100"/>
        </p:scale>
        <p:origin x="9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6/13/2022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41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211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894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070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085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828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603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819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997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686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6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108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5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908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668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11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201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6/13/2022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767143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7959-AEE3-5342-82D5-F72994E5F296}"/>
              </a:ext>
            </a:extLst>
          </p:cNvPr>
          <p:cNvSpPr>
            <a:spLocks noGrp="1"/>
          </p:cNvSpPr>
          <p:nvPr>
            <p:ph type="ctrTitle"/>
          </p:nvPr>
        </p:nvSpPr>
        <p:spPr/>
        <p:txBody>
          <a:bodyPr/>
          <a:lstStyle/>
          <a:p>
            <a:r>
              <a:rPr lang="en-US" dirty="0" err="1" smtClean="0"/>
              <a:t>Allyship</a:t>
            </a:r>
            <a:r>
              <a:rPr lang="en-US" dirty="0" smtClean="0"/>
              <a:t> 101	</a:t>
            </a:r>
            <a:endParaRPr lang="en-US" dirty="0"/>
          </a:p>
        </p:txBody>
      </p:sp>
      <p:sp>
        <p:nvSpPr>
          <p:cNvPr id="3" name="Subtitle 2">
            <a:extLst>
              <a:ext uri="{FF2B5EF4-FFF2-40B4-BE49-F238E27FC236}">
                <a16:creationId xmlns:a16="http://schemas.microsoft.com/office/drawing/2014/main" id="{C8790188-D658-454D-AD26-6DB7C3991A8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688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03BA-C6AC-2D4A-B977-8B13B8A1D086}"/>
              </a:ext>
            </a:extLst>
          </p:cNvPr>
          <p:cNvSpPr>
            <a:spLocks noGrp="1"/>
          </p:cNvSpPr>
          <p:nvPr>
            <p:ph type="title"/>
          </p:nvPr>
        </p:nvSpPr>
        <p:spPr/>
        <p:txBody>
          <a:bodyPr/>
          <a:lstStyle/>
          <a:p>
            <a:r>
              <a:rPr lang="en-US" b="1" dirty="0"/>
              <a:t>responsibilities:</a:t>
            </a:r>
            <a:endParaRPr lang="en-US" dirty="0"/>
          </a:p>
        </p:txBody>
      </p:sp>
      <p:sp>
        <p:nvSpPr>
          <p:cNvPr id="3" name="Content Placeholder 2">
            <a:extLst>
              <a:ext uri="{FF2B5EF4-FFF2-40B4-BE49-F238E27FC236}">
                <a16:creationId xmlns:a16="http://schemas.microsoft.com/office/drawing/2014/main" id="{F0DA2194-1078-1E44-87CD-03CA95F10F7B}"/>
              </a:ext>
            </a:extLst>
          </p:cNvPr>
          <p:cNvSpPr>
            <a:spLocks noGrp="1"/>
          </p:cNvSpPr>
          <p:nvPr>
            <p:ph idx="1"/>
          </p:nvPr>
        </p:nvSpPr>
        <p:spPr>
          <a:xfrm>
            <a:off x="1141412" y="1750741"/>
            <a:ext cx="9905999" cy="4806176"/>
          </a:xfrm>
        </p:spPr>
        <p:txBody>
          <a:bodyPr>
            <a:normAutofit fontScale="85000" lnSpcReduction="10000"/>
          </a:bodyPr>
          <a:lstStyle/>
          <a:p>
            <a:r>
              <a:rPr lang="en-US" b="1" dirty="0">
                <a:solidFill>
                  <a:schemeClr val="accent4"/>
                </a:solidFill>
              </a:rPr>
              <a:t>we build our capacity to receive criticism</a:t>
            </a:r>
            <a:r>
              <a:rPr lang="en-US" dirty="0"/>
              <a:t>, to be honest and accountable with our mistakes, and recognize that being called out for making a mistake is a gift—that it is an </a:t>
            </a:r>
            <a:r>
              <a:rPr lang="en-US" dirty="0" err="1"/>
              <a:t>honour</a:t>
            </a:r>
            <a:r>
              <a:rPr lang="en-US" dirty="0"/>
              <a:t> of trust to receive a chance to be a better person, to learn, to grow, and to do things differently </a:t>
            </a:r>
          </a:p>
          <a:p>
            <a:r>
              <a:rPr lang="en-US" b="1" dirty="0">
                <a:solidFill>
                  <a:schemeClr val="accent4"/>
                </a:solidFill>
              </a:rPr>
              <a:t>we embrace the emotions that come out of the process of </a:t>
            </a:r>
            <a:r>
              <a:rPr lang="en-US" b="1" dirty="0" err="1">
                <a:solidFill>
                  <a:schemeClr val="accent4"/>
                </a:solidFill>
              </a:rPr>
              <a:t>allyship</a:t>
            </a:r>
            <a:r>
              <a:rPr lang="en-US" dirty="0"/>
              <a:t>, understanding that we will feel uncomfortable, challenged, and hurt </a:t>
            </a:r>
          </a:p>
          <a:p>
            <a:r>
              <a:rPr lang="en-US" b="1" dirty="0">
                <a:solidFill>
                  <a:schemeClr val="accent4"/>
                </a:solidFill>
              </a:rPr>
              <a:t>our needs are secondary to the people we seek to work with:</a:t>
            </a:r>
            <a:r>
              <a:rPr lang="en-US" dirty="0">
                <a:solidFill>
                  <a:schemeClr val="accent4"/>
                </a:solidFill>
              </a:rPr>
              <a:t> </a:t>
            </a:r>
            <a:r>
              <a:rPr lang="en-US" dirty="0"/>
              <a:t>we are responsible for our self-care and recognize that part of the privilege of our identity is that we have a choice about whether or not to resist oppression; we do not expect the people we seek to work with to provide emotional support (and we’re grateful if they do) </a:t>
            </a:r>
          </a:p>
          <a:p>
            <a:r>
              <a:rPr lang="en-US" b="1" dirty="0">
                <a:solidFill>
                  <a:schemeClr val="accent4"/>
                </a:solidFill>
              </a:rPr>
              <a:t>we do not expect awards or special recognition </a:t>
            </a:r>
            <a:r>
              <a:rPr lang="en-US" dirty="0"/>
              <a:t>for confronting issues that people have to live with every day and redirect attention to the groups we are supporting, and the issues they face, when we do</a:t>
            </a:r>
          </a:p>
        </p:txBody>
      </p:sp>
    </p:spTree>
    <p:extLst>
      <p:ext uri="{BB962C8B-B14F-4D97-AF65-F5344CB8AC3E}">
        <p14:creationId xmlns:p14="http://schemas.microsoft.com/office/powerpoint/2010/main" val="193279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015D-B4DB-6E49-8D74-4A52912EF52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F95EED-3666-6A46-A65B-B5377E81F089}"/>
              </a:ext>
            </a:extLst>
          </p:cNvPr>
          <p:cNvPicPr>
            <a:picLocks noGrp="1" noChangeAspect="1"/>
          </p:cNvPicPr>
          <p:nvPr>
            <p:ph idx="1"/>
          </p:nvPr>
        </p:nvPicPr>
        <p:blipFill>
          <a:blip r:embed="rId2"/>
          <a:stretch>
            <a:fillRect/>
          </a:stretch>
        </p:blipFill>
        <p:spPr>
          <a:xfrm>
            <a:off x="252760" y="495455"/>
            <a:ext cx="11686479" cy="5867090"/>
          </a:xfrm>
          <a:prstGeom prst="rect">
            <a:avLst/>
          </a:prstGeom>
        </p:spPr>
      </p:pic>
    </p:spTree>
    <p:extLst>
      <p:ext uri="{BB962C8B-B14F-4D97-AF65-F5344CB8AC3E}">
        <p14:creationId xmlns:p14="http://schemas.microsoft.com/office/powerpoint/2010/main" val="427857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3F78-C01B-BA4C-BA38-A4E4679217D1}"/>
              </a:ext>
            </a:extLst>
          </p:cNvPr>
          <p:cNvSpPr>
            <a:spLocks noGrp="1"/>
          </p:cNvSpPr>
          <p:nvPr>
            <p:ph type="title"/>
          </p:nvPr>
        </p:nvSpPr>
        <p:spPr/>
        <p:txBody>
          <a:bodyPr/>
          <a:lstStyle/>
          <a:p>
            <a:r>
              <a:rPr lang="en-US" dirty="0"/>
              <a:t>WHY DON’T PEOPLE INTERVENE?</a:t>
            </a:r>
          </a:p>
        </p:txBody>
      </p:sp>
      <p:sp>
        <p:nvSpPr>
          <p:cNvPr id="3" name="Content Placeholder 2">
            <a:extLst>
              <a:ext uri="{FF2B5EF4-FFF2-40B4-BE49-F238E27FC236}">
                <a16:creationId xmlns:a16="http://schemas.microsoft.com/office/drawing/2014/main" id="{C716A418-F3CA-7C4B-81A5-C26EF615FA31}"/>
              </a:ext>
            </a:extLst>
          </p:cNvPr>
          <p:cNvSpPr>
            <a:spLocks noGrp="1"/>
          </p:cNvSpPr>
          <p:nvPr>
            <p:ph idx="1"/>
          </p:nvPr>
        </p:nvSpPr>
        <p:spPr>
          <a:xfrm>
            <a:off x="1141412" y="2249486"/>
            <a:ext cx="9905999" cy="4430093"/>
          </a:xfrm>
        </p:spPr>
        <p:txBody>
          <a:bodyPr>
            <a:normAutofit fontScale="92500" lnSpcReduction="10000"/>
          </a:bodyPr>
          <a:lstStyle/>
          <a:p>
            <a:r>
              <a:rPr lang="en-US" dirty="0"/>
              <a:t>Don’t know what to </a:t>
            </a:r>
            <a:r>
              <a:rPr lang="en-US" dirty="0" smtClean="0"/>
              <a:t>say</a:t>
            </a:r>
            <a:endParaRPr lang="en-US" dirty="0"/>
          </a:p>
          <a:p>
            <a:r>
              <a:rPr lang="en-US" dirty="0"/>
              <a:t>Lack knowledge</a:t>
            </a:r>
          </a:p>
          <a:p>
            <a:r>
              <a:rPr lang="en-US" dirty="0"/>
              <a:t>Risky</a:t>
            </a:r>
          </a:p>
          <a:p>
            <a:r>
              <a:rPr lang="en-US" dirty="0"/>
              <a:t>Vulnerability</a:t>
            </a:r>
          </a:p>
          <a:p>
            <a:r>
              <a:rPr lang="en-US" dirty="0"/>
              <a:t>Don’t feel It will make a difference</a:t>
            </a:r>
          </a:p>
          <a:p>
            <a:r>
              <a:rPr lang="en-US" dirty="0"/>
              <a:t>No one else is doing </a:t>
            </a:r>
            <a:r>
              <a:rPr lang="en-US" dirty="0" smtClean="0"/>
              <a:t>it</a:t>
            </a:r>
            <a:endParaRPr lang="en-US" dirty="0"/>
          </a:p>
          <a:p>
            <a:r>
              <a:rPr lang="en-US" dirty="0"/>
              <a:t>Not my job! Not my </a:t>
            </a:r>
            <a:r>
              <a:rPr lang="en-US" dirty="0" smtClean="0"/>
              <a:t>problem!</a:t>
            </a:r>
            <a:endParaRPr lang="en-US" dirty="0"/>
          </a:p>
          <a:p>
            <a:r>
              <a:rPr lang="en-US" dirty="0"/>
              <a:t>Threatening</a:t>
            </a:r>
          </a:p>
          <a:p>
            <a:r>
              <a:rPr lang="en-US" dirty="0"/>
              <a:t>Culturally inappropriate*</a:t>
            </a:r>
          </a:p>
        </p:txBody>
      </p:sp>
    </p:spTree>
    <p:extLst>
      <p:ext uri="{BB962C8B-B14F-4D97-AF65-F5344CB8AC3E}">
        <p14:creationId xmlns:p14="http://schemas.microsoft.com/office/powerpoint/2010/main" val="14290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123B-B81E-BE47-A971-DB1E20572C7C}"/>
              </a:ext>
            </a:extLst>
          </p:cNvPr>
          <p:cNvSpPr>
            <a:spLocks noGrp="1"/>
          </p:cNvSpPr>
          <p:nvPr>
            <p:ph type="title"/>
          </p:nvPr>
        </p:nvSpPr>
        <p:spPr/>
        <p:txBody>
          <a:bodyPr/>
          <a:lstStyle/>
          <a:p>
            <a:r>
              <a:rPr lang="en-US" dirty="0"/>
              <a:t>WHAT HELPS PEOPLE INTERVENE?</a:t>
            </a:r>
          </a:p>
        </p:txBody>
      </p:sp>
      <p:sp>
        <p:nvSpPr>
          <p:cNvPr id="3" name="Content Placeholder 2">
            <a:extLst>
              <a:ext uri="{FF2B5EF4-FFF2-40B4-BE49-F238E27FC236}">
                <a16:creationId xmlns:a16="http://schemas.microsoft.com/office/drawing/2014/main" id="{CBC54A80-001F-C446-98B8-1B406749B8CF}"/>
              </a:ext>
            </a:extLst>
          </p:cNvPr>
          <p:cNvSpPr>
            <a:spLocks noGrp="1"/>
          </p:cNvSpPr>
          <p:nvPr>
            <p:ph idx="1"/>
          </p:nvPr>
        </p:nvSpPr>
        <p:spPr>
          <a:xfrm>
            <a:off x="1141412" y="1616928"/>
            <a:ext cx="9905999" cy="4984594"/>
          </a:xfrm>
        </p:spPr>
        <p:txBody>
          <a:bodyPr>
            <a:normAutofit/>
          </a:bodyPr>
          <a:lstStyle/>
          <a:p>
            <a:r>
              <a:rPr lang="en-US" dirty="0"/>
              <a:t>Knowledge of what constitutes ___ism</a:t>
            </a:r>
          </a:p>
          <a:p>
            <a:r>
              <a:rPr lang="en-US" dirty="0"/>
              <a:t>Awareness of impact of ___ism</a:t>
            </a:r>
          </a:p>
          <a:p>
            <a:r>
              <a:rPr lang="en-US" dirty="0"/>
              <a:t>Perception of responsibility</a:t>
            </a:r>
          </a:p>
          <a:p>
            <a:r>
              <a:rPr lang="en-US" dirty="0"/>
              <a:t>Desire to educate and engage in courageous conversations</a:t>
            </a:r>
          </a:p>
          <a:p>
            <a:r>
              <a:rPr lang="en-US" dirty="0"/>
              <a:t>Emotional responses to oppression</a:t>
            </a:r>
          </a:p>
          <a:p>
            <a:r>
              <a:rPr lang="en-US" dirty="0"/>
              <a:t>Self-affirmation</a:t>
            </a:r>
          </a:p>
          <a:p>
            <a:r>
              <a:rPr lang="en-US" dirty="0"/>
              <a:t>Anti-_____</a:t>
            </a:r>
            <a:r>
              <a:rPr lang="en-US" dirty="0" err="1"/>
              <a:t>ist</a:t>
            </a:r>
            <a:r>
              <a:rPr lang="en-US" dirty="0"/>
              <a:t> social norms</a:t>
            </a:r>
          </a:p>
        </p:txBody>
      </p:sp>
    </p:spTree>
    <p:extLst>
      <p:ext uri="{BB962C8B-B14F-4D97-AF65-F5344CB8AC3E}">
        <p14:creationId xmlns:p14="http://schemas.microsoft.com/office/powerpoint/2010/main" val="65289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75D6-7EC0-8443-9D76-C96F7A1FC7BC}"/>
              </a:ext>
            </a:extLst>
          </p:cNvPr>
          <p:cNvSpPr>
            <a:spLocks noGrp="1"/>
          </p:cNvSpPr>
          <p:nvPr>
            <p:ph type="title"/>
          </p:nvPr>
        </p:nvSpPr>
        <p:spPr/>
        <p:txBody>
          <a:bodyPr/>
          <a:lstStyle/>
          <a:p>
            <a:r>
              <a:rPr lang="en-US" dirty="0" smtClean="0"/>
              <a:t>Things to remember</a:t>
            </a:r>
            <a:endParaRPr lang="en-US" dirty="0"/>
          </a:p>
        </p:txBody>
      </p:sp>
      <p:sp>
        <p:nvSpPr>
          <p:cNvPr id="3" name="Content Placeholder 2">
            <a:extLst>
              <a:ext uri="{FF2B5EF4-FFF2-40B4-BE49-F238E27FC236}">
                <a16:creationId xmlns:a16="http://schemas.microsoft.com/office/drawing/2014/main" id="{9CD2FDAC-A543-3148-B52F-5F6788CD6ADA}"/>
              </a:ext>
            </a:extLst>
          </p:cNvPr>
          <p:cNvSpPr>
            <a:spLocks noGrp="1"/>
          </p:cNvSpPr>
          <p:nvPr>
            <p:ph idx="1"/>
          </p:nvPr>
        </p:nvSpPr>
        <p:spPr/>
        <p:txBody>
          <a:bodyPr/>
          <a:lstStyle/>
          <a:p>
            <a:pPr fontAlgn="base"/>
            <a:r>
              <a:rPr lang="en-US" dirty="0"/>
              <a:t>Keep in mind that as an ally you will need to be comfortable with being uncomfortable, making mistakes, asking questions, and checking your own privileges. </a:t>
            </a:r>
          </a:p>
          <a:p>
            <a:pPr fontAlgn="base"/>
            <a:r>
              <a:rPr lang="en-US" dirty="0"/>
              <a:t>Remember, “ally” is not just a noun, it’s a verb. The conversation shouldn’t stop here. </a:t>
            </a:r>
          </a:p>
          <a:p>
            <a:endParaRPr lang="en-US" dirty="0"/>
          </a:p>
        </p:txBody>
      </p:sp>
    </p:spTree>
    <p:extLst>
      <p:ext uri="{BB962C8B-B14F-4D97-AF65-F5344CB8AC3E}">
        <p14:creationId xmlns:p14="http://schemas.microsoft.com/office/powerpoint/2010/main" val="380082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A5A-8ED3-1C40-A588-1D4F02987091}"/>
              </a:ext>
            </a:extLst>
          </p:cNvPr>
          <p:cNvSpPr>
            <a:spLocks noGrp="1"/>
          </p:cNvSpPr>
          <p:nvPr>
            <p:ph type="title"/>
          </p:nvPr>
        </p:nvSpPr>
        <p:spPr>
          <a:xfrm>
            <a:off x="1141410" y="0"/>
            <a:ext cx="9905998" cy="1478570"/>
          </a:xfrm>
        </p:spPr>
        <p:txBody>
          <a:bodyPr/>
          <a:lstStyle/>
          <a:p>
            <a:r>
              <a:rPr lang="en-US" dirty="0"/>
              <a:t>Ally Action Plan</a:t>
            </a:r>
          </a:p>
        </p:txBody>
      </p:sp>
      <p:sp>
        <p:nvSpPr>
          <p:cNvPr id="3" name="Content Placeholder 2">
            <a:extLst>
              <a:ext uri="{FF2B5EF4-FFF2-40B4-BE49-F238E27FC236}">
                <a16:creationId xmlns:a16="http://schemas.microsoft.com/office/drawing/2014/main" id="{30E8913C-7D46-BD48-A674-DF5363152A6E}"/>
              </a:ext>
            </a:extLst>
          </p:cNvPr>
          <p:cNvSpPr>
            <a:spLocks noGrp="1"/>
          </p:cNvSpPr>
          <p:nvPr>
            <p:ph sz="half" idx="1"/>
          </p:nvPr>
        </p:nvSpPr>
        <p:spPr>
          <a:xfrm>
            <a:off x="1141410" y="1260089"/>
            <a:ext cx="4878389" cy="5352584"/>
          </a:xfrm>
        </p:spPr>
        <p:txBody>
          <a:bodyPr>
            <a:normAutofit/>
          </a:bodyPr>
          <a:lstStyle/>
          <a:p>
            <a:r>
              <a:rPr lang="en-US" dirty="0"/>
              <a:t>actively pursue a process of self-education.  </a:t>
            </a:r>
            <a:r>
              <a:rPr lang="en-US" dirty="0">
                <a:solidFill>
                  <a:schemeClr val="accent4"/>
                </a:solidFill>
              </a:rPr>
              <a:t>Learn</a:t>
            </a:r>
            <a:r>
              <a:rPr lang="en-US" dirty="0"/>
              <a:t> about the history and culture of oppressed/target groups.</a:t>
            </a:r>
          </a:p>
          <a:p>
            <a:r>
              <a:rPr lang="en-US" dirty="0"/>
              <a:t>read, view, and subscribe to nonmainstream news and media.</a:t>
            </a:r>
          </a:p>
          <a:p>
            <a:r>
              <a:rPr lang="en-US" dirty="0">
                <a:solidFill>
                  <a:schemeClr val="accent4"/>
                </a:solidFill>
              </a:rPr>
              <a:t>acknowledge and take responsibility</a:t>
            </a:r>
            <a:r>
              <a:rPr lang="en-US" dirty="0"/>
              <a:t> for your own socialization, prejudice, and privileges within this system.</a:t>
            </a:r>
          </a:p>
          <a:p>
            <a:endParaRPr lang="en-US" dirty="0"/>
          </a:p>
        </p:txBody>
      </p:sp>
      <p:sp>
        <p:nvSpPr>
          <p:cNvPr id="4" name="Content Placeholder 3">
            <a:extLst>
              <a:ext uri="{FF2B5EF4-FFF2-40B4-BE49-F238E27FC236}">
                <a16:creationId xmlns:a16="http://schemas.microsoft.com/office/drawing/2014/main" id="{B1123E9B-D12C-FA46-9E65-E9B48AE192C6}"/>
              </a:ext>
            </a:extLst>
          </p:cNvPr>
          <p:cNvSpPr>
            <a:spLocks noGrp="1"/>
          </p:cNvSpPr>
          <p:nvPr>
            <p:ph sz="half" idx="2"/>
          </p:nvPr>
        </p:nvSpPr>
        <p:spPr>
          <a:xfrm>
            <a:off x="6172200" y="1360449"/>
            <a:ext cx="4875211" cy="5140712"/>
          </a:xfrm>
        </p:spPr>
        <p:txBody>
          <a:bodyPr>
            <a:normAutofit/>
          </a:bodyPr>
          <a:lstStyle/>
          <a:p>
            <a:r>
              <a:rPr lang="en-US" dirty="0"/>
              <a:t>actively work to replace misinformation with correct </a:t>
            </a:r>
            <a:r>
              <a:rPr lang="en-US" dirty="0">
                <a:solidFill>
                  <a:schemeClr val="accent4"/>
                </a:solidFill>
              </a:rPr>
              <a:t>information</a:t>
            </a:r>
            <a:r>
              <a:rPr lang="en-US" dirty="0"/>
              <a:t>.</a:t>
            </a:r>
          </a:p>
          <a:p>
            <a:r>
              <a:rPr lang="en-US" dirty="0"/>
              <a:t>when in positions of power work to make hiring and programmatic decisions that </a:t>
            </a:r>
            <a:r>
              <a:rPr lang="en-US" dirty="0">
                <a:solidFill>
                  <a:schemeClr val="accent4"/>
                </a:solidFill>
              </a:rPr>
              <a:t>interrupt or break the cycle of institutional oppression and control</a:t>
            </a:r>
            <a:r>
              <a:rPr lang="en-US" dirty="0"/>
              <a:t>.</a:t>
            </a:r>
          </a:p>
          <a:p>
            <a:endParaRPr lang="en-US" dirty="0"/>
          </a:p>
        </p:txBody>
      </p:sp>
    </p:spTree>
    <p:extLst>
      <p:ext uri="{BB962C8B-B14F-4D97-AF65-F5344CB8AC3E}">
        <p14:creationId xmlns:p14="http://schemas.microsoft.com/office/powerpoint/2010/main" val="412518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A5A-8ED3-1C40-A588-1D4F02987091}"/>
              </a:ext>
            </a:extLst>
          </p:cNvPr>
          <p:cNvSpPr>
            <a:spLocks noGrp="1"/>
          </p:cNvSpPr>
          <p:nvPr>
            <p:ph type="title"/>
          </p:nvPr>
        </p:nvSpPr>
        <p:spPr>
          <a:xfrm>
            <a:off x="1141410" y="0"/>
            <a:ext cx="9905998" cy="1478570"/>
          </a:xfrm>
        </p:spPr>
        <p:txBody>
          <a:bodyPr/>
          <a:lstStyle/>
          <a:p>
            <a:r>
              <a:rPr lang="en-US" dirty="0"/>
              <a:t>Ally Action Plan</a:t>
            </a:r>
          </a:p>
        </p:txBody>
      </p:sp>
      <p:sp>
        <p:nvSpPr>
          <p:cNvPr id="3" name="Content Placeholder 2">
            <a:extLst>
              <a:ext uri="{FF2B5EF4-FFF2-40B4-BE49-F238E27FC236}">
                <a16:creationId xmlns:a16="http://schemas.microsoft.com/office/drawing/2014/main" id="{30E8913C-7D46-BD48-A674-DF5363152A6E}"/>
              </a:ext>
            </a:extLst>
          </p:cNvPr>
          <p:cNvSpPr>
            <a:spLocks noGrp="1"/>
          </p:cNvSpPr>
          <p:nvPr>
            <p:ph sz="half" idx="1"/>
          </p:nvPr>
        </p:nvSpPr>
        <p:spPr>
          <a:xfrm>
            <a:off x="1141410" y="1260089"/>
            <a:ext cx="4878389" cy="5352584"/>
          </a:xfrm>
        </p:spPr>
        <p:txBody>
          <a:bodyPr>
            <a:normAutofit/>
          </a:bodyPr>
          <a:lstStyle/>
          <a:p>
            <a:r>
              <a:rPr lang="en-US" dirty="0"/>
              <a:t>be an ally to marginalized communities by educating others of their oppressive </a:t>
            </a:r>
            <a:r>
              <a:rPr lang="en-US" dirty="0">
                <a:solidFill>
                  <a:schemeClr val="accent4"/>
                </a:solidFill>
              </a:rPr>
              <a:t>actions and behaviors</a:t>
            </a:r>
            <a:r>
              <a:rPr lang="en-US" dirty="0"/>
              <a:t>.</a:t>
            </a:r>
          </a:p>
          <a:p>
            <a:r>
              <a:rPr lang="en-US" dirty="0"/>
              <a:t>Identify areas you want to take action and commit time while also understanding how these issues might intersect with other issues or forms of oppression.</a:t>
            </a:r>
          </a:p>
          <a:p>
            <a:endParaRPr lang="en-US" dirty="0"/>
          </a:p>
        </p:txBody>
      </p:sp>
      <p:sp>
        <p:nvSpPr>
          <p:cNvPr id="4" name="Content Placeholder 3">
            <a:extLst>
              <a:ext uri="{FF2B5EF4-FFF2-40B4-BE49-F238E27FC236}">
                <a16:creationId xmlns:a16="http://schemas.microsoft.com/office/drawing/2014/main" id="{B1123E9B-D12C-FA46-9E65-E9B48AE192C6}"/>
              </a:ext>
            </a:extLst>
          </p:cNvPr>
          <p:cNvSpPr>
            <a:spLocks noGrp="1"/>
          </p:cNvSpPr>
          <p:nvPr>
            <p:ph sz="half" idx="2"/>
          </p:nvPr>
        </p:nvSpPr>
        <p:spPr>
          <a:xfrm>
            <a:off x="6172200" y="1360449"/>
            <a:ext cx="4875211" cy="5140712"/>
          </a:xfrm>
        </p:spPr>
        <p:txBody>
          <a:bodyPr>
            <a:normAutofit/>
          </a:bodyPr>
          <a:lstStyle/>
          <a:p>
            <a:r>
              <a:rPr lang="en-US" dirty="0"/>
              <a:t>Seek to understand all forms of oppression (locally, domestically, and globally).</a:t>
            </a:r>
          </a:p>
          <a:p>
            <a:r>
              <a:rPr lang="en-US" dirty="0"/>
              <a:t>Attempt to operate from a global perspective. Work to challenge "US" centrism.</a:t>
            </a:r>
          </a:p>
          <a:p>
            <a:r>
              <a:rPr lang="en-US" dirty="0"/>
              <a:t>take responsibility for acts of oppressive behavior without attempting to dismiss or minimize your actions.</a:t>
            </a:r>
          </a:p>
          <a:p>
            <a:endParaRPr lang="en-US" dirty="0"/>
          </a:p>
        </p:txBody>
      </p:sp>
    </p:spTree>
    <p:extLst>
      <p:ext uri="{BB962C8B-B14F-4D97-AF65-F5344CB8AC3E}">
        <p14:creationId xmlns:p14="http://schemas.microsoft.com/office/powerpoint/2010/main" val="91357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A5A-8ED3-1C40-A588-1D4F02987091}"/>
              </a:ext>
            </a:extLst>
          </p:cNvPr>
          <p:cNvSpPr>
            <a:spLocks noGrp="1"/>
          </p:cNvSpPr>
          <p:nvPr>
            <p:ph type="title"/>
          </p:nvPr>
        </p:nvSpPr>
        <p:spPr>
          <a:xfrm>
            <a:off x="1141410" y="122664"/>
            <a:ext cx="9905998" cy="1478570"/>
          </a:xfrm>
        </p:spPr>
        <p:txBody>
          <a:bodyPr/>
          <a:lstStyle/>
          <a:p>
            <a:r>
              <a:rPr lang="en-US" dirty="0"/>
              <a:t>Ally Action Plan</a:t>
            </a:r>
          </a:p>
        </p:txBody>
      </p:sp>
      <p:sp>
        <p:nvSpPr>
          <p:cNvPr id="3" name="Content Placeholder 2">
            <a:extLst>
              <a:ext uri="{FF2B5EF4-FFF2-40B4-BE49-F238E27FC236}">
                <a16:creationId xmlns:a16="http://schemas.microsoft.com/office/drawing/2014/main" id="{30E8913C-7D46-BD48-A674-DF5363152A6E}"/>
              </a:ext>
            </a:extLst>
          </p:cNvPr>
          <p:cNvSpPr>
            <a:spLocks noGrp="1"/>
          </p:cNvSpPr>
          <p:nvPr>
            <p:ph sz="half" idx="1"/>
          </p:nvPr>
        </p:nvSpPr>
        <p:spPr>
          <a:xfrm>
            <a:off x="1141410" y="1449659"/>
            <a:ext cx="4878389" cy="5285677"/>
          </a:xfrm>
        </p:spPr>
        <p:txBody>
          <a:bodyPr>
            <a:normAutofit/>
          </a:bodyPr>
          <a:lstStyle/>
          <a:p>
            <a:r>
              <a:rPr lang="en-US" dirty="0"/>
              <a:t>be willing to speak out against oppressive and derogatory language. Don’t apologize for “making waves”.</a:t>
            </a:r>
          </a:p>
          <a:p>
            <a:r>
              <a:rPr lang="en-US" dirty="0"/>
              <a:t>develop an understanding/vision of what a just society would look like and do the work of moving towards this society.</a:t>
            </a:r>
          </a:p>
          <a:p>
            <a:endParaRPr lang="en-US" dirty="0"/>
          </a:p>
        </p:txBody>
      </p:sp>
      <p:sp>
        <p:nvSpPr>
          <p:cNvPr id="4" name="Content Placeholder 3">
            <a:extLst>
              <a:ext uri="{FF2B5EF4-FFF2-40B4-BE49-F238E27FC236}">
                <a16:creationId xmlns:a16="http://schemas.microsoft.com/office/drawing/2014/main" id="{B1123E9B-D12C-FA46-9E65-E9B48AE192C6}"/>
              </a:ext>
            </a:extLst>
          </p:cNvPr>
          <p:cNvSpPr>
            <a:spLocks noGrp="1"/>
          </p:cNvSpPr>
          <p:nvPr>
            <p:ph sz="half" idx="2"/>
          </p:nvPr>
        </p:nvSpPr>
        <p:spPr>
          <a:xfrm>
            <a:off x="6172200" y="1449659"/>
            <a:ext cx="4875211" cy="5163013"/>
          </a:xfrm>
        </p:spPr>
        <p:txBody>
          <a:bodyPr>
            <a:normAutofit/>
          </a:bodyPr>
          <a:lstStyle/>
          <a:p>
            <a:r>
              <a:rPr lang="en-US" dirty="0"/>
              <a:t>work at developing meaningful coalitions for social change where power is shared with people who represent groups and identities different than your own.</a:t>
            </a:r>
          </a:p>
          <a:p>
            <a:r>
              <a:rPr lang="en-US" dirty="0"/>
              <a:t>risk discomfort and assume responsibility for your mistakes.</a:t>
            </a:r>
          </a:p>
          <a:p>
            <a:pPr marL="0" indent="0">
              <a:buNone/>
            </a:pPr>
            <a:endParaRPr lang="en-US" dirty="0"/>
          </a:p>
        </p:txBody>
      </p:sp>
    </p:spTree>
    <p:extLst>
      <p:ext uri="{BB962C8B-B14F-4D97-AF65-F5344CB8AC3E}">
        <p14:creationId xmlns:p14="http://schemas.microsoft.com/office/powerpoint/2010/main" val="171031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A5A-8ED3-1C40-A588-1D4F02987091}"/>
              </a:ext>
            </a:extLst>
          </p:cNvPr>
          <p:cNvSpPr>
            <a:spLocks noGrp="1"/>
          </p:cNvSpPr>
          <p:nvPr>
            <p:ph type="title"/>
          </p:nvPr>
        </p:nvSpPr>
        <p:spPr>
          <a:xfrm>
            <a:off x="1141410" y="122664"/>
            <a:ext cx="9905998" cy="1478570"/>
          </a:xfrm>
        </p:spPr>
        <p:txBody>
          <a:bodyPr/>
          <a:lstStyle/>
          <a:p>
            <a:r>
              <a:rPr lang="en-US" dirty="0"/>
              <a:t>Ally Action Plan</a:t>
            </a:r>
          </a:p>
        </p:txBody>
      </p:sp>
      <p:sp>
        <p:nvSpPr>
          <p:cNvPr id="3" name="Content Placeholder 2">
            <a:extLst>
              <a:ext uri="{FF2B5EF4-FFF2-40B4-BE49-F238E27FC236}">
                <a16:creationId xmlns:a16="http://schemas.microsoft.com/office/drawing/2014/main" id="{30E8913C-7D46-BD48-A674-DF5363152A6E}"/>
              </a:ext>
            </a:extLst>
          </p:cNvPr>
          <p:cNvSpPr>
            <a:spLocks noGrp="1"/>
          </p:cNvSpPr>
          <p:nvPr>
            <p:ph sz="half" idx="1"/>
          </p:nvPr>
        </p:nvSpPr>
        <p:spPr>
          <a:xfrm>
            <a:off x="1141410" y="1449659"/>
            <a:ext cx="4878389" cy="5285677"/>
          </a:xfrm>
        </p:spPr>
        <p:txBody>
          <a:bodyPr>
            <a:normAutofit/>
          </a:bodyPr>
          <a:lstStyle/>
          <a:p>
            <a:r>
              <a:rPr lang="en-US" dirty="0"/>
              <a:t>acknowledge that a system of oppression exists that disadvantages people on the basis of their racial identity, citizenship status, sexual orientation, gender, physical ability, economic class, and age.</a:t>
            </a:r>
          </a:p>
          <a:p>
            <a:endParaRPr lang="en-US" dirty="0"/>
          </a:p>
        </p:txBody>
      </p:sp>
      <p:sp>
        <p:nvSpPr>
          <p:cNvPr id="4" name="Content Placeholder 3">
            <a:extLst>
              <a:ext uri="{FF2B5EF4-FFF2-40B4-BE49-F238E27FC236}">
                <a16:creationId xmlns:a16="http://schemas.microsoft.com/office/drawing/2014/main" id="{B1123E9B-D12C-FA46-9E65-E9B48AE192C6}"/>
              </a:ext>
            </a:extLst>
          </p:cNvPr>
          <p:cNvSpPr>
            <a:spLocks noGrp="1"/>
          </p:cNvSpPr>
          <p:nvPr>
            <p:ph sz="half" idx="2"/>
          </p:nvPr>
        </p:nvSpPr>
        <p:spPr>
          <a:xfrm>
            <a:off x="6172200" y="1449659"/>
            <a:ext cx="4875211" cy="5163013"/>
          </a:xfrm>
        </p:spPr>
        <p:txBody>
          <a:bodyPr>
            <a:normAutofit/>
          </a:bodyPr>
          <a:lstStyle/>
          <a:p>
            <a:r>
              <a:rPr lang="en-US" dirty="0"/>
              <a:t>actively participate in social justice movement efforts or actions (i.e. protest, direct </a:t>
            </a:r>
            <a:r>
              <a:rPr lang="en-US" dirty="0" err="1"/>
              <a:t>actions,conferences</a:t>
            </a:r>
            <a:r>
              <a:rPr lang="en-US" dirty="0"/>
              <a:t>, rallies, community organizing events, Performance Theater, political actions, writing editorials/</a:t>
            </a:r>
            <a:r>
              <a:rPr lang="en-US" dirty="0" err="1"/>
              <a:t>oped</a:t>
            </a:r>
            <a:r>
              <a:rPr lang="en-US" dirty="0"/>
              <a:t> pieces, etc.)</a:t>
            </a:r>
          </a:p>
          <a:p>
            <a:r>
              <a:rPr lang="en-US" dirty="0"/>
              <a:t>be prepared for the possibility of the immediate personal cost of speaking out against oppressive practices.</a:t>
            </a:r>
          </a:p>
          <a:p>
            <a:pPr marL="0" indent="0">
              <a:buNone/>
            </a:pPr>
            <a:endParaRPr lang="en-US" dirty="0"/>
          </a:p>
        </p:txBody>
      </p:sp>
    </p:spTree>
    <p:extLst>
      <p:ext uri="{BB962C8B-B14F-4D97-AF65-F5344CB8AC3E}">
        <p14:creationId xmlns:p14="http://schemas.microsoft.com/office/powerpoint/2010/main" val="394534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9F75-F550-684F-AC57-14F1E3473B14}"/>
              </a:ext>
            </a:extLst>
          </p:cNvPr>
          <p:cNvSpPr>
            <a:spLocks noGrp="1"/>
          </p:cNvSpPr>
          <p:nvPr>
            <p:ph type="title"/>
          </p:nvPr>
        </p:nvSpPr>
        <p:spPr/>
        <p:txBody>
          <a:bodyPr/>
          <a:lstStyle/>
          <a:p>
            <a:r>
              <a:rPr lang="en-US" dirty="0" err="1" smtClean="0"/>
              <a:t>Allyship</a:t>
            </a:r>
            <a:r>
              <a:rPr lang="en-US" dirty="0" smtClean="0"/>
              <a:t> scenarios</a:t>
            </a:r>
            <a:endParaRPr lang="en-US" dirty="0"/>
          </a:p>
        </p:txBody>
      </p:sp>
      <p:sp>
        <p:nvSpPr>
          <p:cNvPr id="3" name="Content Placeholder 2">
            <a:extLst>
              <a:ext uri="{FF2B5EF4-FFF2-40B4-BE49-F238E27FC236}">
                <a16:creationId xmlns:a16="http://schemas.microsoft.com/office/drawing/2014/main" id="{E4C3038E-C4C5-F743-A28B-60C1596C7D34}"/>
              </a:ext>
            </a:extLst>
          </p:cNvPr>
          <p:cNvSpPr>
            <a:spLocks noGrp="1"/>
          </p:cNvSpPr>
          <p:nvPr>
            <p:ph sz="half" idx="1"/>
          </p:nvPr>
        </p:nvSpPr>
        <p:spPr/>
        <p:txBody>
          <a:bodyPr>
            <a:normAutofit fontScale="85000" lnSpcReduction="10000"/>
          </a:bodyPr>
          <a:lstStyle/>
          <a:p>
            <a:r>
              <a:rPr lang="en-US" dirty="0"/>
              <a:t>Scenario 1 </a:t>
            </a:r>
          </a:p>
          <a:p>
            <a:r>
              <a:rPr lang="en-US" dirty="0"/>
              <a:t>You have just started your dream job and are still getting to know people. You participate in a team building exercise run by a non-Indigenous workshop facilitator. During the workshop you and your new colleagues are asked to name your “spirit animal” as part of a team-building exercise. What do you do? </a:t>
            </a:r>
          </a:p>
          <a:p>
            <a:endParaRPr lang="en-US" dirty="0"/>
          </a:p>
        </p:txBody>
      </p:sp>
      <p:sp>
        <p:nvSpPr>
          <p:cNvPr id="4" name="Content Placeholder 3">
            <a:extLst>
              <a:ext uri="{FF2B5EF4-FFF2-40B4-BE49-F238E27FC236}">
                <a16:creationId xmlns:a16="http://schemas.microsoft.com/office/drawing/2014/main" id="{75CB1587-ADD8-2846-9B24-EB2D34905F59}"/>
              </a:ext>
            </a:extLst>
          </p:cNvPr>
          <p:cNvSpPr>
            <a:spLocks noGrp="1"/>
          </p:cNvSpPr>
          <p:nvPr>
            <p:ph sz="half" idx="2"/>
          </p:nvPr>
        </p:nvSpPr>
        <p:spPr/>
        <p:txBody>
          <a:bodyPr>
            <a:normAutofit fontScale="85000" lnSpcReduction="10000"/>
          </a:bodyPr>
          <a:lstStyle/>
          <a:p>
            <a:r>
              <a:rPr lang="en-US" dirty="0"/>
              <a:t>Scenario </a:t>
            </a:r>
            <a:r>
              <a:rPr lang="en-US" dirty="0" smtClean="0"/>
              <a:t>2</a:t>
            </a:r>
            <a:endParaRPr lang="en-US" dirty="0"/>
          </a:p>
          <a:p>
            <a:r>
              <a:rPr lang="en-US" dirty="0"/>
              <a:t>During a legislative internship, you are asked to speak to a constituent that has religious needs that you are unfamiliar with and then relay them to your supervisor. How do you approach doing this? </a:t>
            </a:r>
            <a:endParaRPr lang="en-US" dirty="0"/>
          </a:p>
        </p:txBody>
      </p:sp>
    </p:spTree>
    <p:extLst>
      <p:ext uri="{BB962C8B-B14F-4D97-AF65-F5344CB8AC3E}">
        <p14:creationId xmlns:p14="http://schemas.microsoft.com/office/powerpoint/2010/main" val="241461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17AA-5F2F-1C4D-856C-B037BE8ACBE0}"/>
              </a:ext>
            </a:extLst>
          </p:cNvPr>
          <p:cNvSpPr>
            <a:spLocks noGrp="1"/>
          </p:cNvSpPr>
          <p:nvPr>
            <p:ph type="title"/>
          </p:nvPr>
        </p:nvSpPr>
        <p:spPr/>
        <p:txBody>
          <a:bodyPr/>
          <a:lstStyle/>
          <a:p>
            <a:r>
              <a:rPr lang="en-US" b="1" i="1" dirty="0"/>
              <a:t>Group Agreements</a:t>
            </a:r>
            <a:r>
              <a:rPr lang="en-US" dirty="0"/>
              <a:t> - P.R.O.C.E.S.S.</a:t>
            </a:r>
            <a:br>
              <a:rPr lang="en-US" dirty="0"/>
            </a:br>
            <a:endParaRPr lang="en-US" dirty="0"/>
          </a:p>
        </p:txBody>
      </p:sp>
      <p:sp>
        <p:nvSpPr>
          <p:cNvPr id="3" name="Content Placeholder 2">
            <a:extLst>
              <a:ext uri="{FF2B5EF4-FFF2-40B4-BE49-F238E27FC236}">
                <a16:creationId xmlns:a16="http://schemas.microsoft.com/office/drawing/2014/main" id="{EB2AED2C-5C12-E64A-ABF0-E53B098A4F68}"/>
              </a:ext>
            </a:extLst>
          </p:cNvPr>
          <p:cNvSpPr>
            <a:spLocks noGrp="1"/>
          </p:cNvSpPr>
          <p:nvPr>
            <p:ph idx="1"/>
          </p:nvPr>
        </p:nvSpPr>
        <p:spPr/>
        <p:txBody>
          <a:bodyPr>
            <a:normAutofit fontScale="85000" lnSpcReduction="20000"/>
          </a:bodyPr>
          <a:lstStyle/>
          <a:p>
            <a:pPr marL="0" indent="0">
              <a:buNone/>
            </a:pPr>
            <a:r>
              <a:rPr lang="en-US" b="1" dirty="0"/>
              <a:t>P</a:t>
            </a:r>
            <a:r>
              <a:rPr lang="en-US" dirty="0"/>
              <a:t> – Participate/Pass</a:t>
            </a:r>
            <a:br>
              <a:rPr lang="en-US" dirty="0"/>
            </a:br>
            <a:r>
              <a:rPr lang="en-US" b="1" dirty="0"/>
              <a:t>R</a:t>
            </a:r>
            <a:r>
              <a:rPr lang="en-US" dirty="0"/>
              <a:t> – Respect One Another’s Ideas and Comments</a:t>
            </a:r>
            <a:br>
              <a:rPr lang="en-US" dirty="0"/>
            </a:br>
            <a:r>
              <a:rPr lang="en-US" b="1" dirty="0"/>
              <a:t>O</a:t>
            </a:r>
            <a:r>
              <a:rPr lang="en-US" dirty="0"/>
              <a:t> – Oops/ouch (address and acknowledge offensive language and triggers if/when they come up)</a:t>
            </a:r>
          </a:p>
          <a:p>
            <a:pPr marL="0" indent="0">
              <a:buNone/>
            </a:pPr>
            <a:r>
              <a:rPr lang="en-US" b="1" dirty="0"/>
              <a:t>C</a:t>
            </a:r>
            <a:r>
              <a:rPr lang="en-US" dirty="0"/>
              <a:t> – Confidentiality; Safe Space vs. Brave Space</a:t>
            </a:r>
          </a:p>
          <a:p>
            <a:pPr marL="0" indent="0">
              <a:buNone/>
            </a:pPr>
            <a:r>
              <a:rPr lang="en-US" b="1" dirty="0"/>
              <a:t>E</a:t>
            </a:r>
            <a:r>
              <a:rPr lang="en-US" dirty="0"/>
              <a:t> – Engage with new ideas</a:t>
            </a:r>
          </a:p>
          <a:p>
            <a:pPr marL="0" indent="0">
              <a:buNone/>
            </a:pPr>
            <a:r>
              <a:rPr lang="en-US" b="1" dirty="0"/>
              <a:t>S</a:t>
            </a:r>
            <a:r>
              <a:rPr lang="en-US" dirty="0"/>
              <a:t> – Space: SHARE IT!</a:t>
            </a:r>
          </a:p>
          <a:p>
            <a:pPr marL="0" indent="0">
              <a:buNone/>
            </a:pPr>
            <a:r>
              <a:rPr lang="en-US" b="1" dirty="0"/>
              <a:t>S </a:t>
            </a:r>
            <a:r>
              <a:rPr lang="en-US" dirty="0"/>
              <a:t>– Silence your cells...but not each other</a:t>
            </a:r>
          </a:p>
          <a:p>
            <a:r>
              <a:rPr lang="en-US" dirty="0"/>
              <a:t>additional group agreements...</a:t>
            </a:r>
          </a:p>
          <a:p>
            <a:endParaRPr lang="en-US" dirty="0"/>
          </a:p>
        </p:txBody>
      </p:sp>
    </p:spTree>
    <p:extLst>
      <p:ext uri="{BB962C8B-B14F-4D97-AF65-F5344CB8AC3E}">
        <p14:creationId xmlns:p14="http://schemas.microsoft.com/office/powerpoint/2010/main" val="178910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9F75-F550-684F-AC57-14F1E3473B14}"/>
              </a:ext>
            </a:extLst>
          </p:cNvPr>
          <p:cNvSpPr>
            <a:spLocks noGrp="1"/>
          </p:cNvSpPr>
          <p:nvPr>
            <p:ph type="title"/>
          </p:nvPr>
        </p:nvSpPr>
        <p:spPr/>
        <p:txBody>
          <a:bodyPr/>
          <a:lstStyle/>
          <a:p>
            <a:r>
              <a:rPr lang="en-US" dirty="0" err="1" smtClean="0"/>
              <a:t>Allyship</a:t>
            </a:r>
            <a:r>
              <a:rPr lang="en-US" dirty="0" smtClean="0"/>
              <a:t> scenarios</a:t>
            </a:r>
            <a:endParaRPr lang="en-US" dirty="0"/>
          </a:p>
        </p:txBody>
      </p:sp>
      <p:sp>
        <p:nvSpPr>
          <p:cNvPr id="3" name="Content Placeholder 2">
            <a:extLst>
              <a:ext uri="{FF2B5EF4-FFF2-40B4-BE49-F238E27FC236}">
                <a16:creationId xmlns:a16="http://schemas.microsoft.com/office/drawing/2014/main" id="{E4C3038E-C4C5-F743-A28B-60C1596C7D34}"/>
              </a:ext>
            </a:extLst>
          </p:cNvPr>
          <p:cNvSpPr>
            <a:spLocks noGrp="1"/>
          </p:cNvSpPr>
          <p:nvPr>
            <p:ph sz="half" idx="1"/>
          </p:nvPr>
        </p:nvSpPr>
        <p:spPr/>
        <p:txBody>
          <a:bodyPr>
            <a:normAutofit fontScale="85000" lnSpcReduction="20000"/>
          </a:bodyPr>
          <a:lstStyle/>
          <a:p>
            <a:r>
              <a:rPr lang="en-US" dirty="0"/>
              <a:t>Scenario 3 </a:t>
            </a:r>
          </a:p>
          <a:p>
            <a:r>
              <a:rPr lang="en-US" dirty="0"/>
              <a:t>You are asked to speak on a panel on leaders in diversity with five other people. You notice that you are the only person who is of an identity that is different from the majority of the panel speaking. So for instance, if you are White you notice that all the other speakers are White or if you are Latina you notice that all other speakers are Latina except for one. What do you do? </a:t>
            </a:r>
          </a:p>
          <a:p>
            <a:endParaRPr lang="en-US" dirty="0"/>
          </a:p>
        </p:txBody>
      </p:sp>
      <p:sp>
        <p:nvSpPr>
          <p:cNvPr id="4" name="Content Placeholder 3">
            <a:extLst>
              <a:ext uri="{FF2B5EF4-FFF2-40B4-BE49-F238E27FC236}">
                <a16:creationId xmlns:a16="http://schemas.microsoft.com/office/drawing/2014/main" id="{75CB1587-ADD8-2846-9B24-EB2D34905F59}"/>
              </a:ext>
            </a:extLst>
          </p:cNvPr>
          <p:cNvSpPr>
            <a:spLocks noGrp="1"/>
          </p:cNvSpPr>
          <p:nvPr>
            <p:ph sz="half" idx="2"/>
          </p:nvPr>
        </p:nvSpPr>
        <p:spPr/>
        <p:txBody>
          <a:bodyPr>
            <a:normAutofit fontScale="85000" lnSpcReduction="20000"/>
          </a:bodyPr>
          <a:lstStyle/>
          <a:p>
            <a:r>
              <a:rPr lang="en-US" dirty="0"/>
              <a:t>Scenario 4 </a:t>
            </a:r>
            <a:endParaRPr lang="en-US" dirty="0" smtClean="0"/>
          </a:p>
          <a:p>
            <a:r>
              <a:rPr lang="en-US" dirty="0" smtClean="0"/>
              <a:t>You </a:t>
            </a:r>
            <a:r>
              <a:rPr lang="en-US" dirty="0"/>
              <a:t>are running a nonprofit and have a small staff. Your assistant frequently has ideas that she conveys to your chief of staff but in meetings with the team he acts like they are his own and does not credit her. What do you do? </a:t>
            </a:r>
          </a:p>
        </p:txBody>
      </p:sp>
    </p:spTree>
    <p:extLst>
      <p:ext uri="{BB962C8B-B14F-4D97-AF65-F5344CB8AC3E}">
        <p14:creationId xmlns:p14="http://schemas.microsoft.com/office/powerpoint/2010/main" val="241554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8D4F24-9C4E-374B-9206-39A1E9928831}"/>
              </a:ext>
            </a:extLst>
          </p:cNvPr>
          <p:cNvSpPr>
            <a:spLocks noGrp="1"/>
          </p:cNvSpPr>
          <p:nvPr>
            <p:ph type="title"/>
          </p:nvPr>
        </p:nvSpPr>
        <p:spPr/>
        <p:txBody>
          <a:bodyPr>
            <a:normAutofit fontScale="90000"/>
          </a:bodyPr>
          <a:lstStyle/>
          <a:p>
            <a:r>
              <a:rPr lang="en-US" b="1" dirty="0"/>
              <a:t>opportunities to practice </a:t>
            </a:r>
            <a:r>
              <a:rPr lang="en-US" b="1" dirty="0" err="1"/>
              <a:t>allyship</a:t>
            </a:r>
            <a:r>
              <a:rPr lang="en-US" b="1" dirty="0"/>
              <a:t> every day:</a:t>
            </a:r>
            <a:r>
              <a:rPr lang="en-US" dirty="0"/>
              <a:t/>
            </a:r>
            <a:br>
              <a:rPr lang="en-US" dirty="0"/>
            </a:br>
            <a:endParaRPr lang="en-US" dirty="0"/>
          </a:p>
        </p:txBody>
      </p:sp>
      <p:sp>
        <p:nvSpPr>
          <p:cNvPr id="6" name="Content Placeholder 5">
            <a:extLst>
              <a:ext uri="{FF2B5EF4-FFF2-40B4-BE49-F238E27FC236}">
                <a16:creationId xmlns:a16="http://schemas.microsoft.com/office/drawing/2014/main" id="{A0D5337C-3C04-0C4A-9B77-1F233AB563A6}"/>
              </a:ext>
            </a:extLst>
          </p:cNvPr>
          <p:cNvSpPr>
            <a:spLocks noGrp="1"/>
          </p:cNvSpPr>
          <p:nvPr>
            <p:ph idx="1"/>
          </p:nvPr>
        </p:nvSpPr>
        <p:spPr/>
        <p:txBody>
          <a:bodyPr>
            <a:normAutofit/>
          </a:bodyPr>
          <a:lstStyle/>
          <a:p>
            <a:r>
              <a:rPr lang="en-US" dirty="0"/>
              <a:t>how much space are we taking up in conversations? in rooms? in organizing?</a:t>
            </a:r>
          </a:p>
          <a:p>
            <a:r>
              <a:rPr lang="en-US" dirty="0"/>
              <a:t>how do we actively improve access to our meetings? our actions?</a:t>
            </a:r>
          </a:p>
          <a:p>
            <a:r>
              <a:rPr lang="en-US" dirty="0"/>
              <a:t>how are our identities taking up space? physically? verbally?</a:t>
            </a:r>
          </a:p>
          <a:p>
            <a:r>
              <a:rPr lang="en-US" dirty="0"/>
              <a:t>how much do we know about the people we seek to work with? what are our assumptions and from where did they originate?</a:t>
            </a:r>
          </a:p>
          <a:p>
            <a:r>
              <a:rPr lang="en-US" dirty="0"/>
              <a:t>who are we leaving behind?</a:t>
            </a:r>
          </a:p>
          <a:p>
            <a:endParaRPr lang="en-US" dirty="0"/>
          </a:p>
        </p:txBody>
      </p:sp>
    </p:spTree>
    <p:extLst>
      <p:ext uri="{BB962C8B-B14F-4D97-AF65-F5344CB8AC3E}">
        <p14:creationId xmlns:p14="http://schemas.microsoft.com/office/powerpoint/2010/main" val="199563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lstStyle/>
          <a:p>
            <a:r>
              <a:rPr lang="en-US" dirty="0" smtClean="0"/>
              <a:t>Why </a:t>
            </a:r>
            <a:r>
              <a:rPr lang="en-US" dirty="0"/>
              <a:t>is “diversity” so popular? Why is it important?</a:t>
            </a:r>
          </a:p>
          <a:p>
            <a:r>
              <a:rPr lang="en-US" dirty="0" smtClean="0"/>
              <a:t>What </a:t>
            </a:r>
            <a:r>
              <a:rPr lang="en-US" dirty="0"/>
              <a:t>are ways that focusing on diversity falls short?  How can we expand how we utilize and think about this concept? </a:t>
            </a:r>
            <a:endParaRPr lang="en-US" dirty="0" smtClean="0"/>
          </a:p>
          <a:p>
            <a:r>
              <a:rPr lang="en-US" dirty="0" smtClean="0"/>
              <a:t>What </a:t>
            </a:r>
            <a:r>
              <a:rPr lang="en-US" dirty="0"/>
              <a:t>does equity mean to me? What does it look like/feel like? </a:t>
            </a:r>
          </a:p>
          <a:p>
            <a:r>
              <a:rPr lang="en-US" dirty="0" smtClean="0"/>
              <a:t>What </a:t>
            </a:r>
            <a:r>
              <a:rPr lang="en-US" dirty="0"/>
              <a:t>does inclusion mean to me? What does it look like/feel like? </a:t>
            </a:r>
          </a:p>
          <a:p>
            <a:endParaRPr lang="en-US" dirty="0"/>
          </a:p>
          <a:p>
            <a:endParaRPr lang="en-US" dirty="0"/>
          </a:p>
        </p:txBody>
      </p:sp>
    </p:spTree>
    <p:extLst>
      <p:ext uri="{BB962C8B-B14F-4D97-AF65-F5344CB8AC3E}">
        <p14:creationId xmlns:p14="http://schemas.microsoft.com/office/powerpoint/2010/main" val="193985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A95D-C6C5-FE46-A516-2FA8F5B3AE36}"/>
              </a:ext>
            </a:extLst>
          </p:cNvPr>
          <p:cNvSpPr>
            <a:spLocks noGrp="1"/>
          </p:cNvSpPr>
          <p:nvPr>
            <p:ph type="title"/>
          </p:nvPr>
        </p:nvSpPr>
        <p:spPr/>
        <p:txBody>
          <a:bodyPr/>
          <a:lstStyle/>
          <a:p>
            <a:r>
              <a:rPr lang="en-US" dirty="0"/>
              <a:t>History of the word</a:t>
            </a:r>
          </a:p>
        </p:txBody>
      </p:sp>
      <p:sp>
        <p:nvSpPr>
          <p:cNvPr id="3" name="Content Placeholder 2">
            <a:extLst>
              <a:ext uri="{FF2B5EF4-FFF2-40B4-BE49-F238E27FC236}">
                <a16:creationId xmlns:a16="http://schemas.microsoft.com/office/drawing/2014/main" id="{3A411912-1F1B-984F-9E10-F49E905B040F}"/>
              </a:ext>
            </a:extLst>
          </p:cNvPr>
          <p:cNvSpPr>
            <a:spLocks noGrp="1"/>
          </p:cNvSpPr>
          <p:nvPr>
            <p:ph idx="1"/>
          </p:nvPr>
        </p:nvSpPr>
        <p:spPr>
          <a:xfrm>
            <a:off x="1141412" y="2249486"/>
            <a:ext cx="9905999" cy="4296279"/>
          </a:xfrm>
        </p:spPr>
        <p:txBody>
          <a:bodyPr>
            <a:normAutofit/>
          </a:bodyPr>
          <a:lstStyle/>
          <a:p>
            <a:r>
              <a:rPr lang="en-US" dirty="0"/>
              <a:t>The term “ally” was not created by anyone in the social justice movement itself. It was created by social workers and researchers studying the movement. </a:t>
            </a:r>
          </a:p>
          <a:p>
            <a:r>
              <a:rPr lang="en-US" dirty="0"/>
              <a:t>Anne Bishop, a community development worker and educator, wrote a book in 1994 called </a:t>
            </a:r>
            <a:r>
              <a:rPr lang="en-US" i="1" dirty="0"/>
              <a:t>Becoming an Ally</a:t>
            </a:r>
            <a:r>
              <a:rPr lang="en-US" dirty="0"/>
              <a:t> which popularized the term in its current meaning. But let’s look at the dictionary’s definition of the term.</a:t>
            </a:r>
          </a:p>
          <a:p>
            <a:endParaRPr lang="en-US" dirty="0"/>
          </a:p>
        </p:txBody>
      </p:sp>
    </p:spTree>
    <p:extLst>
      <p:ext uri="{BB962C8B-B14F-4D97-AF65-F5344CB8AC3E}">
        <p14:creationId xmlns:p14="http://schemas.microsoft.com/office/powerpoint/2010/main" val="227427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D3DA-8F7D-624C-9AD8-1F561912D9D8}"/>
              </a:ext>
            </a:extLst>
          </p:cNvPr>
          <p:cNvSpPr>
            <a:spLocks noGrp="1"/>
          </p:cNvSpPr>
          <p:nvPr>
            <p:ph type="title"/>
          </p:nvPr>
        </p:nvSpPr>
        <p:spPr/>
        <p:txBody>
          <a:bodyPr/>
          <a:lstStyle/>
          <a:p>
            <a:r>
              <a:rPr lang="en-US" dirty="0"/>
              <a:t>Becoming an Ally is a process that includes:</a:t>
            </a:r>
            <a:br>
              <a:rPr lang="en-US" dirty="0"/>
            </a:br>
            <a:endParaRPr lang="en-US" dirty="0"/>
          </a:p>
        </p:txBody>
      </p:sp>
      <p:sp>
        <p:nvSpPr>
          <p:cNvPr id="3" name="Content Placeholder 2">
            <a:extLst>
              <a:ext uri="{FF2B5EF4-FFF2-40B4-BE49-F238E27FC236}">
                <a16:creationId xmlns:a16="http://schemas.microsoft.com/office/drawing/2014/main" id="{A0028871-177E-0147-8FDB-91D148ACD5C6}"/>
              </a:ext>
            </a:extLst>
          </p:cNvPr>
          <p:cNvSpPr>
            <a:spLocks noGrp="1"/>
          </p:cNvSpPr>
          <p:nvPr>
            <p:ph idx="1"/>
          </p:nvPr>
        </p:nvSpPr>
        <p:spPr/>
        <p:txBody>
          <a:bodyPr/>
          <a:lstStyle/>
          <a:p>
            <a:pPr marL="0" indent="0">
              <a:buNone/>
            </a:pPr>
            <a:r>
              <a:rPr lang="en-US" dirty="0"/>
              <a:t>1) Defining ‘ally’ and your role as an ally </a:t>
            </a:r>
          </a:p>
          <a:p>
            <a:pPr marL="0" indent="0">
              <a:buNone/>
            </a:pPr>
            <a:r>
              <a:rPr lang="en-US" dirty="0"/>
              <a:t>2) Choosing to be an Ally </a:t>
            </a:r>
          </a:p>
          <a:p>
            <a:pPr marL="0" indent="0">
              <a:buNone/>
            </a:pPr>
            <a:r>
              <a:rPr lang="en-US" dirty="0"/>
              <a:t>3) Knowing what it takes to become an Ally in a community </a:t>
            </a:r>
          </a:p>
          <a:p>
            <a:pPr marL="0" indent="0">
              <a:buNone/>
            </a:pPr>
            <a:r>
              <a:rPr lang="en-US" dirty="0"/>
              <a:t>4) Seeking out what action we can take as allies </a:t>
            </a:r>
          </a:p>
          <a:p>
            <a:endParaRPr lang="en-US" dirty="0"/>
          </a:p>
        </p:txBody>
      </p:sp>
    </p:spTree>
    <p:extLst>
      <p:ext uri="{BB962C8B-B14F-4D97-AF65-F5344CB8AC3E}">
        <p14:creationId xmlns:p14="http://schemas.microsoft.com/office/powerpoint/2010/main" val="297963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273-C311-F342-ABB8-E8F9C06A9E0C}"/>
              </a:ext>
            </a:extLst>
          </p:cNvPr>
          <p:cNvSpPr>
            <a:spLocks noGrp="1"/>
          </p:cNvSpPr>
          <p:nvPr>
            <p:ph type="title"/>
          </p:nvPr>
        </p:nvSpPr>
        <p:spPr>
          <a:xfrm>
            <a:off x="1143001" y="78059"/>
            <a:ext cx="9905998" cy="953804"/>
          </a:xfrm>
        </p:spPr>
        <p:txBody>
          <a:bodyPr/>
          <a:lstStyle/>
          <a:p>
            <a:r>
              <a:rPr lang="en-US" b="1" i="1" dirty="0"/>
              <a:t>Defining ALLY</a:t>
            </a:r>
            <a:endParaRPr lang="en-US" dirty="0"/>
          </a:p>
        </p:txBody>
      </p:sp>
      <p:sp>
        <p:nvSpPr>
          <p:cNvPr id="3" name="Content Placeholder 2">
            <a:extLst>
              <a:ext uri="{FF2B5EF4-FFF2-40B4-BE49-F238E27FC236}">
                <a16:creationId xmlns:a16="http://schemas.microsoft.com/office/drawing/2014/main" id="{A5212864-08A0-2C49-BD05-516EAA78087B}"/>
              </a:ext>
            </a:extLst>
          </p:cNvPr>
          <p:cNvSpPr>
            <a:spLocks noGrp="1"/>
          </p:cNvSpPr>
          <p:nvPr>
            <p:ph idx="1"/>
          </p:nvPr>
        </p:nvSpPr>
        <p:spPr>
          <a:xfrm>
            <a:off x="780585" y="858644"/>
            <a:ext cx="10905893" cy="5921297"/>
          </a:xfrm>
        </p:spPr>
        <p:txBody>
          <a:bodyPr>
            <a:normAutofit fontScale="85000" lnSpcReduction="10000"/>
          </a:bodyPr>
          <a:lstStyle/>
          <a:p>
            <a:pPr fontAlgn="base"/>
            <a:r>
              <a:rPr lang="en-US" dirty="0" err="1"/>
              <a:t>Dictionary.com</a:t>
            </a:r>
            <a:r>
              <a:rPr lang="en-US" dirty="0"/>
              <a:t> definitions of Ally:</a:t>
            </a:r>
          </a:p>
          <a:p>
            <a:pPr marL="0" indent="0">
              <a:buNone/>
            </a:pPr>
            <a:r>
              <a:rPr lang="en-US" dirty="0"/>
              <a:t/>
            </a:r>
            <a:br>
              <a:rPr lang="en-US" dirty="0"/>
            </a:br>
            <a:r>
              <a:rPr lang="en-US" dirty="0"/>
              <a:t>1. to</a:t>
            </a:r>
            <a:r>
              <a:rPr lang="en-US" dirty="0">
                <a:solidFill>
                  <a:schemeClr val="accent4"/>
                </a:solidFill>
              </a:rPr>
              <a:t> unite formally</a:t>
            </a:r>
            <a:r>
              <a:rPr lang="en-US" dirty="0"/>
              <a:t>, as by treaty, league, marriage, or the like (usually followed by with or to): Russia allied itself to France.</a:t>
            </a:r>
          </a:p>
          <a:p>
            <a:pPr marL="0" indent="0">
              <a:buNone/>
            </a:pPr>
            <a:r>
              <a:rPr lang="en-US" dirty="0"/>
              <a:t>2. to </a:t>
            </a:r>
            <a:r>
              <a:rPr lang="en-US" dirty="0">
                <a:solidFill>
                  <a:schemeClr val="accent4"/>
                </a:solidFill>
              </a:rPr>
              <a:t>associate or connect</a:t>
            </a:r>
            <a:r>
              <a:rPr lang="en-US" dirty="0"/>
              <a:t> by some mutual relationship, as resemblance or friendship. verb (used without object), allied, allying.</a:t>
            </a:r>
          </a:p>
          <a:p>
            <a:pPr marL="0" indent="0">
              <a:buNone/>
            </a:pPr>
            <a:r>
              <a:rPr lang="en-US" b="1" dirty="0"/>
              <a:t>3. to </a:t>
            </a:r>
            <a:r>
              <a:rPr lang="en-US" b="1" dirty="0">
                <a:solidFill>
                  <a:schemeClr val="accent4"/>
                </a:solidFill>
              </a:rPr>
              <a:t>enter into an alliance; join; unite</a:t>
            </a:r>
            <a:r>
              <a:rPr lang="en-US" b="1" dirty="0"/>
              <a:t>, </a:t>
            </a:r>
            <a:r>
              <a:rPr lang="en-US" dirty="0"/>
              <a:t>noun, plural allies.</a:t>
            </a:r>
          </a:p>
          <a:p>
            <a:pPr marL="0" indent="0">
              <a:buNone/>
            </a:pPr>
            <a:r>
              <a:rPr lang="en-US" b="1" dirty="0"/>
              <a:t>4. a person, group, or nation that is </a:t>
            </a:r>
            <a:r>
              <a:rPr lang="en-US" b="1" dirty="0">
                <a:solidFill>
                  <a:schemeClr val="accent4"/>
                </a:solidFill>
              </a:rPr>
              <a:t>associated with </a:t>
            </a:r>
            <a:r>
              <a:rPr lang="en-US" b="1" dirty="0"/>
              <a:t>another or others for some common cause or purpose:  (one we use for the workshop) </a:t>
            </a:r>
            <a:r>
              <a:rPr lang="en-US" dirty="0"/>
              <a:t>Canada and the United States were allies in World War II.</a:t>
            </a:r>
          </a:p>
          <a:p>
            <a:pPr marL="0" indent="0">
              <a:buNone/>
            </a:pPr>
            <a:r>
              <a:rPr lang="en-US" dirty="0"/>
              <a:t>5. Biology. a plant, animal, or other organism bearing an evolutionary relationship to another, often as a member of the same family: The squash is an ally of the watermelon.</a:t>
            </a:r>
          </a:p>
          <a:p>
            <a:pPr marL="0" indent="0">
              <a:buNone/>
            </a:pPr>
            <a:r>
              <a:rPr lang="en-US" dirty="0"/>
              <a:t>6. a person who associates or cooperates with another; supporter.</a:t>
            </a:r>
          </a:p>
          <a:p>
            <a:pPr marL="0" indent="0" fontAlgn="base">
              <a:buNone/>
            </a:pPr>
            <a:r>
              <a:rPr lang="en-US" dirty="0"/>
              <a:t/>
            </a:r>
            <a:br>
              <a:rPr lang="en-US" dirty="0"/>
            </a:br>
            <a:endParaRPr lang="en-US" dirty="0"/>
          </a:p>
        </p:txBody>
      </p:sp>
    </p:spTree>
    <p:extLst>
      <p:ext uri="{BB962C8B-B14F-4D97-AF65-F5344CB8AC3E}">
        <p14:creationId xmlns:p14="http://schemas.microsoft.com/office/powerpoint/2010/main" val="291751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DCAD-FBC9-0D48-A4BA-D3F939AEFE41}"/>
              </a:ext>
            </a:extLst>
          </p:cNvPr>
          <p:cNvSpPr>
            <a:spLocks noGrp="1"/>
          </p:cNvSpPr>
          <p:nvPr>
            <p:ph type="title"/>
          </p:nvPr>
        </p:nvSpPr>
        <p:spPr/>
        <p:txBody>
          <a:bodyPr/>
          <a:lstStyle/>
          <a:p>
            <a:r>
              <a:rPr lang="en-US" dirty="0" err="1"/>
              <a:t>Allyship</a:t>
            </a:r>
            <a:r>
              <a:rPr lang="en-US" dirty="0"/>
              <a:t> further Defined</a:t>
            </a:r>
          </a:p>
        </p:txBody>
      </p:sp>
      <p:sp>
        <p:nvSpPr>
          <p:cNvPr id="3" name="Content Placeholder 2">
            <a:extLst>
              <a:ext uri="{FF2B5EF4-FFF2-40B4-BE49-F238E27FC236}">
                <a16:creationId xmlns:a16="http://schemas.microsoft.com/office/drawing/2014/main" id="{41FDC934-B46B-E546-B461-3755664DC3EC}"/>
              </a:ext>
            </a:extLst>
          </p:cNvPr>
          <p:cNvSpPr>
            <a:spLocks noGrp="1"/>
          </p:cNvSpPr>
          <p:nvPr>
            <p:ph idx="1"/>
          </p:nvPr>
        </p:nvSpPr>
        <p:spPr>
          <a:xfrm>
            <a:off x="1141412" y="1784196"/>
            <a:ext cx="9905999" cy="4839628"/>
          </a:xfrm>
        </p:spPr>
        <p:txBody>
          <a:bodyPr>
            <a:normAutofit lnSpcReduction="10000"/>
          </a:bodyPr>
          <a:lstStyle/>
          <a:p>
            <a:r>
              <a:rPr lang="en-US" i="1" dirty="0">
                <a:solidFill>
                  <a:schemeClr val="accent4"/>
                </a:solidFill>
              </a:rPr>
              <a:t>an active, consistent, and arduous practice of unlearning and re-evaluating</a:t>
            </a:r>
            <a:r>
              <a:rPr lang="en-US" i="1" dirty="0"/>
              <a:t>, in which a person in a position of privilege and power seeks to operate in solidarity with a marginalized group</a:t>
            </a:r>
            <a:endParaRPr lang="en-US" dirty="0"/>
          </a:p>
          <a:p>
            <a:r>
              <a:rPr lang="en-US" dirty="0" err="1"/>
              <a:t>allyship</a:t>
            </a:r>
            <a:r>
              <a:rPr lang="en-US" dirty="0"/>
              <a:t> is not an identity—it is a </a:t>
            </a:r>
            <a:r>
              <a:rPr lang="en-US" dirty="0">
                <a:solidFill>
                  <a:schemeClr val="accent4"/>
                </a:solidFill>
              </a:rPr>
              <a:t>lifelong process</a:t>
            </a:r>
            <a:r>
              <a:rPr lang="en-US" dirty="0"/>
              <a:t> of building relationships based on trust, consistency, and accountability with marginalized individuals and/or groups of people</a:t>
            </a:r>
          </a:p>
          <a:p>
            <a:r>
              <a:rPr lang="en-US" dirty="0" err="1"/>
              <a:t>allyship</a:t>
            </a:r>
            <a:r>
              <a:rPr lang="en-US" dirty="0"/>
              <a:t> is </a:t>
            </a:r>
            <a:r>
              <a:rPr lang="en-US" dirty="0">
                <a:solidFill>
                  <a:schemeClr val="accent4"/>
                </a:solidFill>
              </a:rPr>
              <a:t>not self-defined</a:t>
            </a:r>
            <a:r>
              <a:rPr lang="en-US" dirty="0"/>
              <a:t>—our work and our efforts must be recognized by the people we seek to ally ourselves with </a:t>
            </a:r>
          </a:p>
          <a:p>
            <a:pPr lvl="1"/>
            <a:r>
              <a:rPr lang="en-US" dirty="0"/>
              <a:t>it is important to be intentional in how we frame the work we do,</a:t>
            </a:r>
            <a:br>
              <a:rPr lang="en-US" dirty="0"/>
            </a:br>
            <a:r>
              <a:rPr lang="en-US" i="1" dirty="0"/>
              <a:t>i.e. we are showing support for…, we are showing our commitment to ending [a system of oppression] by…, we are using our privilege to help by….                </a:t>
            </a:r>
            <a:r>
              <a:rPr lang="en-US" i="1" dirty="0">
                <a:solidFill>
                  <a:schemeClr val="accent4"/>
                </a:solidFill>
              </a:rPr>
              <a:t>video</a:t>
            </a:r>
            <a:endParaRPr lang="en-US" dirty="0">
              <a:solidFill>
                <a:schemeClr val="accent4"/>
              </a:solidFill>
            </a:endParaRPr>
          </a:p>
          <a:p>
            <a:endParaRPr lang="en-US" dirty="0"/>
          </a:p>
        </p:txBody>
      </p:sp>
    </p:spTree>
    <p:extLst>
      <p:ext uri="{BB962C8B-B14F-4D97-AF65-F5344CB8AC3E}">
        <p14:creationId xmlns:p14="http://schemas.microsoft.com/office/powerpoint/2010/main" val="373321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5E2A-45EF-6940-93B2-45871884031A}"/>
              </a:ext>
            </a:extLst>
          </p:cNvPr>
          <p:cNvSpPr>
            <a:spLocks noGrp="1"/>
          </p:cNvSpPr>
          <p:nvPr>
            <p:ph type="title"/>
          </p:nvPr>
        </p:nvSpPr>
        <p:spPr/>
        <p:txBody>
          <a:bodyPr/>
          <a:lstStyle/>
          <a:p>
            <a:r>
              <a:rPr lang="en-US" b="1" i="1" dirty="0"/>
              <a:t>What does it take to be an ALLY?  Consider…</a:t>
            </a:r>
            <a:r>
              <a:rPr lang="en-US" dirty="0"/>
              <a:t/>
            </a:r>
            <a:br>
              <a:rPr lang="en-US" dirty="0"/>
            </a:br>
            <a:endParaRPr lang="en-US" dirty="0"/>
          </a:p>
        </p:txBody>
      </p:sp>
      <p:sp>
        <p:nvSpPr>
          <p:cNvPr id="3" name="Content Placeholder 2">
            <a:extLst>
              <a:ext uri="{FF2B5EF4-FFF2-40B4-BE49-F238E27FC236}">
                <a16:creationId xmlns:a16="http://schemas.microsoft.com/office/drawing/2014/main" id="{40451226-06B4-3940-BF66-36686DBE231D}"/>
              </a:ext>
            </a:extLst>
          </p:cNvPr>
          <p:cNvSpPr>
            <a:spLocks noGrp="1"/>
          </p:cNvSpPr>
          <p:nvPr>
            <p:ph idx="1"/>
          </p:nvPr>
        </p:nvSpPr>
        <p:spPr>
          <a:xfrm>
            <a:off x="1141412" y="1561172"/>
            <a:ext cx="10422403" cy="5129560"/>
          </a:xfrm>
        </p:spPr>
        <p:txBody>
          <a:bodyPr>
            <a:normAutofit/>
          </a:bodyPr>
          <a:lstStyle/>
          <a:p>
            <a:pPr marL="0" indent="0" fontAlgn="base">
              <a:buNone/>
            </a:pPr>
            <a:r>
              <a:rPr lang="en-US" dirty="0"/>
              <a:t>•What are some difficulties you encounter while exploring your privileged identities?</a:t>
            </a:r>
          </a:p>
          <a:p>
            <a:pPr marL="0" indent="0" fontAlgn="base">
              <a:buNone/>
            </a:pPr>
            <a:r>
              <a:rPr lang="en-US" dirty="0"/>
              <a:t>•How often do you engage in media, literature, conversations with individuals who hold marginalized identities in your every day life?</a:t>
            </a:r>
          </a:p>
          <a:p>
            <a:pPr marL="0" indent="0" fontAlgn="base">
              <a:buNone/>
            </a:pPr>
            <a:r>
              <a:rPr lang="en-US" dirty="0"/>
              <a:t>•What are your interest in being an ally for (indicated group)?</a:t>
            </a:r>
          </a:p>
          <a:p>
            <a:pPr marL="0" indent="0" fontAlgn="base">
              <a:buNone/>
            </a:pPr>
            <a:r>
              <a:rPr lang="en-US" dirty="0"/>
              <a:t>•What are ways you “mess up” when it comes to being an ally? What is your response when you make mistakes?</a:t>
            </a:r>
          </a:p>
          <a:p>
            <a:pPr marL="0" indent="0" fontAlgn="base">
              <a:buNone/>
            </a:pPr>
            <a:r>
              <a:rPr lang="en-US" dirty="0"/>
              <a:t>•How do you perform as an ally of groups to which you belong?</a:t>
            </a:r>
          </a:p>
        </p:txBody>
      </p:sp>
    </p:spTree>
    <p:extLst>
      <p:ext uri="{BB962C8B-B14F-4D97-AF65-F5344CB8AC3E}">
        <p14:creationId xmlns:p14="http://schemas.microsoft.com/office/powerpoint/2010/main" val="34844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29F8-CD18-3843-B940-F2820515286D}"/>
              </a:ext>
            </a:extLst>
          </p:cNvPr>
          <p:cNvSpPr>
            <a:spLocks noGrp="1"/>
          </p:cNvSpPr>
          <p:nvPr>
            <p:ph type="title"/>
          </p:nvPr>
        </p:nvSpPr>
        <p:spPr/>
        <p:txBody>
          <a:bodyPr/>
          <a:lstStyle/>
          <a:p>
            <a:r>
              <a:rPr lang="en-US" b="1" dirty="0"/>
              <a:t>responsibilities:</a:t>
            </a:r>
            <a:br>
              <a:rPr lang="en-US" b="1" dirty="0"/>
            </a:br>
            <a:endParaRPr lang="en-US" dirty="0"/>
          </a:p>
        </p:txBody>
      </p:sp>
      <p:sp>
        <p:nvSpPr>
          <p:cNvPr id="3" name="Content Placeholder 2">
            <a:extLst>
              <a:ext uri="{FF2B5EF4-FFF2-40B4-BE49-F238E27FC236}">
                <a16:creationId xmlns:a16="http://schemas.microsoft.com/office/drawing/2014/main" id="{F9434F0B-4EB5-C14C-B4D8-886742DB2261}"/>
              </a:ext>
            </a:extLst>
          </p:cNvPr>
          <p:cNvSpPr>
            <a:spLocks noGrp="1"/>
          </p:cNvSpPr>
          <p:nvPr>
            <p:ph idx="1"/>
          </p:nvPr>
        </p:nvSpPr>
        <p:spPr>
          <a:xfrm>
            <a:off x="1141412" y="1471960"/>
            <a:ext cx="9905999" cy="5151863"/>
          </a:xfrm>
        </p:spPr>
        <p:txBody>
          <a:bodyPr>
            <a:normAutofit fontScale="92500" lnSpcReduction="20000"/>
          </a:bodyPr>
          <a:lstStyle/>
          <a:p>
            <a:r>
              <a:rPr lang="en-US" b="1" dirty="0">
                <a:solidFill>
                  <a:schemeClr val="accent4"/>
                </a:solidFill>
              </a:rPr>
              <a:t>we actively acknowledge our privilege and power and openly discuss them:</a:t>
            </a:r>
            <a:r>
              <a:rPr lang="en-US" dirty="0">
                <a:solidFill>
                  <a:schemeClr val="accent4"/>
                </a:solidFill>
              </a:rPr>
              <a:t> </a:t>
            </a:r>
            <a:r>
              <a:rPr lang="en-US" dirty="0"/>
              <a:t>we recognize that as recipients of privilege we will always be capable of perpetuating systems of oppression from which our privilege came </a:t>
            </a:r>
          </a:p>
          <a:p>
            <a:r>
              <a:rPr lang="en-US" b="1" dirty="0">
                <a:solidFill>
                  <a:schemeClr val="accent4"/>
                </a:solidFill>
              </a:rPr>
              <a:t>we listen more and speak less:</a:t>
            </a:r>
            <a:r>
              <a:rPr lang="en-US" dirty="0">
                <a:solidFill>
                  <a:schemeClr val="accent4"/>
                </a:solidFill>
              </a:rPr>
              <a:t> </a:t>
            </a:r>
            <a:r>
              <a:rPr lang="en-US" dirty="0"/>
              <a:t>we hold back on our ideas, opinions, and ideologies, and resist the urge to “save” the people we seek to work with as, with adequate </a:t>
            </a:r>
            <a:r>
              <a:rPr lang="en-US" dirty="0">
                <a:solidFill>
                  <a:schemeClr val="accent4"/>
                </a:solidFill>
              </a:rPr>
              <a:t>resources and support, they will figure out their own solutions that meet their needs </a:t>
            </a:r>
          </a:p>
          <a:p>
            <a:r>
              <a:rPr lang="en-US" b="1" dirty="0">
                <a:solidFill>
                  <a:schemeClr val="accent4"/>
                </a:solidFill>
              </a:rPr>
              <a:t>we do our work with integrity and direct communication:</a:t>
            </a:r>
            <a:r>
              <a:rPr lang="en-US" dirty="0">
                <a:solidFill>
                  <a:schemeClr val="accent4"/>
                </a:solidFill>
              </a:rPr>
              <a:t> </a:t>
            </a:r>
            <a:r>
              <a:rPr lang="en-US" dirty="0"/>
              <a:t>we take guidance and direction from the people we seek to work with (not the other way around), and we keep our word </a:t>
            </a:r>
          </a:p>
          <a:p>
            <a:r>
              <a:rPr lang="en-US" b="1" dirty="0">
                <a:solidFill>
                  <a:schemeClr val="accent4"/>
                </a:solidFill>
              </a:rPr>
              <a:t>we do not expect to be educated by others:</a:t>
            </a:r>
            <a:r>
              <a:rPr lang="en-US" dirty="0">
                <a:solidFill>
                  <a:schemeClr val="accent4"/>
                </a:solidFill>
              </a:rPr>
              <a:t> </a:t>
            </a:r>
            <a:r>
              <a:rPr lang="en-US" dirty="0"/>
              <a:t>we continuously do our own research on the oppressions experienced by the people we seek to work with, including herstory/history, current news, and what realities created by systems of oppression look, feel, smell, taste and sound like</a:t>
            </a:r>
          </a:p>
        </p:txBody>
      </p:sp>
    </p:spTree>
    <p:extLst>
      <p:ext uri="{BB962C8B-B14F-4D97-AF65-F5344CB8AC3E}">
        <p14:creationId xmlns:p14="http://schemas.microsoft.com/office/powerpoint/2010/main" val="3700761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{23368334-7044-A146-B529-6C90025B58FD}tf10001122</Template>
  <TotalTime>367</TotalTime>
  <Words>1516</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Tw Cen MT</vt:lpstr>
      <vt:lpstr>Circuit</vt:lpstr>
      <vt:lpstr>Allyship 101 </vt:lpstr>
      <vt:lpstr>Group Agreements - P.R.O.C.E.S.S. </vt:lpstr>
      <vt:lpstr>Reflection questions</vt:lpstr>
      <vt:lpstr>History of the word</vt:lpstr>
      <vt:lpstr>Becoming an Ally is a process that includes: </vt:lpstr>
      <vt:lpstr>Defining ALLY</vt:lpstr>
      <vt:lpstr>Allyship further Defined</vt:lpstr>
      <vt:lpstr>What does it take to be an ALLY?  Consider… </vt:lpstr>
      <vt:lpstr>responsibilities: </vt:lpstr>
      <vt:lpstr>responsibilities:</vt:lpstr>
      <vt:lpstr>PowerPoint Presentation</vt:lpstr>
      <vt:lpstr>WHY DON’T PEOPLE INTERVENE?</vt:lpstr>
      <vt:lpstr>WHAT HELPS PEOPLE INTERVENE?</vt:lpstr>
      <vt:lpstr>Things to remember</vt:lpstr>
      <vt:lpstr>Ally Action Plan</vt:lpstr>
      <vt:lpstr>Ally Action Plan</vt:lpstr>
      <vt:lpstr>Ally Action Plan</vt:lpstr>
      <vt:lpstr>Ally Action Plan</vt:lpstr>
      <vt:lpstr>Allyship scenarios</vt:lpstr>
      <vt:lpstr>Allyship scenarios</vt:lpstr>
      <vt:lpstr>opportunities to practice allyship every 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Allyship</dc:title>
  <dc:creator>Microsoft Office User</dc:creator>
  <cp:lastModifiedBy>Christabel Cruz</cp:lastModifiedBy>
  <cp:revision>9</cp:revision>
  <dcterms:created xsi:type="dcterms:W3CDTF">2019-06-08T17:10:32Z</dcterms:created>
  <dcterms:modified xsi:type="dcterms:W3CDTF">2022-06-13T17:51:29Z</dcterms:modified>
</cp:coreProperties>
</file>