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3"/>
  </p:notesMasterIdLst>
  <p:sldIdLst>
    <p:sldId id="256" r:id="rId2"/>
  </p:sldIdLst>
  <p:sldSz cx="457200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p15:clr>
            <a:srgbClr val="A4A3A4"/>
          </p15:clr>
        </p15:guide>
        <p15:guide id="2" pos="1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3264"/>
    <a:srgbClr val="4271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52284-AC3E-26B9-A01B-A89E0D75D095}" v="88" dt="2025-03-05T19:16:29.852"/>
    <p1510:client id="{C7AECADA-5AB4-66F6-F1AA-4E345274483C}" v="40" dt="2025-03-05T19:15:10.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072"/>
        <p:guide pos="14400"/>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256F28-5EB4-407D-A0F7-CA77014A0911}" type="datetimeFigureOut">
              <a:rPr lang="en-US" smtClean="0"/>
              <a:t>3/10/2025</a:t>
            </a:fld>
            <a:endParaRPr lang="en-US"/>
          </a:p>
        </p:txBody>
      </p:sp>
      <p:sp>
        <p:nvSpPr>
          <p:cNvPr id="4" name="Slide Image Placeholder 3"/>
          <p:cNvSpPr>
            <a:spLocks noGrp="1" noRot="1" noChangeAspect="1"/>
          </p:cNvSpPr>
          <p:nvPr>
            <p:ph type="sldImg" idx="2"/>
          </p:nvPr>
        </p:nvSpPr>
        <p:spPr>
          <a:xfrm>
            <a:off x="979488" y="1143000"/>
            <a:ext cx="48990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414E9-6A4C-43E9-9C22-412E048412B9}" type="slidenum">
              <a:rPr lang="en-US" smtClean="0"/>
              <a:t>‹#›</a:t>
            </a:fld>
            <a:endParaRPr lang="en-US"/>
          </a:p>
        </p:txBody>
      </p:sp>
    </p:spTree>
    <p:extLst>
      <p:ext uri="{BB962C8B-B14F-4D97-AF65-F5344CB8AC3E}">
        <p14:creationId xmlns:p14="http://schemas.microsoft.com/office/powerpoint/2010/main" val="361374358"/>
      </p:ext>
    </p:extLst>
  </p:cSld>
  <p:clrMap bg1="lt1" tx1="dk1" bg2="lt2" tx2="dk2" accent1="accent1" accent2="accent2" accent3="accent3" accent4="accent4" accent5="accent5" accent6="accent6" hlink="hlink" folHlink="folHlink"/>
  <p:notesStyle>
    <a:lvl1pPr marL="0" algn="l" defTabSz="851199" rtl="0" eaLnBrk="1" latinLnBrk="0" hangingPunct="1">
      <a:defRPr sz="1116" kern="1200">
        <a:solidFill>
          <a:schemeClr val="tx1"/>
        </a:solidFill>
        <a:latin typeface="+mn-lt"/>
        <a:ea typeface="+mn-ea"/>
        <a:cs typeface="+mn-cs"/>
      </a:defRPr>
    </a:lvl1pPr>
    <a:lvl2pPr marL="425594" algn="l" defTabSz="851199" rtl="0" eaLnBrk="1" latinLnBrk="0" hangingPunct="1">
      <a:defRPr sz="1116" kern="1200">
        <a:solidFill>
          <a:schemeClr val="tx1"/>
        </a:solidFill>
        <a:latin typeface="+mn-lt"/>
        <a:ea typeface="+mn-ea"/>
        <a:cs typeface="+mn-cs"/>
      </a:defRPr>
    </a:lvl2pPr>
    <a:lvl3pPr marL="851199" algn="l" defTabSz="851199" rtl="0" eaLnBrk="1" latinLnBrk="0" hangingPunct="1">
      <a:defRPr sz="1116" kern="1200">
        <a:solidFill>
          <a:schemeClr val="tx1"/>
        </a:solidFill>
        <a:latin typeface="+mn-lt"/>
        <a:ea typeface="+mn-ea"/>
        <a:cs typeface="+mn-cs"/>
      </a:defRPr>
    </a:lvl3pPr>
    <a:lvl4pPr marL="1276799" algn="l" defTabSz="851199" rtl="0" eaLnBrk="1" latinLnBrk="0" hangingPunct="1">
      <a:defRPr sz="1116" kern="1200">
        <a:solidFill>
          <a:schemeClr val="tx1"/>
        </a:solidFill>
        <a:latin typeface="+mn-lt"/>
        <a:ea typeface="+mn-ea"/>
        <a:cs typeface="+mn-cs"/>
      </a:defRPr>
    </a:lvl4pPr>
    <a:lvl5pPr marL="1702403" algn="l" defTabSz="851199" rtl="0" eaLnBrk="1" latinLnBrk="0" hangingPunct="1">
      <a:defRPr sz="1116" kern="1200">
        <a:solidFill>
          <a:schemeClr val="tx1"/>
        </a:solidFill>
        <a:latin typeface="+mn-lt"/>
        <a:ea typeface="+mn-ea"/>
        <a:cs typeface="+mn-cs"/>
      </a:defRPr>
    </a:lvl5pPr>
    <a:lvl6pPr marL="2127998" algn="l" defTabSz="851199" rtl="0" eaLnBrk="1" latinLnBrk="0" hangingPunct="1">
      <a:defRPr sz="1116" kern="1200">
        <a:solidFill>
          <a:schemeClr val="tx1"/>
        </a:solidFill>
        <a:latin typeface="+mn-lt"/>
        <a:ea typeface="+mn-ea"/>
        <a:cs typeface="+mn-cs"/>
      </a:defRPr>
    </a:lvl6pPr>
    <a:lvl7pPr marL="2553602" algn="l" defTabSz="851199" rtl="0" eaLnBrk="1" latinLnBrk="0" hangingPunct="1">
      <a:defRPr sz="1116" kern="1200">
        <a:solidFill>
          <a:schemeClr val="tx1"/>
        </a:solidFill>
        <a:latin typeface="+mn-lt"/>
        <a:ea typeface="+mn-ea"/>
        <a:cs typeface="+mn-cs"/>
      </a:defRPr>
    </a:lvl7pPr>
    <a:lvl8pPr marL="2979197" algn="l" defTabSz="851199" rtl="0" eaLnBrk="1" latinLnBrk="0" hangingPunct="1">
      <a:defRPr sz="1116" kern="1200">
        <a:solidFill>
          <a:schemeClr val="tx1"/>
        </a:solidFill>
        <a:latin typeface="+mn-lt"/>
        <a:ea typeface="+mn-ea"/>
        <a:cs typeface="+mn-cs"/>
      </a:defRPr>
    </a:lvl8pPr>
    <a:lvl9pPr marL="3404807" algn="l" defTabSz="851199" rtl="0" eaLnBrk="1" latinLnBrk="0" hangingPunct="1">
      <a:defRPr sz="11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143000"/>
            <a:ext cx="4899025" cy="3086100"/>
          </a:xfrm>
        </p:spPr>
      </p:sp>
      <p:sp>
        <p:nvSpPr>
          <p:cNvPr id="3" name="Notes Placeholder 2"/>
          <p:cNvSpPr>
            <a:spLocks noGrp="1"/>
          </p:cNvSpPr>
          <p:nvPr>
            <p:ph type="body" idx="1"/>
          </p:nvPr>
        </p:nvSpPr>
        <p:spPr/>
        <p:txBody>
          <a:bodyPr/>
          <a:lstStyle/>
          <a:p>
            <a:pPr>
              <a:lnSpc>
                <a:spcPct val="120000"/>
              </a:lnSpc>
            </a:pPr>
            <a:r>
              <a:rPr lang="en-US" sz="1200">
                <a:solidFill>
                  <a:schemeClr val="bg1">
                    <a:lumMod val="65000"/>
                  </a:schemeClr>
                </a:solidFill>
                <a:latin typeface="Lato" panose="020F0502020204030203" pitchFamily="34" charset="0"/>
                <a:cs typeface="Arial" panose="020B0604020202020204" pitchFamily="34" charset="0"/>
              </a:rPr>
              <a:t>This is an AP-LS mod of Mike Morrison’s Better Poster. Keep what works for you. Change what doesn’t. </a:t>
            </a:r>
          </a:p>
          <a:p>
            <a:pPr>
              <a:lnSpc>
                <a:spcPct val="120000"/>
              </a:lnSpc>
            </a:pPr>
            <a:endParaRPr lang="en-US" sz="1200">
              <a:solidFill>
                <a:schemeClr val="bg1">
                  <a:lumMod val="65000"/>
                </a:schemeClr>
              </a:solidFill>
              <a:latin typeface="Lato" panose="020F0502020204030203" pitchFamily="34" charset="0"/>
              <a:cs typeface="Arial" panose="020B0604020202020204" pitchFamily="34" charset="0"/>
            </a:endParaRPr>
          </a:p>
          <a:p>
            <a:pPr>
              <a:lnSpc>
                <a:spcPct val="120000"/>
              </a:lnSpc>
            </a:pPr>
            <a:r>
              <a:rPr lang="en-US" sz="1200">
                <a:solidFill>
                  <a:schemeClr val="bg1">
                    <a:lumMod val="65000"/>
                  </a:schemeClr>
                </a:solidFill>
                <a:latin typeface="Lato" panose="020F0502020204030203" pitchFamily="34" charset="0"/>
                <a:cs typeface="Arial" panose="020B0604020202020204" pitchFamily="34" charset="0"/>
              </a:rPr>
              <a:t>His tips:</a:t>
            </a:r>
          </a:p>
          <a:p>
            <a:pPr marL="742950" indent="-742950">
              <a:lnSpc>
                <a:spcPct val="120000"/>
              </a:lnSpc>
              <a:buAutoNum type="arabicPeriod"/>
            </a:pPr>
            <a:r>
              <a:rPr lang="en-US" sz="1200">
                <a:solidFill>
                  <a:schemeClr val="bg1">
                    <a:lumMod val="65000"/>
                  </a:schemeClr>
                </a:solidFill>
                <a:latin typeface="Lato" panose="020F0502020204030203" pitchFamily="34" charset="0"/>
                <a:cs typeface="Arial" panose="020B0604020202020204" pitchFamily="34" charset="0"/>
              </a:rPr>
              <a:t>Keep </a:t>
            </a:r>
            <a:r>
              <a:rPr lang="en-US" sz="1200" b="1">
                <a:solidFill>
                  <a:schemeClr val="bg1">
                    <a:lumMod val="65000"/>
                  </a:schemeClr>
                </a:solidFill>
                <a:latin typeface="Lato" panose="020F0502020204030203" pitchFamily="34" charset="0"/>
                <a:cs typeface="Arial" panose="020B0604020202020204" pitchFamily="34" charset="0"/>
              </a:rPr>
              <a:t>font size</a:t>
            </a:r>
            <a:r>
              <a:rPr lang="en-US" sz="1200">
                <a:solidFill>
                  <a:schemeClr val="bg1">
                    <a:lumMod val="65000"/>
                  </a:schemeClr>
                </a:solidFill>
                <a:latin typeface="Lato" panose="020F0502020204030203" pitchFamily="34" charset="0"/>
                <a:cs typeface="Arial" panose="020B0604020202020204" pitchFamily="34" charset="0"/>
              </a:rPr>
              <a:t> as high above </a:t>
            </a:r>
            <a:r>
              <a:rPr lang="en-US" sz="1200" b="1">
                <a:solidFill>
                  <a:schemeClr val="bg1">
                    <a:lumMod val="65000"/>
                  </a:schemeClr>
                </a:solidFill>
                <a:latin typeface="Lato" panose="020F0502020204030203" pitchFamily="34" charset="0"/>
                <a:cs typeface="Arial" panose="020B0604020202020204" pitchFamily="34" charset="0"/>
              </a:rPr>
              <a:t>28+</a:t>
            </a:r>
            <a:r>
              <a:rPr lang="en-US" sz="1200">
                <a:solidFill>
                  <a:schemeClr val="bg1">
                    <a:lumMod val="65000"/>
                  </a:schemeClr>
                </a:solidFill>
                <a:latin typeface="Lato" panose="020F0502020204030203" pitchFamily="34" charset="0"/>
                <a:cs typeface="Arial" panose="020B0604020202020204" pitchFamily="34" charset="0"/>
              </a:rPr>
              <a:t> as possible.</a:t>
            </a:r>
          </a:p>
          <a:p>
            <a:pPr marL="742950" indent="-742950">
              <a:lnSpc>
                <a:spcPct val="120000"/>
              </a:lnSpc>
              <a:buAutoNum type="arabicPeriod"/>
            </a:pPr>
            <a:r>
              <a:rPr lang="en-US" sz="1200">
                <a:solidFill>
                  <a:schemeClr val="bg1">
                    <a:lumMod val="65000"/>
                  </a:schemeClr>
                </a:solidFill>
                <a:latin typeface="Lato" panose="020F0502020204030203" pitchFamily="34" charset="0"/>
                <a:cs typeface="Arial" panose="020B0604020202020204" pitchFamily="34" charset="0"/>
              </a:rPr>
              <a:t>Keep your summary tight. </a:t>
            </a:r>
            <a:r>
              <a:rPr lang="en-US" sz="1200" b="1">
                <a:solidFill>
                  <a:schemeClr val="bg1">
                    <a:lumMod val="65000"/>
                  </a:schemeClr>
                </a:solidFill>
                <a:latin typeface="Lato" panose="020F0502020204030203" pitchFamily="34" charset="0"/>
                <a:cs typeface="Arial" panose="020B0604020202020204" pitchFamily="34" charset="0"/>
              </a:rPr>
              <a:t>Think</a:t>
            </a:r>
            <a:r>
              <a:rPr lang="en-US" sz="1200">
                <a:solidFill>
                  <a:schemeClr val="bg1">
                    <a:lumMod val="65000"/>
                  </a:schemeClr>
                </a:solidFill>
                <a:latin typeface="Lato" panose="020F0502020204030203" pitchFamily="34" charset="0"/>
                <a:cs typeface="Arial" panose="020B0604020202020204" pitchFamily="34" charset="0"/>
              </a:rPr>
              <a:t> of it like “</a:t>
            </a:r>
            <a:r>
              <a:rPr lang="en-US" sz="1200" b="1">
                <a:solidFill>
                  <a:schemeClr val="bg1">
                    <a:lumMod val="65000"/>
                  </a:schemeClr>
                </a:solidFill>
                <a:latin typeface="Lato" panose="020F0502020204030203" pitchFamily="34" charset="0"/>
                <a:cs typeface="Arial" panose="020B0604020202020204" pitchFamily="34" charset="0"/>
              </a:rPr>
              <a:t>abstract+</a:t>
            </a:r>
            <a:r>
              <a:rPr lang="en-US" sz="1200">
                <a:solidFill>
                  <a:schemeClr val="bg1">
                    <a:lumMod val="65000"/>
                  </a:schemeClr>
                </a:solidFill>
                <a:latin typeface="Lato" panose="020F0502020204030203" pitchFamily="34" charset="0"/>
                <a:cs typeface="Arial" panose="020B0604020202020204" pitchFamily="34" charset="0"/>
              </a:rPr>
              <a:t>” with key figures only.</a:t>
            </a:r>
          </a:p>
          <a:p>
            <a:pPr marL="742950" indent="-742950">
              <a:lnSpc>
                <a:spcPct val="120000"/>
              </a:lnSpc>
              <a:buAutoNum type="arabicPeriod"/>
            </a:pPr>
            <a:r>
              <a:rPr lang="en-US" sz="1200">
                <a:solidFill>
                  <a:schemeClr val="bg1">
                    <a:lumMod val="65000"/>
                  </a:schemeClr>
                </a:solidFill>
                <a:latin typeface="Lato" panose="020F0502020204030203" pitchFamily="34" charset="0"/>
                <a:cs typeface="Arial" panose="020B0604020202020204" pitchFamily="34" charset="0"/>
              </a:rPr>
              <a:t>The </a:t>
            </a:r>
            <a:r>
              <a:rPr lang="en-US" sz="1200" b="1">
                <a:solidFill>
                  <a:schemeClr val="bg1">
                    <a:lumMod val="65000"/>
                  </a:schemeClr>
                </a:solidFill>
                <a:latin typeface="Lato" panose="020F0502020204030203" pitchFamily="34" charset="0"/>
                <a:cs typeface="Arial" panose="020B0604020202020204" pitchFamily="34" charset="0"/>
              </a:rPr>
              <a:t>more content you add here</a:t>
            </a:r>
            <a:r>
              <a:rPr lang="en-US" sz="1200">
                <a:solidFill>
                  <a:schemeClr val="bg1">
                    <a:lumMod val="65000"/>
                  </a:schemeClr>
                </a:solidFill>
                <a:latin typeface="Lato" panose="020F0502020204030203" pitchFamily="34" charset="0"/>
                <a:cs typeface="Arial" panose="020B0604020202020204" pitchFamily="34" charset="0"/>
              </a:rPr>
              <a:t>, the </a:t>
            </a:r>
            <a:r>
              <a:rPr lang="en-US" sz="1200" b="1">
                <a:solidFill>
                  <a:schemeClr val="bg1">
                    <a:lumMod val="65000"/>
                  </a:schemeClr>
                </a:solidFill>
                <a:latin typeface="Lato" panose="020F0502020204030203" pitchFamily="34" charset="0"/>
                <a:cs typeface="Arial" panose="020B0604020202020204" pitchFamily="34" charset="0"/>
              </a:rPr>
              <a:t>more</a:t>
            </a:r>
            <a:r>
              <a:rPr lang="en-US" sz="1200">
                <a:solidFill>
                  <a:schemeClr val="bg1">
                    <a:lumMod val="65000"/>
                  </a:schemeClr>
                </a:solidFill>
                <a:latin typeface="Lato" panose="020F0502020204030203" pitchFamily="34" charset="0"/>
                <a:cs typeface="Arial" panose="020B0604020202020204" pitchFamily="34" charset="0"/>
              </a:rPr>
              <a:t> </a:t>
            </a:r>
            <a:r>
              <a:rPr lang="en-US" sz="1200" b="1">
                <a:solidFill>
                  <a:schemeClr val="bg1">
                    <a:lumMod val="65000"/>
                  </a:schemeClr>
                </a:solidFill>
                <a:latin typeface="Lato" panose="020F0502020204030203" pitchFamily="34" charset="0"/>
                <a:cs typeface="Arial" panose="020B0604020202020204" pitchFamily="34" charset="0"/>
              </a:rPr>
              <a:t>cognitive load</a:t>
            </a:r>
            <a:r>
              <a:rPr lang="en-US" sz="1200">
                <a:solidFill>
                  <a:schemeClr val="bg1">
                    <a:lumMod val="65000"/>
                  </a:schemeClr>
                </a:solidFill>
                <a:latin typeface="Lato" panose="020F0502020204030203" pitchFamily="34" charset="0"/>
                <a:cs typeface="Arial" panose="020B0604020202020204" pitchFamily="34" charset="0"/>
              </a:rPr>
              <a:t> you add, and the more you’ll turn people off engaging. </a:t>
            </a:r>
          </a:p>
          <a:p>
            <a:pPr marL="742950" indent="-742950">
              <a:lnSpc>
                <a:spcPct val="120000"/>
              </a:lnSpc>
              <a:buAutoNum type="arabicPeriod"/>
            </a:pPr>
            <a:r>
              <a:rPr lang="en-US" sz="1200" i="1">
                <a:solidFill>
                  <a:schemeClr val="bg1">
                    <a:lumMod val="65000"/>
                  </a:schemeClr>
                </a:solidFill>
                <a:latin typeface="Lato" panose="020F0502020204030203" pitchFamily="34" charset="0"/>
                <a:cs typeface="Arial" panose="020B0604020202020204" pitchFamily="34" charset="0"/>
              </a:rPr>
              <a:t>Less</a:t>
            </a:r>
            <a:r>
              <a:rPr lang="en-US" sz="1200">
                <a:solidFill>
                  <a:schemeClr val="bg1">
                    <a:lumMod val="65000"/>
                  </a:schemeClr>
                </a:solidFill>
                <a:latin typeface="Lato" panose="020F0502020204030203" pitchFamily="34" charset="0"/>
                <a:cs typeface="Arial" panose="020B0604020202020204" pitchFamily="34" charset="0"/>
              </a:rPr>
              <a:t> content = </a:t>
            </a:r>
            <a:r>
              <a:rPr lang="en-US" sz="1200" i="1">
                <a:solidFill>
                  <a:schemeClr val="bg1">
                    <a:lumMod val="65000"/>
                  </a:schemeClr>
                </a:solidFill>
                <a:latin typeface="Lato" panose="020F0502020204030203" pitchFamily="34" charset="0"/>
                <a:cs typeface="Arial" panose="020B0604020202020204" pitchFamily="34" charset="0"/>
              </a:rPr>
              <a:t>more</a:t>
            </a:r>
            <a:r>
              <a:rPr lang="en-US" sz="1200">
                <a:solidFill>
                  <a:schemeClr val="bg1">
                    <a:lumMod val="65000"/>
                  </a:schemeClr>
                </a:solidFill>
                <a:latin typeface="Lato" panose="020F0502020204030203" pitchFamily="34" charset="0"/>
                <a:cs typeface="Arial" panose="020B0604020202020204" pitchFamily="34" charset="0"/>
              </a:rPr>
              <a:t> readers.</a:t>
            </a:r>
          </a:p>
          <a:p>
            <a:pPr marL="742950" indent="-742950">
              <a:lnSpc>
                <a:spcPct val="120000"/>
              </a:lnSpc>
              <a:buAutoNum type="arabicPeriod"/>
            </a:pPr>
            <a:r>
              <a:rPr lang="en-US" sz="1200">
                <a:solidFill>
                  <a:schemeClr val="bg1">
                    <a:lumMod val="65000"/>
                  </a:schemeClr>
                </a:solidFill>
                <a:latin typeface="Lato" panose="020F0502020204030203" pitchFamily="34" charset="0"/>
                <a:cs typeface="Arial" panose="020B0604020202020204" pitchFamily="34" charset="0"/>
              </a:rPr>
              <a:t>Now </a:t>
            </a:r>
            <a:r>
              <a:rPr lang="en-US" sz="1200" b="1">
                <a:solidFill>
                  <a:schemeClr val="bg1">
                    <a:lumMod val="65000"/>
                  </a:schemeClr>
                </a:solidFill>
                <a:latin typeface="Lato" panose="020F0502020204030203" pitchFamily="34" charset="0"/>
                <a:cs typeface="Arial" panose="020B0604020202020204" pitchFamily="34" charset="0"/>
              </a:rPr>
              <a:t>delete this</a:t>
            </a:r>
            <a:r>
              <a:rPr lang="en-US" sz="1200">
                <a:solidFill>
                  <a:schemeClr val="bg1">
                    <a:lumMod val="65000"/>
                  </a:schemeClr>
                </a:solidFill>
                <a:latin typeface="Lato" panose="020F0502020204030203" pitchFamily="34" charset="0"/>
                <a:cs typeface="Arial" panose="020B0604020202020204" pitchFamily="34" charset="0"/>
              </a:rPr>
              <a:t> text box. </a:t>
            </a:r>
            <a:r>
              <a:rPr lang="en-US" sz="1200">
                <a:solidFill>
                  <a:schemeClr val="bg1">
                    <a:lumMod val="65000"/>
                  </a:schemeClr>
                </a:solidFill>
                <a:latin typeface="Lato" panose="020F0502020204030203" pitchFamily="34" charset="0"/>
                <a:cs typeface="Arial" panose="020B0604020202020204" pitchFamily="34" charset="0"/>
                <a:sym typeface="Wingdings" panose="05000000000000000000" pitchFamily="2" charset="2"/>
              </a:rPr>
              <a:t></a:t>
            </a:r>
            <a:endParaRPr lang="en-US" sz="1200">
              <a:solidFill>
                <a:schemeClr val="bg1">
                  <a:lumMod val="65000"/>
                </a:schemeClr>
              </a:solidFill>
              <a:latin typeface="Lato" panose="020F0502020204030203" pitchFamily="34" charset="0"/>
              <a:cs typeface="Arial" panose="020B0604020202020204" pitchFamily="34" charset="0"/>
            </a:endParaRPr>
          </a:p>
          <a:p>
            <a:pPr>
              <a:lnSpc>
                <a:spcPct val="120000"/>
              </a:lnSpc>
            </a:pPr>
            <a:endParaRPr lang="en-US"/>
          </a:p>
        </p:txBody>
      </p:sp>
      <p:sp>
        <p:nvSpPr>
          <p:cNvPr id="4" name="Slide Number Placeholder 3"/>
          <p:cNvSpPr>
            <a:spLocks noGrp="1"/>
          </p:cNvSpPr>
          <p:nvPr>
            <p:ph type="sldNum" sz="quarter" idx="5"/>
          </p:nvPr>
        </p:nvSpPr>
        <p:spPr/>
        <p:txBody>
          <a:bodyPr/>
          <a:lstStyle/>
          <a:p>
            <a:fld id="{266414E9-6A4C-43E9-9C22-412E048412B9}" type="slidenum">
              <a:rPr lang="en-US" smtClean="0"/>
              <a:t>1</a:t>
            </a:fld>
            <a:endParaRPr lang="en-US"/>
          </a:p>
        </p:txBody>
      </p:sp>
    </p:spTree>
    <p:extLst>
      <p:ext uri="{BB962C8B-B14F-4D97-AF65-F5344CB8AC3E}">
        <p14:creationId xmlns:p14="http://schemas.microsoft.com/office/powerpoint/2010/main" val="75496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4713925"/>
            <a:ext cx="34290000" cy="10027920"/>
          </a:xfrm>
        </p:spPr>
        <p:txBody>
          <a:bodyPr anchor="b"/>
          <a:lstStyle>
            <a:lvl1pPr algn="ctr">
              <a:defRPr sz="22500"/>
            </a:lvl1pPr>
          </a:lstStyle>
          <a:p>
            <a:r>
              <a:rPr lang="en-US"/>
              <a:t>Click to edit Master title style</a:t>
            </a:r>
          </a:p>
        </p:txBody>
      </p:sp>
      <p:sp>
        <p:nvSpPr>
          <p:cNvPr id="3" name="Subtitle 2"/>
          <p:cNvSpPr>
            <a:spLocks noGrp="1"/>
          </p:cNvSpPr>
          <p:nvPr>
            <p:ph type="subTitle" idx="1"/>
          </p:nvPr>
        </p:nvSpPr>
        <p:spPr>
          <a:xfrm>
            <a:off x="5715000" y="15128560"/>
            <a:ext cx="34290000" cy="6954200"/>
          </a:xfrm>
        </p:spPr>
        <p:txBody>
          <a:bodyPr/>
          <a:lstStyle>
            <a:lvl1pPr marL="0" indent="0" algn="ctr">
              <a:buNone/>
              <a:defRPr sz="9000"/>
            </a:lvl1pPr>
            <a:lvl2pPr marL="1714500" indent="0" algn="ctr">
              <a:buNone/>
              <a:defRPr sz="7500"/>
            </a:lvl2pPr>
            <a:lvl3pPr marL="3429000" indent="0" algn="ctr">
              <a:buNone/>
              <a:defRPr sz="6750"/>
            </a:lvl3pPr>
            <a:lvl4pPr marL="5143500" indent="0" algn="ctr">
              <a:buNone/>
              <a:defRPr sz="6000"/>
            </a:lvl4pPr>
            <a:lvl5pPr marL="6858000" indent="0" algn="ctr">
              <a:buNone/>
              <a:defRPr sz="6000"/>
            </a:lvl5pPr>
            <a:lvl6pPr marL="8572500" indent="0" algn="ctr">
              <a:buNone/>
              <a:defRPr sz="6000"/>
            </a:lvl6pPr>
            <a:lvl7pPr marL="10287000" indent="0" algn="ctr">
              <a:buNone/>
              <a:defRPr sz="6000"/>
            </a:lvl7pPr>
            <a:lvl8pPr marL="12001500" indent="0" algn="ctr">
              <a:buNone/>
              <a:defRPr sz="6000"/>
            </a:lvl8pPr>
            <a:lvl9pPr marL="13716000" indent="0" algn="ctr">
              <a:buNone/>
              <a:defRPr sz="6000"/>
            </a:lvl9pPr>
          </a:lstStyle>
          <a:p>
            <a:r>
              <a:rPr lang="en-US"/>
              <a:t>Click to edit Master subtitle style</a:t>
            </a:r>
          </a:p>
        </p:txBody>
      </p:sp>
      <p:sp>
        <p:nvSpPr>
          <p:cNvPr id="4" name="Date Placeholder 3"/>
          <p:cNvSpPr>
            <a:spLocks noGrp="1"/>
          </p:cNvSpPr>
          <p:nvPr>
            <p:ph type="dt" sz="half" idx="10"/>
          </p:nvPr>
        </p:nvSpPr>
        <p:spPr/>
        <p:txBody>
          <a:bodyPr/>
          <a:lstStyle/>
          <a:p>
            <a:fld id="{CB2F7D36-5713-B34E-B64C-D9F8A96E2320}"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8E25F-6D1A-0F45-9555-0814F3A4A789}" type="slidenum">
              <a:rPr lang="en-US" smtClean="0"/>
              <a:t>‹#›</a:t>
            </a:fld>
            <a:endParaRPr lang="en-US"/>
          </a:p>
        </p:txBody>
      </p:sp>
    </p:spTree>
    <p:extLst>
      <p:ext uri="{BB962C8B-B14F-4D97-AF65-F5344CB8AC3E}">
        <p14:creationId xmlns:p14="http://schemas.microsoft.com/office/powerpoint/2010/main" val="20340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43247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533525"/>
            <a:ext cx="9858375" cy="244097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43250" y="1533525"/>
            <a:ext cx="29003625"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02926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5364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7180902"/>
            <a:ext cx="39433500" cy="11981495"/>
          </a:xfrm>
        </p:spPr>
        <p:txBody>
          <a:bodyPr anchor="b"/>
          <a:lstStyle>
            <a:lvl1pPr>
              <a:defRPr sz="22500"/>
            </a:lvl1pPr>
          </a:lstStyle>
          <a:p>
            <a:r>
              <a:rPr lang="en-US"/>
              <a:t>Click to edit Master title style</a:t>
            </a:r>
          </a:p>
        </p:txBody>
      </p:sp>
      <p:sp>
        <p:nvSpPr>
          <p:cNvPr id="3" name="Text Placeholder 2"/>
          <p:cNvSpPr>
            <a:spLocks noGrp="1"/>
          </p:cNvSpPr>
          <p:nvPr>
            <p:ph type="body" idx="1"/>
          </p:nvPr>
        </p:nvSpPr>
        <p:spPr>
          <a:xfrm>
            <a:off x="3119438" y="19275747"/>
            <a:ext cx="39433500" cy="6300785"/>
          </a:xfrm>
        </p:spPr>
        <p:txBody>
          <a:bodyPr/>
          <a:lstStyle>
            <a:lvl1pPr marL="0" indent="0">
              <a:buNone/>
              <a:defRPr sz="9000">
                <a:solidFill>
                  <a:schemeClr val="tx1">
                    <a:tint val="75000"/>
                  </a:schemeClr>
                </a:solidFill>
              </a:defRPr>
            </a:lvl1pPr>
            <a:lvl2pPr marL="1714500" indent="0">
              <a:buNone/>
              <a:defRPr sz="7500">
                <a:solidFill>
                  <a:schemeClr val="tx1">
                    <a:tint val="75000"/>
                  </a:schemeClr>
                </a:solidFill>
              </a:defRPr>
            </a:lvl2pPr>
            <a:lvl3pPr marL="3429000" indent="0">
              <a:buNone/>
              <a:defRPr sz="6750">
                <a:solidFill>
                  <a:schemeClr val="tx1">
                    <a:tint val="75000"/>
                  </a:schemeClr>
                </a:solidFill>
              </a:defRPr>
            </a:lvl3pPr>
            <a:lvl4pPr marL="5143500" indent="0">
              <a:buNone/>
              <a:defRPr sz="6000">
                <a:solidFill>
                  <a:schemeClr val="tx1">
                    <a:tint val="75000"/>
                  </a:schemeClr>
                </a:solidFill>
              </a:defRPr>
            </a:lvl4pPr>
            <a:lvl5pPr marL="6858000" indent="0">
              <a:buNone/>
              <a:defRPr sz="6000">
                <a:solidFill>
                  <a:schemeClr val="tx1">
                    <a:tint val="75000"/>
                  </a:schemeClr>
                </a:solidFill>
              </a:defRPr>
            </a:lvl5pPr>
            <a:lvl6pPr marL="8572500" indent="0">
              <a:buNone/>
              <a:defRPr sz="6000">
                <a:solidFill>
                  <a:schemeClr val="tx1">
                    <a:tint val="75000"/>
                  </a:schemeClr>
                </a:solidFill>
              </a:defRPr>
            </a:lvl6pPr>
            <a:lvl7pPr marL="10287000" indent="0">
              <a:buNone/>
              <a:defRPr sz="6000">
                <a:solidFill>
                  <a:schemeClr val="tx1">
                    <a:tint val="75000"/>
                  </a:schemeClr>
                </a:solidFill>
              </a:defRPr>
            </a:lvl7pPr>
            <a:lvl8pPr marL="12001500" indent="0">
              <a:buNone/>
              <a:defRPr sz="6000">
                <a:solidFill>
                  <a:schemeClr val="tx1">
                    <a:tint val="75000"/>
                  </a:schemeClr>
                </a:solidFill>
              </a:defRPr>
            </a:lvl8pPr>
            <a:lvl9pPr marL="1371600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77722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43250" y="7667625"/>
            <a:ext cx="1943100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145750" y="7667625"/>
            <a:ext cx="1943100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13936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533527"/>
            <a:ext cx="39433500" cy="5567365"/>
          </a:xfrm>
        </p:spPr>
        <p:txBody>
          <a:bodyPr/>
          <a:lstStyle/>
          <a:p>
            <a:r>
              <a:rPr lang="en-US"/>
              <a:t>Click to edit Master title style</a:t>
            </a:r>
          </a:p>
        </p:txBody>
      </p:sp>
      <p:sp>
        <p:nvSpPr>
          <p:cNvPr id="3" name="Text Placeholder 2"/>
          <p:cNvSpPr>
            <a:spLocks noGrp="1"/>
          </p:cNvSpPr>
          <p:nvPr>
            <p:ph type="body" idx="1"/>
          </p:nvPr>
        </p:nvSpPr>
        <p:spPr>
          <a:xfrm>
            <a:off x="3149207" y="7060885"/>
            <a:ext cx="19341701" cy="3460430"/>
          </a:xfrm>
        </p:spPr>
        <p:txBody>
          <a:bodyPr anchor="b"/>
          <a:lstStyle>
            <a:lvl1pPr marL="0" indent="0">
              <a:buNone/>
              <a:defRPr sz="9000" b="1"/>
            </a:lvl1pPr>
            <a:lvl2pPr marL="1714500" indent="0">
              <a:buNone/>
              <a:defRPr sz="7500" b="1"/>
            </a:lvl2pPr>
            <a:lvl3pPr marL="3429000" indent="0">
              <a:buNone/>
              <a:defRPr sz="6750" b="1"/>
            </a:lvl3pPr>
            <a:lvl4pPr marL="5143500" indent="0">
              <a:buNone/>
              <a:defRPr sz="6000" b="1"/>
            </a:lvl4pPr>
            <a:lvl5pPr marL="6858000" indent="0">
              <a:buNone/>
              <a:defRPr sz="6000" b="1"/>
            </a:lvl5pPr>
            <a:lvl6pPr marL="8572500" indent="0">
              <a:buNone/>
              <a:defRPr sz="6000" b="1"/>
            </a:lvl6pPr>
            <a:lvl7pPr marL="10287000" indent="0">
              <a:buNone/>
              <a:defRPr sz="6000" b="1"/>
            </a:lvl7pPr>
            <a:lvl8pPr marL="12001500" indent="0">
              <a:buNone/>
              <a:defRPr sz="6000" b="1"/>
            </a:lvl8pPr>
            <a:lvl9pPr marL="13716000" indent="0">
              <a:buNone/>
              <a:defRPr sz="6000" b="1"/>
            </a:lvl9pPr>
          </a:lstStyle>
          <a:p>
            <a:pPr lvl="0"/>
            <a:r>
              <a:rPr lang="en-US"/>
              <a:t>Click to edit Master text styles</a:t>
            </a:r>
          </a:p>
        </p:txBody>
      </p:sp>
      <p:sp>
        <p:nvSpPr>
          <p:cNvPr id="4" name="Content Placeholder 3"/>
          <p:cNvSpPr>
            <a:spLocks noGrp="1"/>
          </p:cNvSpPr>
          <p:nvPr>
            <p:ph sz="half" idx="2"/>
          </p:nvPr>
        </p:nvSpPr>
        <p:spPr>
          <a:xfrm>
            <a:off x="3149207" y="10521315"/>
            <a:ext cx="19341701"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3145750" y="7060885"/>
            <a:ext cx="19436955" cy="3460430"/>
          </a:xfrm>
        </p:spPr>
        <p:txBody>
          <a:bodyPr anchor="b"/>
          <a:lstStyle>
            <a:lvl1pPr marL="0" indent="0">
              <a:buNone/>
              <a:defRPr sz="9000" b="1"/>
            </a:lvl1pPr>
            <a:lvl2pPr marL="1714500" indent="0">
              <a:buNone/>
              <a:defRPr sz="7500" b="1"/>
            </a:lvl2pPr>
            <a:lvl3pPr marL="3429000" indent="0">
              <a:buNone/>
              <a:defRPr sz="6750" b="1"/>
            </a:lvl3pPr>
            <a:lvl4pPr marL="5143500" indent="0">
              <a:buNone/>
              <a:defRPr sz="6000" b="1"/>
            </a:lvl4pPr>
            <a:lvl5pPr marL="6858000" indent="0">
              <a:buNone/>
              <a:defRPr sz="6000" b="1"/>
            </a:lvl5pPr>
            <a:lvl6pPr marL="8572500" indent="0">
              <a:buNone/>
              <a:defRPr sz="6000" b="1"/>
            </a:lvl6pPr>
            <a:lvl7pPr marL="10287000" indent="0">
              <a:buNone/>
              <a:defRPr sz="6000" b="1"/>
            </a:lvl7pPr>
            <a:lvl8pPr marL="12001500" indent="0">
              <a:buNone/>
              <a:defRPr sz="6000" b="1"/>
            </a:lvl8pPr>
            <a:lvl9pPr marL="13716000" indent="0">
              <a:buNone/>
              <a:defRPr sz="6000" b="1"/>
            </a:lvl9pPr>
          </a:lstStyle>
          <a:p>
            <a:pPr lvl="0"/>
            <a:r>
              <a:rPr lang="en-US"/>
              <a:t>Click to edit Master text styles</a:t>
            </a:r>
          </a:p>
        </p:txBody>
      </p:sp>
      <p:sp>
        <p:nvSpPr>
          <p:cNvPr id="6" name="Content Placeholder 5"/>
          <p:cNvSpPr>
            <a:spLocks noGrp="1"/>
          </p:cNvSpPr>
          <p:nvPr>
            <p:ph sz="quarter" idx="4"/>
          </p:nvPr>
        </p:nvSpPr>
        <p:spPr>
          <a:xfrm>
            <a:off x="23145750" y="10521315"/>
            <a:ext cx="1943695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6979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033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38149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920240"/>
            <a:ext cx="14745889" cy="6720840"/>
          </a:xfrm>
        </p:spPr>
        <p:txBody>
          <a:bodyPr anchor="b"/>
          <a:lstStyle>
            <a:lvl1pPr>
              <a:defRPr sz="12000"/>
            </a:lvl1pPr>
          </a:lstStyle>
          <a:p>
            <a:r>
              <a:rPr lang="en-US"/>
              <a:t>Click to edit Master title style</a:t>
            </a:r>
          </a:p>
        </p:txBody>
      </p:sp>
      <p:sp>
        <p:nvSpPr>
          <p:cNvPr id="3" name="Content Placeholder 2"/>
          <p:cNvSpPr>
            <a:spLocks noGrp="1"/>
          </p:cNvSpPr>
          <p:nvPr>
            <p:ph idx="1"/>
          </p:nvPr>
        </p:nvSpPr>
        <p:spPr>
          <a:xfrm>
            <a:off x="19436955" y="4147187"/>
            <a:ext cx="23145750" cy="20469225"/>
          </a:xfrm>
        </p:spPr>
        <p:txBody>
          <a:bodyPr/>
          <a:lstStyle>
            <a:lvl1pPr>
              <a:defRPr sz="12000"/>
            </a:lvl1pPr>
            <a:lvl2pPr>
              <a:defRPr sz="10500"/>
            </a:lvl2pPr>
            <a:lvl3pPr>
              <a:defRPr sz="9000"/>
            </a:lvl3pPr>
            <a:lvl4pPr>
              <a:defRPr sz="7500"/>
            </a:lvl4pPr>
            <a:lvl5pPr>
              <a:defRPr sz="7500"/>
            </a:lvl5pPr>
            <a:lvl6pPr>
              <a:defRPr sz="7500"/>
            </a:lvl6pPr>
            <a:lvl7pPr>
              <a:defRPr sz="7500"/>
            </a:lvl7pPr>
            <a:lvl8pPr>
              <a:defRPr sz="7500"/>
            </a:lvl8pPr>
            <a:lvl9pPr>
              <a:defRPr sz="7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149207" y="8641080"/>
            <a:ext cx="14745889" cy="16008670"/>
          </a:xfrm>
        </p:spPr>
        <p:txBody>
          <a:bodyPr/>
          <a:lstStyle>
            <a:lvl1pPr marL="0" indent="0">
              <a:buNone/>
              <a:defRPr sz="6000"/>
            </a:lvl1pPr>
            <a:lvl2pPr marL="1714500" indent="0">
              <a:buNone/>
              <a:defRPr sz="5250"/>
            </a:lvl2pPr>
            <a:lvl3pPr marL="3429000" indent="0">
              <a:buNone/>
              <a:defRPr sz="4500"/>
            </a:lvl3pPr>
            <a:lvl4pPr marL="5143500" indent="0">
              <a:buNone/>
              <a:defRPr sz="3750"/>
            </a:lvl4pPr>
            <a:lvl5pPr marL="6858000" indent="0">
              <a:buNone/>
              <a:defRPr sz="3750"/>
            </a:lvl5pPr>
            <a:lvl6pPr marL="8572500" indent="0">
              <a:buNone/>
              <a:defRPr sz="3750"/>
            </a:lvl6pPr>
            <a:lvl7pPr marL="10287000" indent="0">
              <a:buNone/>
              <a:defRPr sz="3750"/>
            </a:lvl7pPr>
            <a:lvl8pPr marL="12001500" indent="0">
              <a:buNone/>
              <a:defRPr sz="3750"/>
            </a:lvl8pPr>
            <a:lvl9pPr marL="13716000" indent="0">
              <a:buNone/>
              <a:defRPr sz="3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75723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920240"/>
            <a:ext cx="14745889" cy="6720840"/>
          </a:xfrm>
        </p:spPr>
        <p:txBody>
          <a:bodyPr anchor="b"/>
          <a:lstStyle>
            <a:lvl1pPr>
              <a:defRPr sz="12000"/>
            </a:lvl1pPr>
          </a:lstStyle>
          <a:p>
            <a:r>
              <a:rPr lang="en-US"/>
              <a:t>Click to edit Master title style</a:t>
            </a:r>
          </a:p>
        </p:txBody>
      </p:sp>
      <p:sp>
        <p:nvSpPr>
          <p:cNvPr id="3" name="Picture Placeholder 2"/>
          <p:cNvSpPr>
            <a:spLocks noGrp="1" noChangeAspect="1"/>
          </p:cNvSpPr>
          <p:nvPr>
            <p:ph type="pic" idx="1"/>
          </p:nvPr>
        </p:nvSpPr>
        <p:spPr>
          <a:xfrm>
            <a:off x="19436955" y="4147187"/>
            <a:ext cx="23145750" cy="20469225"/>
          </a:xfrm>
        </p:spPr>
        <p:txBody>
          <a:bodyPr anchor="t"/>
          <a:lstStyle>
            <a:lvl1pPr marL="0" indent="0">
              <a:buNone/>
              <a:defRPr sz="12000"/>
            </a:lvl1pPr>
            <a:lvl2pPr marL="1714500" indent="0">
              <a:buNone/>
              <a:defRPr sz="10500"/>
            </a:lvl2pPr>
            <a:lvl3pPr marL="3429000" indent="0">
              <a:buNone/>
              <a:defRPr sz="9000"/>
            </a:lvl3pPr>
            <a:lvl4pPr marL="5143500" indent="0">
              <a:buNone/>
              <a:defRPr sz="7500"/>
            </a:lvl4pPr>
            <a:lvl5pPr marL="6858000" indent="0">
              <a:buNone/>
              <a:defRPr sz="7500"/>
            </a:lvl5pPr>
            <a:lvl6pPr marL="8572500" indent="0">
              <a:buNone/>
              <a:defRPr sz="7500"/>
            </a:lvl6pPr>
            <a:lvl7pPr marL="10287000" indent="0">
              <a:buNone/>
              <a:defRPr sz="7500"/>
            </a:lvl7pPr>
            <a:lvl8pPr marL="12001500" indent="0">
              <a:buNone/>
              <a:defRPr sz="7500"/>
            </a:lvl8pPr>
            <a:lvl9pPr marL="13716000" indent="0">
              <a:buNone/>
              <a:defRPr sz="7500"/>
            </a:lvl9pPr>
          </a:lstStyle>
          <a:p>
            <a:r>
              <a:rPr lang="en-US"/>
              <a:t>Click icon to add picture</a:t>
            </a:r>
          </a:p>
        </p:txBody>
      </p:sp>
      <p:sp>
        <p:nvSpPr>
          <p:cNvPr id="4" name="Text Placeholder 3"/>
          <p:cNvSpPr>
            <a:spLocks noGrp="1"/>
          </p:cNvSpPr>
          <p:nvPr>
            <p:ph type="body" sz="half" idx="2"/>
          </p:nvPr>
        </p:nvSpPr>
        <p:spPr>
          <a:xfrm>
            <a:off x="3149207" y="8641080"/>
            <a:ext cx="14745889" cy="16008670"/>
          </a:xfrm>
        </p:spPr>
        <p:txBody>
          <a:bodyPr/>
          <a:lstStyle>
            <a:lvl1pPr marL="0" indent="0">
              <a:buNone/>
              <a:defRPr sz="6000"/>
            </a:lvl1pPr>
            <a:lvl2pPr marL="1714500" indent="0">
              <a:buNone/>
              <a:defRPr sz="5250"/>
            </a:lvl2pPr>
            <a:lvl3pPr marL="3429000" indent="0">
              <a:buNone/>
              <a:defRPr sz="4500"/>
            </a:lvl3pPr>
            <a:lvl4pPr marL="5143500" indent="0">
              <a:buNone/>
              <a:defRPr sz="3750"/>
            </a:lvl4pPr>
            <a:lvl5pPr marL="6858000" indent="0">
              <a:buNone/>
              <a:defRPr sz="3750"/>
            </a:lvl5pPr>
            <a:lvl6pPr marL="8572500" indent="0">
              <a:buNone/>
              <a:defRPr sz="3750"/>
            </a:lvl6pPr>
            <a:lvl7pPr marL="10287000" indent="0">
              <a:buNone/>
              <a:defRPr sz="3750"/>
            </a:lvl7pPr>
            <a:lvl8pPr marL="12001500" indent="0">
              <a:buNone/>
              <a:defRPr sz="3750"/>
            </a:lvl8pPr>
            <a:lvl9pPr marL="13716000" indent="0">
              <a:buNone/>
              <a:defRPr sz="3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974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533527"/>
            <a:ext cx="39433500" cy="55673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143250" y="7667625"/>
            <a:ext cx="3943350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143250" y="26696672"/>
            <a:ext cx="10287000" cy="1533525"/>
          </a:xfrm>
          <a:prstGeom prst="rect">
            <a:avLst/>
          </a:prstGeom>
        </p:spPr>
        <p:txBody>
          <a:bodyPr vert="horz" lIns="91440" tIns="45720" rIns="91440" bIns="45720" rtlCol="0" anchor="ctr"/>
          <a:lstStyle>
            <a:lvl1pPr algn="l">
              <a:defRPr sz="4500">
                <a:solidFill>
                  <a:schemeClr val="tx1">
                    <a:tint val="75000"/>
                  </a:schemeClr>
                </a:solidFill>
              </a:defRPr>
            </a:lvl1pPr>
          </a:lstStyle>
          <a:p>
            <a:fld id="{C764DE79-268F-4C1A-8933-263129D2AF90}" type="datetimeFigureOut">
              <a:rPr lang="en-US" smtClean="0"/>
              <a:t>3/10/2025</a:t>
            </a:fld>
            <a:endParaRPr lang="en-US"/>
          </a:p>
        </p:txBody>
      </p:sp>
      <p:sp>
        <p:nvSpPr>
          <p:cNvPr id="5" name="Footer Placeholder 4"/>
          <p:cNvSpPr>
            <a:spLocks noGrp="1"/>
          </p:cNvSpPr>
          <p:nvPr>
            <p:ph type="ftr" sz="quarter" idx="3"/>
          </p:nvPr>
        </p:nvSpPr>
        <p:spPr>
          <a:xfrm>
            <a:off x="15144750" y="26696672"/>
            <a:ext cx="15430500" cy="1533525"/>
          </a:xfrm>
          <a:prstGeom prst="rect">
            <a:avLst/>
          </a:prstGeom>
        </p:spPr>
        <p:txBody>
          <a:bodyPr vert="horz" lIns="91440" tIns="45720" rIns="91440" bIns="45720"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6696672"/>
            <a:ext cx="10287000" cy="1533525"/>
          </a:xfrm>
          <a:prstGeom prst="rect">
            <a:avLst/>
          </a:prstGeom>
        </p:spPr>
        <p:txBody>
          <a:bodyPr vert="horz" lIns="91440" tIns="45720" rIns="91440" bIns="45720" rtlCol="0" anchor="ctr"/>
          <a:lstStyle>
            <a:lvl1pPr algn="r">
              <a:defRPr sz="4500">
                <a:solidFill>
                  <a:schemeClr val="tx1">
                    <a:tint val="75000"/>
                  </a:schemeClr>
                </a:solidFill>
              </a:defRPr>
            </a:lvl1pPr>
          </a:lstStyle>
          <a:p>
            <a:fld id="{48F63A3B-78C7-47BE-AE5E-E10140E04643}" type="slidenum">
              <a:rPr lang="en-US" smtClean="0"/>
              <a:t>‹#›</a:t>
            </a:fld>
            <a:endParaRPr lang="en-US"/>
          </a:p>
        </p:txBody>
      </p:sp>
      <p:sp>
        <p:nvSpPr>
          <p:cNvPr id="7" name="Rectangle 6">
            <a:extLst>
              <a:ext uri="{FF2B5EF4-FFF2-40B4-BE49-F238E27FC236}">
                <a16:creationId xmlns:a16="http://schemas.microsoft.com/office/drawing/2014/main" id="{8AF0ED71-FEF2-4B73-B004-824A463AF18E}"/>
              </a:ext>
            </a:extLst>
          </p:cNvPr>
          <p:cNvSpPr/>
          <p:nvPr userDrawn="1"/>
        </p:nvSpPr>
        <p:spPr>
          <a:xfrm>
            <a:off x="9797152" y="3352798"/>
            <a:ext cx="28166785" cy="25450802"/>
          </a:xfrm>
          <a:prstGeom prst="rect">
            <a:avLst/>
          </a:prstGeom>
          <a:solidFill>
            <a:srgbClr val="1B32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a:p>
        </p:txBody>
      </p:sp>
    </p:spTree>
    <p:extLst>
      <p:ext uri="{BB962C8B-B14F-4D97-AF65-F5344CB8AC3E}">
        <p14:creationId xmlns:p14="http://schemas.microsoft.com/office/powerpoint/2010/main" val="2514121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1E43256-422A-D54D-9EE4-211BAEFB4304}"/>
              </a:ext>
            </a:extLst>
          </p:cNvPr>
          <p:cNvSpPr txBox="1"/>
          <p:nvPr/>
        </p:nvSpPr>
        <p:spPr>
          <a:xfrm>
            <a:off x="36942276" y="2645670"/>
            <a:ext cx="8644391" cy="27133582"/>
          </a:xfrm>
          <a:prstGeom prst="rect">
            <a:avLst/>
          </a:prstGeom>
          <a:solidFill>
            <a:schemeClr val="bg1"/>
          </a:solidFill>
        </p:spPr>
        <p:txBody>
          <a:bodyPr wrap="square" lIns="91440" tIns="45720" rIns="91440" bIns="45720" rtlCol="0" anchor="t">
            <a:spAutoFit/>
          </a:bodyPr>
          <a:lstStyle/>
          <a:p>
            <a:pPr>
              <a:lnSpc>
                <a:spcPct val="120000"/>
              </a:lnSpc>
            </a:pPr>
            <a:endParaRPr lang="en-US" sz="3400" b="1">
              <a:cs typeface="Arial" panose="020B0604020202020204" pitchFamily="34" charset="0"/>
            </a:endParaRPr>
          </a:p>
          <a:p>
            <a:pPr>
              <a:lnSpc>
                <a:spcPct val="120000"/>
              </a:lnSpc>
            </a:pPr>
            <a:r>
              <a:rPr lang="en-US" sz="3700" b="1">
                <a:cs typeface="Arial"/>
              </a:rPr>
              <a:t> RESULTS</a:t>
            </a:r>
            <a:endParaRPr lang="en-US" sz="3700" b="1">
              <a:ea typeface="Calibri"/>
              <a:cs typeface="Arial"/>
            </a:endParaRPr>
          </a:p>
          <a:p>
            <a:pPr marL="457200" indent="-457200">
              <a:buFont typeface="Arial"/>
              <a:buChar char="•"/>
              <a:tabLst>
                <a:tab pos="457200" algn="l"/>
              </a:tabLst>
            </a:pPr>
            <a:r>
              <a:rPr lang="en-US" sz="3700">
                <a:ea typeface="+mn-lt"/>
                <a:cs typeface="+mn-lt"/>
              </a:rPr>
              <a:t>Among 71 post-secondary students with PTSD undergoing CBT-</a:t>
            </a:r>
            <a:r>
              <a:rPr lang="en-US" sz="3700" err="1">
                <a:ea typeface="+mn-lt"/>
                <a:cs typeface="+mn-lt"/>
              </a:rPr>
              <a:t>SEd</a:t>
            </a:r>
            <a:r>
              <a:rPr lang="en-US" sz="3700">
                <a:ea typeface="+mn-lt"/>
                <a:cs typeface="+mn-lt"/>
              </a:rPr>
              <a:t> intervention, the majority completed sessions, with 81% finishing at least 6 sessions and 60% completing all 12 sessions. </a:t>
            </a:r>
          </a:p>
          <a:p>
            <a:pPr marL="457200" indent="-457200">
              <a:buFont typeface="Arial"/>
              <a:buChar char="•"/>
              <a:tabLst>
                <a:tab pos="457200" algn="l"/>
              </a:tabLst>
            </a:pPr>
            <a:r>
              <a:rPr lang="en-US" sz="3700">
                <a:ea typeface="+mn-lt"/>
                <a:cs typeface="+mn-lt"/>
              </a:rPr>
              <a:t>Post-treatment and 6-month assessments revealed significant reductions in PTSD and depressive symptoms, with moderate to large effect sizes. </a:t>
            </a:r>
          </a:p>
          <a:p>
            <a:pPr marL="457200" indent="-457200">
              <a:buFont typeface="Arial"/>
              <a:buChar char="•"/>
              <a:tabLst>
                <a:tab pos="457200" algn="l"/>
              </a:tabLst>
            </a:pPr>
            <a:r>
              <a:rPr lang="en-US" sz="3700">
                <a:ea typeface="+mn-lt"/>
                <a:cs typeface="+mn-lt"/>
              </a:rPr>
              <a:t>Internalized stigma decreased at post-treatment and 6-month follow-up, with moderate effect sizes. </a:t>
            </a:r>
          </a:p>
          <a:p>
            <a:pPr marL="457200" indent="-457200">
              <a:buFont typeface="Arial"/>
              <a:buChar char="•"/>
              <a:tabLst>
                <a:tab pos="457200" algn="l"/>
              </a:tabLst>
            </a:pPr>
            <a:r>
              <a:rPr lang="en-US" sz="3700">
                <a:ea typeface="+mn-lt"/>
                <a:cs typeface="+mn-lt"/>
              </a:rPr>
              <a:t>Perceived barriers to education significantly decreased post-treatment, and treatment gains were maintained at the 6-month follow-up. Meanwhile, self-efficacy regarding completing college and GPA significantly improved. </a:t>
            </a:r>
            <a:endParaRPr lang="en-US" sz="3700">
              <a:ea typeface="Calibri"/>
              <a:cs typeface="Calibri"/>
            </a:endParaRPr>
          </a:p>
          <a:p>
            <a:endParaRPr lang="en-US" sz="3700">
              <a:ea typeface="Calibri"/>
              <a:cs typeface="Calibri"/>
            </a:endParaRPr>
          </a:p>
          <a:p>
            <a:pPr marL="577850" indent="-336550">
              <a:lnSpc>
                <a:spcPct val="120000"/>
              </a:lnSpc>
            </a:pPr>
            <a:r>
              <a:rPr lang="en-US" sz="3700" b="1">
                <a:cs typeface="Arial"/>
              </a:rPr>
              <a:t>DISCUSSION</a:t>
            </a:r>
            <a:endParaRPr lang="en-US" sz="3700" b="1">
              <a:ea typeface="Calibri"/>
              <a:cs typeface="Arial"/>
            </a:endParaRPr>
          </a:p>
          <a:p>
            <a:pPr marL="698500" indent="-457200">
              <a:buFont typeface="Arial"/>
              <a:buChar char="•"/>
            </a:pPr>
            <a:r>
              <a:rPr lang="en-US" sz="3700">
                <a:cs typeface="Calibri"/>
              </a:rPr>
              <a:t>Preliminary</a:t>
            </a:r>
            <a:r>
              <a:rPr lang="en-US" sz="3700">
                <a:ea typeface="+mn-lt"/>
                <a:cs typeface="+mn-lt"/>
              </a:rPr>
              <a:t> findings support the potential for the integrated CBT for PTSD intervention infused with Supported Education principles to manage PTSD symptoms and improve educational functioning in PSE students with PTSD. Findings have implications for ways to support veterans returning to post-secondary education.</a:t>
            </a:r>
            <a:endParaRPr lang="en-US" sz="3700">
              <a:ea typeface="Calibri"/>
              <a:cs typeface="Calibri"/>
            </a:endParaRPr>
          </a:p>
          <a:p>
            <a:pPr marL="241300">
              <a:lnSpc>
                <a:spcPct val="120000"/>
              </a:lnSpc>
            </a:pPr>
            <a:endParaRPr lang="en-US" sz="3400">
              <a:ea typeface="Calibri"/>
              <a:cs typeface="Arial" panose="020B0604020202020204" pitchFamily="34" charset="0"/>
            </a:endParaRPr>
          </a:p>
          <a:p>
            <a:pPr marL="241300">
              <a:lnSpc>
                <a:spcPct val="120000"/>
              </a:lnSpc>
            </a:pPr>
            <a:endParaRPr lang="en-US" sz="3400">
              <a:cs typeface="Arial"/>
            </a:endParaRPr>
          </a:p>
          <a:p>
            <a:pPr marL="257810" algn="ctr"/>
            <a:r>
              <a:rPr lang="en-US" sz="3400" b="1">
                <a:cs typeface="Arial"/>
              </a:rPr>
              <a:t>SELECTED REFERENCES </a:t>
            </a:r>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a:p>
            <a:pPr marL="257810"/>
            <a:endParaRPr lang="en-US" sz="3400" b="1">
              <a:ea typeface="Calibri"/>
              <a:cs typeface="Arial"/>
            </a:endParaRPr>
          </a:p>
        </p:txBody>
      </p:sp>
      <p:sp>
        <p:nvSpPr>
          <p:cNvPr id="10" name="TextBox 9">
            <a:extLst>
              <a:ext uri="{FF2B5EF4-FFF2-40B4-BE49-F238E27FC236}">
                <a16:creationId xmlns:a16="http://schemas.microsoft.com/office/drawing/2014/main" id="{4A533846-0ED3-0943-8263-659C64BD715E}"/>
              </a:ext>
            </a:extLst>
          </p:cNvPr>
          <p:cNvSpPr txBox="1"/>
          <p:nvPr/>
        </p:nvSpPr>
        <p:spPr>
          <a:xfrm>
            <a:off x="423916" y="5993405"/>
            <a:ext cx="8753055" cy="22867799"/>
          </a:xfrm>
          <a:prstGeom prst="rect">
            <a:avLst/>
          </a:prstGeom>
          <a:noFill/>
        </p:spPr>
        <p:txBody>
          <a:bodyPr wrap="square" lIns="91440" tIns="45720" rIns="91440" bIns="45720" rtlCol="0" anchor="t">
            <a:spAutoFit/>
          </a:bodyPr>
          <a:lstStyle/>
          <a:p>
            <a:r>
              <a:rPr lang="en-US" sz="3700" b="1">
                <a:cs typeface="Arial"/>
              </a:rPr>
              <a:t>INTRODUCTION</a:t>
            </a:r>
            <a:endParaRPr lang="en-US" sz="3700" b="1">
              <a:ea typeface="Calibri"/>
              <a:cs typeface="Arial"/>
            </a:endParaRPr>
          </a:p>
          <a:p>
            <a:pPr marL="285750" indent="-285750">
              <a:buFont typeface="Arial"/>
              <a:buChar char="•"/>
            </a:pPr>
            <a:r>
              <a:rPr lang="en-US" sz="3700">
                <a:ea typeface="+mn-lt"/>
                <a:cs typeface="+mn-lt"/>
              </a:rPr>
              <a:t>Post Traumatic Stress Disorder (PTSD) and its impact on post-secondary education (PSE) have rarely been examined.</a:t>
            </a:r>
            <a:r>
              <a:rPr lang="ko-KR" altLang="en-US" sz="3700">
                <a:ea typeface="+mn-lt"/>
                <a:cs typeface="+mn-lt"/>
              </a:rPr>
              <a:t> </a:t>
            </a:r>
            <a:r>
              <a:rPr lang="en-US" sz="3700">
                <a:ea typeface="+mn-lt"/>
                <a:cs typeface="+mn-lt"/>
              </a:rPr>
              <a:t>The study presents preliminary findings on an integrated Cognitive Behavior Treatment (CBT) and Supported Education (</a:t>
            </a:r>
            <a:r>
              <a:rPr lang="en-US" sz="3700" err="1">
                <a:ea typeface="+mn-lt"/>
                <a:cs typeface="+mn-lt"/>
              </a:rPr>
              <a:t>SEd</a:t>
            </a:r>
            <a:r>
              <a:rPr lang="en-US" sz="3700">
                <a:ea typeface="+mn-lt"/>
                <a:cs typeface="+mn-lt"/>
              </a:rPr>
              <a:t>) program to improve educational functioning among PSE students with PTSD.</a:t>
            </a:r>
          </a:p>
          <a:p>
            <a:endParaRPr lang="en-US" sz="3700" b="1">
              <a:ea typeface="Calibri"/>
              <a:cs typeface="Arial" panose="020B0604020202020204" pitchFamily="34" charset="0"/>
            </a:endParaRPr>
          </a:p>
          <a:p>
            <a:r>
              <a:rPr lang="en-US" sz="3700" b="1">
                <a:cs typeface="Arial"/>
              </a:rPr>
              <a:t>METHOD</a:t>
            </a:r>
            <a:endParaRPr lang="en-US" sz="3700" b="1">
              <a:ea typeface="Calibri"/>
              <a:cs typeface="Arial"/>
            </a:endParaRPr>
          </a:p>
          <a:p>
            <a:pPr marL="457200" indent="-457200">
              <a:buFont typeface="Arial"/>
              <a:buChar char="•"/>
            </a:pPr>
            <a:r>
              <a:rPr lang="en-US" sz="3700">
                <a:ea typeface="+mn-lt"/>
                <a:cs typeface="+mn-lt"/>
              </a:rPr>
              <a:t>A total of 71 PSE students diagnosed with PTSD (11% cisgender male, 75% cisgender female, 3% transgender male, 6% other, 6% missing; 40% white vs. 60% non-white; 69% undergraduate vs. 23% graduate/med/law students), various assessments were conducted, including surveys on PTSD checklist for DSM5 (PCL-5), Clinician-Administered PTSD Scale (CAPS-5), Beck Depression Inventory (BDI-II), Brief Psychiatric Rating Scale, Internalized Stigma of Mental Illness (ISMI), Posttraumatic Cognitions Inventory, and educational outcomes such as College Self-Efficacy Scale, Educational Barriers Scale, and GPA. </a:t>
            </a:r>
          </a:p>
          <a:p>
            <a:pPr marL="457200" indent="-457200">
              <a:buFont typeface="Arial"/>
              <a:buChar char="•"/>
            </a:pPr>
            <a:r>
              <a:rPr lang="en-US" sz="3700">
                <a:ea typeface="+mn-lt"/>
                <a:cs typeface="+mn-lt"/>
              </a:rPr>
              <a:t>The study examined their experiences before, after, and six months post-intervention. The 12-week intervention, CBT-</a:t>
            </a:r>
            <a:r>
              <a:rPr lang="en-US" sz="3700" err="1">
                <a:ea typeface="+mn-lt"/>
                <a:cs typeface="+mn-lt"/>
              </a:rPr>
              <a:t>SEd</a:t>
            </a:r>
            <a:r>
              <a:rPr lang="en-US" sz="3700">
                <a:ea typeface="+mn-lt"/>
                <a:cs typeface="+mn-lt"/>
              </a:rPr>
              <a:t> for PTSD, integrates individual Cognitive Behavioral Treatment (CBT) methods proven effective in randomized controlled trials (RCTs) and open trials along with a Supported Education (</a:t>
            </a:r>
            <a:r>
              <a:rPr lang="en-US" sz="3700" err="1">
                <a:ea typeface="+mn-lt"/>
                <a:cs typeface="+mn-lt"/>
              </a:rPr>
              <a:t>SEd</a:t>
            </a:r>
            <a:r>
              <a:rPr lang="en-US" sz="3700">
                <a:ea typeface="+mn-lt"/>
                <a:cs typeface="+mn-lt"/>
              </a:rPr>
              <a:t>) intervention developed collaboratively with input from individuals with lived experiences.</a:t>
            </a:r>
            <a:endParaRPr lang="en-US" sz="3700">
              <a:ea typeface="Calibri"/>
              <a:cs typeface="Calibri"/>
            </a:endParaRPr>
          </a:p>
          <a:p>
            <a:endParaRPr lang="en-US" sz="3700">
              <a:ea typeface="Calibri"/>
              <a:cs typeface="Arial"/>
            </a:endParaRPr>
          </a:p>
        </p:txBody>
      </p:sp>
      <p:sp>
        <p:nvSpPr>
          <p:cNvPr id="11" name="TextBox 10">
            <a:extLst>
              <a:ext uri="{FF2B5EF4-FFF2-40B4-BE49-F238E27FC236}">
                <a16:creationId xmlns:a16="http://schemas.microsoft.com/office/drawing/2014/main" id="{A97D7F14-0620-D445-9877-12362962972A}"/>
              </a:ext>
            </a:extLst>
          </p:cNvPr>
          <p:cNvSpPr txBox="1"/>
          <p:nvPr/>
        </p:nvSpPr>
        <p:spPr>
          <a:xfrm>
            <a:off x="416214" y="2724387"/>
            <a:ext cx="9136701" cy="3416320"/>
          </a:xfrm>
          <a:prstGeom prst="rect">
            <a:avLst/>
          </a:prstGeom>
          <a:noFill/>
        </p:spPr>
        <p:txBody>
          <a:bodyPr wrap="square" lIns="91440" tIns="45720" rIns="91440" bIns="45720" rtlCol="0" anchor="t">
            <a:spAutoFit/>
          </a:bodyPr>
          <a:lstStyle/>
          <a:p>
            <a:pPr algn="ctr"/>
            <a:r>
              <a:rPr lang="en-US" sz="3600">
                <a:ea typeface="+mn-lt"/>
                <a:cs typeface="+mn-lt"/>
              </a:rPr>
              <a:t>Weili Lu, Yuan Yao, Katrina Heller, Krista Rogers, Kiana Paniagua, Marina Redlich, Chloe Chong, Brittany Stone, Amy Banko, Giovanna Giacobbe, Sydney Tulloch, Chandni Suresh, Jiwoo Choi, William </a:t>
            </a:r>
            <a:r>
              <a:rPr lang="en-US" sz="3600" err="1">
                <a:ea typeface="+mn-lt"/>
                <a:cs typeface="+mn-lt"/>
              </a:rPr>
              <a:t>Waynor</a:t>
            </a:r>
            <a:r>
              <a:rPr lang="en-US" sz="3600">
                <a:ea typeface="+mn-lt"/>
                <a:cs typeface="+mn-lt"/>
              </a:rPr>
              <a:t>, Phil Yanos</a:t>
            </a:r>
            <a:endParaRPr lang="en-US" sz="3600">
              <a:solidFill>
                <a:prstClr val="black"/>
              </a:solidFill>
              <a:ea typeface="+mn-lt"/>
              <a:cs typeface="+mn-lt"/>
            </a:endParaRPr>
          </a:p>
          <a:p>
            <a:endParaRPr lang="en-US" sz="3600">
              <a:solidFill>
                <a:prstClr val="black"/>
              </a:solidFill>
              <a:ea typeface="Calibri"/>
              <a:cs typeface="Calibri"/>
            </a:endParaRPr>
          </a:p>
        </p:txBody>
      </p:sp>
      <p:grpSp>
        <p:nvGrpSpPr>
          <p:cNvPr id="15" name="Group 14">
            <a:extLst>
              <a:ext uri="{FF2B5EF4-FFF2-40B4-BE49-F238E27FC236}">
                <a16:creationId xmlns:a16="http://schemas.microsoft.com/office/drawing/2014/main" id="{696E6FE4-2F07-42CD-940F-EA1DA382456E}"/>
              </a:ext>
            </a:extLst>
          </p:cNvPr>
          <p:cNvGrpSpPr/>
          <p:nvPr/>
        </p:nvGrpSpPr>
        <p:grpSpPr>
          <a:xfrm>
            <a:off x="423916" y="568063"/>
            <a:ext cx="6000948" cy="1361232"/>
            <a:chOff x="44454092" y="774049"/>
            <a:chExt cx="7600113" cy="1626427"/>
          </a:xfrm>
        </p:grpSpPr>
        <p:pic>
          <p:nvPicPr>
            <p:cNvPr id="16" name="Picture 15" descr="Logo&#10;&#10;Description automatically generated">
              <a:extLst>
                <a:ext uri="{FF2B5EF4-FFF2-40B4-BE49-F238E27FC236}">
                  <a16:creationId xmlns:a16="http://schemas.microsoft.com/office/drawing/2014/main" id="{6A7EFB2D-8463-40C5-8EC1-D7E49F5CB31A}"/>
                </a:ext>
              </a:extLst>
            </p:cNvPr>
            <p:cNvPicPr>
              <a:picLocks noChangeAspect="1"/>
            </p:cNvPicPr>
            <p:nvPr/>
          </p:nvPicPr>
          <p:blipFill>
            <a:blip r:embed="rId3"/>
            <a:stretch>
              <a:fillRect/>
            </a:stretch>
          </p:blipFill>
          <p:spPr>
            <a:xfrm>
              <a:off x="44454092" y="774049"/>
              <a:ext cx="5476017" cy="1481947"/>
            </a:xfrm>
            <a:prstGeom prst="rect">
              <a:avLst/>
            </a:prstGeom>
          </p:spPr>
        </p:pic>
        <p:pic>
          <p:nvPicPr>
            <p:cNvPr id="17" name="Picture 16" descr="Text&#10;&#10;Description automatically generated with medium confidence">
              <a:extLst>
                <a:ext uri="{FF2B5EF4-FFF2-40B4-BE49-F238E27FC236}">
                  <a16:creationId xmlns:a16="http://schemas.microsoft.com/office/drawing/2014/main" id="{3BAA1971-6CB4-4539-8A1F-5D9F6668C4C7}"/>
                </a:ext>
              </a:extLst>
            </p:cNvPr>
            <p:cNvPicPr>
              <a:picLocks noChangeAspect="1"/>
            </p:cNvPicPr>
            <p:nvPr/>
          </p:nvPicPr>
          <p:blipFill>
            <a:blip r:embed="rId4"/>
            <a:stretch>
              <a:fillRect/>
            </a:stretch>
          </p:blipFill>
          <p:spPr>
            <a:xfrm>
              <a:off x="45713238" y="785629"/>
              <a:ext cx="6340967" cy="1614847"/>
            </a:xfrm>
            <a:prstGeom prst="rect">
              <a:avLst/>
            </a:prstGeom>
          </p:spPr>
        </p:pic>
      </p:grpSp>
      <p:sp>
        <p:nvSpPr>
          <p:cNvPr id="13" name="TextBox 12">
            <a:extLst>
              <a:ext uri="{FF2B5EF4-FFF2-40B4-BE49-F238E27FC236}">
                <a16:creationId xmlns:a16="http://schemas.microsoft.com/office/drawing/2014/main" id="{242F4338-845B-5244-B9BF-3A14AA707E99}"/>
              </a:ext>
            </a:extLst>
          </p:cNvPr>
          <p:cNvSpPr txBox="1"/>
          <p:nvPr/>
        </p:nvSpPr>
        <p:spPr>
          <a:xfrm>
            <a:off x="5524447" y="534179"/>
            <a:ext cx="35734956" cy="3046988"/>
          </a:xfrm>
          <a:prstGeom prst="rect">
            <a:avLst/>
          </a:prstGeom>
          <a:noFill/>
          <a:ln>
            <a:noFill/>
          </a:ln>
        </p:spPr>
        <p:txBody>
          <a:bodyPr wrap="square" lIns="91440" tIns="45720" rIns="91440" bIns="45720" rtlCol="0" anchor="t">
            <a:spAutoFit/>
          </a:bodyPr>
          <a:lstStyle/>
          <a:p>
            <a:pPr algn="ctr"/>
            <a:r>
              <a:rPr lang="en-US" sz="6000">
                <a:ea typeface="+mn-lt"/>
                <a:cs typeface="+mn-lt"/>
              </a:rPr>
              <a:t>Preliminary Insight for Integrated Cognitive Behavior Treatment (CBT) and Supported Education (</a:t>
            </a:r>
            <a:r>
              <a:rPr lang="en-US" sz="6000" err="1">
                <a:ea typeface="+mn-lt"/>
                <a:cs typeface="+mn-lt"/>
              </a:rPr>
              <a:t>SEd</a:t>
            </a:r>
            <a:r>
              <a:rPr lang="en-US" sz="6000">
                <a:ea typeface="+mn-lt"/>
                <a:cs typeface="+mn-lt"/>
              </a:rPr>
              <a:t>) Initiative for Addressing Educational Challenges among Post-Secondary Education (PSE) Students with PTSD</a:t>
            </a:r>
          </a:p>
          <a:p>
            <a:pPr algn="ctr"/>
            <a:r>
              <a:rPr lang="en-US" sz="3600">
                <a:ea typeface="+mn-lt"/>
                <a:cs typeface="+mn-lt"/>
              </a:rPr>
              <a:t>Funded by: NIDILRR #90IFRE0038; </a:t>
            </a:r>
            <a:r>
              <a:rPr lang="en-US" sz="3200">
                <a:latin typeface="Calibri"/>
                <a:ea typeface="+mn-lt"/>
                <a:cs typeface="Calibri"/>
              </a:rPr>
              <a:t> P</a:t>
            </a:r>
            <a:r>
              <a:rPr lang="en-US" sz="3200">
                <a:latin typeface="Helvetica"/>
                <a:ea typeface="+mn-lt"/>
                <a:cs typeface="Helvetica"/>
              </a:rPr>
              <a:t>resented at Military Health System Research Symposium (MHSRS), August  2025, Orlando, FL</a:t>
            </a:r>
          </a:p>
          <a:p>
            <a:pPr algn="ctr"/>
            <a:endParaRPr lang="en-US" sz="3600">
              <a:ea typeface="+mn-lt"/>
              <a:cs typeface="+mn-lt"/>
            </a:endParaRPr>
          </a:p>
        </p:txBody>
      </p:sp>
      <p:sp>
        <p:nvSpPr>
          <p:cNvPr id="19" name="TextBox 18">
            <a:extLst>
              <a:ext uri="{FF2B5EF4-FFF2-40B4-BE49-F238E27FC236}">
                <a16:creationId xmlns:a16="http://schemas.microsoft.com/office/drawing/2014/main" id="{BE3E4C86-3CC0-4BF5-95A6-47F441536386}"/>
              </a:ext>
            </a:extLst>
          </p:cNvPr>
          <p:cNvSpPr txBox="1"/>
          <p:nvPr/>
        </p:nvSpPr>
        <p:spPr>
          <a:xfrm>
            <a:off x="13002858" y="3540729"/>
            <a:ext cx="21103349" cy="1754326"/>
          </a:xfrm>
          <a:prstGeom prst="rect">
            <a:avLst/>
          </a:prstGeom>
          <a:noFill/>
        </p:spPr>
        <p:txBody>
          <a:bodyPr wrap="square" lIns="91440" tIns="45720" rIns="91440" bIns="45720" rtlCol="0" anchor="t">
            <a:spAutoFit/>
          </a:bodyPr>
          <a:lstStyle/>
          <a:p>
            <a:pPr algn="ctr"/>
            <a:r>
              <a:rPr lang="en-US" sz="5400" b="1">
                <a:solidFill>
                  <a:schemeClr val="bg1"/>
                </a:solidFill>
                <a:ea typeface="+mn-lt"/>
                <a:cs typeface="+mn-lt"/>
              </a:rPr>
              <a:t>Preliminary Findings on CBT-</a:t>
            </a:r>
            <a:r>
              <a:rPr lang="en-US" sz="5400" b="1" err="1">
                <a:solidFill>
                  <a:schemeClr val="bg1"/>
                </a:solidFill>
                <a:ea typeface="+mn-lt"/>
                <a:cs typeface="+mn-lt"/>
              </a:rPr>
              <a:t>SEd</a:t>
            </a:r>
            <a:r>
              <a:rPr lang="en-US" sz="5400" b="1">
                <a:solidFill>
                  <a:schemeClr val="bg1"/>
                </a:solidFill>
                <a:ea typeface="+mn-lt"/>
                <a:cs typeface="+mn-lt"/>
              </a:rPr>
              <a:t> for Students with PTSD</a:t>
            </a:r>
          </a:p>
          <a:p>
            <a:pPr algn="ctr"/>
            <a:endParaRPr lang="en-US" sz="5400" b="1">
              <a:solidFill>
                <a:schemeClr val="bg1"/>
              </a:solidFill>
              <a:ea typeface="Calibri"/>
              <a:cs typeface="Calibri"/>
            </a:endParaRPr>
          </a:p>
        </p:txBody>
      </p:sp>
      <p:sp>
        <p:nvSpPr>
          <p:cNvPr id="26" name="TextBox 25">
            <a:extLst>
              <a:ext uri="{FF2B5EF4-FFF2-40B4-BE49-F238E27FC236}">
                <a16:creationId xmlns:a16="http://schemas.microsoft.com/office/drawing/2014/main" id="{4F3E0946-DAB3-42F9-A34C-E527199B70CB}"/>
              </a:ext>
            </a:extLst>
          </p:cNvPr>
          <p:cNvSpPr txBox="1"/>
          <p:nvPr/>
        </p:nvSpPr>
        <p:spPr>
          <a:xfrm>
            <a:off x="12693846" y="17206458"/>
            <a:ext cx="20320000" cy="1754326"/>
          </a:xfrm>
          <a:prstGeom prst="rect">
            <a:avLst/>
          </a:prstGeom>
          <a:noFill/>
        </p:spPr>
        <p:txBody>
          <a:bodyPr wrap="square" lIns="91440" tIns="45720" rIns="91440" bIns="45720" rtlCol="0" anchor="t">
            <a:spAutoFit/>
          </a:bodyPr>
          <a:lstStyle>
            <a:defPPr>
              <a:defRPr lang="en-US"/>
            </a:defPPr>
            <a:lvl1pPr>
              <a:defRPr sz="6000" b="1">
                <a:solidFill>
                  <a:schemeClr val="bg1"/>
                </a:solidFill>
              </a:defRPr>
            </a:lvl1pPr>
          </a:lstStyle>
          <a:p>
            <a:pPr algn="ctr"/>
            <a:r>
              <a:rPr lang="en-US" sz="5400"/>
              <a:t>Baseline vs. Post CBT-</a:t>
            </a:r>
            <a:r>
              <a:rPr lang="en-US" sz="5400" err="1"/>
              <a:t>SEd</a:t>
            </a:r>
            <a:r>
              <a:rPr lang="en-US" sz="5400"/>
              <a:t> vs. 6-mth Post Treatment Clinical and Educational Outcomes (Means; N=58)</a:t>
            </a:r>
          </a:p>
        </p:txBody>
      </p:sp>
      <p:sp>
        <p:nvSpPr>
          <p:cNvPr id="28" name="Star: 5 Points 27">
            <a:extLst>
              <a:ext uri="{FF2B5EF4-FFF2-40B4-BE49-F238E27FC236}">
                <a16:creationId xmlns:a16="http://schemas.microsoft.com/office/drawing/2014/main" id="{B449C2D9-23F0-4C0B-9D8F-A66C7666790D}"/>
              </a:ext>
            </a:extLst>
          </p:cNvPr>
          <p:cNvSpPr/>
          <p:nvPr/>
        </p:nvSpPr>
        <p:spPr>
          <a:xfrm>
            <a:off x="10193022" y="28149682"/>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29" name="TextBox 28">
            <a:extLst>
              <a:ext uri="{FF2B5EF4-FFF2-40B4-BE49-F238E27FC236}">
                <a16:creationId xmlns:a16="http://schemas.microsoft.com/office/drawing/2014/main" id="{89D0F5E6-3A3B-4642-8A70-4C9050B98881}"/>
              </a:ext>
            </a:extLst>
          </p:cNvPr>
          <p:cNvSpPr txBox="1"/>
          <p:nvPr/>
        </p:nvSpPr>
        <p:spPr>
          <a:xfrm>
            <a:off x="10889387" y="27978554"/>
            <a:ext cx="8539275" cy="707886"/>
          </a:xfrm>
          <a:prstGeom prst="rect">
            <a:avLst/>
          </a:prstGeom>
          <a:noFill/>
        </p:spPr>
        <p:txBody>
          <a:bodyPr wrap="square" rtlCol="0">
            <a:spAutoFit/>
          </a:bodyPr>
          <a:lstStyle/>
          <a:p>
            <a:r>
              <a:rPr lang="en-US" sz="4000">
                <a:solidFill>
                  <a:schemeClr val="bg1"/>
                </a:solidFill>
              </a:rPr>
              <a:t>P &lt; .05, Cohen’s </a:t>
            </a:r>
            <a:r>
              <a:rPr lang="en-US" sz="4000" i="1">
                <a:solidFill>
                  <a:schemeClr val="bg1"/>
                </a:solidFill>
              </a:rPr>
              <a:t>d</a:t>
            </a:r>
            <a:r>
              <a:rPr lang="en-US" sz="4000">
                <a:solidFill>
                  <a:schemeClr val="bg1"/>
                </a:solidFill>
              </a:rPr>
              <a:t> &gt; 0.70</a:t>
            </a:r>
          </a:p>
        </p:txBody>
      </p:sp>
      <p:pic>
        <p:nvPicPr>
          <p:cNvPr id="3" name="Picture 2" descr="A circular object with black and white lines&#10;&#10;Description automatically generated">
            <a:extLst>
              <a:ext uri="{FF2B5EF4-FFF2-40B4-BE49-F238E27FC236}">
                <a16:creationId xmlns:a16="http://schemas.microsoft.com/office/drawing/2014/main" id="{02C8AF59-D3D5-C8F0-A157-26E21D112369}"/>
              </a:ext>
            </a:extLst>
          </p:cNvPr>
          <p:cNvPicPr>
            <a:picLocks noChangeAspect="1"/>
          </p:cNvPicPr>
          <p:nvPr/>
        </p:nvPicPr>
        <p:blipFill>
          <a:blip r:embed="rId5"/>
          <a:stretch>
            <a:fillRect/>
          </a:stretch>
        </p:blipFill>
        <p:spPr>
          <a:xfrm>
            <a:off x="39181961" y="23289020"/>
            <a:ext cx="4289031" cy="4317377"/>
          </a:xfrm>
          <a:prstGeom prst="rect">
            <a:avLst/>
          </a:prstGeom>
        </p:spPr>
      </p:pic>
      <p:pic>
        <p:nvPicPr>
          <p:cNvPr id="6" name="Picture 5">
            <a:extLst>
              <a:ext uri="{FF2B5EF4-FFF2-40B4-BE49-F238E27FC236}">
                <a16:creationId xmlns:a16="http://schemas.microsoft.com/office/drawing/2014/main" id="{CF6B98C9-4AD7-568F-718F-8E960F15D368}"/>
              </a:ext>
            </a:extLst>
          </p:cNvPr>
          <p:cNvPicPr>
            <a:picLocks noChangeAspect="1"/>
          </p:cNvPicPr>
          <p:nvPr/>
        </p:nvPicPr>
        <p:blipFill>
          <a:blip r:embed="rId6"/>
          <a:stretch>
            <a:fillRect/>
          </a:stretch>
        </p:blipFill>
        <p:spPr>
          <a:xfrm>
            <a:off x="13716813" y="4833021"/>
            <a:ext cx="19333335" cy="11991004"/>
          </a:xfrm>
          <a:prstGeom prst="rect">
            <a:avLst/>
          </a:prstGeom>
        </p:spPr>
      </p:pic>
      <p:pic>
        <p:nvPicPr>
          <p:cNvPr id="9" name="Picture 8" descr="A logo for a college of criminal justice&#10;&#10;Description automatically generated">
            <a:extLst>
              <a:ext uri="{FF2B5EF4-FFF2-40B4-BE49-F238E27FC236}">
                <a16:creationId xmlns:a16="http://schemas.microsoft.com/office/drawing/2014/main" id="{E19E560C-F762-9DD1-8EC9-B828BB7B1927}"/>
              </a:ext>
            </a:extLst>
          </p:cNvPr>
          <p:cNvPicPr>
            <a:picLocks noChangeAspect="1"/>
          </p:cNvPicPr>
          <p:nvPr/>
        </p:nvPicPr>
        <p:blipFill>
          <a:blip r:embed="rId7"/>
          <a:srcRect t="220" r="1667" b="2155"/>
          <a:stretch/>
        </p:blipFill>
        <p:spPr>
          <a:xfrm>
            <a:off x="41872769" y="291553"/>
            <a:ext cx="3195458" cy="2465778"/>
          </a:xfrm>
          <a:prstGeom prst="rect">
            <a:avLst/>
          </a:prstGeom>
        </p:spPr>
      </p:pic>
      <p:sp>
        <p:nvSpPr>
          <p:cNvPr id="14" name="Isosceles Triangle 13">
            <a:extLst>
              <a:ext uri="{FF2B5EF4-FFF2-40B4-BE49-F238E27FC236}">
                <a16:creationId xmlns:a16="http://schemas.microsoft.com/office/drawing/2014/main" id="{FAA4166B-A9F5-CBFE-9AAA-B4031BC963BD}"/>
              </a:ext>
            </a:extLst>
          </p:cNvPr>
          <p:cNvSpPr/>
          <p:nvPr/>
        </p:nvSpPr>
        <p:spPr>
          <a:xfrm>
            <a:off x="17112016" y="28158082"/>
            <a:ext cx="444718" cy="349421"/>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13B9361-54D3-C2F3-5F0B-02740B6387BD}"/>
              </a:ext>
            </a:extLst>
          </p:cNvPr>
          <p:cNvSpPr txBox="1"/>
          <p:nvPr/>
        </p:nvSpPr>
        <p:spPr>
          <a:xfrm>
            <a:off x="17765726" y="27963278"/>
            <a:ext cx="579870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solidFill>
                  <a:schemeClr val="bg1"/>
                </a:solidFill>
                <a:ea typeface="Calibri"/>
                <a:cs typeface="Calibri"/>
              </a:rPr>
              <a:t>P &lt; .05, Cohen's </a:t>
            </a:r>
            <a:r>
              <a:rPr lang="en-US" sz="4000" i="1">
                <a:solidFill>
                  <a:schemeClr val="bg1"/>
                </a:solidFill>
                <a:ea typeface="Calibri"/>
                <a:cs typeface="Calibri"/>
              </a:rPr>
              <a:t>d</a:t>
            </a:r>
            <a:r>
              <a:rPr lang="en-US" sz="4000">
                <a:solidFill>
                  <a:schemeClr val="bg1"/>
                </a:solidFill>
                <a:ea typeface="Calibri"/>
                <a:cs typeface="Calibri"/>
              </a:rPr>
              <a:t> &lt; 0.70</a:t>
            </a:r>
          </a:p>
        </p:txBody>
      </p:sp>
      <p:pic>
        <p:nvPicPr>
          <p:cNvPr id="32" name="Picture 31" descr="A graph of results of clinical outcome&#10;&#10;Description automatically generated">
            <a:extLst>
              <a:ext uri="{FF2B5EF4-FFF2-40B4-BE49-F238E27FC236}">
                <a16:creationId xmlns:a16="http://schemas.microsoft.com/office/drawing/2014/main" id="{7D857F98-C0BD-E67F-3362-F819A84E0213}"/>
              </a:ext>
            </a:extLst>
          </p:cNvPr>
          <p:cNvPicPr>
            <a:picLocks noChangeAspect="1"/>
          </p:cNvPicPr>
          <p:nvPr/>
        </p:nvPicPr>
        <p:blipFill>
          <a:blip r:embed="rId8"/>
          <a:stretch>
            <a:fillRect/>
          </a:stretch>
        </p:blipFill>
        <p:spPr>
          <a:xfrm>
            <a:off x="10151663" y="19569885"/>
            <a:ext cx="13179570" cy="7435108"/>
          </a:xfrm>
          <a:prstGeom prst="rect">
            <a:avLst/>
          </a:prstGeom>
        </p:spPr>
      </p:pic>
      <p:pic>
        <p:nvPicPr>
          <p:cNvPr id="34" name="Picture 33">
            <a:extLst>
              <a:ext uri="{FF2B5EF4-FFF2-40B4-BE49-F238E27FC236}">
                <a16:creationId xmlns:a16="http://schemas.microsoft.com/office/drawing/2014/main" id="{DB4078D8-3ADD-4F5D-1052-8205B1028A0C}"/>
              </a:ext>
            </a:extLst>
          </p:cNvPr>
          <p:cNvPicPr>
            <a:picLocks noChangeAspect="1"/>
          </p:cNvPicPr>
          <p:nvPr/>
        </p:nvPicPr>
        <p:blipFill>
          <a:blip r:embed="rId9"/>
          <a:stretch>
            <a:fillRect/>
          </a:stretch>
        </p:blipFill>
        <p:spPr>
          <a:xfrm>
            <a:off x="23544139" y="19570460"/>
            <a:ext cx="13180072" cy="7433956"/>
          </a:xfrm>
          <a:prstGeom prst="rect">
            <a:avLst/>
          </a:prstGeom>
        </p:spPr>
      </p:pic>
      <p:sp>
        <p:nvSpPr>
          <p:cNvPr id="37" name="Star: 5 Points 36">
            <a:extLst>
              <a:ext uri="{FF2B5EF4-FFF2-40B4-BE49-F238E27FC236}">
                <a16:creationId xmlns:a16="http://schemas.microsoft.com/office/drawing/2014/main" id="{B846E363-2D0A-28C8-4708-D6C60A5AEEDD}"/>
              </a:ext>
            </a:extLst>
          </p:cNvPr>
          <p:cNvSpPr/>
          <p:nvPr/>
        </p:nvSpPr>
        <p:spPr>
          <a:xfrm>
            <a:off x="12779979" y="22171574"/>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38" name="Star: 5 Points 37">
            <a:extLst>
              <a:ext uri="{FF2B5EF4-FFF2-40B4-BE49-F238E27FC236}">
                <a16:creationId xmlns:a16="http://schemas.microsoft.com/office/drawing/2014/main" id="{F40497A4-9065-41E6-4E22-C41434623E47}"/>
              </a:ext>
            </a:extLst>
          </p:cNvPr>
          <p:cNvSpPr/>
          <p:nvPr/>
        </p:nvSpPr>
        <p:spPr>
          <a:xfrm>
            <a:off x="15146935" y="22361787"/>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39" name="Star: 5 Points 38">
            <a:extLst>
              <a:ext uri="{FF2B5EF4-FFF2-40B4-BE49-F238E27FC236}">
                <a16:creationId xmlns:a16="http://schemas.microsoft.com/office/drawing/2014/main" id="{9E9E1030-85BF-3C53-2DCA-EE4BAF37EBDF}"/>
              </a:ext>
            </a:extLst>
          </p:cNvPr>
          <p:cNvSpPr/>
          <p:nvPr/>
        </p:nvSpPr>
        <p:spPr>
          <a:xfrm>
            <a:off x="15938923" y="22715038"/>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40" name="Star: 5 Points 39">
            <a:extLst>
              <a:ext uri="{FF2B5EF4-FFF2-40B4-BE49-F238E27FC236}">
                <a16:creationId xmlns:a16="http://schemas.microsoft.com/office/drawing/2014/main" id="{D10EEE36-0BD2-E002-F29B-21A8A844FAFC}"/>
              </a:ext>
            </a:extLst>
          </p:cNvPr>
          <p:cNvSpPr/>
          <p:nvPr/>
        </p:nvSpPr>
        <p:spPr>
          <a:xfrm>
            <a:off x="18985887" y="21084646"/>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41" name="Isosceles Triangle 40">
            <a:extLst>
              <a:ext uri="{FF2B5EF4-FFF2-40B4-BE49-F238E27FC236}">
                <a16:creationId xmlns:a16="http://schemas.microsoft.com/office/drawing/2014/main" id="{7CA1F363-AB5F-FA09-7F25-D9CEC34CB2BD}"/>
              </a:ext>
            </a:extLst>
          </p:cNvPr>
          <p:cNvSpPr/>
          <p:nvPr/>
        </p:nvSpPr>
        <p:spPr>
          <a:xfrm>
            <a:off x="18176095" y="21093047"/>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63673482-AD5F-9F6E-49ED-14A50714707A}"/>
              </a:ext>
            </a:extLst>
          </p:cNvPr>
          <p:cNvSpPr/>
          <p:nvPr/>
        </p:nvSpPr>
        <p:spPr>
          <a:xfrm>
            <a:off x="21305168" y="22940824"/>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tar: 5 Points 42">
            <a:extLst>
              <a:ext uri="{FF2B5EF4-FFF2-40B4-BE49-F238E27FC236}">
                <a16:creationId xmlns:a16="http://schemas.microsoft.com/office/drawing/2014/main" id="{417D15B1-C6BA-C6AE-C950-1B60E2925A4F}"/>
              </a:ext>
            </a:extLst>
          </p:cNvPr>
          <p:cNvSpPr/>
          <p:nvPr/>
        </p:nvSpPr>
        <p:spPr>
          <a:xfrm>
            <a:off x="21756796" y="23285676"/>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36" name="Star: 5 Points 35">
            <a:extLst>
              <a:ext uri="{FF2B5EF4-FFF2-40B4-BE49-F238E27FC236}">
                <a16:creationId xmlns:a16="http://schemas.microsoft.com/office/drawing/2014/main" id="{DEE08E8A-3555-4169-303E-A29C4A95F642}"/>
              </a:ext>
            </a:extLst>
          </p:cNvPr>
          <p:cNvSpPr/>
          <p:nvPr/>
        </p:nvSpPr>
        <p:spPr>
          <a:xfrm>
            <a:off x="12233280" y="21818323"/>
            <a:ext cx="447625" cy="365630"/>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945"/>
          </a:p>
        </p:txBody>
      </p:sp>
      <p:sp>
        <p:nvSpPr>
          <p:cNvPr id="44" name="Isosceles Triangle 43">
            <a:extLst>
              <a:ext uri="{FF2B5EF4-FFF2-40B4-BE49-F238E27FC236}">
                <a16:creationId xmlns:a16="http://schemas.microsoft.com/office/drawing/2014/main" id="{98A45543-23AF-6954-42CA-2E65BE507CC2}"/>
              </a:ext>
            </a:extLst>
          </p:cNvPr>
          <p:cNvSpPr/>
          <p:nvPr/>
        </p:nvSpPr>
        <p:spPr>
          <a:xfrm>
            <a:off x="25657557" y="20169156"/>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CEDDC56A-FC3E-AA22-698C-9EA33327E55E}"/>
              </a:ext>
            </a:extLst>
          </p:cNvPr>
          <p:cNvSpPr/>
          <p:nvPr/>
        </p:nvSpPr>
        <p:spPr>
          <a:xfrm>
            <a:off x="26126431" y="20332195"/>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A5278E6C-0E1E-5301-6CA7-EFD24EC97532}"/>
              </a:ext>
            </a:extLst>
          </p:cNvPr>
          <p:cNvSpPr/>
          <p:nvPr/>
        </p:nvSpPr>
        <p:spPr>
          <a:xfrm>
            <a:off x="28660032" y="22723436"/>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3C4A8E53-CD05-FD35-92A9-61F003710EBA}"/>
              </a:ext>
            </a:extLst>
          </p:cNvPr>
          <p:cNvSpPr/>
          <p:nvPr/>
        </p:nvSpPr>
        <p:spPr>
          <a:xfrm>
            <a:off x="29102562" y="22940822"/>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FB118B11-B62E-A863-21AF-322B15B76FB5}"/>
              </a:ext>
            </a:extLst>
          </p:cNvPr>
          <p:cNvSpPr/>
          <p:nvPr/>
        </p:nvSpPr>
        <p:spPr>
          <a:xfrm>
            <a:off x="34679545" y="24679907"/>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1CE8903A-5BD3-2FF6-0926-067992D782EF}"/>
              </a:ext>
            </a:extLst>
          </p:cNvPr>
          <p:cNvSpPr/>
          <p:nvPr/>
        </p:nvSpPr>
        <p:spPr>
          <a:xfrm>
            <a:off x="35476876" y="24679907"/>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7C8183F3-479F-E734-BAE5-5BBDA621D2C9}"/>
              </a:ext>
            </a:extLst>
          </p:cNvPr>
          <p:cNvSpPr/>
          <p:nvPr/>
        </p:nvSpPr>
        <p:spPr>
          <a:xfrm>
            <a:off x="31691310" y="24027750"/>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ED20B9DB-517C-6E82-65C2-FBBAB28F63A7}"/>
              </a:ext>
            </a:extLst>
          </p:cNvPr>
          <p:cNvSpPr/>
          <p:nvPr/>
        </p:nvSpPr>
        <p:spPr>
          <a:xfrm>
            <a:off x="32569322" y="24027750"/>
            <a:ext cx="444718" cy="349421"/>
          </a:xfrm>
          <a:prstGeom prst="triangl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ECC947A4-7565-03D3-B3BA-CBC71CBBD9A5}"/>
              </a:ext>
            </a:extLst>
          </p:cNvPr>
          <p:cNvSpPr txBox="1"/>
          <p:nvPr/>
        </p:nvSpPr>
        <p:spPr>
          <a:xfrm>
            <a:off x="15141848" y="4873912"/>
            <a:ext cx="17184231" cy="861774"/>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000">
                <a:ea typeface="Calibri"/>
                <a:cs typeface="Calibri"/>
              </a:rPr>
              <a:t>PTSD and Depression Decreased as CBD-</a:t>
            </a:r>
            <a:r>
              <a:rPr lang="en-US" sz="5000" err="1">
                <a:ea typeface="Calibri"/>
                <a:cs typeface="Calibri"/>
              </a:rPr>
              <a:t>SEd</a:t>
            </a:r>
            <a:r>
              <a:rPr lang="en-US" sz="5000">
                <a:ea typeface="Calibri"/>
                <a:cs typeface="Calibri"/>
              </a:rPr>
              <a:t> Sessions Progressed</a:t>
            </a:r>
          </a:p>
        </p:txBody>
      </p:sp>
    </p:spTree>
    <p:extLst>
      <p:ext uri="{BB962C8B-B14F-4D97-AF65-F5344CB8AC3E}">
        <p14:creationId xmlns:p14="http://schemas.microsoft.com/office/powerpoint/2010/main" val="26501558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Marshall</dc:creator>
  <cp:revision>2</cp:revision>
  <dcterms:created xsi:type="dcterms:W3CDTF">2021-02-04T01:34:46Z</dcterms:created>
  <dcterms:modified xsi:type="dcterms:W3CDTF">2025-03-10T20:52:06Z</dcterms:modified>
</cp:coreProperties>
</file>