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2" r:id="rId1"/>
  </p:sldMasterIdLst>
  <p:notesMasterIdLst>
    <p:notesMasterId r:id="rId18"/>
  </p:notesMasterIdLst>
  <p:sldIdLst>
    <p:sldId id="399" r:id="rId2"/>
    <p:sldId id="782" r:id="rId3"/>
    <p:sldId id="783" r:id="rId4"/>
    <p:sldId id="784" r:id="rId5"/>
    <p:sldId id="785" r:id="rId6"/>
    <p:sldId id="1186" r:id="rId7"/>
    <p:sldId id="792" r:id="rId8"/>
    <p:sldId id="1187" r:id="rId9"/>
    <p:sldId id="1188" r:id="rId10"/>
    <p:sldId id="1189" r:id="rId11"/>
    <p:sldId id="1190" r:id="rId12"/>
    <p:sldId id="819" r:id="rId13"/>
    <p:sldId id="820" r:id="rId14"/>
    <p:sldId id="796" r:id="rId15"/>
    <p:sldId id="1176" r:id="rId16"/>
    <p:sldId id="1185" r:id="rId17"/>
  </p:sldIdLst>
  <p:sldSz cx="9144000" cy="6858000" type="screen4x3"/>
  <p:notesSz cx="6858000" cy="9144000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CC33"/>
    <a:srgbClr val="00CC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13" autoAdjust="0"/>
    <p:restoredTop sz="91884" autoAdjust="0"/>
  </p:normalViewPr>
  <p:slideViewPr>
    <p:cSldViewPr>
      <p:cViewPr varScale="1">
        <p:scale>
          <a:sx n="70" d="100"/>
          <a:sy n="70" d="100"/>
        </p:scale>
        <p:origin x="1798" y="29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BF8FC95-93C8-4F53-B1D3-79D2C922D8D9}" type="datetimeFigureOut">
              <a:rPr lang="en-US"/>
              <a:pPr>
                <a:defRPr/>
              </a:pPr>
              <a:t>11/30/2021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05B869F-A7EC-44AE-991B-794C48BF89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5B869F-A7EC-44AE-991B-794C48BF891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685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5B869F-A7EC-44AE-991B-794C48BF891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9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52584-D2D8-455B-928D-D9A05FEB2ECE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509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73E19-29C6-49FE-8E7E-6E3F8F9FA334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066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4A50D-7966-492F-9D80-EF29C1163CED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569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008AB-3B1B-447E-BA7B-2F3F466A9A8C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192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6F15B-4966-4478-B74C-3CC4A368BC8B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422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2582B-2804-4BE7-A454-55BF9F50A2F3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657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4F35E-A864-4DF2-AE32-C3A8D0AF965B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767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0C202-548B-47A4-A8A3-7BBB52A31FE1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410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DDCF-1A3C-42E8-BFF4-E99815A105F3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719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65058-A23B-4E77-B9C5-27BDAB63697D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656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E30C5-FAED-4961-81B5-48ECA6E908C8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450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42FC63-5B2A-4066-8907-BC946D9FDB17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358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Approximating the undirected  </a:t>
            </a:r>
            <a:r>
              <a:rPr lang="en-US" altLang="en-US" dirty="0" err="1" smtClean="0">
                <a:solidFill>
                  <a:srgbClr val="00B0F0"/>
                </a:solidFill>
              </a:rPr>
              <a:t>Multicut</a:t>
            </a:r>
            <a:r>
              <a:rPr lang="en-US" altLang="en-US" dirty="0" smtClean="0">
                <a:solidFill>
                  <a:srgbClr val="00B0F0"/>
                </a:solidFill>
              </a:rPr>
              <a:t> problem</a:t>
            </a:r>
            <a:endParaRPr lang="en-US" altLang="en-US" dirty="0" smtClean="0">
              <a:solidFill>
                <a:srgbClr val="00B0F0"/>
              </a:solidFill>
            </a:endParaRP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Autofit/>
          </a:bodyPr>
          <a:lstStyle/>
          <a:p>
            <a:pPr marL="0" indent="0" algn="l">
              <a:buFontTx/>
              <a:buNone/>
              <a:defRPr/>
            </a:pPr>
            <a:endParaRPr lang="en-US" altLang="en-US" sz="3600" dirty="0" smtClean="0"/>
          </a:p>
          <a:p>
            <a:pPr marL="0" indent="0" algn="l">
              <a:buFontTx/>
              <a:buNone/>
              <a:defRPr/>
            </a:pPr>
            <a:r>
              <a:rPr lang="en-US" altLang="en-US" sz="3600" dirty="0" smtClean="0"/>
              <a:t>A </a:t>
            </a:r>
            <a:r>
              <a:rPr lang="en-US" altLang="en-US" sz="3600" dirty="0" smtClean="0">
                <a:solidFill>
                  <a:srgbClr val="00B050"/>
                </a:solidFill>
              </a:rPr>
              <a:t>folklore </a:t>
            </a:r>
            <a:r>
              <a:rPr lang="en-US" altLang="en-US" sz="3600" dirty="0" smtClean="0"/>
              <a:t>algorithm.</a:t>
            </a:r>
          </a:p>
          <a:p>
            <a:pPr marL="0" indent="0" algn="l">
              <a:buFontTx/>
              <a:buNone/>
              <a:defRPr/>
            </a:pPr>
            <a:endParaRPr lang="en-US" altLang="en-US" sz="3600" dirty="0"/>
          </a:p>
          <a:p>
            <a:pPr marL="0" indent="0" algn="l">
              <a:buFontTx/>
              <a:buNone/>
              <a:defRPr/>
            </a:pPr>
            <a:r>
              <a:rPr lang="en-US" altLang="en-US" sz="3600" dirty="0" smtClean="0"/>
              <a:t>Based on a result of </a:t>
            </a:r>
            <a:r>
              <a:rPr lang="en-US" altLang="en-US" sz="3600" dirty="0" smtClean="0">
                <a:solidFill>
                  <a:srgbClr val="7030A0"/>
                </a:solidFill>
              </a:rPr>
              <a:t>Karloff </a:t>
            </a:r>
            <a:r>
              <a:rPr lang="en-US" altLang="en-US" sz="3600" dirty="0" smtClean="0"/>
              <a:t>et al for </a:t>
            </a:r>
          </a:p>
          <a:p>
            <a:pPr marL="0" indent="0" algn="l">
              <a:buFontTx/>
              <a:buNone/>
              <a:defRPr/>
            </a:pPr>
            <a:r>
              <a:rPr lang="en-US" altLang="en-US" sz="3600" dirty="0" smtClean="0"/>
              <a:t>Multiway cut.</a:t>
            </a:r>
            <a:endParaRPr lang="en-US" altLang="en-US" sz="36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"/>
    </mc:Choice>
    <mc:Fallback xmlns="">
      <p:transition spd="slow" advTm="16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43866" y="3505200"/>
            <a:ext cx="2971800" cy="2819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1166" y="490132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1866" y="501562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</a:rPr>
              <a:t>j</a:t>
            </a:r>
            <a:endParaRPr lang="en-US" sz="3600" dirty="0"/>
          </a:p>
          <a:p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2666" y="48006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1" name="Oval 10"/>
          <p:cNvSpPr/>
          <p:nvPr/>
        </p:nvSpPr>
        <p:spPr>
          <a:xfrm>
            <a:off x="4284518" y="54309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392336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F0"/>
                </a:solidFill>
              </a:rPr>
              <a:t>Therefore s,t were separated by </a:t>
            </a:r>
            <a:r>
              <a:rPr lang="en-US" sz="3600" dirty="0">
                <a:solidFill>
                  <a:srgbClr val="00B0F0"/>
                </a:solidFill>
              </a:rPr>
              <a:t>S</a:t>
            </a:r>
            <a:r>
              <a:rPr lang="en-US" sz="3600" baseline="-25000" dirty="0">
                <a:solidFill>
                  <a:srgbClr val="00B0F0"/>
                </a:solidFill>
              </a:rPr>
              <a:t>i</a:t>
            </a:r>
            <a:endParaRPr lang="en-US" sz="3600" dirty="0">
              <a:solidFill>
                <a:srgbClr val="00B0F0"/>
              </a:solidFill>
            </a:endParaRPr>
          </a:p>
          <a:p>
            <a:pPr algn="ctr"/>
            <a:r>
              <a:rPr lang="en-US" sz="3600" dirty="0" smtClean="0">
                <a:solidFill>
                  <a:srgbClr val="00B0F0"/>
                </a:solidFill>
              </a:rPr>
              <a:t>Contradictio</a:t>
            </a:r>
            <a:r>
              <a:rPr lang="en-US" sz="3600" dirty="0">
                <a:solidFill>
                  <a:srgbClr val="00B0F0"/>
                </a:solidFill>
              </a:rPr>
              <a:t>n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endParaRPr lang="en-US" sz="3600" dirty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 </a:t>
            </a:r>
            <a:endParaRPr lang="en-US" sz="3600" dirty="0">
              <a:solidFill>
                <a:srgbClr val="00B0F0"/>
              </a:solidFill>
            </a:endParaRPr>
          </a:p>
          <a:p>
            <a:pPr algn="ctr"/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39355" y="3962400"/>
            <a:ext cx="2971800" cy="2819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81200" y="4170081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</a:rPr>
              <a:t>i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275118" y="3304584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52982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914400" y="392336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F0"/>
                </a:solidFill>
              </a:rPr>
              <a:t>Let A(i) be the event that s(i) which is the i-th closest terminal to s, separated s and t. </a:t>
            </a:r>
            <a:endParaRPr lang="en-US" sz="3600" dirty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 </a:t>
            </a:r>
            <a:endParaRPr lang="en-US" sz="3600" dirty="0">
              <a:solidFill>
                <a:srgbClr val="00B0F0"/>
              </a:solidFill>
            </a:endParaRPr>
          </a:p>
          <a:p>
            <a:pPr algn="ctr"/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5146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By our claim it can not be that a terminal closer to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dirty="0" smtClean="0"/>
              <a:t> will be before the </a:t>
            </a:r>
            <a:r>
              <a:rPr lang="en-US" sz="3600" dirty="0" smtClean="0">
                <a:solidFill>
                  <a:srgbClr val="FF0000"/>
                </a:solidFill>
              </a:rPr>
              <a:t>s(i) </a:t>
            </a:r>
            <a:r>
              <a:rPr lang="en-US" sz="3600" dirty="0" smtClean="0"/>
              <a:t> in the permutation. Hence </a:t>
            </a:r>
            <a:r>
              <a:rPr lang="en-US" sz="3600" dirty="0" smtClean="0">
                <a:solidFill>
                  <a:srgbClr val="FF0000"/>
                </a:solidFill>
              </a:rPr>
              <a:t>s(i)  </a:t>
            </a:r>
            <a:r>
              <a:rPr lang="en-US" sz="3600" dirty="0" smtClean="0"/>
              <a:t>has to be first among the  </a:t>
            </a:r>
            <a:r>
              <a:rPr lang="en-US" sz="3600" dirty="0" smtClean="0">
                <a:solidFill>
                  <a:srgbClr val="FF0000"/>
                </a:solidFill>
              </a:rPr>
              <a:t>i</a:t>
            </a:r>
            <a:r>
              <a:rPr lang="en-US" sz="3600" dirty="0" smtClean="0"/>
              <a:t> closest terminals, which has probability </a:t>
            </a:r>
            <a:r>
              <a:rPr lang="en-US" sz="3600" dirty="0" smtClean="0">
                <a:solidFill>
                  <a:srgbClr val="FF0000"/>
                </a:solidFill>
              </a:rPr>
              <a:t>1/i.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19495163">
            <a:off x="3994730" y="323289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 rot="2223768">
            <a:off x="8198076" y="5124302"/>
            <a:ext cx="304800" cy="3348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464721" y="4358697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flipV="1">
            <a:off x="1704103" y="2874192"/>
            <a:ext cx="2318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 flipV="1">
            <a:off x="6227099" y="5376248"/>
            <a:ext cx="2318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˄</a:t>
            </a:r>
            <a:endParaRPr lang="en-US" sz="4000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771900" y="4419600"/>
            <a:ext cx="381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000500" y="1219200"/>
            <a:ext cx="21934" cy="23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701209" y="2438400"/>
            <a:ext cx="23191" cy="2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5"/>
          </p:cNvCxnSpPr>
          <p:nvPr/>
        </p:nvCxnSpPr>
        <p:spPr>
          <a:xfrm>
            <a:off x="6724884" y="4618860"/>
            <a:ext cx="1492437" cy="627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912521" y="4289733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1/2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3000" y="379341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If s(i) is the first among the i closest to s in the permutation what is the probability it separates s and t?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29684" y="4653549"/>
            <a:ext cx="1860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x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31745" y="5007504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7239000" y="4817288"/>
            <a:ext cx="990600" cy="1812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flipV="1">
            <a:off x="4191000" y="3886703"/>
            <a:ext cx="2318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</a:t>
            </a:r>
            <a:endParaRPr lang="en-US" sz="4000" dirty="0"/>
          </a:p>
        </p:txBody>
      </p:sp>
      <p:cxnSp>
        <p:nvCxnSpPr>
          <p:cNvPr id="11" name="Straight Connector 10"/>
          <p:cNvCxnSpPr>
            <a:stCxn id="2" idx="5"/>
          </p:cNvCxnSpPr>
          <p:nvPr/>
        </p:nvCxnSpPr>
        <p:spPr>
          <a:xfrm>
            <a:off x="4297252" y="3411543"/>
            <a:ext cx="2319869" cy="1099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15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981200"/>
            <a:ext cx="7162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4000" dirty="0" smtClean="0"/>
              <a:t>If </a:t>
            </a:r>
            <a:r>
              <a:rPr lang="en-US" sz="4000" dirty="0" smtClean="0">
                <a:solidFill>
                  <a:srgbClr val="FF0000"/>
                </a:solidFill>
              </a:rPr>
              <a:t>u,v,</a:t>
            </a:r>
            <a:r>
              <a:rPr lang="en-US" sz="4000" dirty="0" smtClean="0"/>
              <a:t> and </a:t>
            </a:r>
            <a:r>
              <a:rPr lang="en-US" sz="4000" dirty="0" smtClean="0">
                <a:solidFill>
                  <a:srgbClr val="FF0000"/>
                </a:solidFill>
              </a:rPr>
              <a:t>s </a:t>
            </a:r>
            <a:r>
              <a:rPr lang="en-US" sz="4000" dirty="0" smtClean="0"/>
              <a:t>are on the same line, we have the largest probability for </a:t>
            </a:r>
            <a:r>
              <a:rPr lang="en-US" sz="4000" dirty="0" smtClean="0">
                <a:solidFill>
                  <a:srgbClr val="FF0000"/>
                </a:solidFill>
              </a:rPr>
              <a:t>u,v </a:t>
            </a:r>
            <a:r>
              <a:rPr lang="en-US" sz="4000" dirty="0" smtClean="0"/>
              <a:t>to be cut.</a:t>
            </a:r>
          </a:p>
          <a:p>
            <a:pPr lvl="1"/>
            <a:r>
              <a:rPr lang="en-US" sz="4000" dirty="0"/>
              <a:t>W</a:t>
            </a:r>
            <a:r>
              <a:rPr lang="en-US" sz="4000" dirty="0" smtClean="0"/>
              <a:t>e have (almost)  </a:t>
            </a:r>
            <a:r>
              <a:rPr lang="en-US" sz="4000" dirty="0">
                <a:solidFill>
                  <a:srgbClr val="FF0000"/>
                </a:solidFill>
              </a:rPr>
              <a:t>x</a:t>
            </a:r>
            <a:r>
              <a:rPr lang="en-US" sz="4000" baseline="-25000" dirty="0">
                <a:solidFill>
                  <a:srgbClr val="FF0000"/>
                </a:solidFill>
              </a:rPr>
              <a:t>e  </a:t>
            </a:r>
            <a:r>
              <a:rPr lang="en-US" sz="4000" dirty="0" smtClean="0"/>
              <a:t>length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 for </a:t>
            </a:r>
            <a:r>
              <a:rPr lang="el-GR" sz="4000" dirty="0" smtClean="0">
                <a:solidFill>
                  <a:srgbClr val="FF0000"/>
                </a:solidFill>
              </a:rPr>
              <a:t>θ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to fall in between </a:t>
            </a:r>
            <a:r>
              <a:rPr lang="en-US" sz="4000" dirty="0">
                <a:solidFill>
                  <a:srgbClr val="FF0000"/>
                </a:solidFill>
              </a:rPr>
              <a:t>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and </a:t>
            </a:r>
            <a:r>
              <a:rPr lang="en-US" sz="4000" dirty="0">
                <a:solidFill>
                  <a:srgbClr val="FF0000"/>
                </a:solidFill>
              </a:rPr>
              <a:t>t</a:t>
            </a:r>
            <a:r>
              <a:rPr lang="en-US" sz="4000" dirty="0" smtClean="0"/>
              <a:t>, out of </a:t>
            </a:r>
            <a:r>
              <a:rPr lang="en-US" sz="4000" dirty="0" smtClean="0">
                <a:solidFill>
                  <a:srgbClr val="FF0000"/>
                </a:solidFill>
              </a:rPr>
              <a:t>½</a:t>
            </a:r>
            <a:r>
              <a:rPr lang="en-US" sz="4000" dirty="0" smtClean="0"/>
              <a:t>.  The probability for this is </a:t>
            </a:r>
            <a:r>
              <a:rPr lang="en-US" sz="4000" dirty="0" smtClean="0">
                <a:solidFill>
                  <a:srgbClr val="FF0000"/>
                </a:solidFill>
              </a:rPr>
              <a:t>2 x(e)</a:t>
            </a:r>
            <a:r>
              <a:rPr lang="en-US" sz="4000" dirty="0" smtClean="0"/>
              <a:t>.</a:t>
            </a:r>
          </a:p>
          <a:p>
            <a:pPr lvl="1"/>
            <a:r>
              <a:rPr lang="en-US" sz="4000" dirty="0"/>
              <a:t> </a:t>
            </a:r>
            <a:r>
              <a:rPr lang="en-US" sz="4000" dirty="0" smtClean="0"/>
              <a:t>                                                          </a:t>
            </a:r>
            <a:r>
              <a:rPr lang="en-US" dirty="0" smtClean="0"/>
              <a:t>        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4572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What is the probability that e=uv is cut?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32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38200" y="600269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The expected cost of cutting s,</a:t>
            </a:r>
            <a:r>
              <a:rPr lang="en-US" sz="4000" dirty="0">
                <a:solidFill>
                  <a:srgbClr val="00B0F0"/>
                </a:solidFill>
              </a:rPr>
              <a:t>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1524000"/>
            <a:ext cx="8763000" cy="5899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By what was discussed by the previous slide </a:t>
            </a:r>
            <a:r>
              <a:rPr lang="en-US" sz="3600" dirty="0" smtClean="0">
                <a:solidFill>
                  <a:srgbClr val="FF0000"/>
                </a:solidFill>
              </a:rPr>
              <a:t>P(A(i))=2x</a:t>
            </a:r>
            <a:r>
              <a:rPr lang="en-US" sz="3600" baseline="-25000" dirty="0" smtClean="0">
                <a:solidFill>
                  <a:srgbClr val="FF0000"/>
                </a:solidFill>
              </a:rPr>
              <a:t>e</a:t>
            </a:r>
            <a:r>
              <a:rPr lang="en-US" sz="3600" dirty="0" smtClean="0">
                <a:solidFill>
                  <a:srgbClr val="FF0000"/>
                </a:solidFill>
              </a:rPr>
              <a:t>/i</a:t>
            </a:r>
          </a:p>
          <a:p>
            <a:r>
              <a:rPr lang="en-US" sz="3600" dirty="0" smtClean="0"/>
              <a:t>In the next slide we use the fact that the events </a:t>
            </a:r>
            <a:r>
              <a:rPr lang="en-US" sz="3600" dirty="0" smtClean="0">
                <a:solidFill>
                  <a:srgbClr val="FF0000"/>
                </a:solidFill>
              </a:rPr>
              <a:t>A(i) </a:t>
            </a:r>
            <a:r>
              <a:rPr lang="en-US" sz="3600" dirty="0" smtClean="0"/>
              <a:t>are disjoint and the harmonic number is roughly</a:t>
            </a:r>
            <a:r>
              <a:rPr lang="en-US" sz="3600" dirty="0" smtClean="0">
                <a:solidFill>
                  <a:srgbClr val="FF0000"/>
                </a:solidFill>
              </a:rPr>
              <a:t> ln k, </a:t>
            </a:r>
            <a:r>
              <a:rPr lang="en-US" sz="3600" dirty="0" smtClean="0"/>
              <a:t>to prove the ratio.</a:t>
            </a:r>
          </a:p>
          <a:p>
            <a:endParaRPr lang="en-US" sz="3600" dirty="0" smtClean="0">
              <a:solidFill>
                <a:srgbClr val="FF0000"/>
              </a:solidFill>
            </a:endParaRPr>
          </a:p>
          <a:p>
            <a:pPr algn="ctr"/>
            <a:endParaRPr lang="en-US" sz="4400" dirty="0">
              <a:solidFill>
                <a:srgbClr val="FF0000"/>
              </a:solidFill>
            </a:endParaRPr>
          </a:p>
          <a:p>
            <a:pPr algn="ctr"/>
            <a:endParaRPr lang="en-US" sz="4400" dirty="0">
              <a:solidFill>
                <a:srgbClr val="FF0000"/>
              </a:solidFill>
            </a:endParaRPr>
          </a:p>
          <a:p>
            <a:pPr algn="ctr"/>
            <a:endParaRPr lang="en-US" sz="4400" baseline="-25000" dirty="0" smtClean="0">
              <a:solidFill>
                <a:srgbClr val="FF0000"/>
              </a:solidFill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1310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Since the events A(i) are disjoint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contribution of </a:t>
            </a:r>
            <a:r>
              <a:rPr lang="en-US" sz="3600" dirty="0" smtClean="0">
                <a:solidFill>
                  <a:srgbClr val="FF0000"/>
                </a:solidFill>
              </a:rPr>
              <a:t>st=e </a:t>
            </a:r>
            <a:r>
              <a:rPr lang="en-US" sz="3600" dirty="0" smtClean="0"/>
              <a:t>to the expected cost is: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∑</a:t>
            </a:r>
            <a:r>
              <a:rPr lang="en-US" sz="3600" baseline="-25000" dirty="0" smtClean="0">
                <a:solidFill>
                  <a:srgbClr val="FF0000"/>
                </a:solidFill>
              </a:rPr>
              <a:t>i≥1</a:t>
            </a:r>
            <a:r>
              <a:rPr lang="en-US" sz="3600" dirty="0" smtClean="0">
                <a:solidFill>
                  <a:srgbClr val="FF0000"/>
                </a:solidFill>
              </a:rPr>
              <a:t>  c(e)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˖P(A(i))=</a:t>
            </a:r>
            <a:r>
              <a:rPr lang="en-US" sz="3600" dirty="0">
                <a:solidFill>
                  <a:srgbClr val="FF0000"/>
                </a:solidFill>
              </a:rPr>
              <a:t> ∑</a:t>
            </a:r>
            <a:r>
              <a:rPr lang="en-US" sz="3600" baseline="-25000" dirty="0">
                <a:solidFill>
                  <a:srgbClr val="FF0000"/>
                </a:solidFill>
              </a:rPr>
              <a:t>i≥1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c(e)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sz="3600" dirty="0" smtClean="0">
                <a:solidFill>
                  <a:srgbClr val="FF0000"/>
                </a:solidFill>
              </a:rPr>
              <a:t>2x</a:t>
            </a:r>
            <a:r>
              <a:rPr lang="en-US" sz="3600" baseline="-25000" dirty="0" smtClean="0">
                <a:solidFill>
                  <a:srgbClr val="FF0000"/>
                </a:solidFill>
              </a:rPr>
              <a:t>e</a:t>
            </a:r>
            <a:r>
              <a:rPr lang="en-US" sz="3600" dirty="0" smtClean="0">
                <a:solidFill>
                  <a:srgbClr val="FF0000"/>
                </a:solidFill>
              </a:rPr>
              <a:t>/i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=2c(e)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e </a:t>
            </a:r>
            <a:r>
              <a:rPr lang="en-US" sz="3600" dirty="0">
                <a:solidFill>
                  <a:srgbClr val="FF0000"/>
                </a:solidFill>
              </a:rPr>
              <a:t>∑</a:t>
            </a:r>
            <a:r>
              <a:rPr lang="en-US" sz="3600" baseline="-25000" dirty="0">
                <a:solidFill>
                  <a:srgbClr val="FF0000"/>
                </a:solidFill>
              </a:rPr>
              <a:t>i≥</a:t>
            </a:r>
            <a:r>
              <a:rPr lang="en-US" sz="3600" baseline="-250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>
                <a:solidFill>
                  <a:srgbClr val="FF0000"/>
                </a:solidFill>
              </a:rPr>
              <a:t>  1/I = 2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sz="3600" dirty="0" smtClean="0">
                <a:solidFill>
                  <a:srgbClr val="FF0000"/>
                </a:solidFill>
              </a:rPr>
              <a:t>c(e)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sz="3600" dirty="0" smtClean="0">
                <a:solidFill>
                  <a:srgbClr val="FF0000"/>
                </a:solidFill>
              </a:rPr>
              <a:t> x</a:t>
            </a:r>
            <a:r>
              <a:rPr lang="en-US" sz="3600" baseline="-25000" dirty="0" smtClean="0">
                <a:solidFill>
                  <a:srgbClr val="FF0000"/>
                </a:solidFill>
              </a:rPr>
              <a:t>e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sz="3600" baseline="-250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H</a:t>
            </a:r>
            <a:r>
              <a:rPr lang="en-US" sz="3600" baseline="-25000" dirty="0">
                <a:solidFill>
                  <a:srgbClr val="FF0000"/>
                </a:solidFill>
              </a:rPr>
              <a:t>k</a:t>
            </a:r>
            <a:r>
              <a:rPr lang="en-US" sz="3600" dirty="0" smtClean="0">
                <a:solidFill>
                  <a:srgbClr val="FF0000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3600" dirty="0" smtClean="0"/>
              <a:t>With </a:t>
            </a:r>
            <a:r>
              <a:rPr lang="en-US" sz="3600" dirty="0" smtClean="0">
                <a:solidFill>
                  <a:srgbClr val="FF0000"/>
                </a:solidFill>
              </a:rPr>
              <a:t>k</a:t>
            </a:r>
            <a:r>
              <a:rPr lang="en-US" sz="3600" dirty="0" smtClean="0"/>
              <a:t> the number of pairs.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39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ratio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H</a:t>
            </a:r>
            <a:r>
              <a:rPr lang="en-US" sz="3600" baseline="-25000" dirty="0">
                <a:solidFill>
                  <a:srgbClr val="FF0000"/>
                </a:solidFill>
              </a:rPr>
              <a:t>k</a:t>
            </a:r>
            <a:r>
              <a:rPr lang="en-US" sz="3600" baseline="-250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and </a:t>
            </a:r>
            <a:r>
              <a:rPr lang="en-US" sz="3600" dirty="0" smtClean="0">
                <a:solidFill>
                  <a:srgbClr val="FF0000"/>
                </a:solidFill>
              </a:rPr>
              <a:t>ln k</a:t>
            </a:r>
            <a:r>
              <a:rPr lang="en-US" sz="3600" dirty="0" smtClean="0"/>
              <a:t> have difference less than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(in fact close to </a:t>
            </a:r>
            <a:r>
              <a:rPr lang="en-US" sz="3600" dirty="0" smtClean="0">
                <a:solidFill>
                  <a:srgbClr val="FF0000"/>
                </a:solidFill>
              </a:rPr>
              <a:t>½</a:t>
            </a:r>
            <a:r>
              <a:rPr lang="en-US" sz="3600" dirty="0" smtClean="0"/>
              <a:t>)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for large </a:t>
            </a:r>
            <a:r>
              <a:rPr lang="en-US" sz="3600" dirty="0" smtClean="0">
                <a:solidFill>
                  <a:srgbClr val="FF0000"/>
                </a:solidFill>
              </a:rPr>
              <a:t>n.</a:t>
            </a:r>
          </a:p>
          <a:p>
            <a:pPr marL="0" indent="0">
              <a:buNone/>
            </a:pPr>
            <a:r>
              <a:rPr lang="en-US" sz="3600" dirty="0" smtClean="0"/>
              <a:t>Thus for sure </a:t>
            </a:r>
            <a:r>
              <a:rPr lang="en-US" sz="3600" dirty="0" smtClean="0">
                <a:solidFill>
                  <a:srgbClr val="FF0000"/>
                </a:solidFill>
              </a:rPr>
              <a:t>H</a:t>
            </a:r>
            <a:r>
              <a:rPr lang="en-US" sz="3600" baseline="-25000" dirty="0">
                <a:solidFill>
                  <a:srgbClr val="FF0000"/>
                </a:solidFill>
              </a:rPr>
              <a:t>k</a:t>
            </a:r>
            <a:r>
              <a:rPr lang="en-US" sz="3600" baseline="-250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≤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ln k+1.</a:t>
            </a:r>
          </a:p>
          <a:p>
            <a:pPr marL="0" indent="0">
              <a:buNone/>
            </a:pPr>
            <a:r>
              <a:rPr lang="en-US" sz="3600" dirty="0" smtClean="0"/>
              <a:t>Summing over all the edges we get expected cost at most  </a:t>
            </a:r>
            <a:r>
              <a:rPr lang="en-US" sz="3600" dirty="0" smtClean="0">
                <a:solidFill>
                  <a:srgbClr val="FF0000"/>
                </a:solidFill>
              </a:rPr>
              <a:t>2(ln </a:t>
            </a:r>
            <a:r>
              <a:rPr lang="en-US" sz="3600" dirty="0">
                <a:solidFill>
                  <a:srgbClr val="FF0000"/>
                </a:solidFill>
              </a:rPr>
              <a:t>k</a:t>
            </a:r>
            <a:r>
              <a:rPr lang="en-US" sz="3600" dirty="0" smtClean="0">
                <a:solidFill>
                  <a:srgbClr val="FF0000"/>
                </a:solidFill>
              </a:rPr>
              <a:t>+1)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opt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f</a:t>
            </a:r>
            <a:r>
              <a:rPr lang="en-US" sz="3600" baseline="-250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for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>
                <a:solidFill>
                  <a:srgbClr val="FF0000"/>
                </a:solidFill>
                <a:sym typeface="Symbol"/>
              </a:rPr>
              <a:t>opt</a:t>
            </a:r>
            <a:r>
              <a:rPr lang="en-US" sz="3600" baseline="-25000" dirty="0">
                <a:solidFill>
                  <a:srgbClr val="FF0000"/>
                </a:solidFill>
                <a:sym typeface="Symbol"/>
              </a:rPr>
              <a:t>f 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the optimal fractional solution. In summary </a:t>
            </a:r>
            <a:r>
              <a:rPr lang="en-US" sz="3600" dirty="0">
                <a:solidFill>
                  <a:srgbClr val="FF0000"/>
                </a:solidFill>
              </a:rPr>
              <a:t>2(ln </a:t>
            </a:r>
            <a:r>
              <a:rPr lang="en-US" sz="3600" dirty="0" smtClean="0">
                <a:solidFill>
                  <a:srgbClr val="FF0000"/>
                </a:solidFill>
              </a:rPr>
              <a:t>k+1) </a:t>
            </a:r>
            <a:r>
              <a:rPr lang="en-US" sz="3600" dirty="0" smtClean="0"/>
              <a:t>ratio.</a:t>
            </a:r>
            <a:endParaRPr lang="en-US" sz="3600" baseline="-25000" dirty="0">
              <a:sym typeface="Symbol"/>
            </a:endParaRPr>
          </a:p>
          <a:p>
            <a:pPr marL="0" indent="0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88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Problem definition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nput: Given connected </a:t>
            </a:r>
            <a:r>
              <a:rPr lang="en-US" dirty="0" smtClean="0">
                <a:solidFill>
                  <a:srgbClr val="FF0000"/>
                </a:solidFill>
              </a:rPr>
              <a:t>G(V,E) c(e)≥0 </a:t>
            </a:r>
            <a:r>
              <a:rPr lang="en-US" dirty="0" smtClean="0"/>
              <a:t>and a collection  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altLang="en-US" dirty="0" smtClean="0">
                <a:solidFill>
                  <a:srgbClr val="FF0000"/>
                </a:solidFill>
              </a:rPr>
              <a:t>s</a:t>
            </a:r>
            <a:r>
              <a:rPr lang="en-US" altLang="en-US" baseline="-25000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t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}  </a:t>
            </a:r>
            <a:r>
              <a:rPr lang="en-US" dirty="0" smtClean="0"/>
              <a:t>of vertex pairs.</a:t>
            </a:r>
          </a:p>
          <a:p>
            <a:r>
              <a:rPr lang="en-US" dirty="0" smtClean="0"/>
              <a:t>Required: a minimum cost </a:t>
            </a:r>
            <a:r>
              <a:rPr lang="en-US" dirty="0" smtClean="0">
                <a:solidFill>
                  <a:srgbClr val="FF0000"/>
                </a:solidFill>
              </a:rPr>
              <a:t>E’ </a:t>
            </a:r>
            <a:r>
              <a:rPr lang="en-US" dirty="0" smtClean="0"/>
              <a:t>so that in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G(V,E-E’), </a:t>
            </a:r>
            <a:r>
              <a:rPr lang="en-US" altLang="en-US" dirty="0" smtClean="0">
                <a:solidFill>
                  <a:srgbClr val="FF0000"/>
                </a:solidFill>
              </a:rPr>
              <a:t>s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 t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i  </a:t>
            </a:r>
            <a:r>
              <a:rPr lang="en-US" altLang="en-US" dirty="0" smtClean="0"/>
              <a:t>are not in the same 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connected component</a:t>
            </a:r>
          </a:p>
          <a:p>
            <a:r>
              <a:rPr lang="en-US" dirty="0" smtClean="0"/>
              <a:t>In the fractional program: put fractions on edges so that the distance between </a:t>
            </a:r>
            <a:r>
              <a:rPr lang="en-US" altLang="en-US" dirty="0" smtClean="0">
                <a:solidFill>
                  <a:srgbClr val="FF0000"/>
                </a:solidFill>
              </a:rPr>
              <a:t>s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altLang="en-US" dirty="0" smtClean="0">
                <a:solidFill>
                  <a:srgbClr val="FF0000"/>
                </a:solidFill>
              </a:rPr>
              <a:t> 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 t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i  </a:t>
            </a:r>
          </a:p>
          <a:p>
            <a:pPr marL="0" indent="0">
              <a:buNone/>
            </a:pPr>
            <a:r>
              <a:rPr lang="en-US" baseline="-25000" dirty="0"/>
              <a:t> </a:t>
            </a:r>
            <a:r>
              <a:rPr lang="en-US" dirty="0" smtClean="0"/>
              <a:t>   is at least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for every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9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LP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Minimize          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</a:t>
            </a:r>
            <a:r>
              <a:rPr lang="en-US" sz="4000" baseline="-25000" dirty="0" smtClean="0">
                <a:solidFill>
                  <a:srgbClr val="FF0000"/>
                </a:solidFill>
                <a:sym typeface="Symbol"/>
              </a:rPr>
              <a:t>e  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c(e) x</a:t>
            </a:r>
            <a:r>
              <a:rPr lang="en-US" sz="4000" baseline="-25000" dirty="0" smtClean="0">
                <a:solidFill>
                  <a:srgbClr val="FF0000"/>
                </a:solidFill>
                <a:sym typeface="Symbol"/>
              </a:rPr>
              <a:t>e </a:t>
            </a:r>
          </a:p>
          <a:p>
            <a:endParaRPr lang="en-US" baseline="-25000" dirty="0">
              <a:sym typeface="Symbol"/>
            </a:endParaRPr>
          </a:p>
          <a:p>
            <a:r>
              <a:rPr lang="en-US" dirty="0" smtClean="0"/>
              <a:t>Such that: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         </a:t>
            </a:r>
            <a:r>
              <a:rPr lang="en-US" sz="4000" dirty="0">
                <a:solidFill>
                  <a:srgbClr val="FF0000"/>
                </a:solidFill>
                <a:sym typeface="Symbol"/>
              </a:rPr>
              <a:t>x </a:t>
            </a:r>
            <a:r>
              <a:rPr lang="en-US" sz="4000" baseline="-25000" dirty="0" smtClean="0">
                <a:solidFill>
                  <a:srgbClr val="FF0000"/>
                </a:solidFill>
                <a:sym typeface="Symbol"/>
              </a:rPr>
              <a:t>e, eP </a:t>
            </a:r>
            <a:r>
              <a:rPr lang="en-US" sz="40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sz="4000" baseline="-25000" dirty="0" smtClean="0">
                <a:solidFill>
                  <a:srgbClr val="FF0000"/>
                </a:solidFill>
                <a:sym typeface="Symbol"/>
              </a:rPr>
              <a:t>e </a:t>
            </a:r>
            <a:r>
              <a:rPr lang="en-US" sz="4000" dirty="0" smtClean="0">
                <a:solidFill>
                  <a:srgbClr val="FF0000"/>
                </a:solidFill>
                <a:sym typeface="Symbol"/>
              </a:rPr>
              <a:t>≥ 1</a:t>
            </a:r>
            <a:endParaRPr lang="en-US" sz="4000" baseline="-25000" dirty="0">
              <a:solidFill>
                <a:srgbClr val="FF0000"/>
              </a:solidFill>
              <a:sym typeface="Symbol"/>
            </a:endParaRPr>
          </a:p>
          <a:p>
            <a:pPr marL="0" indent="0">
              <a:buNone/>
            </a:pPr>
            <a:endParaRPr lang="en-US" sz="4000" dirty="0" smtClean="0">
              <a:solidFill>
                <a:srgbClr val="FF0000"/>
              </a:solidFill>
              <a:sym typeface="Symbol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        </a:t>
            </a:r>
            <a:r>
              <a:rPr lang="en-US" sz="3600" dirty="0" smtClean="0">
                <a:sym typeface="Symbol"/>
              </a:rPr>
              <a:t>For every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sz="3600" dirty="0" smtClean="0">
                <a:sym typeface="Symbol"/>
              </a:rPr>
              <a:t> from </a:t>
            </a:r>
            <a:r>
              <a:rPr lang="en-US" altLang="en-US" sz="3600" dirty="0" smtClean="0">
                <a:solidFill>
                  <a:srgbClr val="FF0000"/>
                </a:solidFill>
              </a:rPr>
              <a:t>s</a:t>
            </a:r>
            <a:r>
              <a:rPr lang="en-US" altLang="en-US" sz="3600" baseline="-25000" dirty="0" smtClean="0">
                <a:solidFill>
                  <a:srgbClr val="FF0000"/>
                </a:solidFill>
              </a:rPr>
              <a:t>i</a:t>
            </a:r>
            <a:r>
              <a:rPr lang="en-US" altLang="en-US" sz="3600" dirty="0">
                <a:solidFill>
                  <a:srgbClr val="FF0000"/>
                </a:solidFill>
              </a:rPr>
              <a:t> </a:t>
            </a:r>
            <a:r>
              <a:rPr lang="en-US" altLang="en-US" sz="3600" dirty="0" smtClean="0">
                <a:solidFill>
                  <a:srgbClr val="FF0000"/>
                </a:solidFill>
              </a:rPr>
              <a:t> to </a:t>
            </a:r>
            <a:r>
              <a:rPr lang="en-US" altLang="en-US" sz="3600" dirty="0">
                <a:solidFill>
                  <a:srgbClr val="FF0000"/>
                </a:solidFill>
              </a:rPr>
              <a:t>t</a:t>
            </a:r>
            <a:r>
              <a:rPr lang="en-US" altLang="en-US" sz="3600" baseline="-25000" dirty="0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ym typeface="Symbol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    </a:t>
            </a:r>
            <a:endParaRPr lang="en-US" sz="3600" dirty="0" smtClean="0">
              <a:solidFill>
                <a:srgbClr val="FF0000"/>
              </a:solidFill>
              <a:sym typeface="Symbol"/>
            </a:endParaRPr>
          </a:p>
          <a:p>
            <a:pPr marL="0" indent="0">
              <a:buNone/>
            </a:pPr>
            <a:r>
              <a:rPr lang="en-US" sz="3600" dirty="0" smtClean="0">
                <a:sym typeface="Symbol"/>
              </a:rPr>
              <a:t> </a:t>
            </a:r>
          </a:p>
          <a:p>
            <a:pPr marL="0" indent="0">
              <a:buNone/>
            </a:pPr>
            <a:endParaRPr lang="en-US" baseline="-25000" dirty="0" smtClean="0">
              <a:sym typeface="Symbo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23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 distance cuts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distance cut for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dirty="0" smtClean="0"/>
              <a:t> toward </a:t>
            </a:r>
            <a:r>
              <a:rPr lang="en-US" sz="3600" dirty="0" smtClean="0">
                <a:solidFill>
                  <a:srgbClr val="FF0000"/>
                </a:solidFill>
              </a:rPr>
              <a:t>t</a:t>
            </a:r>
            <a:r>
              <a:rPr lang="en-US" sz="3600" dirty="0" smtClean="0"/>
              <a:t> is taking a number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1/2 </a:t>
            </a:r>
            <a:r>
              <a:rPr lang="en-US" sz="3600" dirty="0" smtClean="0">
                <a:sym typeface="Symbol"/>
              </a:rPr>
              <a:t>and taking out of the graph all edges with one vertex with distance less than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</a:t>
            </a:r>
            <a:r>
              <a:rPr lang="en-US" sz="3600" dirty="0" smtClean="0">
                <a:sym typeface="Symbol"/>
              </a:rPr>
              <a:t> from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sz="3600" dirty="0" smtClean="0">
                <a:sym typeface="Symbol"/>
              </a:rPr>
              <a:t>, and for the other the distance from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sz="3600" dirty="0" smtClean="0">
                <a:sym typeface="Symbol"/>
              </a:rPr>
              <a:t> is at least </a:t>
            </a:r>
            <a:r>
              <a:rPr lang="en-US" sz="3600" dirty="0">
                <a:solidFill>
                  <a:srgbClr val="FF0000"/>
                </a:solidFill>
                <a:sym typeface="Symbol"/>
              </a:rPr>
              <a:t></a:t>
            </a:r>
            <a:r>
              <a:rPr lang="en-US" sz="3600" dirty="0">
                <a:sym typeface="Symbol"/>
              </a:rPr>
              <a:t> </a:t>
            </a:r>
            <a:endParaRPr lang="en-US" sz="3600" dirty="0" smtClean="0">
              <a:sym typeface="Symbol"/>
            </a:endParaRPr>
          </a:p>
          <a:p>
            <a:r>
              <a:rPr lang="en-US" sz="3600" dirty="0" smtClean="0">
                <a:sym typeface="Symbol"/>
              </a:rPr>
              <a:t>No other pairs remain inside the sphere as if so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dist(s,</a:t>
            </a:r>
            <a:r>
              <a:rPr lang="en-US" sz="36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sz="3600" baseline="-25000" dirty="0">
                <a:solidFill>
                  <a:srgbClr val="FF0000"/>
                </a:solidFill>
                <a:sym typeface="Symbol"/>
              </a:rPr>
              <a:t>i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)+dist(s,</a:t>
            </a:r>
            <a:r>
              <a:rPr lang="en-US" sz="36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t</a:t>
            </a:r>
            <a:r>
              <a:rPr lang="en-US" sz="3600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)&lt;1</a:t>
            </a:r>
            <a:r>
              <a:rPr lang="en-US" sz="3600" dirty="0" smtClean="0">
                <a:sym typeface="Symbol"/>
              </a:rPr>
              <a:t>.  Contradiction.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896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algorithm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dirty="0" smtClean="0">
                <a:sym typeface="Symbol"/>
              </a:rPr>
              <a:t>1) Choose once </a:t>
            </a:r>
            <a:r>
              <a:rPr lang="en-US" sz="3600" dirty="0">
                <a:solidFill>
                  <a:srgbClr val="FF0000"/>
                </a:solidFill>
                <a:sym typeface="Symbol"/>
              </a:rPr>
              <a:t></a:t>
            </a:r>
            <a:r>
              <a:rPr lang="en-US" sz="3600" baseline="-25000" dirty="0">
                <a:solidFill>
                  <a:srgbClr val="FF0000"/>
                </a:solidFill>
                <a:sym typeface="Symbol"/>
              </a:rPr>
              <a:t>R </a:t>
            </a:r>
            <a:r>
              <a:rPr lang="en-US" sz="3600" dirty="0">
                <a:solidFill>
                  <a:srgbClr val="FF0000"/>
                </a:solidFill>
                <a:sym typeface="Symbol"/>
              </a:rPr>
              <a:t>(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0,1/2).</a:t>
            </a:r>
            <a:endParaRPr lang="en-US" sz="3600" dirty="0" smtClean="0">
              <a:sym typeface="Symbol"/>
            </a:endParaRPr>
          </a:p>
          <a:p>
            <a:pPr marL="0" indent="0">
              <a:buNone/>
            </a:pPr>
            <a:r>
              <a:rPr lang="en-US" sz="3600" dirty="0" smtClean="0"/>
              <a:t>2) Choose a random order on  the pairs.</a:t>
            </a:r>
          </a:p>
          <a:p>
            <a:pPr marL="0" indent="0">
              <a:buNone/>
            </a:pPr>
            <a:r>
              <a:rPr lang="en-US" sz="3600" dirty="0" smtClean="0"/>
              <a:t>3) Let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dirty="0" smtClean="0"/>
              <a:t> </a:t>
            </a:r>
            <a:r>
              <a:rPr lang="en-US" sz="3600" baseline="-25000" dirty="0" smtClean="0">
                <a:solidFill>
                  <a:srgbClr val="FF0000"/>
                </a:solidFill>
              </a:rPr>
              <a:t>i </a:t>
            </a:r>
            <a:r>
              <a:rPr lang="en-US" altLang="en-US" sz="3600" dirty="0" smtClean="0">
                <a:solidFill>
                  <a:srgbClr val="FF0000"/>
                </a:solidFill>
              </a:rPr>
              <a:t>t</a:t>
            </a:r>
            <a:r>
              <a:rPr lang="en-US" altLang="en-US" sz="3600" baseline="-25000" dirty="0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, be </a:t>
            </a:r>
            <a:r>
              <a:rPr lang="en-US" sz="3600" dirty="0" smtClean="0"/>
              <a:t>the next in the order </a:t>
            </a:r>
          </a:p>
          <a:p>
            <a:pPr marL="0" indent="0">
              <a:buNone/>
            </a:pPr>
            <a:r>
              <a:rPr lang="en-US" sz="3600" dirty="0" smtClean="0"/>
              <a:t>4) Add to the solution all edges </a:t>
            </a:r>
            <a:r>
              <a:rPr lang="en-US" sz="3600" dirty="0" smtClean="0">
                <a:solidFill>
                  <a:srgbClr val="FF0000"/>
                </a:solidFill>
              </a:rPr>
              <a:t>(w, </a:t>
            </a:r>
            <a:r>
              <a:rPr lang="en-US" sz="3600" dirty="0">
                <a:solidFill>
                  <a:srgbClr val="FF0000"/>
                </a:solidFill>
              </a:rPr>
              <a:t>z</a:t>
            </a:r>
            <a:r>
              <a:rPr lang="en-US" sz="3600" dirty="0" smtClean="0">
                <a:solidFill>
                  <a:srgbClr val="FF0000"/>
                </a:solidFill>
              </a:rPr>
              <a:t>) </a:t>
            </a:r>
            <a:r>
              <a:rPr lang="en-US" sz="3600" dirty="0" smtClean="0"/>
              <a:t>so that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    dist(s</a:t>
            </a:r>
            <a:r>
              <a:rPr lang="en-US" sz="3600" baseline="-25000" dirty="0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,</a:t>
            </a:r>
            <a:r>
              <a:rPr lang="en-US" altLang="en-US" sz="3600" dirty="0" smtClean="0">
                <a:solidFill>
                  <a:srgbClr val="FF0000"/>
                </a:solidFill>
              </a:rPr>
              <a:t> w)&lt;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 </a:t>
            </a:r>
            <a:r>
              <a:rPr lang="en-US" sz="3600" dirty="0" smtClean="0">
                <a:sym typeface="Symbol"/>
              </a:rPr>
              <a:t>but </a:t>
            </a:r>
            <a:r>
              <a:rPr lang="en-US" sz="3600" dirty="0" smtClean="0">
                <a:solidFill>
                  <a:srgbClr val="FF0000"/>
                </a:solidFill>
              </a:rPr>
              <a:t>dist(</a:t>
            </a:r>
            <a:r>
              <a:rPr lang="en-US" sz="3600" dirty="0">
                <a:solidFill>
                  <a:srgbClr val="FF0000"/>
                </a:solidFill>
              </a:rPr>
              <a:t>s</a:t>
            </a:r>
            <a:r>
              <a:rPr lang="en-US" altLang="en-US" sz="3600" baseline="-25000" dirty="0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,</a:t>
            </a:r>
            <a:r>
              <a:rPr lang="en-US" altLang="en-US" sz="3600" dirty="0" smtClean="0">
                <a:solidFill>
                  <a:srgbClr val="FF0000"/>
                </a:solidFill>
              </a:rPr>
              <a:t> z)≥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 </a:t>
            </a:r>
            <a:r>
              <a:rPr lang="en-US" sz="3600" dirty="0" smtClean="0">
                <a:sym typeface="Symbol"/>
              </a:rPr>
              <a:t>and if there are still </a:t>
            </a:r>
          </a:p>
          <a:p>
            <a:pPr marL="0" indent="0">
              <a:buNone/>
            </a:pPr>
            <a:r>
              <a:rPr lang="en-US" sz="3600" dirty="0"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     unseparated pairs  go-to line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3. </a:t>
            </a:r>
            <a:r>
              <a:rPr lang="en-US" sz="3600" dirty="0" smtClean="0">
                <a:sym typeface="Symbol"/>
              </a:rPr>
              <a:t>Else return the solution</a:t>
            </a:r>
          </a:p>
          <a:p>
            <a:r>
              <a:rPr lang="en-US" sz="3600" dirty="0" smtClean="0">
                <a:sym typeface="Symbol"/>
              </a:rPr>
              <a:t>We fix a pair to be separated. For simplicity call it 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s,t.</a:t>
            </a:r>
            <a:endParaRPr lang="en-US" sz="3600" dirty="0" smtClean="0">
              <a:sym typeface="Symbol"/>
            </a:endParaRPr>
          </a:p>
          <a:p>
            <a:r>
              <a:rPr lang="en-US" sz="3600" dirty="0" smtClean="0">
                <a:sym typeface="Symbol"/>
              </a:rPr>
              <a:t>For simplicity if they are separated by some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</a:rPr>
              <a:t>i </a:t>
            </a:r>
            <a:r>
              <a:rPr lang="en-US" sz="3600" dirty="0" smtClean="0">
                <a:sym typeface="Symbol"/>
              </a:rPr>
              <a:t>assume that </a:t>
            </a:r>
            <a:r>
              <a:rPr lang="en-US" sz="3600" dirty="0">
                <a:solidFill>
                  <a:srgbClr val="FF0000"/>
                </a:solidFill>
                <a:sym typeface="Symbol"/>
              </a:rPr>
              <a:t>s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B(</a:t>
            </a:r>
            <a:r>
              <a:rPr lang="en-US" sz="3600" dirty="0">
                <a:solidFill>
                  <a:srgbClr val="FF0000"/>
                </a:solidFill>
              </a:rPr>
              <a:t>s</a:t>
            </a:r>
            <a:r>
              <a:rPr lang="en-US" sz="3600" baseline="-25000" dirty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 ,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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 </a:t>
            </a:r>
            <a:r>
              <a:rPr lang="en-US" sz="3600" dirty="0" smtClean="0"/>
              <a:t>but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  <a:sym typeface="Symbol"/>
              </a:rPr>
              <a:t>t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B(</a:t>
            </a:r>
            <a:r>
              <a:rPr lang="en-US" sz="3600" dirty="0">
                <a:solidFill>
                  <a:srgbClr val="FF0000"/>
                </a:solidFill>
              </a:rPr>
              <a:t>s</a:t>
            </a:r>
            <a:r>
              <a:rPr lang="en-US" sz="3600" baseline="-25000" dirty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 ,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</a:t>
            </a:r>
            <a:r>
              <a:rPr lang="en-US" sz="3600" dirty="0" smtClean="0">
                <a:solidFill>
                  <a:srgbClr val="FF0000"/>
                </a:solidFill>
              </a:rPr>
              <a:t>) </a:t>
            </a:r>
            <a:r>
              <a:rPr lang="en-US" sz="3600" dirty="0" smtClean="0"/>
              <a:t>(otherwise change the names).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0029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Something that can not happen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i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closer than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sz="3600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is before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j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the random order and</a:t>
            </a: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j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separated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FF0000"/>
                </a:solidFill>
              </a:rPr>
              <a:t> t.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3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91866" y="501562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</a:rPr>
              <a:t>j</a:t>
            </a:r>
            <a:endParaRPr lang="en-US" sz="3600" dirty="0"/>
          </a:p>
          <a:p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2784383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t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70218" y="520251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392336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F0"/>
                </a:solidFill>
              </a:rPr>
              <a:t>Since S</a:t>
            </a:r>
            <a:r>
              <a:rPr lang="en-US" sz="3600" baseline="-25000" dirty="0" smtClean="0">
                <a:solidFill>
                  <a:srgbClr val="00B0F0"/>
                </a:solidFill>
              </a:rPr>
              <a:t>j </a:t>
            </a:r>
            <a:r>
              <a:rPr lang="en-US" sz="3600" dirty="0" smtClean="0">
                <a:solidFill>
                  <a:srgbClr val="00B0F0"/>
                </a:solidFill>
              </a:rPr>
              <a:t>  separated s and t  </a:t>
            </a:r>
          </a:p>
          <a:p>
            <a:pPr algn="ctr"/>
            <a:r>
              <a:rPr lang="en-US" sz="3600" dirty="0" smtClean="0">
                <a:solidFill>
                  <a:srgbClr val="00B0F0"/>
                </a:solidFill>
              </a:rPr>
              <a:t>s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B(</a:t>
            </a:r>
            <a:r>
              <a:rPr lang="en-US" sz="3600" dirty="0" smtClean="0">
                <a:solidFill>
                  <a:srgbClr val="00B0F0"/>
                </a:solidFill>
              </a:rPr>
              <a:t>S</a:t>
            </a:r>
            <a:r>
              <a:rPr lang="en-US" sz="3600" baseline="-25000" dirty="0" smtClean="0">
                <a:solidFill>
                  <a:srgbClr val="00B0F0"/>
                </a:solidFill>
              </a:rPr>
              <a:t>j</a:t>
            </a:r>
            <a:r>
              <a:rPr lang="en-US" sz="3600" baseline="-250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,</a:t>
            </a:r>
            <a:r>
              <a:rPr lang="en-US" sz="3600" baseline="-250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θ) </a:t>
            </a:r>
            <a:endParaRPr lang="en-US" sz="3600" dirty="0">
              <a:solidFill>
                <a:srgbClr val="00B0F0"/>
              </a:solidFill>
            </a:endParaRPr>
          </a:p>
          <a:p>
            <a:pPr algn="ctr"/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12918" y="3962400"/>
            <a:ext cx="2971800" cy="2819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25066" y="49530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59992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43866" y="3505200"/>
            <a:ext cx="2971800" cy="2819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1166" y="490132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1866" y="501562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</a:rPr>
              <a:t>j</a:t>
            </a:r>
            <a:endParaRPr lang="en-US" sz="3600" dirty="0"/>
          </a:p>
          <a:p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2666" y="48006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1" name="Oval 10"/>
          <p:cNvSpPr/>
          <p:nvPr/>
        </p:nvSpPr>
        <p:spPr>
          <a:xfrm>
            <a:off x="4284518" y="54309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392336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F0"/>
                </a:solidFill>
              </a:rPr>
              <a:t>Since S</a:t>
            </a:r>
            <a:r>
              <a:rPr lang="en-US" sz="3600" baseline="-25000" dirty="0" smtClean="0">
                <a:solidFill>
                  <a:srgbClr val="00B0F0"/>
                </a:solidFill>
              </a:rPr>
              <a:t>i</a:t>
            </a:r>
            <a:r>
              <a:rPr lang="en-US" sz="3600" dirty="0" smtClean="0">
                <a:solidFill>
                  <a:srgbClr val="00B0F0"/>
                </a:solidFill>
              </a:rPr>
              <a:t> is closer to s than S</a:t>
            </a:r>
            <a:r>
              <a:rPr lang="en-US" sz="3600" baseline="-25000" dirty="0" smtClean="0">
                <a:solidFill>
                  <a:srgbClr val="00B0F0"/>
                </a:solidFill>
              </a:rPr>
              <a:t>j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endParaRPr lang="en-US" sz="3600" dirty="0">
              <a:solidFill>
                <a:srgbClr val="00B0F0"/>
              </a:solidFill>
            </a:endParaRPr>
          </a:p>
          <a:p>
            <a:pPr algn="ctr"/>
            <a:r>
              <a:rPr lang="en-US" sz="3600" dirty="0" smtClean="0">
                <a:solidFill>
                  <a:srgbClr val="00B0F0"/>
                </a:solidFill>
              </a:rPr>
              <a:t> s</a:t>
            </a:r>
            <a:r>
              <a:rPr lang="en-US" sz="3600" dirty="0" smtClean="0">
                <a:solidFill>
                  <a:srgbClr val="00B0F0"/>
                </a:solidFill>
                <a:sym typeface="Symbol" panose="05050102010706020507" pitchFamily="18" charset="2"/>
              </a:rPr>
              <a:t>B(</a:t>
            </a:r>
            <a:r>
              <a:rPr lang="en-US" sz="3600" dirty="0" smtClean="0">
                <a:solidFill>
                  <a:srgbClr val="00B0F0"/>
                </a:solidFill>
              </a:rPr>
              <a:t>S</a:t>
            </a:r>
            <a:r>
              <a:rPr lang="en-US" sz="3600" baseline="-25000" dirty="0" smtClean="0">
                <a:solidFill>
                  <a:srgbClr val="00B0F0"/>
                </a:solidFill>
              </a:rPr>
              <a:t>i</a:t>
            </a:r>
            <a:r>
              <a:rPr lang="en-US" sz="3600" dirty="0" smtClean="0">
                <a:solidFill>
                  <a:srgbClr val="00B0F0"/>
                </a:solidFill>
              </a:rPr>
              <a:t> ,</a:t>
            </a:r>
            <a:r>
              <a:rPr lang="en-US" sz="3600" baseline="-250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θ) also holds  </a:t>
            </a:r>
            <a:endParaRPr lang="en-US" sz="3600" dirty="0">
              <a:solidFill>
                <a:srgbClr val="00B0F0"/>
              </a:solidFill>
            </a:endParaRPr>
          </a:p>
          <a:p>
            <a:pPr algn="ctr"/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12918" y="3962400"/>
            <a:ext cx="2971800" cy="2819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81200" y="4170081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</a:rPr>
              <a:t>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4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43866" y="3505200"/>
            <a:ext cx="2971800" cy="2819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1166" y="490132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1866" y="501562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</a:rPr>
              <a:t>j</a:t>
            </a:r>
            <a:endParaRPr lang="en-US" sz="3600" dirty="0"/>
          </a:p>
          <a:p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2666" y="48006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1" name="Oval 10"/>
          <p:cNvSpPr/>
          <p:nvPr/>
        </p:nvSpPr>
        <p:spPr>
          <a:xfrm>
            <a:off x="4284518" y="54309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392336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F0"/>
                </a:solidFill>
              </a:rPr>
              <a:t>By the triangle inequality t can not also belong to B(S</a:t>
            </a:r>
            <a:r>
              <a:rPr lang="en-US" sz="3600" baseline="-25000" dirty="0" smtClean="0">
                <a:solidFill>
                  <a:srgbClr val="00B0F0"/>
                </a:solidFill>
              </a:rPr>
              <a:t>i</a:t>
            </a:r>
            <a:r>
              <a:rPr lang="en-US" sz="3600" dirty="0" smtClean="0">
                <a:solidFill>
                  <a:srgbClr val="00B0F0"/>
                </a:solidFill>
              </a:rPr>
              <a:t> ,</a:t>
            </a:r>
            <a:r>
              <a:rPr lang="el-GR" sz="3600" dirty="0" smtClean="0">
                <a:solidFill>
                  <a:srgbClr val="00B0F0"/>
                </a:solidFill>
              </a:rPr>
              <a:t>θ</a:t>
            </a:r>
            <a:r>
              <a:rPr lang="en-US" sz="3600" dirty="0" smtClean="0">
                <a:solidFill>
                  <a:srgbClr val="00B0F0"/>
                </a:solidFill>
              </a:rPr>
              <a:t>)</a:t>
            </a:r>
            <a:endParaRPr lang="en-US" sz="3600" dirty="0">
              <a:solidFill>
                <a:srgbClr val="00B0F0"/>
              </a:solidFill>
            </a:endParaRPr>
          </a:p>
          <a:p>
            <a:pPr algn="ctr"/>
            <a:r>
              <a:rPr lang="en-US" sz="3600" dirty="0" smtClean="0">
                <a:solidFill>
                  <a:srgbClr val="00B0F0"/>
                </a:solidFill>
              </a:rPr>
              <a:t> </a:t>
            </a:r>
            <a:endParaRPr lang="en-US" sz="3600" dirty="0">
              <a:solidFill>
                <a:srgbClr val="00B0F0"/>
              </a:solidFill>
            </a:endParaRPr>
          </a:p>
          <a:p>
            <a:pPr algn="ctr"/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12918" y="3962400"/>
            <a:ext cx="2971800" cy="2819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81200" y="4170081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baseline="-25000" dirty="0" smtClean="0">
                <a:solidFill>
                  <a:srgbClr val="FF0000"/>
                </a:solidFill>
              </a:rPr>
              <a:t>i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275118" y="3304584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7982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42846</TotalTime>
  <Words>747</Words>
  <Application>Microsoft Office PowerPoint</Application>
  <PresentationFormat>On-screen Show (4:3)</PresentationFormat>
  <Paragraphs>100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Office Theme</vt:lpstr>
      <vt:lpstr>Approximating the undirected  Multicut problem</vt:lpstr>
      <vt:lpstr>Problem definition</vt:lpstr>
      <vt:lpstr>The LP</vt:lpstr>
      <vt:lpstr>A distance cuts</vt:lpstr>
      <vt:lpstr>The algorithm</vt:lpstr>
      <vt:lpstr>Something that can not happen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Since the events A(i) are disjoint</vt:lpstr>
      <vt:lpstr>The ratio</vt:lpstr>
    </vt:vector>
  </TitlesOfParts>
  <Company>Weizmann Institute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Cover Time of Random Walks</dc:title>
  <dc:creator>uriel feige</dc:creator>
  <cp:lastModifiedBy>ykortsarts-wua</cp:lastModifiedBy>
  <cp:revision>2157</cp:revision>
  <dcterms:created xsi:type="dcterms:W3CDTF">2008-03-18T15:37:47Z</dcterms:created>
  <dcterms:modified xsi:type="dcterms:W3CDTF">2021-11-30T21:56:18Z</dcterms:modified>
</cp:coreProperties>
</file>