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2" r:id="rId1"/>
  </p:sldMasterIdLst>
  <p:notesMasterIdLst>
    <p:notesMasterId r:id="rId31"/>
  </p:notesMasterIdLst>
  <p:sldIdLst>
    <p:sldId id="563" r:id="rId2"/>
    <p:sldId id="564" r:id="rId3"/>
    <p:sldId id="566" r:id="rId4"/>
    <p:sldId id="567" r:id="rId5"/>
    <p:sldId id="568" r:id="rId6"/>
    <p:sldId id="1005" r:id="rId7"/>
    <p:sldId id="1023" r:id="rId8"/>
    <p:sldId id="1006" r:id="rId9"/>
    <p:sldId id="1020" r:id="rId10"/>
    <p:sldId id="1008" r:id="rId11"/>
    <p:sldId id="1009" r:id="rId12"/>
    <p:sldId id="1010" r:id="rId13"/>
    <p:sldId id="1011" r:id="rId14"/>
    <p:sldId id="1012" r:id="rId15"/>
    <p:sldId id="1013" r:id="rId16"/>
    <p:sldId id="1014" r:id="rId17"/>
    <p:sldId id="1311" r:id="rId18"/>
    <p:sldId id="1312" r:id="rId19"/>
    <p:sldId id="1015" r:id="rId20"/>
    <p:sldId id="1016" r:id="rId21"/>
    <p:sldId id="1017" r:id="rId22"/>
    <p:sldId id="1018" r:id="rId23"/>
    <p:sldId id="1021" r:id="rId24"/>
    <p:sldId id="1019" r:id="rId25"/>
    <p:sldId id="1022" r:id="rId26"/>
    <p:sldId id="569" r:id="rId27"/>
    <p:sldId id="570" r:id="rId28"/>
    <p:sldId id="571" r:id="rId29"/>
    <p:sldId id="1135" r:id="rId30"/>
  </p:sldIdLst>
  <p:sldSz cx="9144000" cy="6858000" type="screen4x3"/>
  <p:notesSz cx="6858000" cy="9144000"/>
  <p:defaultTextStyle>
    <a:defPPr>
      <a:defRPr lang="he-I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33CC33"/>
    <a:srgbClr val="00CC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013" autoAdjust="0"/>
    <p:restoredTop sz="91884" autoAdjust="0"/>
  </p:normalViewPr>
  <p:slideViewPr>
    <p:cSldViewPr>
      <p:cViewPr varScale="1">
        <p:scale>
          <a:sx n="75" d="100"/>
          <a:sy n="75" d="100"/>
        </p:scale>
        <p:origin x="1654" y="31"/>
      </p:cViewPr>
      <p:guideLst>
        <p:guide orient="horz" pos="2160"/>
        <p:guide pos="2880"/>
      </p:guideLst>
    </p:cSldViewPr>
  </p:slideViewPr>
  <p:notesTextViewPr>
    <p:cViewPr>
      <p:scale>
        <a:sx n="25" d="100"/>
        <a:sy n="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BF8FC95-93C8-4F53-B1D3-79D2C922D8D9}" type="datetimeFigureOut">
              <a:rPr lang="en-US"/>
              <a:pPr>
                <a:defRPr/>
              </a:pPr>
              <a:t>12/7/2021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05B869F-A7EC-44AE-991B-794C48BF89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52584-D2D8-455B-928D-D9A05FEB2ECE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5091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73E19-29C6-49FE-8E7E-6E3F8F9FA334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066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4A50D-7966-492F-9D80-EF29C1163CED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569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008AB-3B1B-447E-BA7B-2F3F466A9A8C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192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26F15B-4966-4478-B74C-3CC4A368BC8B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422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2582B-2804-4BE7-A454-55BF9F50A2F3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657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4F35E-A864-4DF2-AE32-C3A8D0AF965B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57674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0C202-548B-47A4-A8A3-7BBB52A31FE1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410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5DDCF-1A3C-42E8-BFF4-E99815A105F3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719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965058-A23B-4E77-B9C5-27BDAB63697D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36569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E30C5-FAED-4961-81B5-48ECA6E908C8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450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242FC63-5B2A-4066-8907-BC946D9FDB17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63581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solidFill>
                  <a:srgbClr val="00B0F0"/>
                </a:solidFill>
              </a:rPr>
              <a:t>Jain ratio 2 for Steiner Network</a:t>
            </a:r>
            <a:endParaRPr lang="en-US" altLang="en-US" dirty="0" smtClean="0">
              <a:solidFill>
                <a:srgbClr val="00B0F0"/>
              </a:solidFill>
            </a:endParaRP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l">
              <a:buFontTx/>
              <a:buNone/>
            </a:pPr>
            <a:r>
              <a:rPr lang="en-US" altLang="en-US" sz="3600" dirty="0" smtClean="0"/>
              <a:t>The </a:t>
            </a:r>
            <a:r>
              <a:rPr lang="en-US" altLang="en-US" sz="3600" dirty="0" smtClean="0">
                <a:solidFill>
                  <a:srgbClr val="00B050"/>
                </a:solidFill>
              </a:rPr>
              <a:t>Steiner network </a:t>
            </a:r>
            <a:r>
              <a:rPr lang="en-US" altLang="en-US" sz="3600" dirty="0" smtClean="0"/>
              <a:t>problem </a:t>
            </a:r>
          </a:p>
          <a:p>
            <a:pPr marL="0" indent="0" algn="l">
              <a:buFontTx/>
              <a:buNone/>
            </a:pPr>
            <a:r>
              <a:rPr lang="en-US" altLang="en-US" sz="3600" dirty="0" smtClean="0">
                <a:solidFill>
                  <a:srgbClr val="00B050"/>
                </a:solidFill>
              </a:rPr>
              <a:t>Input</a:t>
            </a:r>
            <a:r>
              <a:rPr lang="en-US" altLang="en-US" sz="3600" dirty="0" smtClean="0"/>
              <a:t>: A connected graph </a:t>
            </a:r>
            <a:r>
              <a:rPr lang="en-US" altLang="en-US" sz="3600" dirty="0" smtClean="0">
                <a:solidFill>
                  <a:srgbClr val="FF0000"/>
                </a:solidFill>
              </a:rPr>
              <a:t>G(V, E)</a:t>
            </a:r>
            <a:r>
              <a:rPr lang="en-US" altLang="en-US" sz="3600" dirty="0" smtClean="0"/>
              <a:t> and a cost </a:t>
            </a:r>
            <a:r>
              <a:rPr lang="en-US" altLang="en-US" sz="3600" dirty="0" smtClean="0">
                <a:solidFill>
                  <a:srgbClr val="FF0000"/>
                </a:solidFill>
              </a:rPr>
              <a:t>c(e)</a:t>
            </a:r>
            <a:r>
              <a:rPr lang="en-US" altLang="en-US" sz="3600" dirty="0" smtClean="0"/>
              <a:t> </a:t>
            </a:r>
            <a:r>
              <a:rPr lang="en-US" altLang="en-US" sz="3600" dirty="0" smtClean="0">
                <a:solidFill>
                  <a:srgbClr val="FF0000"/>
                </a:solidFill>
              </a:rPr>
              <a:t>≥ 0</a:t>
            </a:r>
            <a:r>
              <a:rPr lang="en-US" altLang="en-US" sz="3600" dirty="0" smtClean="0"/>
              <a:t> on every </a:t>
            </a:r>
            <a:r>
              <a:rPr lang="en-US" altLang="en-US" sz="3600" dirty="0" smtClean="0">
                <a:solidFill>
                  <a:srgbClr val="FF0000"/>
                </a:solidFill>
              </a:rPr>
              <a:t>e ∈ E</a:t>
            </a:r>
            <a:r>
              <a:rPr lang="en-US" altLang="en-US" sz="3600" dirty="0" smtClean="0"/>
              <a:t>. A demand</a:t>
            </a:r>
            <a:r>
              <a:rPr lang="en-US" alt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r</a:t>
            </a:r>
            <a:r>
              <a:rPr lang="en-US" altLang="en-US" sz="36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ij</a:t>
            </a:r>
            <a:r>
              <a:rPr lang="en-US" altLang="en-US" sz="3600" dirty="0" smtClean="0"/>
              <a:t> for every pair </a:t>
            </a:r>
            <a:r>
              <a:rPr lang="en-US" altLang="en-US" sz="3600" dirty="0" smtClean="0">
                <a:solidFill>
                  <a:srgbClr val="FF0000"/>
                </a:solidFill>
              </a:rPr>
              <a:t>i, j ∈ V </a:t>
            </a:r>
            <a:r>
              <a:rPr lang="en-US" altLang="en-US" sz="3600" dirty="0" smtClean="0"/>
              <a:t>(the demand may be </a:t>
            </a:r>
            <a:r>
              <a:rPr lang="en-US" altLang="en-US" sz="3600" dirty="0" smtClean="0">
                <a:solidFill>
                  <a:srgbClr val="FF0000"/>
                </a:solidFill>
              </a:rPr>
              <a:t>0</a:t>
            </a:r>
            <a:r>
              <a:rPr lang="en-US" altLang="en-US" sz="3600" dirty="0" smtClean="0"/>
              <a:t>).  </a:t>
            </a:r>
          </a:p>
          <a:p>
            <a:pPr marL="0" indent="0" algn="l">
              <a:buFontTx/>
              <a:buNone/>
            </a:pPr>
            <a:endParaRPr lang="en-US" altLang="en-US" sz="3600" dirty="0" smtClean="0">
              <a:solidFill>
                <a:srgbClr val="92D050"/>
              </a:solidFill>
            </a:endParaRPr>
          </a:p>
          <a:p>
            <a:pPr marL="0" indent="0" algn="l">
              <a:buFontTx/>
              <a:buNone/>
            </a:pPr>
            <a:r>
              <a:rPr lang="en-US" altLang="en-US" sz="3600" dirty="0" smtClean="0">
                <a:solidFill>
                  <a:srgbClr val="92D050"/>
                </a:solidFill>
              </a:rPr>
              <a:t>Goal</a:t>
            </a:r>
            <a:r>
              <a:rPr lang="en-US" altLang="en-US" sz="3600" dirty="0" smtClean="0"/>
              <a:t>: find a min-cost </a:t>
            </a:r>
            <a:r>
              <a:rPr lang="en-US" altLang="en-US" sz="3600" dirty="0" smtClean="0">
                <a:solidFill>
                  <a:srgbClr val="FF0000"/>
                </a:solidFill>
              </a:rPr>
              <a:t>E′ ⊆ E </a:t>
            </a:r>
            <a:r>
              <a:rPr lang="en-US" altLang="en-US" sz="3600" dirty="0" smtClean="0"/>
              <a:t>so that in </a:t>
            </a:r>
          </a:p>
          <a:p>
            <a:pPr marL="0" indent="0" algn="l">
              <a:buFontTx/>
              <a:buNone/>
            </a:pPr>
            <a:r>
              <a:rPr lang="en-US" altLang="en-US" sz="3600" dirty="0" smtClean="0">
                <a:solidFill>
                  <a:srgbClr val="FF0000"/>
                </a:solidFill>
              </a:rPr>
              <a:t>G′ (V, E′ ) </a:t>
            </a:r>
            <a:r>
              <a:rPr lang="en-US" altLang="en-US" sz="3600" dirty="0" smtClean="0"/>
              <a:t>that contains at least </a:t>
            </a:r>
            <a:r>
              <a:rPr lang="en-US" alt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US" altLang="en-US" sz="36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ij</a:t>
            </a:r>
            <a:r>
              <a:rPr lang="en-US" altLang="en-US" sz="3600" dirty="0" smtClean="0"/>
              <a:t> edge-disjoint </a:t>
            </a:r>
            <a:r>
              <a:rPr lang="en-US" altLang="en-US" sz="3600" dirty="0" smtClean="0">
                <a:solidFill>
                  <a:srgbClr val="FF0000"/>
                </a:solidFill>
              </a:rPr>
              <a:t>i </a:t>
            </a:r>
            <a:r>
              <a:rPr lang="en-US" altLang="en-US" sz="3600" dirty="0" smtClean="0"/>
              <a:t>to</a:t>
            </a:r>
            <a:r>
              <a:rPr lang="en-US" altLang="en-US" sz="3600" dirty="0" smtClean="0">
                <a:solidFill>
                  <a:srgbClr val="FF0000"/>
                </a:solidFill>
              </a:rPr>
              <a:t> j </a:t>
            </a:r>
            <a:r>
              <a:rPr lang="en-US" altLang="en-US" sz="3600" dirty="0" smtClean="0"/>
              <a:t>paths.</a:t>
            </a:r>
          </a:p>
          <a:p>
            <a:pPr marL="0" indent="0" algn="l">
              <a:buFontTx/>
              <a:buNone/>
            </a:pPr>
            <a:endParaRPr lang="en-US" alt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2"/>
    </mc:Choice>
    <mc:Fallback xmlns="">
      <p:transition spd="slow" advTm="16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Proof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of Claim 1:  Divide the edges to 4 types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28650" y="3200400"/>
            <a:ext cx="6019800" cy="2438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485900" y="4413405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914400" y="3810000"/>
            <a:ext cx="15240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067050" y="3810000"/>
            <a:ext cx="15240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53000" y="3736182"/>
            <a:ext cx="15240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27432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267200" y="3429000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4591050" y="1825625"/>
            <a:ext cx="1123950" cy="1584722"/>
          </a:xfrm>
          <a:prstGeom prst="line">
            <a:avLst/>
          </a:prstGeom>
          <a:ln w="349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71925" y="325874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00150" y="4288985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1752600" y="3472777"/>
            <a:ext cx="1219200" cy="1111681"/>
          </a:xfrm>
          <a:prstGeom prst="line">
            <a:avLst/>
          </a:prstGeom>
          <a:ln w="444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866900" y="4631092"/>
            <a:ext cx="2000250" cy="0"/>
          </a:xfrm>
          <a:prstGeom prst="line">
            <a:avLst/>
          </a:prstGeom>
          <a:ln w="412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3543300" y="4413405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5456997" y="4288985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4" name="Straight Connector 33"/>
          <p:cNvCxnSpPr>
            <a:stCxn id="30" idx="7"/>
          </p:cNvCxnSpPr>
          <p:nvPr/>
        </p:nvCxnSpPr>
        <p:spPr>
          <a:xfrm flipV="1">
            <a:off x="5782201" y="2147889"/>
            <a:ext cx="790049" cy="2191196"/>
          </a:xfrm>
          <a:prstGeom prst="line">
            <a:avLst/>
          </a:prstGeom>
          <a:ln w="57150">
            <a:solidFill>
              <a:schemeClr val="accent1">
                <a:alpha val="99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867150" y="4413405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82201" y="4288985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88942" y="3489722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694997" y="24129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q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552492" y="454336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342408" y="2707467"/>
            <a:ext cx="1181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r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314450" y="6019800"/>
            <a:ext cx="5105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Type 1: edge </a:t>
            </a:r>
            <a:r>
              <a:rPr lang="en-US" sz="3200" dirty="0" smtClean="0">
                <a:solidFill>
                  <a:srgbClr val="FF0000"/>
                </a:solidFill>
              </a:rPr>
              <a:t>e</a:t>
            </a:r>
            <a:r>
              <a:rPr lang="en-US" sz="3200" dirty="0" smtClean="0"/>
              <a:t>. </a:t>
            </a:r>
            <a:r>
              <a:rPr lang="en-US" sz="3200" dirty="0" smtClean="0">
                <a:solidFill>
                  <a:srgbClr val="FF0000"/>
                </a:solidFill>
              </a:rPr>
              <a:t>S</a:t>
            </a:r>
            <a:r>
              <a:rPr lang="en-US" sz="3200" dirty="0" smtClean="0"/>
              <a:t> gets </a:t>
            </a:r>
            <a:r>
              <a:rPr lang="en-US" sz="3200" dirty="0" smtClean="0">
                <a:solidFill>
                  <a:srgbClr val="FF0000"/>
                </a:solidFill>
              </a:rPr>
              <a:t>1-</a:t>
            </a:r>
            <a:r>
              <a:rPr lang="en-US" alt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en-US" altLang="en-US" sz="3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</a:p>
          <a:p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2781300" y="3229372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457618" y="1700887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448951" y="1808443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52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Type of edges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28650" y="3200400"/>
            <a:ext cx="6019800" cy="2438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485900" y="4413405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914400" y="3810000"/>
            <a:ext cx="15240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067050" y="3810000"/>
            <a:ext cx="15240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53000" y="3736182"/>
            <a:ext cx="15240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91467" y="2713732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267200" y="3429000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4591050" y="1825625"/>
            <a:ext cx="1123950" cy="1584722"/>
          </a:xfrm>
          <a:prstGeom prst="line">
            <a:avLst/>
          </a:prstGeom>
          <a:ln w="349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71925" y="325874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00150" y="4288985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1752600" y="3472777"/>
            <a:ext cx="1219200" cy="1111681"/>
          </a:xfrm>
          <a:prstGeom prst="line">
            <a:avLst/>
          </a:prstGeom>
          <a:ln w="444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866900" y="4631092"/>
            <a:ext cx="2000250" cy="0"/>
          </a:xfrm>
          <a:prstGeom prst="line">
            <a:avLst/>
          </a:prstGeom>
          <a:ln w="412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3543300" y="4413405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5456997" y="4288985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4" name="Straight Connector 33"/>
          <p:cNvCxnSpPr>
            <a:stCxn id="30" idx="7"/>
          </p:cNvCxnSpPr>
          <p:nvPr/>
        </p:nvCxnSpPr>
        <p:spPr>
          <a:xfrm flipV="1">
            <a:off x="5782201" y="2147889"/>
            <a:ext cx="790049" cy="2191196"/>
          </a:xfrm>
          <a:prstGeom prst="line">
            <a:avLst/>
          </a:prstGeom>
          <a:ln w="57150">
            <a:solidFill>
              <a:schemeClr val="accent1">
                <a:alpha val="99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867150" y="4413405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82201" y="4288985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88942" y="3489722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694997" y="24129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q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552492" y="454336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342408" y="2707467"/>
            <a:ext cx="1181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r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314450" y="6019800"/>
            <a:ext cx="74485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Type 2: the edge </a:t>
            </a:r>
            <a:r>
              <a:rPr lang="en-US" sz="3200" dirty="0">
                <a:solidFill>
                  <a:srgbClr val="FF0000"/>
                </a:solidFill>
              </a:rPr>
              <a:t>p</a:t>
            </a:r>
            <a:r>
              <a:rPr lang="en-US" sz="3200" dirty="0" smtClean="0"/>
              <a:t>. </a:t>
            </a:r>
            <a:r>
              <a:rPr lang="en-US" sz="3200" dirty="0" smtClean="0">
                <a:solidFill>
                  <a:srgbClr val="FF0000"/>
                </a:solidFill>
              </a:rPr>
              <a:t>S</a:t>
            </a:r>
            <a:r>
              <a:rPr lang="en-US" sz="3200" dirty="0" smtClean="0"/>
              <a:t> gets </a:t>
            </a:r>
            <a:r>
              <a:rPr lang="en-US" sz="3200" dirty="0" smtClean="0">
                <a:solidFill>
                  <a:srgbClr val="FF0000"/>
                </a:solidFill>
              </a:rPr>
              <a:t>1-2</a:t>
            </a:r>
            <a:r>
              <a:rPr lang="en-US" alt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en-US" altLang="en-US" sz="32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  <a:endParaRPr lang="en-US" altLang="en-US" sz="3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2781300" y="3229372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457618" y="1700887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448951" y="1808443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13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Type of edges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28650" y="3200400"/>
            <a:ext cx="6019800" cy="2438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485900" y="4413405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914400" y="3810000"/>
            <a:ext cx="15240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067050" y="3810000"/>
            <a:ext cx="15240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53000" y="3736182"/>
            <a:ext cx="15240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27432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267200" y="3429000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4591050" y="1825625"/>
            <a:ext cx="1123950" cy="1584722"/>
          </a:xfrm>
          <a:prstGeom prst="line">
            <a:avLst/>
          </a:prstGeom>
          <a:ln w="349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71925" y="325874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00150" y="4288985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1752600" y="3472777"/>
            <a:ext cx="1219200" cy="1111681"/>
          </a:xfrm>
          <a:prstGeom prst="line">
            <a:avLst/>
          </a:prstGeom>
          <a:ln w="444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866900" y="4631092"/>
            <a:ext cx="2000250" cy="0"/>
          </a:xfrm>
          <a:prstGeom prst="line">
            <a:avLst/>
          </a:prstGeom>
          <a:ln w="412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3543300" y="4413405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5456997" y="4288985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4" name="Straight Connector 33"/>
          <p:cNvCxnSpPr>
            <a:stCxn id="30" idx="7"/>
          </p:cNvCxnSpPr>
          <p:nvPr/>
        </p:nvCxnSpPr>
        <p:spPr>
          <a:xfrm flipV="1">
            <a:off x="5782201" y="2147889"/>
            <a:ext cx="790049" cy="2191196"/>
          </a:xfrm>
          <a:prstGeom prst="line">
            <a:avLst/>
          </a:prstGeom>
          <a:ln w="57150">
            <a:solidFill>
              <a:schemeClr val="accent1">
                <a:alpha val="99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867150" y="4413405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82201" y="4288985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88942" y="3489722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694997" y="24129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q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552492" y="454336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342408" y="2707467"/>
            <a:ext cx="1181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r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314450" y="6019800"/>
            <a:ext cx="73723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Type 3: the edge  </a:t>
            </a:r>
            <a:r>
              <a:rPr lang="en-US" sz="3200" dirty="0" smtClean="0">
                <a:solidFill>
                  <a:srgbClr val="FF0000"/>
                </a:solidFill>
              </a:rPr>
              <a:t>q</a:t>
            </a:r>
            <a:r>
              <a:rPr lang="en-US" sz="3200" dirty="0" smtClean="0"/>
              <a:t>. </a:t>
            </a:r>
            <a:r>
              <a:rPr lang="en-US" sz="3200" dirty="0" smtClean="0">
                <a:solidFill>
                  <a:srgbClr val="FF0000"/>
                </a:solidFill>
              </a:rPr>
              <a:t>S</a:t>
            </a:r>
            <a:r>
              <a:rPr lang="en-US" sz="3200" dirty="0" smtClean="0"/>
              <a:t> gets </a:t>
            </a:r>
            <a:r>
              <a:rPr lang="en-US" alt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en-US" altLang="en-US" sz="32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q</a:t>
            </a:r>
            <a:r>
              <a:rPr lang="en-US" alt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en-US" altLang="en-US" sz="3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2781300" y="3229372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457618" y="1700887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448951" y="1808443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46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Type of edges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28650" y="3200400"/>
            <a:ext cx="6019800" cy="2438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485900" y="4413405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914400" y="3810000"/>
            <a:ext cx="15240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067050" y="3810000"/>
            <a:ext cx="15240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53000" y="3736182"/>
            <a:ext cx="15240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27638" y="2756452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267200" y="3429000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4591050" y="1825625"/>
            <a:ext cx="1123950" cy="1584722"/>
          </a:xfrm>
          <a:prstGeom prst="line">
            <a:avLst/>
          </a:prstGeom>
          <a:ln w="349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71925" y="325874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00150" y="4288985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1752600" y="3472777"/>
            <a:ext cx="1219200" cy="1111681"/>
          </a:xfrm>
          <a:prstGeom prst="line">
            <a:avLst/>
          </a:prstGeom>
          <a:ln w="444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866900" y="4631092"/>
            <a:ext cx="2000250" cy="0"/>
          </a:xfrm>
          <a:prstGeom prst="line">
            <a:avLst/>
          </a:prstGeom>
          <a:ln w="412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3543300" y="4413405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5456997" y="4288985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4" name="Straight Connector 33"/>
          <p:cNvCxnSpPr>
            <a:stCxn id="30" idx="7"/>
          </p:cNvCxnSpPr>
          <p:nvPr/>
        </p:nvCxnSpPr>
        <p:spPr>
          <a:xfrm flipV="1">
            <a:off x="5782201" y="2147889"/>
            <a:ext cx="790049" cy="2191196"/>
          </a:xfrm>
          <a:prstGeom prst="line">
            <a:avLst/>
          </a:prstGeom>
          <a:ln w="57150">
            <a:solidFill>
              <a:schemeClr val="accent1">
                <a:alpha val="99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867150" y="4413405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82201" y="4288985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88942" y="3489722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694997" y="24129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q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552492" y="454336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342408" y="2707467"/>
            <a:ext cx="1181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r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314450" y="6036128"/>
            <a:ext cx="828675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Type 4: edge </a:t>
            </a:r>
            <a:r>
              <a:rPr lang="en-US" sz="3200" dirty="0" smtClean="0">
                <a:solidFill>
                  <a:srgbClr val="FF0000"/>
                </a:solidFill>
              </a:rPr>
              <a:t>r</a:t>
            </a:r>
            <a:r>
              <a:rPr lang="en-US" sz="3200" dirty="0" smtClean="0"/>
              <a:t>. </a:t>
            </a:r>
            <a:r>
              <a:rPr lang="en-US" sz="3200" dirty="0" smtClean="0">
                <a:solidFill>
                  <a:srgbClr val="FF0000"/>
                </a:solidFill>
              </a:rPr>
              <a:t>S</a:t>
            </a:r>
            <a:r>
              <a:rPr lang="en-US" sz="3200" dirty="0" smtClean="0"/>
              <a:t> gets </a:t>
            </a:r>
            <a:r>
              <a:rPr lang="en-US" altLang="en-US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en-US" altLang="en-US" sz="3200" baseline="-25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US" alt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en-US" altLang="en-US" sz="3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alt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en-US" altLang="en-US" sz="3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2781300" y="3229372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457618" y="1700887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448951" y="1808443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15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Type of edges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71940"/>
            <a:ext cx="7886700" cy="4351338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28650" y="3200400"/>
            <a:ext cx="6019800" cy="2438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485900" y="4413405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914400" y="3810000"/>
            <a:ext cx="15240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067050" y="3810000"/>
            <a:ext cx="15240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53000" y="3736182"/>
            <a:ext cx="15240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27432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267200" y="3429000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4591050" y="1825625"/>
            <a:ext cx="1123950" cy="1584722"/>
          </a:xfrm>
          <a:prstGeom prst="line">
            <a:avLst/>
          </a:prstGeom>
          <a:ln w="349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71925" y="325874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00150" y="4288985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1752600" y="3472777"/>
            <a:ext cx="1219200" cy="1111681"/>
          </a:xfrm>
          <a:prstGeom prst="line">
            <a:avLst/>
          </a:prstGeom>
          <a:ln w="444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866900" y="4631092"/>
            <a:ext cx="2000250" cy="0"/>
          </a:xfrm>
          <a:prstGeom prst="line">
            <a:avLst/>
          </a:prstGeom>
          <a:ln w="412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3543300" y="4413405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5456997" y="4288985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4" name="Straight Connector 33"/>
          <p:cNvCxnSpPr>
            <a:stCxn id="30" idx="7"/>
          </p:cNvCxnSpPr>
          <p:nvPr/>
        </p:nvCxnSpPr>
        <p:spPr>
          <a:xfrm flipV="1">
            <a:off x="5782201" y="2147889"/>
            <a:ext cx="790049" cy="2191196"/>
          </a:xfrm>
          <a:prstGeom prst="line">
            <a:avLst/>
          </a:prstGeom>
          <a:ln w="57150">
            <a:solidFill>
              <a:schemeClr val="accent1">
                <a:alpha val="99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867150" y="4413405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82201" y="4288985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88942" y="3489722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694997" y="24129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q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552492" y="454336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342408" y="2707467"/>
            <a:ext cx="1181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r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343551" y="5789044"/>
            <a:ext cx="5105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dirty="0" smtClean="0"/>
              <a:t>Let </a:t>
            </a:r>
            <a:r>
              <a:rPr lang="en-US" altLang="en-US" sz="3200" dirty="0" smtClean="0">
                <a:solidFill>
                  <a:srgbClr val="FF0000"/>
                </a:solidFill>
              </a:rPr>
              <a:t>Q </a:t>
            </a:r>
            <a:r>
              <a:rPr lang="en-US" altLang="en-US" sz="3200" dirty="0" smtClean="0"/>
              <a:t>be the set of edges like </a:t>
            </a:r>
            <a:r>
              <a:rPr lang="en-US" alt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q. S </a:t>
            </a:r>
            <a:r>
              <a:rPr lang="en-US" altLang="en-US" sz="3200" dirty="0" smtClean="0">
                <a:latin typeface="Comic Sans MS" panose="030F0702030302020204" pitchFamily="66" charset="0"/>
              </a:rPr>
              <a:t>gets </a:t>
            </a:r>
            <a:r>
              <a:rPr lang="en-US" alt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x(Q).</a:t>
            </a:r>
            <a:endParaRPr lang="en-US" altLang="en-US" sz="3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2781300" y="3229372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457618" y="1700887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448951" y="1808443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65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Type of edges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28650" y="3200400"/>
            <a:ext cx="6019800" cy="2438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485900" y="4413405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914400" y="3810000"/>
            <a:ext cx="15240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067050" y="3810000"/>
            <a:ext cx="15240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53000" y="3736182"/>
            <a:ext cx="15240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27432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267200" y="3429000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4591050" y="1825625"/>
            <a:ext cx="1123950" cy="1584722"/>
          </a:xfrm>
          <a:prstGeom prst="line">
            <a:avLst/>
          </a:prstGeom>
          <a:ln w="349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71925" y="325874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00150" y="4288985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1752600" y="3472777"/>
            <a:ext cx="1219200" cy="1111681"/>
          </a:xfrm>
          <a:prstGeom prst="line">
            <a:avLst/>
          </a:prstGeom>
          <a:ln w="444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866900" y="4631092"/>
            <a:ext cx="2000250" cy="0"/>
          </a:xfrm>
          <a:prstGeom prst="line">
            <a:avLst/>
          </a:prstGeom>
          <a:ln w="412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3543300" y="4413405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5456997" y="4288985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4" name="Straight Connector 33"/>
          <p:cNvCxnSpPr>
            <a:stCxn id="30" idx="7"/>
          </p:cNvCxnSpPr>
          <p:nvPr/>
        </p:nvCxnSpPr>
        <p:spPr>
          <a:xfrm flipV="1">
            <a:off x="5782201" y="2147889"/>
            <a:ext cx="790049" cy="2191196"/>
          </a:xfrm>
          <a:prstGeom prst="line">
            <a:avLst/>
          </a:prstGeom>
          <a:ln w="57150">
            <a:solidFill>
              <a:schemeClr val="accent1">
                <a:alpha val="99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867150" y="4413405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82201" y="4288985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88942" y="3489722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694997" y="24129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q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552492" y="454336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342408" y="2707467"/>
            <a:ext cx="1181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r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485900" y="5636167"/>
            <a:ext cx="5105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Let </a:t>
            </a:r>
            <a:r>
              <a:rPr lang="en-US" sz="3200" dirty="0" smtClean="0">
                <a:solidFill>
                  <a:srgbClr val="FF0000"/>
                </a:solidFill>
              </a:rPr>
              <a:t>E’ </a:t>
            </a:r>
            <a:r>
              <a:rPr lang="en-US" sz="3200" dirty="0" smtClean="0"/>
              <a:t>be the set of all  </a:t>
            </a:r>
            <a:r>
              <a:rPr lang="en-US" sz="3200" dirty="0" smtClean="0">
                <a:solidFill>
                  <a:srgbClr val="FF0000"/>
                </a:solidFill>
              </a:rPr>
              <a:t>e </a:t>
            </a:r>
            <a:r>
              <a:rPr lang="en-US" sz="3200" dirty="0" smtClean="0"/>
              <a:t>edges. </a:t>
            </a:r>
            <a:r>
              <a:rPr lang="en-US" sz="3200" dirty="0" smtClean="0">
                <a:solidFill>
                  <a:srgbClr val="FF0000"/>
                </a:solidFill>
              </a:rPr>
              <a:t>S</a:t>
            </a:r>
            <a:r>
              <a:rPr lang="en-US" sz="3200" dirty="0" smtClean="0"/>
              <a:t> gets </a:t>
            </a:r>
            <a:r>
              <a:rPr lang="en-US" alt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|E’|-x(E’)</a:t>
            </a:r>
            <a:endParaRPr lang="en-US" altLang="en-US" sz="3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2781300" y="3229372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457618" y="1700887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448951" y="1808443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65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Type of edges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28650" y="3200400"/>
            <a:ext cx="6019800" cy="2438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485900" y="4413405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914400" y="3810000"/>
            <a:ext cx="15240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067050" y="3810000"/>
            <a:ext cx="15240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53000" y="3736182"/>
            <a:ext cx="15240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27432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267200" y="3429000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4591050" y="1825625"/>
            <a:ext cx="1123950" cy="1584722"/>
          </a:xfrm>
          <a:prstGeom prst="line">
            <a:avLst/>
          </a:prstGeom>
          <a:ln w="349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71925" y="325874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00150" y="4288985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1752600" y="3472777"/>
            <a:ext cx="1219200" cy="1111681"/>
          </a:xfrm>
          <a:prstGeom prst="line">
            <a:avLst/>
          </a:prstGeom>
          <a:ln w="444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866900" y="4631092"/>
            <a:ext cx="2000250" cy="0"/>
          </a:xfrm>
          <a:prstGeom prst="line">
            <a:avLst/>
          </a:prstGeom>
          <a:ln w="412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3543300" y="4413405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5456997" y="4288985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4" name="Straight Connector 33"/>
          <p:cNvCxnSpPr>
            <a:stCxn id="30" idx="7"/>
          </p:cNvCxnSpPr>
          <p:nvPr/>
        </p:nvCxnSpPr>
        <p:spPr>
          <a:xfrm flipV="1">
            <a:off x="5782201" y="2147889"/>
            <a:ext cx="790049" cy="2191196"/>
          </a:xfrm>
          <a:prstGeom prst="line">
            <a:avLst/>
          </a:prstGeom>
          <a:ln w="57150">
            <a:solidFill>
              <a:schemeClr val="accent1">
                <a:alpha val="99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867150" y="4413405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82201" y="4288985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88942" y="3489722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694997" y="24129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q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552492" y="454336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342408" y="2707467"/>
            <a:ext cx="1181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r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371600" y="5638800"/>
            <a:ext cx="7391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Let </a:t>
            </a:r>
            <a:r>
              <a:rPr lang="en-US" sz="3200" dirty="0" smtClean="0">
                <a:solidFill>
                  <a:srgbClr val="FF0000"/>
                </a:solidFill>
              </a:rPr>
              <a:t>P</a:t>
            </a:r>
            <a:r>
              <a:rPr lang="en-US" sz="3200" dirty="0" smtClean="0"/>
              <a:t> be type </a:t>
            </a:r>
            <a:r>
              <a:rPr lang="en-US" sz="3200" dirty="0" smtClean="0">
                <a:solidFill>
                  <a:srgbClr val="FF0000"/>
                </a:solidFill>
              </a:rPr>
              <a:t>p </a:t>
            </a:r>
            <a:r>
              <a:rPr lang="en-US" sz="3200" dirty="0" smtClean="0"/>
              <a:t>edges. </a:t>
            </a:r>
            <a:r>
              <a:rPr lang="en-US" sz="3200" dirty="0">
                <a:solidFill>
                  <a:srgbClr val="FF0000"/>
                </a:solidFill>
              </a:rPr>
              <a:t>P</a:t>
            </a:r>
            <a:r>
              <a:rPr lang="en-US" sz="3200" dirty="0" smtClean="0"/>
              <a:t> gets </a:t>
            </a:r>
            <a:r>
              <a:rPr lang="en-US" sz="3200" dirty="0" smtClean="0">
                <a:solidFill>
                  <a:srgbClr val="FF0000"/>
                </a:solidFill>
              </a:rPr>
              <a:t>|P|-2</a:t>
            </a: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x(P)</a:t>
            </a:r>
            <a:endParaRPr lang="en-US" altLang="en-US" sz="3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2781300" y="3229372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457618" y="1700887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448951" y="1808443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75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Type of edges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28650" y="3200400"/>
            <a:ext cx="6019800" cy="2438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485900" y="4413405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914400" y="3810000"/>
            <a:ext cx="15240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067050" y="3810000"/>
            <a:ext cx="15240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53000" y="3736182"/>
            <a:ext cx="15240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27432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267200" y="3429000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4591050" y="1825625"/>
            <a:ext cx="1123950" cy="1584722"/>
          </a:xfrm>
          <a:prstGeom prst="line">
            <a:avLst/>
          </a:prstGeom>
          <a:ln w="349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71925" y="325874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00150" y="4288985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1752600" y="3472777"/>
            <a:ext cx="1219200" cy="1111681"/>
          </a:xfrm>
          <a:prstGeom prst="line">
            <a:avLst/>
          </a:prstGeom>
          <a:ln w="444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866900" y="4631092"/>
            <a:ext cx="2000250" cy="0"/>
          </a:xfrm>
          <a:prstGeom prst="line">
            <a:avLst/>
          </a:prstGeom>
          <a:ln w="412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3543300" y="4413405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5456997" y="4288985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4" name="Straight Connector 33"/>
          <p:cNvCxnSpPr>
            <a:stCxn id="30" idx="7"/>
          </p:cNvCxnSpPr>
          <p:nvPr/>
        </p:nvCxnSpPr>
        <p:spPr>
          <a:xfrm flipV="1">
            <a:off x="5782201" y="2147889"/>
            <a:ext cx="790049" cy="2191196"/>
          </a:xfrm>
          <a:prstGeom prst="line">
            <a:avLst/>
          </a:prstGeom>
          <a:ln w="57150">
            <a:solidFill>
              <a:schemeClr val="accent1">
                <a:alpha val="99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867150" y="4413405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82201" y="4288985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88942" y="3489722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694997" y="24129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q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552492" y="454336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342408" y="2707467"/>
            <a:ext cx="1181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r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371600" y="5638800"/>
            <a:ext cx="7391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Let </a:t>
            </a:r>
            <a:r>
              <a:rPr lang="en-US" sz="3200" dirty="0" smtClean="0">
                <a:solidFill>
                  <a:srgbClr val="FF0000"/>
                </a:solidFill>
              </a:rPr>
              <a:t>P</a:t>
            </a:r>
            <a:r>
              <a:rPr lang="en-US" sz="3200" dirty="0" smtClean="0"/>
              <a:t> be type </a:t>
            </a:r>
            <a:r>
              <a:rPr lang="en-US" sz="3200" dirty="0" smtClean="0">
                <a:solidFill>
                  <a:srgbClr val="FF0000"/>
                </a:solidFill>
              </a:rPr>
              <a:t>p </a:t>
            </a:r>
            <a:r>
              <a:rPr lang="en-US" sz="3200" dirty="0" smtClean="0"/>
              <a:t>edges. </a:t>
            </a:r>
            <a:r>
              <a:rPr lang="en-US" sz="3200" dirty="0">
                <a:solidFill>
                  <a:srgbClr val="FF0000"/>
                </a:solidFill>
              </a:rPr>
              <a:t>P</a:t>
            </a:r>
            <a:r>
              <a:rPr lang="en-US" sz="3200" dirty="0" smtClean="0"/>
              <a:t> gets </a:t>
            </a:r>
            <a:r>
              <a:rPr lang="en-US" sz="3200" dirty="0" smtClean="0">
                <a:solidFill>
                  <a:srgbClr val="FF0000"/>
                </a:solidFill>
              </a:rPr>
              <a:t>|P|-2</a:t>
            </a: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x(P)</a:t>
            </a:r>
            <a:endParaRPr lang="en-US" altLang="en-US" sz="3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2781300" y="3229372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457618" y="1700887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448951" y="1808443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81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Type of edges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28650" y="3200400"/>
            <a:ext cx="6019800" cy="2438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485900" y="4413405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914400" y="3810000"/>
            <a:ext cx="15240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067050" y="3810000"/>
            <a:ext cx="15240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53000" y="3736182"/>
            <a:ext cx="15240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27432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267200" y="3429000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4591050" y="1825625"/>
            <a:ext cx="1123950" cy="1584722"/>
          </a:xfrm>
          <a:prstGeom prst="line">
            <a:avLst/>
          </a:prstGeom>
          <a:ln w="349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71925" y="325874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00150" y="4288985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1752600" y="3472777"/>
            <a:ext cx="1219200" cy="1111681"/>
          </a:xfrm>
          <a:prstGeom prst="line">
            <a:avLst/>
          </a:prstGeom>
          <a:ln w="444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866900" y="4631092"/>
            <a:ext cx="2000250" cy="0"/>
          </a:xfrm>
          <a:prstGeom prst="line">
            <a:avLst/>
          </a:prstGeom>
          <a:ln w="412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3543300" y="4413405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5456997" y="4288985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4" name="Straight Connector 33"/>
          <p:cNvCxnSpPr>
            <a:stCxn id="30" idx="7"/>
          </p:cNvCxnSpPr>
          <p:nvPr/>
        </p:nvCxnSpPr>
        <p:spPr>
          <a:xfrm flipV="1">
            <a:off x="5782201" y="2147889"/>
            <a:ext cx="790049" cy="2191196"/>
          </a:xfrm>
          <a:prstGeom prst="line">
            <a:avLst/>
          </a:prstGeom>
          <a:ln w="57150">
            <a:solidFill>
              <a:schemeClr val="accent1">
                <a:alpha val="99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867150" y="4413405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82201" y="4288985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88942" y="3489722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694997" y="24129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q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552492" y="454336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342408" y="2707467"/>
            <a:ext cx="1181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r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371600" y="5638800"/>
            <a:ext cx="7391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Let </a:t>
            </a:r>
            <a:r>
              <a:rPr lang="en-US" sz="3200" dirty="0">
                <a:solidFill>
                  <a:srgbClr val="FF0000"/>
                </a:solidFill>
              </a:rPr>
              <a:t>R</a:t>
            </a:r>
            <a:r>
              <a:rPr lang="en-US" sz="3200" dirty="0" smtClean="0"/>
              <a:t> be type </a:t>
            </a:r>
            <a:r>
              <a:rPr lang="en-US" sz="3200" dirty="0" smtClean="0">
                <a:solidFill>
                  <a:srgbClr val="FF0000"/>
                </a:solidFill>
              </a:rPr>
              <a:t>r </a:t>
            </a:r>
            <a:r>
              <a:rPr lang="en-US" sz="3200" dirty="0" smtClean="0"/>
              <a:t>edges. </a:t>
            </a:r>
            <a:r>
              <a:rPr lang="en-US" sz="3200" dirty="0">
                <a:solidFill>
                  <a:srgbClr val="FF0000"/>
                </a:solidFill>
              </a:rPr>
              <a:t>R</a:t>
            </a:r>
            <a:r>
              <a:rPr lang="en-US" sz="3200" dirty="0" smtClean="0"/>
              <a:t> gets </a:t>
            </a:r>
            <a:r>
              <a:rPr lang="en-US" sz="3200" dirty="0" smtClean="0">
                <a:solidFill>
                  <a:srgbClr val="FF0000"/>
                </a:solidFill>
              </a:rPr>
              <a:t>x(R)</a:t>
            </a:r>
            <a:endParaRPr lang="en-US" altLang="en-US" sz="3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2781300" y="3229372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457618" y="1700887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448951" y="1808443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0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Type of edges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28650" y="3200400"/>
            <a:ext cx="6019800" cy="2438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485900" y="4413405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914400" y="3810000"/>
            <a:ext cx="15240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067050" y="3810000"/>
            <a:ext cx="15240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53000" y="3736182"/>
            <a:ext cx="15240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27432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267200" y="3429000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4591050" y="1825625"/>
            <a:ext cx="1123950" cy="1584722"/>
          </a:xfrm>
          <a:prstGeom prst="line">
            <a:avLst/>
          </a:prstGeom>
          <a:ln w="349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71925" y="325874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00150" y="4288985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1752600" y="3472777"/>
            <a:ext cx="1219200" cy="1111681"/>
          </a:xfrm>
          <a:prstGeom prst="line">
            <a:avLst/>
          </a:prstGeom>
          <a:ln w="444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866900" y="4631092"/>
            <a:ext cx="2000250" cy="0"/>
          </a:xfrm>
          <a:prstGeom prst="line">
            <a:avLst/>
          </a:prstGeom>
          <a:ln w="412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3543300" y="4413405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5456997" y="4288985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4" name="Straight Connector 33"/>
          <p:cNvCxnSpPr>
            <a:stCxn id="30" idx="7"/>
          </p:cNvCxnSpPr>
          <p:nvPr/>
        </p:nvCxnSpPr>
        <p:spPr>
          <a:xfrm flipV="1">
            <a:off x="5782201" y="2147889"/>
            <a:ext cx="790049" cy="2191196"/>
          </a:xfrm>
          <a:prstGeom prst="line">
            <a:avLst/>
          </a:prstGeom>
          <a:ln w="57150">
            <a:solidFill>
              <a:schemeClr val="accent1">
                <a:alpha val="99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867150" y="4413405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82201" y="4288985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88942" y="3489722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694997" y="24129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q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552492" y="454336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342408" y="2707467"/>
            <a:ext cx="1181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r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4350" y="5655042"/>
            <a:ext cx="7391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dirty="0" smtClean="0">
                <a:solidFill>
                  <a:srgbClr val="FF0000"/>
                </a:solidFill>
              </a:rPr>
              <a:t>Claim: E’+P+Q </a:t>
            </a:r>
            <a:r>
              <a:rPr lang="en-US" altLang="en-US" sz="3200" dirty="0" smtClean="0"/>
              <a:t>is not empty.</a:t>
            </a:r>
            <a:endParaRPr lang="en-US" altLang="en-US" sz="3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2781300" y="3229372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457618" y="1700887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448951" y="1808443"/>
            <a:ext cx="381000" cy="34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5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solidFill>
                  <a:srgbClr val="00B0F0"/>
                </a:solidFill>
              </a:rPr>
              <a:t>Examples</a:t>
            </a:r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FontTx/>
              <a:buNone/>
            </a:pPr>
            <a:r>
              <a:rPr lang="en-US" altLang="en-US" sz="3600" dirty="0" smtClean="0"/>
              <a:t>If all </a:t>
            </a:r>
            <a:r>
              <a:rPr lang="en-US" alt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US" altLang="en-US" sz="36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ij </a:t>
            </a:r>
            <a:r>
              <a:rPr lang="en-US" altLang="en-US" sz="3600" dirty="0" smtClean="0">
                <a:solidFill>
                  <a:srgbClr val="FF0000"/>
                </a:solidFill>
              </a:rPr>
              <a:t>= 1 </a:t>
            </a:r>
            <a:r>
              <a:rPr lang="en-US" altLang="en-US" sz="3600" dirty="0" smtClean="0"/>
              <a:t>we get the polynomially solvable </a:t>
            </a:r>
            <a:r>
              <a:rPr lang="en-US" altLang="en-US" sz="3600" dirty="0" smtClean="0">
                <a:solidFill>
                  <a:srgbClr val="00B050"/>
                </a:solidFill>
              </a:rPr>
              <a:t>MST </a:t>
            </a:r>
            <a:r>
              <a:rPr lang="en-US" altLang="en-US" sz="3600" dirty="0" smtClean="0"/>
              <a:t>problem. </a:t>
            </a:r>
          </a:p>
          <a:p>
            <a:pPr marL="0" indent="0" algn="l">
              <a:buFontTx/>
              <a:buNone/>
            </a:pPr>
            <a:r>
              <a:rPr lang="en-US" altLang="en-US" sz="3600" dirty="0" smtClean="0">
                <a:latin typeface="Comic Sans MS" panose="030F0702030302020204" pitchFamily="66" charset="0"/>
              </a:rPr>
              <a:t>If</a:t>
            </a:r>
            <a:r>
              <a:rPr lang="en-US" alt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r</a:t>
            </a:r>
            <a:r>
              <a:rPr lang="en-US" altLang="en-US" sz="36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ij </a:t>
            </a:r>
            <a:r>
              <a:rPr lang="en-US" altLang="en-US" sz="3600" dirty="0" smtClean="0">
                <a:solidFill>
                  <a:srgbClr val="FF0000"/>
                </a:solidFill>
              </a:rPr>
              <a:t>= 2 </a:t>
            </a:r>
            <a:r>
              <a:rPr lang="en-US" altLang="en-US" sz="3600" dirty="0" smtClean="0"/>
              <a:t>gives the </a:t>
            </a:r>
            <a:r>
              <a:rPr lang="en-US" altLang="en-US" sz="3600" dirty="0" smtClean="0">
                <a:solidFill>
                  <a:srgbClr val="00B050"/>
                </a:solidFill>
              </a:rPr>
              <a:t>Hamiltonian cycle </a:t>
            </a:r>
            <a:r>
              <a:rPr lang="en-US" altLang="en-US" sz="3600" dirty="0" smtClean="0"/>
              <a:t>problem.  </a:t>
            </a:r>
          </a:p>
          <a:p>
            <a:pPr marL="0" indent="0" algn="l">
              <a:buFontTx/>
              <a:buNone/>
            </a:pPr>
            <a:r>
              <a:rPr lang="en-US" altLang="en-US" sz="3600" dirty="0" smtClean="0"/>
              <a:t>If there is  </a:t>
            </a:r>
            <a:r>
              <a:rPr lang="en-US" altLang="en-US" sz="3600" dirty="0" smtClean="0">
                <a:solidFill>
                  <a:srgbClr val="FF0000"/>
                </a:solidFill>
              </a:rPr>
              <a:t>T ⊆ V </a:t>
            </a:r>
            <a:r>
              <a:rPr lang="en-US" altLang="en-US" sz="3600" dirty="0" smtClean="0"/>
              <a:t>and </a:t>
            </a:r>
            <a:r>
              <a:rPr lang="en-US" alt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US" altLang="en-US" sz="36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ij </a:t>
            </a:r>
            <a:r>
              <a:rPr lang="en-US" altLang="en-US" sz="3600" dirty="0" smtClean="0">
                <a:solidFill>
                  <a:srgbClr val="FF0000"/>
                </a:solidFill>
              </a:rPr>
              <a:t>= 1 </a:t>
            </a:r>
            <a:r>
              <a:rPr lang="en-US" altLang="en-US" sz="3600" dirty="0" smtClean="0"/>
              <a:t>for every </a:t>
            </a:r>
            <a:r>
              <a:rPr lang="en-US" altLang="en-US" sz="3600" dirty="0">
                <a:solidFill>
                  <a:srgbClr val="FF0000"/>
                </a:solidFill>
              </a:rPr>
              <a:t>i</a:t>
            </a:r>
            <a:r>
              <a:rPr lang="en-US" altLang="en-US" sz="3600" dirty="0" smtClean="0">
                <a:solidFill>
                  <a:srgbClr val="FF0000"/>
                </a:solidFill>
              </a:rPr>
              <a:t>,j ∈ T </a:t>
            </a:r>
            <a:r>
              <a:rPr lang="en-US" altLang="en-US" sz="3600" dirty="0" smtClean="0"/>
              <a:t>we get the </a:t>
            </a:r>
            <a:r>
              <a:rPr lang="en-US" altLang="en-US" sz="3600" dirty="0" smtClean="0">
                <a:solidFill>
                  <a:srgbClr val="00B050"/>
                </a:solidFill>
              </a:rPr>
              <a:t>Steiner Tree </a:t>
            </a:r>
            <a:r>
              <a:rPr lang="en-US" altLang="en-US" sz="3600" dirty="0" smtClean="0"/>
              <a:t>problem. </a:t>
            </a:r>
          </a:p>
          <a:p>
            <a:pPr marL="0" indent="0" algn="l">
              <a:buFontTx/>
              <a:buNone/>
            </a:pPr>
            <a:r>
              <a:rPr lang="en-US" altLang="en-US" sz="3600" dirty="0" smtClean="0"/>
              <a:t>If all </a:t>
            </a:r>
            <a:r>
              <a:rPr lang="en-US" alt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US" altLang="en-US" sz="36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ij</a:t>
            </a:r>
            <a:r>
              <a:rPr lang="en-US" altLang="en-US" sz="3600" dirty="0" smtClean="0">
                <a:solidFill>
                  <a:srgbClr val="FF0000"/>
                </a:solidFill>
              </a:rPr>
              <a:t> = k </a:t>
            </a:r>
            <a:r>
              <a:rPr lang="en-US" altLang="en-US" sz="3600" dirty="0" smtClean="0"/>
              <a:t>we get </a:t>
            </a:r>
            <a:r>
              <a:rPr lang="en-US" altLang="en-US" sz="3600" dirty="0" smtClean="0">
                <a:solidFill>
                  <a:srgbClr val="00B050"/>
                </a:solidFill>
              </a:rPr>
              <a:t>The min-cost edge k−connectivity</a:t>
            </a:r>
            <a:r>
              <a:rPr lang="en-US" altLang="en-US" sz="3600" dirty="0" smtClean="0"/>
              <a:t>. The latter problem has  a trivial </a:t>
            </a:r>
            <a:r>
              <a:rPr lang="en-US" altLang="en-US" sz="3600" dirty="0" smtClean="0">
                <a:solidFill>
                  <a:srgbClr val="FF0000"/>
                </a:solidFill>
              </a:rPr>
              <a:t>2 </a:t>
            </a:r>
            <a:r>
              <a:rPr lang="en-US" altLang="en-US" sz="3600" dirty="0" smtClean="0"/>
              <a:t>approximation.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"/>
    </mc:Choice>
    <mc:Fallback xmlns="">
      <p:transition spd="slow" advTm="17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Proof continued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If the above holds, all the edges of this set are empty BUT the edges of the set  </a:t>
            </a:r>
            <a:r>
              <a:rPr lang="en-US" dirty="0" smtClean="0">
                <a:solidFill>
                  <a:srgbClr val="FF0000"/>
                </a:solidFill>
              </a:rPr>
              <a:t>D. </a:t>
            </a:r>
          </a:p>
          <a:p>
            <a:pPr marL="0" indent="0">
              <a:buNone/>
            </a:pPr>
            <a:r>
              <a:rPr lang="en-US" dirty="0" smtClean="0"/>
              <a:t>This means that every edge leaving </a:t>
            </a:r>
            <a:r>
              <a:rPr lang="en-US" dirty="0" smtClean="0">
                <a:solidFill>
                  <a:srgbClr val="FF0000"/>
                </a:solidFill>
              </a:rPr>
              <a:t>S </a:t>
            </a:r>
            <a:r>
              <a:rPr lang="en-US" dirty="0" smtClean="0"/>
              <a:t>also leaves a set internal to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This contradicts independence.</a:t>
            </a:r>
          </a:p>
          <a:p>
            <a:pPr marL="0" indent="0">
              <a:buNone/>
            </a:pPr>
            <a:r>
              <a:rPr lang="en-US" dirty="0" smtClean="0"/>
              <a:t>The sum of the </a:t>
            </a:r>
            <a:r>
              <a:rPr lang="en-US" dirty="0" smtClean="0">
                <a:solidFill>
                  <a:srgbClr val="00B050"/>
                </a:solidFill>
              </a:rPr>
              <a:t>rows of children of </a:t>
            </a:r>
            <a:r>
              <a:rPr lang="en-US" dirty="0" smtClean="0">
                <a:solidFill>
                  <a:srgbClr val="FF0000"/>
                </a:solidFill>
              </a:rPr>
              <a:t>S, </a:t>
            </a:r>
            <a:r>
              <a:rPr lang="en-US" dirty="0" smtClean="0"/>
              <a:t>namely the sum of rows of</a:t>
            </a:r>
            <a:r>
              <a:rPr lang="en-US" dirty="0" smtClean="0">
                <a:solidFill>
                  <a:srgbClr val="FF0000"/>
                </a:solidFill>
              </a:rPr>
              <a:t> D edges  </a:t>
            </a:r>
            <a:r>
              <a:rPr lang="en-US" dirty="0" smtClean="0"/>
              <a:t>equals the sum of the rows of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This contradicts the linear independence.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We now finish the proof of </a:t>
            </a:r>
            <a:r>
              <a:rPr lang="en-US" dirty="0" smtClean="0">
                <a:solidFill>
                  <a:srgbClr val="FF0000"/>
                </a:solidFill>
              </a:rPr>
              <a:t>Claim 1.</a:t>
            </a:r>
            <a:endParaRPr lang="en-US" dirty="0" smtClean="0">
              <a:solidFill>
                <a:srgbClr val="FF0000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0434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Continued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We showed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Token(S)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=x(Q)+|E’|-x(E’)+(|P|-2x(P))+x(R).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The quantity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x(Q)+x(R) </a:t>
            </a:r>
            <a:r>
              <a:rPr lang="en-US" dirty="0" smtClean="0">
                <a:solidFill>
                  <a:srgbClr val="00206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is what goes out of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S </a:t>
            </a:r>
            <a:r>
              <a:rPr lang="en-US" dirty="0" smtClean="0">
                <a:solidFill>
                  <a:srgbClr val="00206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and so it is integral because it is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f(S)</a:t>
            </a:r>
            <a:r>
              <a:rPr lang="en-US" dirty="0" smtClean="0">
                <a:solidFill>
                  <a:srgbClr val="00206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.</a:t>
            </a:r>
            <a:r>
              <a:rPr lang="en-US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Thus we have to show that: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X(E’)+2x(P) </a:t>
            </a:r>
            <a:r>
              <a:rPr lang="en-US" dirty="0" smtClean="0">
                <a:solidFill>
                  <a:srgbClr val="00206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is integral. </a:t>
            </a:r>
            <a:r>
              <a:rPr lang="en-US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Observe that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X(E’)+2x(P)=x((B))+x(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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C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))=f(B)+f(C).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The last equality follows since the constrains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  <a:sym typeface="Symbol" panose="05050102010706020507" pitchFamily="18" charset="2"/>
              </a:rPr>
              <a:t>o</a:t>
            </a:r>
            <a:r>
              <a:rPr lang="en-US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f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B </a:t>
            </a:r>
            <a:r>
              <a:rPr lang="en-US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and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C </a:t>
            </a:r>
            <a:r>
              <a:rPr lang="en-US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are tight. Since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f(B) </a:t>
            </a:r>
            <a:r>
              <a:rPr lang="en-US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and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f(C)</a:t>
            </a:r>
            <a:r>
              <a:rPr lang="en-US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are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  <a:sym typeface="Symbol" panose="05050102010706020507" pitchFamily="18" charset="2"/>
              </a:rPr>
              <a:t>i</a:t>
            </a:r>
            <a:r>
              <a:rPr lang="en-US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ntegers, this finished the proof of Claim 1.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Tokens(S) </a:t>
            </a:r>
            <a:r>
              <a:rPr lang="en-US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is integer. </a:t>
            </a:r>
            <a:r>
              <a:rPr lang="en-US" dirty="0" smtClean="0">
                <a:solidFill>
                  <a:srgbClr val="00B05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Q.E.D</a:t>
            </a:r>
          </a:p>
        </p:txBody>
      </p:sp>
    </p:spTree>
    <p:extLst>
      <p:ext uri="{BB962C8B-B14F-4D97-AF65-F5344CB8AC3E}">
        <p14:creationId xmlns:p14="http://schemas.microsoft.com/office/powerpoint/2010/main" val="81988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Finishing the proof of </a:t>
            </a:r>
            <a:br>
              <a:rPr lang="en-US" dirty="0" smtClean="0">
                <a:solidFill>
                  <a:srgbClr val="00B0F0"/>
                </a:solidFill>
              </a:rPr>
            </a:br>
            <a:r>
              <a:rPr lang="en-US" dirty="0" smtClean="0">
                <a:solidFill>
                  <a:srgbClr val="00B0F0"/>
                </a:solidFill>
              </a:rPr>
              <a:t>Lemma 1: |T|≥m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As </a:t>
            </a:r>
            <a:r>
              <a:rPr lang="en-US" dirty="0" smtClean="0">
                <a:solidFill>
                  <a:srgbClr val="FF0000"/>
                </a:solidFill>
              </a:rPr>
              <a:t>Q+E’+P </a:t>
            </a:r>
            <a:r>
              <a:rPr lang="en-US" dirty="0" smtClean="0"/>
              <a:t>is not empty </a:t>
            </a:r>
            <a:r>
              <a:rPr lang="en-US" dirty="0" smtClean="0">
                <a:solidFill>
                  <a:srgbClr val="FF0000"/>
                </a:solidFill>
              </a:rPr>
              <a:t>tokens(S)&gt;0 </a:t>
            </a:r>
            <a:r>
              <a:rPr lang="en-US" dirty="0" smtClean="0"/>
              <a:t>and so</a:t>
            </a:r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ince it is integral </a:t>
            </a:r>
            <a:r>
              <a:rPr lang="en-US" dirty="0" smtClean="0">
                <a:solidFill>
                  <a:srgbClr val="FF0000"/>
                </a:solidFill>
              </a:rPr>
              <a:t>token(S)≥1</a:t>
            </a:r>
            <a:r>
              <a:rPr lang="en-US" dirty="0" smtClean="0"/>
              <a:t>. 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/>
              <a:t>Hence </a:t>
            </a:r>
            <a:r>
              <a:rPr lang="en-US" dirty="0" smtClean="0">
                <a:solidFill>
                  <a:srgbClr val="FF0000"/>
                </a:solidFill>
              </a:rPr>
              <a:t>T </a:t>
            </a:r>
            <a:r>
              <a:rPr lang="en-US" dirty="0" smtClean="0"/>
              <a:t>is at least the number of  sets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, which is 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|L|. </a:t>
            </a:r>
            <a:r>
              <a:rPr lang="en-US" dirty="0"/>
              <a:t>A</a:t>
            </a:r>
            <a:r>
              <a:rPr lang="en-US" dirty="0" smtClean="0"/>
              <a:t>s </a:t>
            </a:r>
            <a:r>
              <a:rPr lang="en-US" dirty="0" smtClean="0">
                <a:solidFill>
                  <a:srgbClr val="FF0000"/>
                </a:solidFill>
              </a:rPr>
              <a:t>|L|=m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smtClean="0"/>
              <a:t>we proved that  </a:t>
            </a:r>
            <a:r>
              <a:rPr lang="en-US" dirty="0" smtClean="0">
                <a:solidFill>
                  <a:srgbClr val="FF0000"/>
                </a:solidFill>
              </a:rPr>
              <a:t>T ≥m. </a:t>
            </a:r>
            <a:r>
              <a:rPr lang="en-US" dirty="0" smtClean="0">
                <a:solidFill>
                  <a:srgbClr val="00B050"/>
                </a:solidFill>
              </a:rPr>
              <a:t>Q.E.D</a:t>
            </a: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In the next lemma we show that </a:t>
            </a:r>
            <a:r>
              <a:rPr lang="en-US" dirty="0">
                <a:sym typeface="Symbol" panose="05050102010706020507" pitchFamily="18" charset="2"/>
              </a:rPr>
              <a:t>(</a:t>
            </a:r>
            <a:r>
              <a:rPr lang="en-US" dirty="0" smtClean="0">
                <a:sym typeface="Symbol" panose="05050102010706020507" pitchFamily="18" charset="2"/>
              </a:rPr>
              <a:t>every edge contributes at most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 token and) there are at least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3</a:t>
            </a:r>
            <a:r>
              <a:rPr lang="en-US" dirty="0" smtClean="0">
                <a:sym typeface="Symbol" panose="05050102010706020507" pitchFamily="18" charset="2"/>
              </a:rPr>
              <a:t> edges that contribute strictly less than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 token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  <a:sym typeface="Symbol" panose="05050102010706020507" pitchFamily="18" charset="2"/>
              </a:rPr>
              <a:t>A</a:t>
            </a:r>
            <a:r>
              <a:rPr lang="en-US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 dummy set is added to contain the root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R</a:t>
            </a:r>
            <a:r>
              <a:rPr lang="en-US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. This means that every vertex belongs to some set. So we do not loose the credit of vertices.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9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Lemma 2: T&lt;m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The root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R </a:t>
            </a:r>
            <a:r>
              <a:rPr lang="en-US" dirty="0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is violated hence needs at least a fraction of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1 </a:t>
            </a:r>
            <a:r>
              <a:rPr lang="en-US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to go out of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R</a:t>
            </a:r>
            <a:r>
              <a:rPr lang="en-US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.</a:t>
            </a:r>
          </a:p>
          <a:p>
            <a:pPr marL="0" indent="0">
              <a:buNone/>
            </a:pPr>
            <a:endParaRPr lang="en-US" dirty="0" smtClean="0"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Therefore at least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3 </a:t>
            </a:r>
            <a:r>
              <a:rPr lang="en-US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edges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q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,y,f </a:t>
            </a:r>
            <a:r>
              <a:rPr lang="en-US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go out of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R</a:t>
            </a:r>
            <a:r>
              <a:rPr lang="en-US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Because 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en-US" altLang="en-US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q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,x</a:t>
            </a:r>
            <a:r>
              <a:rPr lang="en-US" altLang="en-US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 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, </a:t>
            </a:r>
            <a:r>
              <a:rPr lang="en-US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en-US" altLang="en-US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f</a:t>
            </a:r>
            <a:r>
              <a:rPr lang="en-US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&lt;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1/2.</a:t>
            </a:r>
            <a:endParaRPr lang="en-US" dirty="0" smtClean="0"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dirty="0" smtClean="0"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  <a:sym typeface="Symbol" panose="05050102010706020507" pitchFamily="18" charset="2"/>
              </a:rPr>
              <a:t>These three edges are not completely contained in any set. Hence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1-2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˖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en-US" altLang="en-US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 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dirty="0" smtClean="0">
                <a:latin typeface="Comic Sans MS" panose="030F0702030302020204" pitchFamily="66" charset="0"/>
              </a:rPr>
              <a:t>is lost for 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p=q, p=y </a:t>
            </a:r>
            <a:r>
              <a:rPr lang="en-US" altLang="en-US" dirty="0" smtClean="0">
                <a:latin typeface="Comic Sans MS" panose="030F0702030302020204" pitchFamily="66" charset="0"/>
              </a:rPr>
              <a:t>and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p=f.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3571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Lemma 2: L&lt;m continued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Since no set fully contains these three edges we loose in total </a:t>
            </a:r>
            <a:r>
              <a:rPr lang="en-US" dirty="0" smtClean="0">
                <a:solidFill>
                  <a:srgbClr val="FF0000"/>
                </a:solidFill>
              </a:rPr>
              <a:t>(1-2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en-US" altLang="en-US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)+(1-2x</a:t>
            </a:r>
            <a:r>
              <a:rPr lang="en-US" altLang="en-US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q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)+(1-x</a:t>
            </a:r>
            <a:r>
              <a:rPr lang="en-US" altLang="en-US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</a:p>
          <a:p>
            <a:pPr marL="0" indent="0">
              <a:buNone/>
            </a:pPr>
            <a:r>
              <a:rPr lang="en-US" altLang="en-US" dirty="0" smtClean="0">
                <a:latin typeface="Comic Sans MS" panose="030F0702030302020204" pitchFamily="66" charset="0"/>
              </a:rPr>
              <a:t>Also as 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en-US" altLang="en-US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, x</a:t>
            </a:r>
            <a:r>
              <a:rPr lang="en-US" altLang="en-US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q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, x</a:t>
            </a:r>
            <a:r>
              <a:rPr lang="en-US" altLang="en-US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 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&lt;1/2, </a:t>
            </a:r>
            <a:r>
              <a:rPr lang="en-US" altLang="en-US" dirty="0" smtClean="0">
                <a:latin typeface="Comic Sans MS" panose="030F0702030302020204" pitchFamily="66" charset="0"/>
              </a:rPr>
              <a:t>implies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(1-2</a:t>
            </a:r>
            <a:r>
              <a:rPr lang="en-US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en-US" altLang="en-US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f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),(</a:t>
            </a:r>
            <a:r>
              <a:rPr lang="en-US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1-2x</a:t>
            </a:r>
            <a:r>
              <a:rPr lang="en-US" altLang="en-US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q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),(1-2x</a:t>
            </a:r>
            <a:r>
              <a:rPr lang="en-US" altLang="en-US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)&gt;0</a:t>
            </a:r>
          </a:p>
          <a:p>
            <a:pPr marL="0" indent="0">
              <a:buNone/>
            </a:pPr>
            <a:r>
              <a:rPr lang="en-US" altLang="en-US" dirty="0" smtClean="0">
                <a:latin typeface="Comic Sans MS" panose="030F0702030302020204" pitchFamily="66" charset="0"/>
              </a:rPr>
              <a:t>Hence we loose a number larger than 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r>
              <a:rPr lang="en-US" altLang="en-US" dirty="0" smtClean="0">
                <a:latin typeface="Comic Sans MS" panose="030F0702030302020204" pitchFamily="66" charset="0"/>
              </a:rPr>
              <a:t> for each one of these three edges.</a:t>
            </a:r>
            <a:endParaRPr lang="en-US" alt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altLang="en-US" dirty="0" smtClean="0">
                <a:latin typeface="Comic Sans MS" panose="030F0702030302020204" pitchFamily="66" charset="0"/>
              </a:rPr>
              <a:t>This shows that 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T&lt;m </a:t>
            </a:r>
            <a:r>
              <a:rPr lang="en-US" altLang="en-US" dirty="0" smtClean="0">
                <a:latin typeface="Comic Sans MS" panose="030F0702030302020204" pitchFamily="66" charset="0"/>
              </a:rPr>
              <a:t>proving 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Lemma 2.</a:t>
            </a:r>
          </a:p>
          <a:p>
            <a:pPr marL="0" indent="0">
              <a:buNone/>
            </a:pPr>
            <a:r>
              <a:rPr lang="en-US" altLang="en-US" dirty="0" smtClean="0">
                <a:latin typeface="Comic Sans MS" panose="030F0702030302020204" pitchFamily="66" charset="0"/>
              </a:rPr>
              <a:t>This gives a contradiction.</a:t>
            </a:r>
            <a:endParaRPr lang="en-US" alt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62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There are two edges of value exactly ½!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Note, for </a:t>
            </a:r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we just showed that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edges can not go out. There are no edges of value  </a:t>
            </a:r>
            <a:r>
              <a:rPr lang="en-US" dirty="0" smtClean="0">
                <a:solidFill>
                  <a:srgbClr val="FF0000"/>
                </a:solidFill>
              </a:rPr>
              <a:t>1 </a:t>
            </a:r>
            <a:r>
              <a:rPr lang="en-US" dirty="0" smtClean="0"/>
              <a:t>(these was removed). We get a very specific knowledge: two edges go out of the root and their value is exactly </a:t>
            </a:r>
            <a:r>
              <a:rPr lang="en-US" dirty="0" smtClean="0">
                <a:solidFill>
                  <a:srgbClr val="FF0000"/>
                </a:solidFill>
              </a:rPr>
              <a:t>½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Only then </a:t>
            </a:r>
            <a:r>
              <a:rPr lang="en-US" dirty="0" smtClean="0">
                <a:solidFill>
                  <a:srgbClr val="FF0000"/>
                </a:solidFill>
              </a:rPr>
              <a:t>1-2</a:t>
            </a:r>
            <a:r>
              <a:rPr lang="en-US" altLang="en-US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˖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en-US" altLang="en-US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=0 </a:t>
            </a:r>
            <a:r>
              <a:rPr lang="en-US" altLang="en-US" dirty="0" smtClean="0">
                <a:latin typeface="Comic Sans MS" panose="030F0702030302020204" pitchFamily="66" charset="0"/>
              </a:rPr>
              <a:t>and also for the other edge</a:t>
            </a:r>
            <a:r>
              <a:rPr lang="en-US" altLang="en-US" dirty="0" smtClean="0"/>
              <a:t>.</a:t>
            </a:r>
          </a:p>
          <a:p>
            <a:pPr marL="0" indent="0">
              <a:buNone/>
            </a:pPr>
            <a:r>
              <a:rPr lang="en-US" altLang="en-US" dirty="0" smtClean="0"/>
              <a:t>Namely we do not loose anything (we loose </a:t>
            </a:r>
            <a:r>
              <a:rPr lang="en-US" altLang="en-US" dirty="0" smtClean="0">
                <a:solidFill>
                  <a:srgbClr val="FF0000"/>
                </a:solidFill>
              </a:rPr>
              <a:t>0</a:t>
            </a:r>
            <a:r>
              <a:rPr lang="en-US" altLang="en-US" dirty="0" smtClean="0"/>
              <a:t>).</a:t>
            </a:r>
          </a:p>
          <a:p>
            <a:pPr marL="0" indent="0">
              <a:buNone/>
            </a:pPr>
            <a:r>
              <a:rPr lang="en-US" altLang="en-US" dirty="0" smtClean="0"/>
              <a:t>The above claim does not appear in the original paper of </a:t>
            </a:r>
            <a:r>
              <a:rPr lang="en-US" altLang="en-US" dirty="0" smtClean="0">
                <a:solidFill>
                  <a:srgbClr val="7030A0"/>
                </a:solidFill>
              </a:rPr>
              <a:t>Jain</a:t>
            </a:r>
            <a:r>
              <a:rPr lang="en-US" altLang="en-US" dirty="0" smtClean="0"/>
              <a:t>. He used another method. The method used is from the book of </a:t>
            </a:r>
            <a:r>
              <a:rPr lang="en-US" altLang="en-US" dirty="0" smtClean="0">
                <a:solidFill>
                  <a:srgbClr val="7030A0"/>
                </a:solidFill>
              </a:rPr>
              <a:t>R Ravi et al.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Corollary</a:t>
            </a:r>
            <a:r>
              <a:rPr lang="en-US" dirty="0" smtClean="0"/>
              <a:t>: there are two </a:t>
            </a:r>
            <a:r>
              <a:rPr lang="en-US" dirty="0" smtClean="0">
                <a:solidFill>
                  <a:srgbClr val="FF0000"/>
                </a:solidFill>
              </a:rPr>
              <a:t>x </a:t>
            </a:r>
            <a:r>
              <a:rPr lang="en-US" dirty="0" smtClean="0"/>
              <a:t>variables of value  </a:t>
            </a:r>
            <a:r>
              <a:rPr lang="en-US" dirty="0" smtClean="0">
                <a:solidFill>
                  <a:srgbClr val="FF0000"/>
                </a:solidFill>
              </a:rPr>
              <a:t>½.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27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solidFill>
                  <a:srgbClr val="00B0F0"/>
                </a:solidFill>
              </a:rPr>
              <a:t>This was generalized</a:t>
            </a:r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FontTx/>
              <a:buNone/>
            </a:pPr>
            <a:r>
              <a:rPr lang="en-US" altLang="en-US" sz="3200" dirty="0" smtClean="0"/>
              <a:t>To </a:t>
            </a:r>
            <a:r>
              <a:rPr lang="en-US" altLang="en-US" sz="3200" dirty="0" smtClean="0">
                <a:solidFill>
                  <a:srgbClr val="00B050"/>
                </a:solidFill>
              </a:rPr>
              <a:t>Steiner Network  with degree constrains</a:t>
            </a:r>
            <a:r>
              <a:rPr lang="en-US" altLang="en-US" sz="3200" dirty="0" smtClean="0"/>
              <a:t>.</a:t>
            </a:r>
          </a:p>
          <a:p>
            <a:pPr marL="0" indent="0" algn="l">
              <a:buFontTx/>
              <a:buNone/>
            </a:pPr>
            <a:r>
              <a:rPr lang="en-US" altLang="en-US" sz="3200" dirty="0" smtClean="0"/>
              <a:t>Degree constrains are also cut constrains.</a:t>
            </a:r>
          </a:p>
          <a:p>
            <a:pPr marL="0" indent="0" algn="l">
              <a:buFontTx/>
              <a:buNone/>
            </a:pPr>
            <a:r>
              <a:rPr lang="en-US" altLang="en-US" sz="3200" dirty="0" smtClean="0"/>
              <a:t>The solution was </a:t>
            </a:r>
            <a:r>
              <a:rPr lang="en-US" altLang="en-US" sz="3200" dirty="0" smtClean="0">
                <a:solidFill>
                  <a:srgbClr val="FF0000"/>
                </a:solidFill>
              </a:rPr>
              <a:t>2</a:t>
            </a:r>
            <a:r>
              <a:rPr lang="en-US" altLang="en-US" sz="3200" dirty="0" smtClean="0"/>
              <a:t> times the cost and the </a:t>
            </a:r>
          </a:p>
          <a:p>
            <a:pPr marL="0" indent="0" algn="l">
              <a:buFontTx/>
              <a:buNone/>
            </a:pPr>
            <a:r>
              <a:rPr lang="en-US" altLang="en-US" sz="3200" dirty="0" smtClean="0"/>
              <a:t>degree was </a:t>
            </a:r>
            <a:r>
              <a:rPr lang="en-US" altLang="en-US" sz="3200" dirty="0" smtClean="0">
                <a:solidFill>
                  <a:srgbClr val="FF0000"/>
                </a:solidFill>
              </a:rPr>
              <a:t>+4</a:t>
            </a:r>
            <a:r>
              <a:rPr lang="en-US" altLang="en-US" sz="3200" dirty="0" smtClean="0"/>
              <a:t> compared to the bound.</a:t>
            </a:r>
          </a:p>
          <a:p>
            <a:pPr marL="0" indent="0" algn="l">
              <a:buFontTx/>
              <a:buNone/>
            </a:pPr>
            <a:r>
              <a:rPr lang="en-US" altLang="en-US" sz="3200" dirty="0" smtClean="0"/>
              <a:t>A </a:t>
            </a:r>
            <a:r>
              <a:rPr lang="en-US" altLang="en-US" sz="3200" dirty="0" smtClean="0">
                <a:solidFill>
                  <a:srgbClr val="FF0000"/>
                </a:solidFill>
              </a:rPr>
              <a:t>constant additive </a:t>
            </a:r>
            <a:r>
              <a:rPr lang="en-US" altLang="en-US" sz="3200" dirty="0" smtClean="0"/>
              <a:t>ratio for the degrees in</a:t>
            </a:r>
          </a:p>
          <a:p>
            <a:pPr marL="0" indent="0" algn="l">
              <a:buFontTx/>
              <a:buNone/>
            </a:pPr>
            <a:r>
              <a:rPr lang="en-US" altLang="en-US" sz="3200" dirty="0" smtClean="0"/>
              <a:t>the </a:t>
            </a:r>
            <a:r>
              <a:rPr lang="en-US" altLang="en-US" sz="3200" dirty="0" smtClean="0">
                <a:solidFill>
                  <a:srgbClr val="00B050"/>
                </a:solidFill>
              </a:rPr>
              <a:t>Steiner forest  </a:t>
            </a:r>
            <a:r>
              <a:rPr lang="en-US" altLang="en-US" sz="3200" dirty="0" smtClean="0"/>
              <a:t>problem and twice the optimum cost. For </a:t>
            </a:r>
            <a:r>
              <a:rPr lang="en-US" altLang="en-US" sz="3200" dirty="0" smtClean="0">
                <a:solidFill>
                  <a:srgbClr val="00B050"/>
                </a:solidFill>
              </a:rPr>
              <a:t>MST</a:t>
            </a:r>
            <a:r>
              <a:rPr lang="en-US" altLang="en-US" sz="3200" dirty="0" smtClean="0"/>
              <a:t> with </a:t>
            </a:r>
            <a:r>
              <a:rPr lang="en-US" altLang="en-US" sz="3200" dirty="0" smtClean="0">
                <a:solidFill>
                  <a:srgbClr val="FF0000"/>
                </a:solidFill>
              </a:rPr>
              <a:t>degree bounds </a:t>
            </a:r>
            <a:r>
              <a:rPr lang="en-US" altLang="en-US" sz="3200" dirty="0" smtClean="0"/>
              <a:t>we get the </a:t>
            </a:r>
            <a:r>
              <a:rPr lang="en-US" altLang="en-US" sz="3200" dirty="0" smtClean="0">
                <a:solidFill>
                  <a:srgbClr val="0070C0"/>
                </a:solidFill>
              </a:rPr>
              <a:t>minimum cost tree </a:t>
            </a:r>
            <a:r>
              <a:rPr lang="en-US" altLang="en-US" sz="3200" dirty="0" smtClean="0"/>
              <a:t>and the degree violation is  </a:t>
            </a:r>
            <a:r>
              <a:rPr lang="en-US" altLang="en-US" sz="3200" dirty="0" smtClean="0">
                <a:solidFill>
                  <a:srgbClr val="FF0000"/>
                </a:solidFill>
              </a:rPr>
              <a:t>+1.</a:t>
            </a:r>
          </a:p>
          <a:p>
            <a:pPr marL="0" indent="0" algn="l">
              <a:buFontTx/>
              <a:buNone/>
            </a:pPr>
            <a:r>
              <a:rPr lang="en-US" altLang="en-US" sz="3200" dirty="0" smtClean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2"/>
    </mc:Choice>
    <mc:Fallback xmlns="">
      <p:transition spd="slow" advTm="172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solidFill>
                  <a:srgbClr val="00B0F0"/>
                </a:solidFill>
              </a:rPr>
              <a:t>In my homepage</a:t>
            </a:r>
          </a:p>
        </p:txBody>
      </p:sp>
      <p:sp>
        <p:nvSpPr>
          <p:cNvPr id="819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FontTx/>
              <a:buNone/>
            </a:pPr>
            <a:r>
              <a:rPr lang="en-US" altLang="en-US" sz="3600" dirty="0" smtClean="0"/>
              <a:t>There is a talk on </a:t>
            </a:r>
            <a:r>
              <a:rPr lang="en-US" altLang="en-US" sz="3600" dirty="0" smtClean="0">
                <a:solidFill>
                  <a:srgbClr val="00B050"/>
                </a:solidFill>
              </a:rPr>
              <a:t>Steiner Networks </a:t>
            </a:r>
            <a:r>
              <a:rPr lang="en-US" altLang="en-US" sz="3600" dirty="0" smtClean="0"/>
              <a:t>with all the details of the algorithm of </a:t>
            </a:r>
            <a:r>
              <a:rPr lang="en-US" altLang="en-US" sz="3600" dirty="0" smtClean="0">
                <a:solidFill>
                  <a:srgbClr val="7030A0"/>
                </a:solidFill>
              </a:rPr>
              <a:t>Jain.</a:t>
            </a:r>
          </a:p>
          <a:p>
            <a:pPr marL="0" indent="0" algn="l">
              <a:buFontTx/>
              <a:buNone/>
            </a:pPr>
            <a:endParaRPr lang="en-US" altLang="en-US" sz="3600" dirty="0" smtClean="0"/>
          </a:p>
          <a:p>
            <a:pPr marL="0" indent="0" algn="l">
              <a:buFontTx/>
              <a:buNone/>
            </a:pPr>
            <a:r>
              <a:rPr lang="en-US" altLang="en-US" sz="3600" dirty="0" smtClean="0"/>
              <a:t>It is under </a:t>
            </a:r>
            <a:r>
              <a:rPr lang="en-US" altLang="en-US" sz="3600" dirty="0" smtClean="0">
                <a:solidFill>
                  <a:srgbClr val="00B050"/>
                </a:solidFill>
              </a:rPr>
              <a:t>“talks and talks on teaching”</a:t>
            </a:r>
            <a:r>
              <a:rPr lang="en-US" altLang="en-US" sz="3600" dirty="0" smtClean="0"/>
              <a:t>.</a:t>
            </a:r>
          </a:p>
          <a:p>
            <a:pPr marL="0" indent="0" algn="l">
              <a:buFontTx/>
              <a:buNone/>
            </a:pPr>
            <a:endParaRPr lang="en-US" altLang="en-US" sz="3600" dirty="0" smtClean="0"/>
          </a:p>
          <a:p>
            <a:pPr marL="0" indent="0" algn="l">
              <a:buFontTx/>
              <a:buNone/>
            </a:pPr>
            <a:r>
              <a:rPr lang="en-US" altLang="en-US" sz="3600" dirty="0" smtClean="0"/>
              <a:t>I describe the </a:t>
            </a:r>
            <a:r>
              <a:rPr lang="en-US" altLang="en-US" sz="3600" dirty="0" smtClean="0">
                <a:solidFill>
                  <a:srgbClr val="0070C0"/>
                </a:solidFill>
              </a:rPr>
              <a:t>missing piece</a:t>
            </a:r>
            <a:r>
              <a:rPr lang="en-US" altLang="en-US" sz="3600" dirty="0" smtClean="0"/>
              <a:t>: how to make the violated set a laminar family.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4"/>
    </mc:Choice>
    <mc:Fallback xmlns="">
      <p:transition spd="slow" advTm="164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solidFill>
                  <a:srgbClr val="00B0F0"/>
                </a:solidFill>
              </a:rPr>
              <a:t>Bad cases</a:t>
            </a:r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FontTx/>
              <a:buNone/>
            </a:pPr>
            <a:r>
              <a:rPr lang="en-US" altLang="en-US" sz="3600" dirty="0" smtClean="0"/>
              <a:t>1) If the paths have to be </a:t>
            </a:r>
            <a:r>
              <a:rPr lang="en-US" altLang="en-US" sz="3600" dirty="0" smtClean="0">
                <a:solidFill>
                  <a:srgbClr val="FF0000"/>
                </a:solidFill>
              </a:rPr>
              <a:t>vertex disjoint </a:t>
            </a:r>
            <a:r>
              <a:rPr lang="en-US" altLang="en-US" sz="3600" dirty="0" smtClean="0"/>
              <a:t>it is </a:t>
            </a:r>
            <a:r>
              <a:rPr lang="en-US" altLang="en-US" sz="3600" dirty="0" smtClean="0">
                <a:solidFill>
                  <a:srgbClr val="FF0000"/>
                </a:solidFill>
              </a:rPr>
              <a:t>Labelcover </a:t>
            </a:r>
            <a:r>
              <a:rPr lang="en-US" altLang="en-US" sz="3600" dirty="0"/>
              <a:t>h</a:t>
            </a:r>
            <a:r>
              <a:rPr lang="en-US" altLang="en-US" sz="3600" dirty="0" smtClean="0"/>
              <a:t>ard. </a:t>
            </a:r>
            <a:r>
              <a:rPr lang="en-US" altLang="en-US" sz="3600" dirty="0" smtClean="0">
                <a:solidFill>
                  <a:srgbClr val="FF0000"/>
                </a:solidFill>
              </a:rPr>
              <a:t>Kortsarz </a:t>
            </a:r>
            <a:r>
              <a:rPr lang="en-US" altLang="en-US" sz="3600" dirty="0" smtClean="0"/>
              <a:t>et al. This proof needs the projection property.</a:t>
            </a:r>
          </a:p>
          <a:p>
            <a:pPr marL="0" indent="0" algn="l"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2) </a:t>
            </a:r>
            <a:r>
              <a:rPr lang="en-US" altLang="en-US" sz="3600" dirty="0" smtClean="0">
                <a:solidFill>
                  <a:srgbClr val="00B050"/>
                </a:solidFill>
              </a:rPr>
              <a:t>Directed Steiner tree</a:t>
            </a:r>
            <a:r>
              <a:rPr lang="en-US" altLang="en-US" sz="3600" dirty="0" smtClean="0"/>
              <a:t> </a:t>
            </a:r>
            <a:r>
              <a:rPr lang="en-US" altLang="en-US" sz="3600" dirty="0"/>
              <a:t> </a:t>
            </a:r>
            <a:r>
              <a:rPr lang="en-US" altLang="en-US" sz="3600" dirty="0" smtClean="0">
                <a:solidFill>
                  <a:srgbClr val="FF0000"/>
                </a:solidFill>
              </a:rPr>
              <a:t>(log </a:t>
            </a:r>
            <a:r>
              <a:rPr lang="en-US" alt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n)</a:t>
            </a:r>
            <a:r>
              <a:rPr lang="en-US" altLang="en-US" sz="3600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2-</a:t>
            </a:r>
            <a:r>
              <a:rPr lang="el-GR" altLang="en-US" sz="3600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ε</a:t>
            </a:r>
            <a:r>
              <a:rPr lang="en-US" alt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dirty="0">
                <a:sym typeface="Symbol" panose="05050102010706020507" pitchFamily="18" charset="2"/>
              </a:rPr>
              <a:t> </a:t>
            </a:r>
            <a:r>
              <a:rPr lang="en-US" altLang="en-US" sz="3600" dirty="0" smtClean="0">
                <a:sym typeface="Symbol" panose="05050102010706020507" pitchFamily="18" charset="2"/>
              </a:rPr>
              <a:t>hardness. </a:t>
            </a:r>
            <a:r>
              <a:rPr lang="en-US" altLang="en-US" sz="3600" dirty="0" smtClean="0"/>
              <a:t>Due to </a:t>
            </a:r>
            <a:r>
              <a:rPr lang="en-US" altLang="en-US" sz="3600" dirty="0" smtClean="0">
                <a:solidFill>
                  <a:srgbClr val="7030A0"/>
                </a:solidFill>
              </a:rPr>
              <a:t>Halperin and Krauthgamer</a:t>
            </a:r>
            <a:r>
              <a:rPr lang="en-US" altLang="en-US" sz="3600" dirty="0" smtClean="0"/>
              <a:t>. </a:t>
            </a:r>
            <a:endParaRPr lang="en-US" altLang="en-US" sz="3600" dirty="0"/>
          </a:p>
          <a:p>
            <a:pPr marL="0" indent="0" algn="l">
              <a:buFontTx/>
              <a:buNone/>
            </a:pPr>
            <a:r>
              <a:rPr lang="en-US" altLang="en-US" sz="3600" dirty="0" smtClean="0"/>
              <a:t>3)The directed version of the </a:t>
            </a:r>
            <a:r>
              <a:rPr lang="en-US" altLang="en-US" sz="3600" dirty="0" smtClean="0">
                <a:solidFill>
                  <a:srgbClr val="00B050"/>
                </a:solidFill>
              </a:rPr>
              <a:t>Steiner Forest </a:t>
            </a:r>
            <a:r>
              <a:rPr lang="en-US" altLang="en-US" sz="3600" dirty="0" smtClean="0"/>
              <a:t>problem is </a:t>
            </a:r>
            <a:r>
              <a:rPr lang="en-US" altLang="en-US" sz="3600" dirty="0" smtClean="0">
                <a:solidFill>
                  <a:srgbClr val="FF0000"/>
                </a:solidFill>
              </a:rPr>
              <a:t>Labelcover-hard</a:t>
            </a:r>
            <a:r>
              <a:rPr lang="en-US" altLang="en-US" sz="3600" dirty="0" smtClean="0"/>
              <a:t>. </a:t>
            </a:r>
            <a:r>
              <a:rPr lang="en-US" altLang="en-US" sz="3600" dirty="0" smtClean="0">
                <a:solidFill>
                  <a:srgbClr val="7030A0"/>
                </a:solidFill>
              </a:rPr>
              <a:t>Dodis and  Khanna. </a:t>
            </a:r>
            <a:r>
              <a:rPr lang="en-US" altLang="en-US" sz="3600" dirty="0" smtClean="0"/>
              <a:t>Extremely simple proof.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0"/>
    </mc:Choice>
    <mc:Fallback xmlns="">
      <p:transition spd="slow" advTm="19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Coping with the first bad case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Steiner Network with vertex disjoint paths.</a:t>
            </a:r>
          </a:p>
          <a:p>
            <a:r>
              <a:rPr lang="en-US" dirty="0" smtClean="0"/>
              <a:t>The idea is to give a good ratio if the maximum demand </a:t>
            </a:r>
            <a:r>
              <a:rPr lang="en-US" dirty="0" smtClean="0">
                <a:solidFill>
                  <a:srgbClr val="FF0000"/>
                </a:solidFill>
              </a:rPr>
              <a:t>k </a:t>
            </a:r>
            <a:r>
              <a:rPr lang="en-US" dirty="0" smtClean="0"/>
              <a:t>is small.</a:t>
            </a:r>
          </a:p>
          <a:p>
            <a:r>
              <a:rPr lang="en-US" dirty="0" smtClean="0"/>
              <a:t>We present a beautiful and elegant algorithm by </a:t>
            </a:r>
            <a:r>
              <a:rPr lang="en-US" dirty="0" smtClean="0">
                <a:solidFill>
                  <a:srgbClr val="7030A0"/>
                </a:solidFill>
              </a:rPr>
              <a:t>Chuzhoy and Khanna </a:t>
            </a:r>
            <a:r>
              <a:rPr lang="en-US" dirty="0" smtClean="0"/>
              <a:t>for the above problem that gives ratio </a:t>
            </a:r>
            <a:r>
              <a:rPr lang="en-US" dirty="0" smtClean="0">
                <a:solidFill>
                  <a:srgbClr val="FF0000"/>
                </a:solidFill>
              </a:rPr>
              <a:t>O(log n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˖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k</a:t>
            </a:r>
            <a:r>
              <a:rPr lang="en-US" altLang="en-US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3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) </a:t>
            </a:r>
          </a:p>
          <a:p>
            <a:r>
              <a:rPr lang="en-US" dirty="0" smtClean="0">
                <a:sym typeface="Symbol" panose="05050102010706020507" pitchFamily="18" charset="2"/>
              </a:rPr>
              <a:t>They use the 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  <a:t>E</a:t>
            </a:r>
            <a:r>
              <a:rPr lang="en-US" dirty="0" smtClean="0">
                <a:solidFill>
                  <a:srgbClr val="0070C0"/>
                </a:solidFill>
                <a:sym typeface="Symbol" panose="05050102010706020507" pitchFamily="18" charset="2"/>
              </a:rPr>
              <a:t>lement connectivity </a:t>
            </a:r>
            <a:r>
              <a:rPr lang="en-US" dirty="0" smtClean="0">
                <a:sym typeface="Symbol" panose="05050102010706020507" pitchFamily="18" charset="2"/>
              </a:rPr>
              <a:t>problem</a:t>
            </a:r>
            <a:r>
              <a:rPr lang="en-US" dirty="0" smtClean="0">
                <a:sym typeface="Symbol" panose="05050102010706020507" pitchFamily="18" charset="2"/>
              </a:rPr>
              <a:t>.</a:t>
            </a:r>
          </a:p>
          <a:p>
            <a:r>
              <a:rPr lang="en-US" dirty="0" smtClean="0">
                <a:sym typeface="Symbol" panose="05050102010706020507" pitchFamily="18" charset="2"/>
              </a:rPr>
              <a:t>Surprisingly easy to read.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93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solidFill>
                  <a:srgbClr val="00B0F0"/>
                </a:solidFill>
              </a:rPr>
              <a:t>It is not half integral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FontTx/>
              <a:buNone/>
            </a:pPr>
            <a:r>
              <a:rPr lang="en-US" altLang="en-US" sz="3600" dirty="0" smtClean="0">
                <a:solidFill>
                  <a:srgbClr val="7030A0"/>
                </a:solidFill>
              </a:rPr>
              <a:t>Jain</a:t>
            </a:r>
            <a:r>
              <a:rPr lang="en-US" altLang="en-US" sz="3600" dirty="0" smtClean="0"/>
              <a:t> showed that the </a:t>
            </a:r>
            <a:r>
              <a:rPr lang="en-US" altLang="en-US" sz="3600" dirty="0" smtClean="0">
                <a:solidFill>
                  <a:srgbClr val="00B050"/>
                </a:solidFill>
              </a:rPr>
              <a:t>Steiner Network </a:t>
            </a:r>
            <a:r>
              <a:rPr lang="en-US" altLang="en-US" sz="3600" dirty="0" smtClean="0"/>
              <a:t>problem is not </a:t>
            </a:r>
            <a:r>
              <a:rPr lang="en-US" altLang="en-US" sz="3600" dirty="0" smtClean="0">
                <a:solidFill>
                  <a:srgbClr val="FF0000"/>
                </a:solidFill>
              </a:rPr>
              <a:t>½</a:t>
            </a:r>
            <a:r>
              <a:rPr lang="en-US" altLang="en-US" sz="3600" dirty="0" smtClean="0"/>
              <a:t>-integral using the </a:t>
            </a:r>
            <a:r>
              <a:rPr lang="en-US" altLang="en-US" sz="3600" dirty="0" smtClean="0">
                <a:solidFill>
                  <a:srgbClr val="00B050"/>
                </a:solidFill>
              </a:rPr>
              <a:t>Petersen graph. </a:t>
            </a:r>
            <a:r>
              <a:rPr lang="en-US" altLang="en-US" sz="3600" dirty="0" smtClean="0"/>
              <a:t>Also gave example that the largest entry in a non </a:t>
            </a:r>
            <a:r>
              <a:rPr lang="en-US" altLang="en-US" sz="3600" dirty="0" smtClean="0">
                <a:solidFill>
                  <a:srgbClr val="00B050"/>
                </a:solidFill>
              </a:rPr>
              <a:t>BFS </a:t>
            </a:r>
            <a:r>
              <a:rPr lang="en-US" altLang="en-US" sz="3600" dirty="0" smtClean="0"/>
              <a:t>is </a:t>
            </a:r>
            <a:r>
              <a:rPr lang="en-US" altLang="en-US" sz="3600" dirty="0" smtClean="0">
                <a:solidFill>
                  <a:srgbClr val="FF0000"/>
                </a:solidFill>
              </a:rPr>
              <a:t>1/3</a:t>
            </a:r>
            <a:r>
              <a:rPr lang="en-US" altLang="en-US" sz="3600" dirty="0" smtClean="0"/>
              <a:t>.</a:t>
            </a:r>
          </a:p>
          <a:p>
            <a:pPr marL="0" indent="0" algn="l">
              <a:buFontTx/>
              <a:buNone/>
            </a:pPr>
            <a:r>
              <a:rPr lang="en-US" altLang="en-US" sz="3600" dirty="0" smtClean="0"/>
              <a:t>The LP is the natural generalization of the LP for </a:t>
            </a:r>
            <a:r>
              <a:rPr lang="en-US" altLang="en-US" sz="3600" dirty="0" smtClean="0">
                <a:solidFill>
                  <a:srgbClr val="00B050"/>
                </a:solidFill>
              </a:rPr>
              <a:t>Steiner Forest.</a:t>
            </a:r>
          </a:p>
          <a:p>
            <a:pPr marL="0" indent="0" algn="l">
              <a:buFontTx/>
              <a:buNone/>
            </a:pPr>
            <a:r>
              <a:rPr lang="en-US" altLang="en-US" sz="3600" dirty="0" smtClean="0"/>
              <a:t>There is a very nice property for every </a:t>
            </a:r>
            <a:r>
              <a:rPr lang="en-US" altLang="en-US" sz="3600" dirty="0" smtClean="0">
                <a:solidFill>
                  <a:srgbClr val="FF0000"/>
                </a:solidFill>
              </a:rPr>
              <a:t>BFS</a:t>
            </a:r>
            <a:r>
              <a:rPr lang="en-US" altLang="en-US" sz="3600" dirty="0" smtClean="0"/>
              <a:t> (corner).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3"/>
    </mc:Choice>
    <mc:Fallback xmlns="">
      <p:transition spd="slow" advTm="16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solidFill>
                  <a:srgbClr val="00B0F0"/>
                </a:solidFill>
              </a:rPr>
              <a:t>Consider the vertices versus edges matrix.</a:t>
            </a: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FontTx/>
              <a:buNone/>
            </a:pPr>
            <a:r>
              <a:rPr lang="en-US" altLang="en-US" sz="3600" dirty="0" smtClean="0"/>
              <a:t>It is immediate to show that the rank of this matrix is the number of edges (because of the constrains </a:t>
            </a:r>
            <a:r>
              <a:rPr lang="en-US" alt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en-US" altLang="en-US" sz="36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US" alt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≥ 0</a:t>
            </a:r>
            <a:r>
              <a:rPr lang="en-US" altLang="en-US" sz="36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.)</a:t>
            </a:r>
          </a:p>
          <a:p>
            <a:pPr marL="0" indent="0" algn="l">
              <a:buFontTx/>
              <a:buNone/>
            </a:pPr>
            <a:r>
              <a:rPr lang="en-US" altLang="en-US" sz="3600" dirty="0" smtClean="0">
                <a:latin typeface="Comic Sans MS" panose="030F0702030302020204" pitchFamily="66" charset="0"/>
              </a:rPr>
              <a:t>Hence we get </a:t>
            </a:r>
            <a:r>
              <a:rPr lang="en-US" alt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</a:t>
            </a:r>
            <a:r>
              <a:rPr lang="en-US" altLang="en-US" sz="36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3600" dirty="0" smtClean="0">
                <a:latin typeface="Comic Sans MS" panose="030F0702030302020204" pitchFamily="66" charset="0"/>
              </a:rPr>
              <a:t>independent rows (constrains).</a:t>
            </a:r>
          </a:p>
          <a:p>
            <a:pPr marL="0" indent="0" algn="l">
              <a:buFontTx/>
              <a:buNone/>
            </a:pPr>
            <a:r>
              <a:rPr lang="en-US" altLang="en-US" sz="3600" dirty="0" smtClean="0">
                <a:latin typeface="Comic Sans MS" panose="030F0702030302020204" pitchFamily="66" charset="0"/>
              </a:rPr>
              <a:t>A standard theorem says that we can make the independent rows into a </a:t>
            </a:r>
            <a:r>
              <a:rPr lang="en-US" alt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laminar family</a:t>
            </a:r>
            <a:r>
              <a:rPr lang="en-US" altLang="en-US" sz="36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3600" dirty="0" smtClean="0">
                <a:latin typeface="Comic Sans MS" panose="030F0702030302020204" pitchFamily="66" charset="0"/>
              </a:rPr>
              <a:t>(namely a tree).</a:t>
            </a:r>
            <a:endParaRPr lang="en-US" altLang="en-US" sz="36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4"/>
    </mc:Choice>
    <mc:Fallback xmlns="">
      <p:transition spd="slow" advTm="19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solidFill>
                  <a:srgbClr val="00B0F0"/>
                </a:solidFill>
              </a:rPr>
              <a:t>Token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buFontTx/>
              <a:buNone/>
              <a:defRPr/>
            </a:pPr>
            <a:r>
              <a:rPr lang="en-US" sz="3600" dirty="0" smtClean="0"/>
              <a:t>A </a:t>
            </a:r>
            <a:r>
              <a:rPr lang="en-US" sz="3600" dirty="0" smtClean="0">
                <a:solidFill>
                  <a:srgbClr val="00B050"/>
                </a:solidFill>
              </a:rPr>
              <a:t>token distribution </a:t>
            </a:r>
            <a:r>
              <a:rPr lang="en-US" sz="3600" dirty="0" smtClean="0"/>
              <a:t>theorem by </a:t>
            </a:r>
            <a:r>
              <a:rPr lang="en-US" sz="3600" dirty="0" smtClean="0">
                <a:solidFill>
                  <a:srgbClr val="7030A0"/>
                </a:solidFill>
              </a:rPr>
              <a:t>Jain</a:t>
            </a:r>
            <a:r>
              <a:rPr lang="en-US" sz="3600" dirty="0" smtClean="0"/>
              <a:t> shows that there is an entry in any </a:t>
            </a:r>
            <a:r>
              <a:rPr lang="en-US" sz="3600" dirty="0" smtClean="0">
                <a:solidFill>
                  <a:srgbClr val="00B050"/>
                </a:solidFill>
              </a:rPr>
              <a:t>BFS </a:t>
            </a:r>
            <a:r>
              <a:rPr lang="en-US" sz="3600" dirty="0" smtClean="0"/>
              <a:t> of fractional value at least </a:t>
            </a:r>
            <a:r>
              <a:rPr lang="en-US" sz="3600" dirty="0" smtClean="0">
                <a:solidFill>
                  <a:srgbClr val="FF0000"/>
                </a:solidFill>
              </a:rPr>
              <a:t>½</a:t>
            </a:r>
            <a:r>
              <a:rPr lang="en-US" sz="3600" dirty="0" smtClean="0"/>
              <a:t>.</a:t>
            </a:r>
          </a:p>
          <a:p>
            <a:pPr marL="0" indent="0" algn="l">
              <a:buFontTx/>
              <a:buNone/>
              <a:defRPr/>
            </a:pPr>
            <a:r>
              <a:rPr lang="en-US" sz="3600" dirty="0" smtClean="0"/>
              <a:t>We set this entry to </a:t>
            </a:r>
            <a:r>
              <a:rPr lang="en-US" sz="3600" dirty="0" smtClean="0">
                <a:solidFill>
                  <a:srgbClr val="FF0000"/>
                </a:solidFill>
              </a:rPr>
              <a:t>1</a:t>
            </a:r>
            <a:r>
              <a:rPr lang="en-US" sz="3600" dirty="0" smtClean="0"/>
              <a:t> and recompute the </a:t>
            </a:r>
            <a:r>
              <a:rPr lang="en-US" sz="3600" dirty="0" smtClean="0">
                <a:solidFill>
                  <a:srgbClr val="FF0000"/>
                </a:solidFill>
              </a:rPr>
              <a:t>LP</a:t>
            </a:r>
          </a:p>
          <a:p>
            <a:pPr algn="l">
              <a:defRPr/>
            </a:pPr>
            <a:endParaRPr lang="en-US" sz="3600" dirty="0" smtClean="0">
              <a:solidFill>
                <a:srgbClr val="FF0000"/>
              </a:solidFill>
            </a:endParaRPr>
          </a:p>
          <a:p>
            <a:pPr marL="0" indent="0" algn="l">
              <a:buFontTx/>
              <a:buNone/>
              <a:defRPr/>
            </a:pPr>
            <a:r>
              <a:rPr lang="en-US" sz="3600" dirty="0" smtClean="0"/>
              <a:t>This gives ratio </a:t>
            </a:r>
            <a:r>
              <a:rPr lang="en-US" sz="3600" dirty="0" smtClean="0">
                <a:solidFill>
                  <a:srgbClr val="FF0000"/>
                </a:solidFill>
              </a:rPr>
              <a:t>2 </a:t>
            </a:r>
            <a:r>
              <a:rPr lang="en-US" sz="3600" dirty="0" smtClean="0"/>
              <a:t>for a rather complex problem.</a:t>
            </a:r>
          </a:p>
          <a:p>
            <a:pPr algn="l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"/>
    </mc:Choice>
    <mc:Fallback xmlns="">
      <p:transition spd="slow" advTm="17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Some observations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constrains say that if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separates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j</a:t>
            </a:r>
            <a:r>
              <a:rPr lang="en-US" dirty="0" smtClean="0"/>
              <a:t>,  the demand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k </a:t>
            </a:r>
            <a:r>
              <a:rPr lang="en-US" dirty="0" smtClean="0"/>
              <a:t>between </a:t>
            </a:r>
            <a:r>
              <a:rPr lang="en-US" dirty="0" smtClean="0">
                <a:solidFill>
                  <a:srgbClr val="FF0000"/>
                </a:solidFill>
              </a:rPr>
              <a:t>i </a:t>
            </a:r>
            <a:r>
              <a:rPr lang="en-US" dirty="0" smtClean="0"/>
              <a:t>and  </a:t>
            </a:r>
            <a:r>
              <a:rPr lang="en-US" dirty="0" smtClean="0">
                <a:solidFill>
                  <a:srgbClr val="FF0000"/>
                </a:solidFill>
              </a:rPr>
              <a:t>j </a:t>
            </a:r>
            <a:r>
              <a:rPr lang="en-US" dirty="0" smtClean="0"/>
              <a:t>is larger than the number of edges </a:t>
            </a:r>
            <a:r>
              <a:rPr lang="en-US" dirty="0" smtClean="0">
                <a:solidFill>
                  <a:srgbClr val="FF0000"/>
                </a:solidFill>
              </a:rPr>
              <a:t>k’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leaving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in the solution, then at least  </a:t>
            </a:r>
            <a:r>
              <a:rPr lang="en-US" dirty="0" smtClean="0">
                <a:solidFill>
                  <a:srgbClr val="FF0000"/>
                </a:solidFill>
              </a:rPr>
              <a:t>k-k’ </a:t>
            </a:r>
            <a:r>
              <a:rPr lang="en-US" dirty="0" smtClean="0"/>
              <a:t>edges of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(S) </a:t>
            </a: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(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(S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)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are the edge with exactly one endpoint in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S</a:t>
            </a:r>
            <a:r>
              <a:rPr lang="en-US" dirty="0" smtClean="0">
                <a:sym typeface="Symbol" panose="05050102010706020507" pitchFamily="18" charset="2"/>
              </a:rPr>
              <a:t>) leave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S</a:t>
            </a:r>
            <a:r>
              <a:rPr lang="en-US" dirty="0">
                <a:sym typeface="Symbol" panose="05050102010706020507" pitchFamily="18" charset="2"/>
              </a:rPr>
              <a:t> </a:t>
            </a:r>
            <a:endParaRPr lang="en-US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in any feasible solution.</a:t>
            </a: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Since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k’ </a:t>
            </a:r>
            <a:r>
              <a:rPr lang="en-US" dirty="0" smtClean="0">
                <a:sym typeface="Symbol" panose="05050102010706020507" pitchFamily="18" charset="2"/>
              </a:rPr>
              <a:t>is constant, the </a:t>
            </a:r>
            <a:r>
              <a:rPr lang="en-US" dirty="0" smtClean="0">
                <a:solidFill>
                  <a:srgbClr val="00B050"/>
                </a:solidFill>
                <a:sym typeface="Symbol" panose="05050102010706020507" pitchFamily="18" charset="2"/>
              </a:rPr>
              <a:t>defining pair </a:t>
            </a:r>
            <a:r>
              <a:rPr lang="en-US" dirty="0" smtClean="0">
                <a:sym typeface="Symbol" panose="05050102010706020507" pitchFamily="18" charset="2"/>
              </a:rPr>
              <a:t>is the pair separated </a:t>
            </a: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by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S</a:t>
            </a:r>
            <a:r>
              <a:rPr lang="en-US" dirty="0" smtClean="0">
                <a:sym typeface="Symbol" panose="05050102010706020507" pitchFamily="18" charset="2"/>
              </a:rPr>
              <a:t> with maximum demand. This is called the </a:t>
            </a:r>
            <a:r>
              <a:rPr lang="en-US" dirty="0" smtClean="0">
                <a:solidFill>
                  <a:srgbClr val="0070C0"/>
                </a:solidFill>
                <a:sym typeface="Symbol" panose="05050102010706020507" pitchFamily="18" charset="2"/>
              </a:rPr>
              <a:t>critical pair.</a:t>
            </a:r>
            <a:endParaRPr lang="en-US" altLang="en-US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altLang="en-US" dirty="0" smtClean="0">
                <a:latin typeface="Comic Sans MS" panose="030F0702030302020204" pitchFamily="66" charset="0"/>
              </a:rPr>
              <a:t>Define: 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f(S)=k-k’ </a:t>
            </a:r>
            <a:r>
              <a:rPr lang="en-US" altLang="en-US" dirty="0" smtClean="0">
                <a:latin typeface="Comic Sans MS" panose="030F0702030302020204" pitchFamily="66" charset="0"/>
              </a:rPr>
              <a:t>for the </a:t>
            </a:r>
            <a:r>
              <a:rPr lang="en-US" alt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critical pair</a:t>
            </a:r>
            <a:r>
              <a:rPr lang="en-US" altLang="en-US" dirty="0" smtClean="0">
                <a:latin typeface="Comic Sans MS" panose="030F0702030302020204" pitchFamily="66" charset="0"/>
              </a:rPr>
              <a:t>. The </a:t>
            </a:r>
          </a:p>
          <a:p>
            <a:pPr marL="0" indent="0">
              <a:buNone/>
            </a:pPr>
            <a:r>
              <a:rPr lang="en-US" altLang="en-US" dirty="0" smtClean="0">
                <a:latin typeface="Comic Sans MS" panose="030F0702030302020204" pitchFamily="66" charset="0"/>
              </a:rPr>
              <a:t>constraint for 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 </a:t>
            </a:r>
            <a:r>
              <a:rPr lang="en-US" altLang="en-US" dirty="0" smtClean="0">
                <a:latin typeface="Comic Sans MS" panose="030F0702030302020204" pitchFamily="66" charset="0"/>
              </a:rPr>
              <a:t>is  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f(S)≤x(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(S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)) </a:t>
            </a:r>
            <a:r>
              <a:rPr lang="en-US" dirty="0" smtClean="0">
                <a:sym typeface="Symbol" panose="05050102010706020507" pitchFamily="18" charset="2"/>
              </a:rPr>
              <a:t>for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S</a:t>
            </a:r>
            <a:r>
              <a:rPr lang="en-US" dirty="0" smtClean="0">
                <a:sym typeface="Symbol" panose="05050102010706020507" pitchFamily="18" charset="2"/>
              </a:rPr>
              <a:t> separating </a:t>
            </a: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some pair.</a:t>
            </a:r>
            <a:endParaRPr lang="en-US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altLang="en-US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45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The structure of a BFS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number of variables is </a:t>
            </a:r>
            <a:r>
              <a:rPr lang="en-US" dirty="0" smtClean="0">
                <a:solidFill>
                  <a:srgbClr val="FF0000"/>
                </a:solidFill>
              </a:rPr>
              <a:t>m </a:t>
            </a:r>
            <a:r>
              <a:rPr lang="en-US" dirty="0" smtClean="0"/>
              <a:t>the number of edges. </a:t>
            </a:r>
          </a:p>
          <a:p>
            <a:pPr marL="0" indent="0">
              <a:buNone/>
            </a:pPr>
            <a:r>
              <a:rPr lang="en-US" dirty="0" smtClean="0"/>
              <a:t>The constraint 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en-US" altLang="en-US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≥0 </a:t>
            </a:r>
            <a:r>
              <a:rPr lang="en-US" altLang="en-US" dirty="0" smtClean="0">
                <a:latin typeface="Comic Sans MS" panose="030F0702030302020204" pitchFamily="66" charset="0"/>
              </a:rPr>
              <a:t>imply that the rank of the </a:t>
            </a:r>
          </a:p>
          <a:p>
            <a:pPr marL="0" indent="0">
              <a:buNone/>
            </a:pPr>
            <a:r>
              <a:rPr lang="en-US" altLang="en-US" dirty="0" smtClean="0">
                <a:latin typeface="Comic Sans MS" panose="030F0702030302020204" pitchFamily="66" charset="0"/>
              </a:rPr>
              <a:t>matrix is at least 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m,  </a:t>
            </a:r>
            <a:r>
              <a:rPr lang="en-US" altLang="en-US" dirty="0" smtClean="0">
                <a:latin typeface="Comic Sans MS" panose="030F0702030302020204" pitchFamily="66" charset="0"/>
              </a:rPr>
              <a:t>hence exactly 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m.</a:t>
            </a:r>
          </a:p>
          <a:p>
            <a:pPr marL="0" indent="0">
              <a:buNone/>
            </a:pPr>
            <a:r>
              <a:rPr lang="en-US" altLang="en-US" dirty="0" smtClean="0">
                <a:latin typeface="Comic Sans MS" panose="030F0702030302020204" pitchFamily="66" charset="0"/>
              </a:rPr>
              <a:t>Constrains such as </a:t>
            </a:r>
            <a:r>
              <a:rPr lang="en-US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en-US" altLang="en-US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US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=0 </a:t>
            </a:r>
            <a:r>
              <a:rPr lang="en-US" altLang="en-US" dirty="0">
                <a:latin typeface="Comic Sans MS" panose="030F0702030302020204" pitchFamily="66" charset="0"/>
              </a:rPr>
              <a:t>and</a:t>
            </a:r>
            <a:r>
              <a:rPr lang="en-US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x</a:t>
            </a:r>
            <a:r>
              <a:rPr lang="en-US" altLang="en-US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e </a:t>
            </a:r>
            <a:r>
              <a:rPr lang="en-US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=1 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dirty="0" smtClean="0">
                <a:latin typeface="Comic Sans MS" panose="030F0702030302020204" pitchFamily="66" charset="0"/>
              </a:rPr>
              <a:t>are removed.</a:t>
            </a:r>
            <a:endParaRPr lang="en-US" dirty="0" smtClean="0"/>
          </a:p>
          <a:p>
            <a:pPr marL="0" indent="0">
              <a:buNone/>
            </a:pPr>
            <a:r>
              <a:rPr lang="en-US" altLang="en-US" dirty="0" smtClean="0"/>
              <a:t>Hence there are </a:t>
            </a:r>
            <a:r>
              <a:rPr lang="en-US" altLang="en-US" dirty="0" smtClean="0">
                <a:solidFill>
                  <a:srgbClr val="FF0000"/>
                </a:solidFill>
              </a:rPr>
              <a:t>m </a:t>
            </a:r>
            <a:r>
              <a:rPr lang="en-US" altLang="en-US" dirty="0" smtClean="0"/>
              <a:t>independent contains 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en-US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en-US" altLang="en-US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(S))=f(S)</a:t>
            </a:r>
            <a:r>
              <a:rPr lang="en-US" altLang="en-US" dirty="0">
                <a:latin typeface="Comic Sans MS" panose="030F0702030302020204" pitchFamily="66" charset="0"/>
                <a:sym typeface="Symbol" panose="05050102010706020507" pitchFamily="18" charset="2"/>
              </a:rPr>
              <a:t>.</a:t>
            </a:r>
            <a:r>
              <a:rPr lang="en-US" altLang="en-US" dirty="0">
                <a:latin typeface="Comic Sans MS" panose="030F0702030302020204" pitchFamily="66" charset="0"/>
              </a:rPr>
              <a:t> </a:t>
            </a:r>
            <a:r>
              <a:rPr lang="en-US" altLang="en-US" dirty="0"/>
              <a:t> </a:t>
            </a:r>
            <a:endParaRPr lang="en-US" alt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altLang="en-US" dirty="0" smtClean="0">
                <a:latin typeface="Comic Sans MS" panose="030F0702030302020204" pitchFamily="66" charset="0"/>
              </a:rPr>
              <a:t>It is standard that the sets 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{S} </a:t>
            </a:r>
            <a:r>
              <a:rPr lang="en-US" altLang="en-US" dirty="0" smtClean="0">
                <a:latin typeface="Comic Sans MS" panose="030F0702030302020204" pitchFamily="66" charset="0"/>
              </a:rPr>
              <a:t>for which the </a:t>
            </a:r>
          </a:p>
          <a:p>
            <a:pPr marL="0" indent="0">
              <a:buNone/>
            </a:pPr>
            <a:r>
              <a:rPr lang="en-US" altLang="en-US" dirty="0" smtClean="0">
                <a:latin typeface="Comic Sans MS" panose="030F0702030302020204" pitchFamily="66" charset="0"/>
              </a:rPr>
              <a:t>inequality is tight and their vectors are </a:t>
            </a:r>
          </a:p>
          <a:p>
            <a:pPr marL="0" indent="0">
              <a:buNone/>
            </a:pPr>
            <a:r>
              <a:rPr lang="en-US" altLang="en-US" dirty="0" smtClean="0">
                <a:latin typeface="Comic Sans MS" panose="030F0702030302020204" pitchFamily="66" charset="0"/>
              </a:rPr>
              <a:t>independent can be turned into a laminar family.</a:t>
            </a:r>
          </a:p>
          <a:p>
            <a:pPr marL="0" indent="0">
              <a:buNone/>
            </a:pPr>
            <a:r>
              <a:rPr lang="en-US" altLang="en-US" dirty="0" smtClean="0">
                <a:latin typeface="Comic Sans MS" panose="030F0702030302020204" pitchFamily="66" charset="0"/>
              </a:rPr>
              <a:t>Hence a </a:t>
            </a:r>
            <a:r>
              <a:rPr lang="en-US" altLang="en-US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BFS </a:t>
            </a:r>
            <a:r>
              <a:rPr lang="en-US" altLang="en-US" dirty="0" smtClean="0">
                <a:latin typeface="Comic Sans MS" panose="030F0702030302020204" pitchFamily="66" charset="0"/>
              </a:rPr>
              <a:t>is the solution of 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|L|=m </a:t>
            </a:r>
            <a:r>
              <a:rPr lang="en-US" altLang="en-US" dirty="0" smtClean="0">
                <a:latin typeface="Comic Sans MS" panose="030F0702030302020204" pitchFamily="66" charset="0"/>
              </a:rPr>
              <a:t>tight </a:t>
            </a:r>
          </a:p>
          <a:p>
            <a:pPr marL="0" indent="0">
              <a:buNone/>
            </a:pPr>
            <a:r>
              <a:rPr lang="en-US" altLang="en-US" dirty="0" smtClean="0">
                <a:latin typeface="Comic Sans MS" panose="030F0702030302020204" pitchFamily="66" charset="0"/>
              </a:rPr>
              <a:t>equalities (unique solution: </a:t>
            </a:r>
            <a:r>
              <a:rPr lang="en-US" dirty="0">
                <a:solidFill>
                  <a:srgbClr val="00B050"/>
                </a:solidFill>
              </a:rPr>
              <a:t>Invertible</a:t>
            </a:r>
            <a:r>
              <a:rPr lang="en-US" altLang="en-US" dirty="0" smtClean="0">
                <a:latin typeface="Comic Sans MS" panose="030F0702030302020204" pitchFamily="66" charset="0"/>
              </a:rPr>
              <a:t> matrix).</a:t>
            </a:r>
          </a:p>
        </p:txBody>
      </p:sp>
    </p:spTree>
    <p:extLst>
      <p:ext uri="{BB962C8B-B14F-4D97-AF65-F5344CB8AC3E}">
        <p14:creationId xmlns:p14="http://schemas.microsoft.com/office/powerpoint/2010/main" val="157677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Rules of giving tokens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 vertex </a:t>
            </a:r>
            <a:r>
              <a:rPr lang="en-US" dirty="0" smtClean="0">
                <a:solidFill>
                  <a:srgbClr val="FF0000"/>
                </a:solidFill>
              </a:rPr>
              <a:t>v </a:t>
            </a:r>
            <a:r>
              <a:rPr lang="en-US" dirty="0" smtClean="0"/>
              <a:t>  that belongs to some edge </a:t>
            </a:r>
            <a:r>
              <a:rPr lang="en-US" dirty="0" smtClean="0">
                <a:solidFill>
                  <a:srgbClr val="FF0000"/>
                </a:solidFill>
              </a:rPr>
              <a:t>e,</a:t>
            </a:r>
            <a:r>
              <a:rPr lang="en-US" dirty="0" smtClean="0"/>
              <a:t> </a:t>
            </a:r>
            <a:r>
              <a:rPr lang="en-US" dirty="0" smtClean="0">
                <a:latin typeface="Comic Sans MS" panose="030F0702030302020204" pitchFamily="66" charset="0"/>
              </a:rPr>
              <a:t>gives 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en-US" altLang="en-US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</a:p>
          <a:p>
            <a:pPr marL="0" indent="0">
              <a:buNone/>
            </a:pPr>
            <a:r>
              <a:rPr lang="en-US" altLang="en-US" dirty="0" smtClean="0">
                <a:latin typeface="Comic Sans MS" panose="030F0702030302020204" pitchFamily="66" charset="0"/>
              </a:rPr>
              <a:t>coupons to the </a:t>
            </a:r>
            <a:r>
              <a:rPr lang="en-US" altLang="en-US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smallest </a:t>
            </a:r>
            <a:r>
              <a:rPr lang="en-US" altLang="en-US" dirty="0" smtClean="0">
                <a:latin typeface="Comic Sans MS" panose="030F0702030302020204" pitchFamily="66" charset="0"/>
              </a:rPr>
              <a:t>set containing 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</a:t>
            </a:r>
            <a:r>
              <a:rPr lang="en-US" altLang="en-US" dirty="0" smtClean="0">
                <a:latin typeface="Comic Sans MS" panose="030F0702030302020204" pitchFamily="66" charset="0"/>
              </a:rPr>
              <a:t>. </a:t>
            </a:r>
            <a:r>
              <a:rPr lang="en-US" dirty="0" smtClean="0">
                <a:latin typeface="Comic Sans MS" panose="030F0702030302020204" pitchFamily="66" charset="0"/>
              </a:rPr>
              <a:t>The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smallest</a:t>
            </a:r>
            <a:r>
              <a:rPr lang="en-US" dirty="0" smtClean="0">
                <a:latin typeface="Comic Sans MS" panose="030F0702030302020204" pitchFamily="66" charset="0"/>
              </a:rPr>
              <a:t> set containing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US" dirty="0" smtClean="0">
                <a:latin typeface="Comic Sans MS" panose="030F0702030302020204" pitchFamily="66" charset="0"/>
              </a:rPr>
              <a:t> gets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1-2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en-US" altLang="en-US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</a:t>
            </a:r>
            <a:r>
              <a:rPr lang="en-US" altLang="en-US" dirty="0" smtClean="0">
                <a:latin typeface="Comic Sans MS" panose="030F0702030302020204" pitchFamily="66" charset="0"/>
              </a:rPr>
              <a:t>The</a:t>
            </a:r>
          </a:p>
          <a:p>
            <a:pPr marL="0" indent="0">
              <a:buNone/>
            </a:pPr>
            <a:r>
              <a:rPr lang="en-US" altLang="en-US" dirty="0" smtClean="0">
                <a:latin typeface="Comic Sans MS" panose="030F0702030302020204" pitchFamily="66" charset="0"/>
              </a:rPr>
              <a:t>smallest set containing 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</a:t>
            </a:r>
            <a:r>
              <a:rPr lang="en-US" altLang="en-US" dirty="0" smtClean="0">
                <a:latin typeface="Comic Sans MS" panose="030F0702030302020204" pitchFamily="66" charset="0"/>
              </a:rPr>
              <a:t>, and 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US" altLang="en-US" dirty="0" smtClean="0">
                <a:latin typeface="Comic Sans MS" panose="030F0702030302020204" pitchFamily="66" charset="0"/>
              </a:rPr>
              <a:t> are unique. So</a:t>
            </a:r>
          </a:p>
          <a:p>
            <a:pPr marL="0" indent="0">
              <a:buNone/>
            </a:pPr>
            <a:r>
              <a:rPr lang="en-US" altLang="en-US" dirty="0" smtClean="0">
                <a:latin typeface="Comic Sans MS" panose="030F0702030302020204" pitchFamily="66" charset="0"/>
              </a:rPr>
              <a:t>the edge 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e=uv</a:t>
            </a:r>
            <a:r>
              <a:rPr lang="en-US" altLang="en-US" dirty="0" smtClean="0">
                <a:latin typeface="Comic Sans MS" panose="030F0702030302020204" pitchFamily="66" charset="0"/>
              </a:rPr>
              <a:t> gets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1-2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en-US" altLang="en-US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</a:t>
            </a:r>
          </a:p>
          <a:p>
            <a:pPr marL="0" indent="0">
              <a:buNone/>
            </a:pP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 </a:t>
            </a:r>
            <a:r>
              <a:rPr lang="en-US" altLang="en-US" dirty="0" smtClean="0">
                <a:latin typeface="Comic Sans MS" panose="030F0702030302020204" pitchFamily="66" charset="0"/>
              </a:rPr>
              <a:t>gets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en-US" altLang="en-US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US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dirty="0" smtClean="0">
                <a:latin typeface="Comic Sans MS" panose="030F0702030302020204" pitchFamily="66" charset="0"/>
              </a:rPr>
              <a:t>once and so does 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v.</a:t>
            </a:r>
            <a:r>
              <a:rPr lang="en-US" altLang="en-US" baseline="-25000" dirty="0" smtClean="0">
                <a:latin typeface="Comic Sans MS" panose="030F0702030302020204" pitchFamily="66" charset="0"/>
              </a:rPr>
              <a:t> </a:t>
            </a:r>
            <a:r>
              <a:rPr lang="en-US" altLang="en-US" dirty="0" smtClean="0">
                <a:latin typeface="Comic Sans MS" panose="030F0702030302020204" pitchFamily="66" charset="0"/>
              </a:rPr>
              <a:t> The  total </a:t>
            </a:r>
          </a:p>
          <a:p>
            <a:pPr marL="0" indent="0">
              <a:buNone/>
            </a:pPr>
            <a:r>
              <a:rPr lang="en-US" altLang="en-US" dirty="0" smtClean="0">
                <a:latin typeface="Comic Sans MS" panose="030F0702030302020204" pitchFamily="66" charset="0"/>
              </a:rPr>
              <a:t>tokens per edge are at most one (some edged </a:t>
            </a:r>
          </a:p>
          <a:p>
            <a:pPr marL="0" indent="0">
              <a:buNone/>
            </a:pPr>
            <a:r>
              <a:rPr lang="en-US" altLang="en-US" dirty="0" smtClean="0">
                <a:latin typeface="Comic Sans MS" panose="030F0702030302020204" pitchFamily="66" charset="0"/>
              </a:rPr>
              <a:t>do not belong to any set hence give less than </a:t>
            </a:r>
          </a:p>
          <a:p>
            <a:pPr marL="0" indent="0">
              <a:buNone/>
            </a:pPr>
            <a:r>
              <a:rPr lang="en-US" altLang="en-US" dirty="0" smtClean="0">
                <a:latin typeface="Comic Sans MS" panose="030F0702030302020204" pitchFamily="66" charset="0"/>
              </a:rPr>
              <a:t>one), and thus the sum of tokens is at most 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</a:t>
            </a:r>
            <a:r>
              <a:rPr lang="en-US" altLang="en-US" dirty="0" smtClean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925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Plan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Assume for the sake of contradiction that no </a:t>
            </a:r>
            <a:r>
              <a:rPr lang="en-US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en-US" altLang="en-US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US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dirty="0" smtClean="0">
                <a:latin typeface="Comic Sans MS" panose="030F0702030302020204" pitchFamily="66" charset="0"/>
              </a:rPr>
              <a:t>is at least 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1/2. </a:t>
            </a:r>
            <a:r>
              <a:rPr lang="en-US" dirty="0" smtClean="0"/>
              <a:t>Let </a:t>
            </a:r>
            <a:r>
              <a:rPr lang="en-US" dirty="0" smtClean="0">
                <a:solidFill>
                  <a:srgbClr val="FF0000"/>
                </a:solidFill>
              </a:rPr>
              <a:t>T </a:t>
            </a:r>
            <a:r>
              <a:rPr lang="en-US" dirty="0" smtClean="0"/>
              <a:t>be the sum of tokens.</a:t>
            </a:r>
          </a:p>
          <a:p>
            <a:pPr marL="0" indent="0">
              <a:buNone/>
            </a:pPr>
            <a:r>
              <a:rPr lang="en-US" dirty="0" smtClean="0"/>
              <a:t>We show that every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L</a:t>
            </a:r>
            <a:r>
              <a:rPr lang="en-US" dirty="0" smtClean="0"/>
              <a:t> has at least one token, bounding the number of coupons from below by </a:t>
            </a:r>
            <a:r>
              <a:rPr lang="en-US" dirty="0" smtClean="0">
                <a:solidFill>
                  <a:srgbClr val="FF0000"/>
                </a:solidFill>
              </a:rPr>
              <a:t>|L|</a:t>
            </a:r>
            <a:r>
              <a:rPr lang="en-US" dirty="0" smtClean="0"/>
              <a:t>  and since </a:t>
            </a:r>
            <a:r>
              <a:rPr lang="en-US" dirty="0" smtClean="0">
                <a:solidFill>
                  <a:srgbClr val="FF0000"/>
                </a:solidFill>
              </a:rPr>
              <a:t>|L|=m, T≥ m. </a:t>
            </a:r>
          </a:p>
          <a:p>
            <a:pPr marL="0" indent="0">
              <a:buNone/>
            </a:pPr>
            <a:r>
              <a:rPr lang="en-US" dirty="0" smtClean="0"/>
              <a:t>We show that there are </a:t>
            </a:r>
            <a:r>
              <a:rPr lang="en-US" dirty="0" smtClean="0">
                <a:solidFill>
                  <a:srgbClr val="FF0000"/>
                </a:solidFill>
              </a:rPr>
              <a:t>3  </a:t>
            </a:r>
            <a:r>
              <a:rPr lang="en-US" dirty="0" smtClean="0"/>
              <a:t>edges who contributed strictly less than </a:t>
            </a:r>
            <a:r>
              <a:rPr lang="en-US" dirty="0" smtClean="0">
                <a:solidFill>
                  <a:srgbClr val="FF0000"/>
                </a:solidFill>
              </a:rPr>
              <a:t>1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(and we know that every edge adds to </a:t>
            </a:r>
            <a:r>
              <a:rPr lang="en-US" dirty="0" smtClean="0">
                <a:solidFill>
                  <a:srgbClr val="FF0000"/>
                </a:solidFill>
              </a:rPr>
              <a:t>T </a:t>
            </a:r>
            <a:r>
              <a:rPr lang="en-US" dirty="0" smtClean="0"/>
              <a:t>at most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). This means that </a:t>
            </a:r>
            <a:r>
              <a:rPr lang="en-US" dirty="0" smtClean="0">
                <a:solidFill>
                  <a:srgbClr val="FF0000"/>
                </a:solidFill>
              </a:rPr>
              <a:t>T&lt;m. </a:t>
            </a:r>
            <a:r>
              <a:rPr lang="en-US" dirty="0" smtClean="0"/>
              <a:t>This gives a contradiction.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Claim 1: Tokens(S) </a:t>
            </a:r>
            <a:r>
              <a:rPr lang="en-US" dirty="0" smtClean="0"/>
              <a:t>is an integer.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Lemma 1</a:t>
            </a:r>
            <a:r>
              <a:rPr lang="en-US" dirty="0">
                <a:solidFill>
                  <a:srgbClr val="FF0000"/>
                </a:solidFill>
              </a:rPr>
              <a:t>: T≥ 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846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42845</TotalTime>
  <Words>1820</Words>
  <Application>Microsoft Office PowerPoint</Application>
  <PresentationFormat>On-screen Show (4:3)</PresentationFormat>
  <Paragraphs>237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Comic Sans MS</vt:lpstr>
      <vt:lpstr>Symbol</vt:lpstr>
      <vt:lpstr>Office Theme</vt:lpstr>
      <vt:lpstr>Jain ratio 2 for Steiner Network</vt:lpstr>
      <vt:lpstr>Examples</vt:lpstr>
      <vt:lpstr>It is not half integral</vt:lpstr>
      <vt:lpstr>Consider the vertices versus edges matrix.</vt:lpstr>
      <vt:lpstr>Token distribution</vt:lpstr>
      <vt:lpstr>Some observations</vt:lpstr>
      <vt:lpstr>The structure of a BFS</vt:lpstr>
      <vt:lpstr>Rules of giving tokens</vt:lpstr>
      <vt:lpstr>Plan</vt:lpstr>
      <vt:lpstr>Proof of Claim 1:  Divide the edges to 4 types</vt:lpstr>
      <vt:lpstr>Type of edges </vt:lpstr>
      <vt:lpstr>Type of edges </vt:lpstr>
      <vt:lpstr>Type of edges </vt:lpstr>
      <vt:lpstr>Type of edges </vt:lpstr>
      <vt:lpstr>Type of edges </vt:lpstr>
      <vt:lpstr>Type of edges </vt:lpstr>
      <vt:lpstr>Type of edges </vt:lpstr>
      <vt:lpstr>Type of edges </vt:lpstr>
      <vt:lpstr>Type of edges </vt:lpstr>
      <vt:lpstr>Proof continued</vt:lpstr>
      <vt:lpstr>Continued</vt:lpstr>
      <vt:lpstr>Finishing the proof of  Lemma 1: |T|≥m</vt:lpstr>
      <vt:lpstr>Lemma 2: T&lt;m</vt:lpstr>
      <vt:lpstr>Lemma 2: L&lt;m continued</vt:lpstr>
      <vt:lpstr>There are two edges of value exactly ½!</vt:lpstr>
      <vt:lpstr>This was generalized</vt:lpstr>
      <vt:lpstr>In my homepage</vt:lpstr>
      <vt:lpstr>Bad cases</vt:lpstr>
      <vt:lpstr>Coping with the first bad case</vt:lpstr>
    </vt:vector>
  </TitlesOfParts>
  <Company>Weizmann Institute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Cover Time of Random Walks</dc:title>
  <dc:creator>uriel feige</dc:creator>
  <cp:lastModifiedBy>ykortsarts-wua</cp:lastModifiedBy>
  <cp:revision>2157</cp:revision>
  <dcterms:created xsi:type="dcterms:W3CDTF">2008-03-18T15:37:47Z</dcterms:created>
  <dcterms:modified xsi:type="dcterms:W3CDTF">2021-12-07T17:47:05Z</dcterms:modified>
</cp:coreProperties>
</file>