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17"/>
  </p:notesMasterIdLst>
  <p:sldIdLst>
    <p:sldId id="1330" r:id="rId2"/>
    <p:sldId id="1252" r:id="rId3"/>
    <p:sldId id="1296" r:id="rId4"/>
    <p:sldId id="1295" r:id="rId5"/>
    <p:sldId id="1253" r:id="rId6"/>
    <p:sldId id="1254" r:id="rId7"/>
    <p:sldId id="1297" r:id="rId8"/>
    <p:sldId id="1258" r:id="rId9"/>
    <p:sldId id="1255" r:id="rId10"/>
    <p:sldId id="1289" r:id="rId11"/>
    <p:sldId id="1290" r:id="rId12"/>
    <p:sldId id="1256" r:id="rId13"/>
    <p:sldId id="1203" r:id="rId14"/>
    <p:sldId id="1162" r:id="rId15"/>
    <p:sldId id="376" r:id="rId16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1884" autoAdjust="0"/>
  </p:normalViewPr>
  <p:slideViewPr>
    <p:cSldViewPr>
      <p:cViewPr varScale="1">
        <p:scale>
          <a:sx n="70" d="100"/>
          <a:sy n="70" d="100"/>
        </p:scale>
        <p:origin x="1798" y="29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883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Approximating Steiner forest and other similar problems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Based on a paper by </a:t>
            </a:r>
            <a:r>
              <a:rPr lang="en-US" sz="3200" dirty="0" err="1">
                <a:solidFill>
                  <a:srgbClr val="7030A0"/>
                </a:solidFill>
              </a:rPr>
              <a:t>Goemans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and </a:t>
            </a:r>
            <a:r>
              <a:rPr lang="en-US" sz="3200" dirty="0" err="1" smtClean="0">
                <a:solidFill>
                  <a:srgbClr val="7030A0"/>
                </a:solidFill>
              </a:rPr>
              <a:t>Williamsson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144000" cy="1325563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increase in the dual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Because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 dirty="0" smtClean="0">
                <a:sym typeface="Symbol" panose="05050102010706020507" pitchFamily="18" charset="2"/>
              </a:rPr>
              <a:t> belongs to the inequality of every edge in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(S).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in this case by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l-G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831081" y="3048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971800" y="2590800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H="1">
            <a:off x="3924300" y="304022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722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 flipV="1">
            <a:off x="4184463" y="2362200"/>
            <a:ext cx="2140137" cy="722661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4267200"/>
            <a:ext cx="304800" cy="373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038599" y="4038600"/>
            <a:ext cx="309465" cy="300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81600" y="5181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038599" y="4247689"/>
            <a:ext cx="2286001" cy="265144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29000" y="3627437"/>
            <a:ext cx="304800" cy="334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752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endCxn id="16" idx="6"/>
          </p:cNvCxnSpPr>
          <p:nvPr/>
        </p:nvCxnSpPr>
        <p:spPr>
          <a:xfrm flipH="1">
            <a:off x="2057400" y="3794918"/>
            <a:ext cx="1524000" cy="1081882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3"/>
            <a:endCxn id="9" idx="6"/>
          </p:cNvCxnSpPr>
          <p:nvPr/>
        </p:nvCxnSpPr>
        <p:spPr>
          <a:xfrm>
            <a:off x="4184463" y="3300387"/>
            <a:ext cx="2140137" cy="1153425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5"/>
            <a:endCxn id="15" idx="5"/>
          </p:cNvCxnSpPr>
          <p:nvPr/>
        </p:nvCxnSpPr>
        <p:spPr>
          <a:xfrm>
            <a:off x="3689163" y="39133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83606" y="4279400"/>
            <a:ext cx="1140668" cy="11476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0"/>
            <a:endCxn id="11" idx="4"/>
          </p:cNvCxnSpPr>
          <p:nvPr/>
        </p:nvCxnSpPr>
        <p:spPr>
          <a:xfrm>
            <a:off x="4076700" y="3040224"/>
            <a:ext cx="1257300" cy="2446176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8984" y="4348300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09965" y="2241961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15800" y="3517612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14370" y="4241513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13322" y="4580969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8639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"/>
    </mc:Choice>
    <mc:Fallback xmlns="">
      <p:transition spd="slow" advTm="18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144000" cy="1325563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increase in the dual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We denote the number of edges leaving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 dirty="0" smtClean="0">
                <a:sym typeface="Symbol" panose="05050102010706020507" pitchFamily="18" charset="2"/>
              </a:rPr>
              <a:t> by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d(S)</a:t>
            </a:r>
            <a:r>
              <a:rPr lang="en-US" altLang="en-US" dirty="0" smtClean="0">
                <a:sym typeface="Symbol" panose="05050102010706020507" pitchFamily="18" charset="2"/>
              </a:rPr>
              <a:t>. The dual increased by the sum of 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endParaRPr lang="en-US" altLang="en-US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ver all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of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d(S)</a:t>
            </a:r>
            <a:endParaRPr lang="en-US" altLang="en-US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831081" y="3048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971800" y="2590800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H="1">
            <a:off x="3924300" y="304022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722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 flipV="1">
            <a:off x="4184463" y="2362200"/>
            <a:ext cx="2140137" cy="722661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4267200"/>
            <a:ext cx="304800" cy="373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038599" y="4038600"/>
            <a:ext cx="309465" cy="300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81600" y="5181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038599" y="4247689"/>
            <a:ext cx="2286001" cy="265144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29000" y="3627437"/>
            <a:ext cx="304800" cy="334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752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endCxn id="16" idx="6"/>
          </p:cNvCxnSpPr>
          <p:nvPr/>
        </p:nvCxnSpPr>
        <p:spPr>
          <a:xfrm flipH="1">
            <a:off x="2057400" y="3794918"/>
            <a:ext cx="1524000" cy="1081882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3"/>
            <a:endCxn id="9" idx="6"/>
          </p:cNvCxnSpPr>
          <p:nvPr/>
        </p:nvCxnSpPr>
        <p:spPr>
          <a:xfrm>
            <a:off x="4184463" y="3300387"/>
            <a:ext cx="2140137" cy="1153425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5"/>
            <a:endCxn id="15" idx="5"/>
          </p:cNvCxnSpPr>
          <p:nvPr/>
        </p:nvCxnSpPr>
        <p:spPr>
          <a:xfrm>
            <a:off x="3689163" y="39133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83606" y="4279400"/>
            <a:ext cx="1140668" cy="11476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0"/>
            <a:endCxn id="11" idx="4"/>
          </p:cNvCxnSpPr>
          <p:nvPr/>
        </p:nvCxnSpPr>
        <p:spPr>
          <a:xfrm>
            <a:off x="4076700" y="3040224"/>
            <a:ext cx="1257300" cy="2446176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8984" y="4348300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09965" y="2241961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15800" y="3517612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14370" y="4241513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13322" y="4580969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6491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"/>
    </mc:Choice>
    <mc:Fallback xmlns="">
      <p:transition spd="slow" advTm="18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Making the edges a forest on violated  and non violated  sets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533400" y="1690689"/>
            <a:ext cx="7886700" cy="4351338"/>
          </a:xfrm>
        </p:spPr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We can (reverse) delete edges and keep connectivity.</a:t>
            </a:r>
          </a:p>
          <a:p>
            <a:pPr marL="0" indent="0">
              <a:buNone/>
            </a:pPr>
            <a:r>
              <a:rPr lang="en-US" altLang="en-US" sz="3600" dirty="0" smtClean="0"/>
              <a:t>Hence </a:t>
            </a:r>
            <a:r>
              <a:rPr lang="en-US" altLang="en-US" sz="3600" dirty="0" smtClean="0">
                <a:solidFill>
                  <a:srgbClr val="00B050"/>
                </a:solidFill>
              </a:rPr>
              <a:t>the edges chosen and not deleted form a forest on violated  and non violated sets. </a:t>
            </a:r>
            <a:r>
              <a:rPr lang="en-US" altLang="en-US" sz="3600" dirty="0" smtClean="0"/>
              <a:t>The increase in our dual is by </a:t>
            </a:r>
          </a:p>
          <a:p>
            <a:pPr marL="0" indent="0">
              <a:buNone/>
            </a:pPr>
            <a:r>
              <a:rPr lang="en-US" altLang="en-US" sz="3200" dirty="0" smtClean="0">
                <a:solidFill>
                  <a:srgbClr val="FF0000"/>
                </a:solidFill>
              </a:rPr>
              <a:t>∑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A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d(S)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alt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alt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d(S) </a:t>
            </a:r>
            <a:r>
              <a:rPr lang="en-US" alt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number of edges leaving </a:t>
            </a:r>
            <a:r>
              <a:rPr lang="en-US" alt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This needs to be compared to</a:t>
            </a:r>
            <a:r>
              <a:rPr lang="en-US" alt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alt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9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"/>
    </mc:Choice>
    <mc:Fallback xmlns="">
      <p:transition spd="slow" advTm="14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average degree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The thing that determines the ratio is therefore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∑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d(s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)/a </a:t>
            </a:r>
            <a:r>
              <a:rPr lang="en-US" altLang="en-US" dirty="0" smtClean="0">
                <a:latin typeface="Comic Sans MS" panose="030F0702030302020204" pitchFamily="66" charset="0"/>
              </a:rPr>
              <a:t>namely, the average degree of violated sets.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For this it is useful to note that leaves are violated sets. If a leaf is not violated, the unique edge can be removed and the solution is still feasible.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average degree of violated sets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sum of degrees in this  tree is  </a:t>
            </a:r>
            <a:r>
              <a:rPr lang="en-US" dirty="0" smtClean="0">
                <a:solidFill>
                  <a:srgbClr val="FF0000"/>
                </a:solidFill>
              </a:rPr>
              <a:t>2k-2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the number of violated and non violated sets,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so the average is </a:t>
            </a:r>
            <a:r>
              <a:rPr lang="en-US" dirty="0" smtClean="0">
                <a:solidFill>
                  <a:srgbClr val="FF0000"/>
                </a:solidFill>
              </a:rPr>
              <a:t>2-2/k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Now, what happens when we ignore non </a:t>
            </a:r>
            <a:r>
              <a:rPr lang="en-US" dirty="0" err="1" smtClean="0"/>
              <a:t>volated</a:t>
            </a:r>
            <a:r>
              <a:rPr lang="en-US" dirty="0" smtClean="0"/>
              <a:t> sets?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Since each non violated set is not a leaf it’s degree is at least 2 namely above the average. Hence removing non violated  sets can only decrease the average.</a:t>
            </a:r>
          </a:p>
          <a:p>
            <a:pPr marL="0" indent="0">
              <a:buNone/>
            </a:pPr>
            <a:r>
              <a:rPr lang="en-US" dirty="0" smtClean="0"/>
              <a:t>And so the average of violated sets is at most </a:t>
            </a:r>
            <a:r>
              <a:rPr lang="en-US" dirty="0" smtClean="0">
                <a:solidFill>
                  <a:srgbClr val="FF0000"/>
                </a:solidFill>
              </a:rPr>
              <a:t>2-2/k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Since the sum of degrees of violated  sets is the contribution to the dual, and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is the part of the lower bound we charge, the approximation ratio is at most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2-2/k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What did we do?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86700" cy="4351338"/>
          </a:xfrm>
        </p:spPr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4000" dirty="0" smtClean="0"/>
              <a:t>The cost of edges were “broken” into uniform values with different fixed  </a:t>
            </a:r>
            <a:r>
              <a:rPr lang="el-GR" altLang="en-US" sz="4000" dirty="0" smtClean="0">
                <a:solidFill>
                  <a:srgbClr val="FF0000"/>
                </a:solidFill>
              </a:rPr>
              <a:t>ε</a:t>
            </a:r>
            <a:r>
              <a:rPr lang="en-US" altLang="en-US" sz="4000" dirty="0" smtClean="0"/>
              <a:t>.</a:t>
            </a:r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For every such increase we show that the increase in the dual of  of violated sets is at least </a:t>
            </a:r>
            <a:r>
              <a:rPr lang="en-US" altLang="en-US" sz="4000" dirty="0" smtClean="0">
                <a:solidFill>
                  <a:srgbClr val="FF0000"/>
                </a:solidFill>
              </a:rPr>
              <a:t>½</a:t>
            </a:r>
            <a:r>
              <a:rPr lang="en-US" altLang="en-US" sz="4000" dirty="0" smtClean="0"/>
              <a:t> the increase in the dual.</a:t>
            </a:r>
          </a:p>
          <a:p>
            <a:pPr marL="0" indent="0" algn="l">
              <a:buFontTx/>
              <a:buNone/>
            </a:pPr>
            <a:r>
              <a:rPr lang="en-US" altLang="en-US" sz="4000" dirty="0" smtClean="0"/>
              <a:t>Hence each event ratio </a:t>
            </a:r>
            <a:r>
              <a:rPr lang="en-US" altLang="en-US" sz="4000" dirty="0" smtClean="0">
                <a:solidFill>
                  <a:srgbClr val="FF0000"/>
                </a:solidFill>
              </a:rPr>
              <a:t>2</a:t>
            </a:r>
            <a:r>
              <a:rPr lang="en-US" altLang="en-US" sz="4000" dirty="0" smtClean="0"/>
              <a:t>. Hence ratio </a:t>
            </a:r>
            <a:r>
              <a:rPr lang="en-US" altLang="en-US" sz="4000" dirty="0" smtClean="0">
                <a:solidFill>
                  <a:srgbClr val="FF0000"/>
                </a:solidFill>
              </a:rPr>
              <a:t>2</a:t>
            </a:r>
            <a:r>
              <a:rPr lang="en-US" altLang="en-US" sz="4000" dirty="0" smtClean="0"/>
              <a:t>.</a:t>
            </a:r>
            <a:endParaRPr lang="en-US" altLang="en-US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"/>
    </mc:Choice>
    <mc:Fallback xmlns="">
      <p:transition spd="slow" advTm="1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</a:t>
            </a:r>
            <a:r>
              <a:rPr lang="en-US" altLang="en-US" dirty="0" smtClean="0">
                <a:solidFill>
                  <a:srgbClr val="7030A0"/>
                </a:solidFill>
              </a:rPr>
              <a:t>GW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B0F0"/>
                </a:solidFill>
              </a:rPr>
              <a:t>primal dual.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86700" cy="4351338"/>
          </a:xfrm>
        </p:spPr>
        <p:txBody>
          <a:bodyPr>
            <a:normAutofit fontScale="92500"/>
          </a:bodyPr>
          <a:lstStyle/>
          <a:p>
            <a:pPr marL="0" indent="0" algn="l">
              <a:buFontTx/>
              <a:buNone/>
              <a:defRPr/>
            </a:pPr>
            <a:r>
              <a:rPr lang="en-US" sz="3600" dirty="0" smtClean="0"/>
              <a:t>For </a:t>
            </a:r>
            <a:r>
              <a:rPr lang="en-US" sz="3600" dirty="0" smtClean="0">
                <a:solidFill>
                  <a:srgbClr val="FF0000"/>
                </a:solidFill>
              </a:rPr>
              <a:t>Steiner forest </a:t>
            </a:r>
            <a:r>
              <a:rPr lang="en-US" sz="3600" dirty="0" smtClean="0"/>
              <a:t>the input is a series of pairs </a:t>
            </a:r>
            <a:r>
              <a:rPr lang="en-US" sz="3600" dirty="0" smtClean="0">
                <a:solidFill>
                  <a:srgbClr val="FF0000"/>
                </a:solidFill>
              </a:rPr>
              <a:t>{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,t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 pitchFamily="66" charset="0"/>
              </a:rPr>
              <a:t>i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} </a:t>
            </a:r>
            <a:r>
              <a:rPr lang="en-US" sz="3600" dirty="0" smtClean="0">
                <a:latin typeface="Comic Sans MS" pitchFamily="66" charset="0"/>
              </a:rPr>
              <a:t>with costs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c(e) </a:t>
            </a:r>
            <a:r>
              <a:rPr lang="en-US" sz="3600" dirty="0" smtClean="0">
                <a:latin typeface="Comic Sans MS" pitchFamily="66" charset="0"/>
              </a:rPr>
              <a:t>on the edges.</a:t>
            </a:r>
          </a:p>
          <a:p>
            <a:pPr marL="0" indent="0" algn="l">
              <a:buFontTx/>
              <a:buNone/>
              <a:defRPr/>
            </a:pPr>
            <a:r>
              <a:rPr lang="en-US" sz="3600" dirty="0" smtClean="0">
                <a:latin typeface="Comic Sans MS" pitchFamily="66" charset="0"/>
              </a:rPr>
              <a:t>We want a minimum cost solution so that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 s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,t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 pitchFamily="66" charset="0"/>
              </a:rPr>
              <a:t>i   </a:t>
            </a:r>
            <a:r>
              <a:rPr lang="en-US" sz="3600" dirty="0" smtClean="0">
                <a:latin typeface="Comic Sans MS" pitchFamily="66" charset="0"/>
              </a:rPr>
              <a:t>will be in the same connected component. The dual is based on the following: Consider any set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S </a:t>
            </a:r>
            <a:r>
              <a:rPr lang="en-US" sz="3600" dirty="0" smtClean="0">
                <a:latin typeface="Comic Sans MS" pitchFamily="66" charset="0"/>
              </a:rPr>
              <a:t>that </a:t>
            </a:r>
            <a:r>
              <a:rPr lang="en-US" sz="3600" baseline="-25000" dirty="0" smtClean="0">
                <a:latin typeface="Comic Sans MS" pitchFamily="66" charset="0"/>
              </a:rPr>
              <a:t> </a:t>
            </a:r>
            <a:r>
              <a:rPr lang="en-US" sz="3600" dirty="0" smtClean="0"/>
              <a:t>contains exactly one of 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3600" baseline="-250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or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 t</a:t>
            </a:r>
            <a:r>
              <a:rPr lang="en-US" sz="3600" baseline="-250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. These are called </a:t>
            </a:r>
            <a:r>
              <a:rPr lang="en-US" sz="3600" dirty="0" smtClean="0">
                <a:solidFill>
                  <a:srgbClr val="0070C0"/>
                </a:solidFill>
                <a:latin typeface="Comic Sans MS" pitchFamily="66" charset="0"/>
              </a:rPr>
              <a:t>violated sets</a:t>
            </a:r>
            <a:r>
              <a:rPr lang="en-US" sz="3600" dirty="0" smtClean="0">
                <a:latin typeface="Comic Sans MS" pitchFamily="66" charset="0"/>
              </a:rPr>
              <a:t>. Let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be the collection of </a:t>
            </a:r>
            <a:r>
              <a:rPr lang="en-US" sz="3600" dirty="0" err="1" smtClean="0">
                <a:latin typeface="Comic Sans MS" pitchFamily="66" charset="0"/>
              </a:rPr>
              <a:t>violted</a:t>
            </a:r>
            <a:r>
              <a:rPr lang="en-US" sz="3600" dirty="0" smtClean="0">
                <a:latin typeface="Comic Sans MS" pitchFamily="66" charset="0"/>
              </a:rPr>
              <a:t> sets.</a:t>
            </a:r>
            <a:endParaRPr lang="en-US" sz="3600" dirty="0"/>
          </a:p>
          <a:p>
            <a:pPr marL="0" indent="0" algn="l">
              <a:buFontTx/>
              <a:buNone/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  <a:p>
            <a:pPr marL="0" indent="0" algn="l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6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"/>
    </mc:Choice>
    <mc:Fallback xmlns="">
      <p:transition spd="slow" advTm="16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Violated sets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  </a:t>
            </a:r>
            <a:r>
              <a:rPr lang="en-US" sz="4000" dirty="0" err="1" smtClean="0">
                <a:solidFill>
                  <a:srgbClr val="FF0000"/>
                </a:solidFill>
              </a:rPr>
              <a:t>a,b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be a pair that needs to be connected in the input.</a:t>
            </a:r>
          </a:p>
          <a:p>
            <a:r>
              <a:rPr lang="en-US" sz="4000" dirty="0" smtClean="0"/>
              <a:t>A set 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 is violated for </a:t>
            </a:r>
            <a:r>
              <a:rPr lang="en-US" sz="4000" dirty="0" err="1" smtClean="0">
                <a:solidFill>
                  <a:srgbClr val="FF0000"/>
                </a:solidFill>
              </a:rPr>
              <a:t>a,b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 if </a:t>
            </a:r>
            <a:r>
              <a:rPr lang="en-US" sz="4000" dirty="0" smtClean="0">
                <a:solidFill>
                  <a:srgbClr val="FF0000"/>
                </a:solidFill>
              </a:rPr>
              <a:t>a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 S </a:t>
            </a:r>
            <a:r>
              <a:rPr lang="en-US" sz="4000" dirty="0" smtClean="0">
                <a:sym typeface="Symbol" panose="05050102010706020507" pitchFamily="18" charset="2"/>
              </a:rPr>
              <a:t>and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b  S</a:t>
            </a:r>
            <a:r>
              <a:rPr lang="en-US" sz="4000" dirty="0" smtClean="0">
                <a:sym typeface="Symbol" panose="05050102010706020507" pitchFamily="18" charset="2"/>
              </a:rPr>
              <a:t>.</a:t>
            </a:r>
            <a:endParaRPr lang="en-US" sz="4000" dirty="0">
              <a:sym typeface="Symbol" panose="05050102010706020507" pitchFamily="18" charset="2"/>
            </a:endParaRPr>
          </a:p>
          <a:p>
            <a:r>
              <a:rPr lang="en-US" sz="4000" dirty="0" smtClean="0">
                <a:sym typeface="Symbol" panose="05050102010706020507" pitchFamily="18" charset="2"/>
              </a:rPr>
              <a:t>A set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S </a:t>
            </a:r>
            <a:r>
              <a:rPr lang="en-US" sz="4000" dirty="0" smtClean="0">
                <a:sym typeface="Symbol" panose="05050102010706020507" pitchFamily="18" charset="2"/>
              </a:rPr>
              <a:t>is </a:t>
            </a:r>
            <a:r>
              <a:rPr lang="en-US" sz="4000" dirty="0" smtClean="0">
                <a:solidFill>
                  <a:srgbClr val="00B050"/>
                </a:solidFill>
                <a:sym typeface="Symbol" panose="05050102010706020507" pitchFamily="18" charset="2"/>
              </a:rPr>
              <a:t>violated</a:t>
            </a:r>
            <a:r>
              <a:rPr lang="en-US" sz="4000" dirty="0" smtClean="0">
                <a:sym typeface="Symbol" panose="05050102010706020507" pitchFamily="18" charset="2"/>
              </a:rPr>
              <a:t>, if it is violated for some pair.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98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Primal 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FontTx/>
              <a:buNone/>
            </a:pPr>
            <a:r>
              <a:rPr lang="en-US" altLang="en-US" sz="9300" dirty="0" err="1" smtClean="0">
                <a:solidFill>
                  <a:srgbClr val="FF0000"/>
                </a:solidFill>
              </a:rPr>
              <a:t>Minimze</a:t>
            </a:r>
            <a:r>
              <a:rPr lang="en-US" altLang="en-US" sz="9300" dirty="0" smtClean="0">
                <a:solidFill>
                  <a:srgbClr val="FF0000"/>
                </a:solidFill>
              </a:rPr>
              <a:t>   ∑</a:t>
            </a:r>
            <a:r>
              <a:rPr lang="en-US" altLang="en-US" sz="93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c(e)</a:t>
            </a:r>
            <a:r>
              <a:rPr lang="en-US" altLang="en-US" sz="9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altLang="en-US" sz="9300" dirty="0" smtClean="0">
                <a:solidFill>
                  <a:srgbClr val="FF0000"/>
                </a:solidFill>
              </a:rPr>
              <a:t> </a:t>
            </a:r>
            <a:r>
              <a:rPr lang="en-US" altLang="en-US" sz="93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93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altLang="en-US" sz="9300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US" altLang="en-US" sz="9300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 that</a:t>
            </a:r>
            <a:r>
              <a:rPr lang="en-US" altLang="en-US" sz="93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FontTx/>
              <a:buNone/>
            </a:pPr>
            <a:endParaRPr lang="en-US" altLang="en-US" sz="9300" dirty="0" smtClean="0"/>
          </a:p>
          <a:p>
            <a:pPr marL="0" indent="0" algn="ctr">
              <a:buFontTx/>
              <a:buNone/>
            </a:pPr>
            <a:r>
              <a:rPr lang="en-US" altLang="en-US" sz="9300" dirty="0" smtClean="0"/>
              <a:t>  </a:t>
            </a:r>
            <a:r>
              <a:rPr lang="en-US" altLang="en-US" sz="9300" dirty="0" smtClean="0">
                <a:solidFill>
                  <a:srgbClr val="FF0000"/>
                </a:solidFill>
              </a:rPr>
              <a:t>∑</a:t>
            </a: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(S)</a:t>
            </a:r>
            <a:r>
              <a:rPr lang="en-US" altLang="en-US" sz="9300" dirty="0" smtClean="0">
                <a:solidFill>
                  <a:srgbClr val="FF0000"/>
                </a:solidFill>
              </a:rPr>
              <a:t> </a:t>
            </a:r>
            <a:r>
              <a:rPr lang="en-US" altLang="en-US" sz="93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93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9300" dirty="0">
                <a:solidFill>
                  <a:srgbClr val="FF0000"/>
                </a:solidFill>
              </a:rPr>
              <a:t> </a:t>
            </a:r>
            <a:r>
              <a:rPr lang="en-US" altLang="en-US" sz="9300" dirty="0" smtClean="0">
                <a:solidFill>
                  <a:srgbClr val="FF0000"/>
                </a:solidFill>
              </a:rPr>
              <a:t>≥1, for every violated S</a:t>
            </a:r>
          </a:p>
          <a:p>
            <a:pPr marL="0" indent="0" algn="ctr">
              <a:buFontTx/>
              <a:buNone/>
            </a:pPr>
            <a:endParaRPr lang="en-US" altLang="en-US" sz="93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9300" dirty="0" smtClean="0">
                <a:solidFill>
                  <a:srgbClr val="FF0000"/>
                </a:solidFill>
              </a:rPr>
              <a:t>≥0</a:t>
            </a:r>
          </a:p>
          <a:p>
            <a:pPr marL="0" indent="0" algn="ctr">
              <a:buFontTx/>
              <a:buNone/>
            </a:pPr>
            <a:endParaRPr lang="en-US" altLang="en-US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US" altLang="en-US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r>
              <a:rPr lang="en-US" altLang="en-US" dirty="0" smtClean="0"/>
              <a:t>    </a:t>
            </a:r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02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"/>
    </mc:Choice>
    <mc:Fallback xmlns="">
      <p:transition spd="slow" advTm="17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dual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FontTx/>
              <a:buNone/>
            </a:pPr>
            <a:r>
              <a:rPr lang="en-US" altLang="en-US" sz="9300" dirty="0" smtClean="0">
                <a:solidFill>
                  <a:srgbClr val="FF0000"/>
                </a:solidFill>
              </a:rPr>
              <a:t>Maximize   ∑ </a:t>
            </a: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marL="0" indent="0" algn="ctr">
              <a:buFontTx/>
              <a:buNone/>
            </a:pP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 that</a:t>
            </a:r>
            <a:r>
              <a:rPr lang="en-US" altLang="en-US" sz="93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FontTx/>
              <a:buNone/>
            </a:pPr>
            <a:endParaRPr lang="en-US" altLang="en-US" sz="9300" dirty="0" smtClean="0"/>
          </a:p>
          <a:p>
            <a:pPr marL="0" indent="0" algn="ctr">
              <a:buFontTx/>
              <a:buNone/>
            </a:pPr>
            <a:r>
              <a:rPr lang="en-US" altLang="en-US" sz="9300" dirty="0" smtClean="0"/>
              <a:t>  </a:t>
            </a:r>
            <a:r>
              <a:rPr lang="en-US" altLang="en-US" sz="9300" dirty="0" smtClean="0">
                <a:solidFill>
                  <a:srgbClr val="FF0000"/>
                </a:solidFill>
              </a:rPr>
              <a:t>∑</a:t>
            </a: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A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(S)</a:t>
            </a:r>
            <a:r>
              <a:rPr lang="en-US" altLang="en-US" sz="9300" dirty="0" smtClean="0">
                <a:solidFill>
                  <a:srgbClr val="FF0000"/>
                </a:solidFill>
              </a:rPr>
              <a:t> </a:t>
            </a: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9300" dirty="0" smtClean="0">
                <a:solidFill>
                  <a:srgbClr val="FF0000"/>
                </a:solidFill>
              </a:rPr>
              <a:t>≤ c(e)</a:t>
            </a:r>
          </a:p>
          <a:p>
            <a:pPr marL="0" indent="0" algn="ctr">
              <a:buFontTx/>
              <a:buNone/>
            </a:pPr>
            <a:endParaRPr lang="en-US" altLang="en-US" sz="93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US" altLang="en-US" sz="9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93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9300" dirty="0" smtClean="0">
                <a:solidFill>
                  <a:srgbClr val="FF0000"/>
                </a:solidFill>
              </a:rPr>
              <a:t>≥0</a:t>
            </a:r>
          </a:p>
          <a:p>
            <a:pPr marL="0" indent="0" algn="ctr">
              <a:buFontTx/>
              <a:buNone/>
            </a:pPr>
            <a:endParaRPr lang="en-US" altLang="en-US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US" altLang="en-US" baseline="-25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r>
              <a:rPr lang="en-US" altLang="en-US" dirty="0" smtClean="0"/>
              <a:t>    </a:t>
            </a:r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458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"/>
    </mc:Choice>
    <mc:Fallback xmlns="">
      <p:transition spd="slow" advTm="17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Increasing the duals of violated sets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The algorithm maintains a dual feasible solution. We raise the dual values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of all maximal violated  sets at the same rate until a dual inequality for an edge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.</a:t>
            </a:r>
            <a:endParaRPr lang="en-US" alt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altLang="en-US" sz="3200" dirty="0" smtClean="0">
                <a:latin typeface="Comic Sans MS" panose="030F0702030302020204" pitchFamily="66" charset="0"/>
              </a:rPr>
              <a:t>Namely: </a:t>
            </a:r>
            <a:r>
              <a:rPr lang="en-US" altLang="en-US" sz="3600" dirty="0">
                <a:solidFill>
                  <a:srgbClr val="FF0000"/>
                </a:solidFill>
              </a:rPr>
              <a:t>∑</a:t>
            </a:r>
            <a:r>
              <a:rPr lang="en-US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A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(S)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36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600" dirty="0" smtClean="0">
                <a:solidFill>
                  <a:srgbClr val="FF0000"/>
                </a:solidFill>
              </a:rPr>
              <a:t>=c(e)</a:t>
            </a:r>
          </a:p>
          <a:p>
            <a:pPr marL="457200" lvl="1" indent="0">
              <a:buNone/>
            </a:pPr>
            <a:endParaRPr lang="en-US" altLang="en-US" sz="3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en-US" sz="3600" dirty="0" smtClean="0">
                <a:latin typeface="Comic Sans MS" panose="030F0702030302020204" pitchFamily="66" charset="0"/>
              </a:rPr>
              <a:t>All edges for </a:t>
            </a:r>
            <a:r>
              <a:rPr lang="en-US" altLang="en-US" sz="3600" dirty="0">
                <a:latin typeface="Comic Sans MS" panose="030F0702030302020204" pitchFamily="66" charset="0"/>
              </a:rPr>
              <a:t>w</a:t>
            </a:r>
            <a:r>
              <a:rPr lang="en-US" altLang="en-US" sz="3600" dirty="0" smtClean="0">
                <a:latin typeface="Comic Sans MS" panose="030F0702030302020204" pitchFamily="66" charset="0"/>
              </a:rPr>
              <a:t>hich equality holds are added to the solution.</a:t>
            </a:r>
          </a:p>
        </p:txBody>
      </p:sp>
    </p:spTree>
    <p:extLst>
      <p:ext uri="{BB962C8B-B14F-4D97-AF65-F5344CB8AC3E}">
        <p14:creationId xmlns:p14="http://schemas.microsoft.com/office/powerpoint/2010/main" val="102410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"/>
    </mc:Choice>
    <mc:Fallback xmlns="">
      <p:transition spd="slow" advTm="15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Say that we stopped when all the of violates sets increase by </a:t>
            </a:r>
            <a:r>
              <a:rPr lang="el-GR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Each violated set dual value was increased by </a:t>
            </a:r>
            <a:r>
              <a:rPr lang="el-GR" sz="3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3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the edges added namely edges so that </a:t>
            </a:r>
          </a:p>
          <a:p>
            <a:pPr marL="0" indent="0">
              <a:buNone/>
            </a:pPr>
            <a:r>
              <a:rPr lang="en-US" altLang="en-US" sz="3600" dirty="0" smtClean="0">
                <a:solidFill>
                  <a:srgbClr val="FF0000"/>
                </a:solidFill>
              </a:rPr>
              <a:t>∑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A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(S)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3600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600" dirty="0">
                <a:solidFill>
                  <a:srgbClr val="FF0000"/>
                </a:solidFill>
              </a:rPr>
              <a:t>=c(e</a:t>
            </a:r>
            <a:r>
              <a:rPr lang="en-US" altLang="en-US" sz="3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3600" dirty="0" smtClean="0"/>
              <a:t>Changing sum order for every </a:t>
            </a:r>
            <a:r>
              <a:rPr lang="en-US" altLang="en-US" sz="3600" dirty="0" smtClean="0">
                <a:solidFill>
                  <a:srgbClr val="FF0000"/>
                </a:solidFill>
              </a:rPr>
              <a:t>e </a:t>
            </a:r>
            <a:r>
              <a:rPr lang="en-US" altLang="en-US" sz="3600" dirty="0" smtClean="0"/>
              <a:t>for all</a:t>
            </a:r>
            <a:r>
              <a:rPr lang="en-US" altLang="en-US" sz="3600" dirty="0" smtClean="0">
                <a:solidFill>
                  <a:srgbClr val="FF0000"/>
                </a:solidFill>
              </a:rPr>
              <a:t> S </a:t>
            </a:r>
            <a:r>
              <a:rPr lang="en-US" altLang="en-US" sz="3600" dirty="0" smtClean="0"/>
              <a:t>so that</a:t>
            </a:r>
            <a:r>
              <a:rPr lang="en-US" altLang="en-US" sz="3600" dirty="0" smtClean="0">
                <a:solidFill>
                  <a:srgbClr val="FF0000"/>
                </a:solidFill>
              </a:rPr>
              <a:t> e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(S), </a:t>
            </a:r>
            <a:r>
              <a:rPr lang="en-US" altLang="en-US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sz="3600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 smtClean="0">
                <a:sym typeface="Symbol" panose="05050102010706020507" pitchFamily="18" charset="2"/>
              </a:rPr>
              <a:t>was increases by </a:t>
            </a:r>
            <a:r>
              <a:rPr lang="el-GR" altLang="en-US" sz="3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portion of the lower bound we charge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that there are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violated sets.</a:t>
            </a:r>
            <a:endParaRPr lang="en-US" dirty="0"/>
          </a:p>
          <a:p>
            <a:r>
              <a:rPr lang="en-US" dirty="0" smtClean="0"/>
              <a:t>The lower bound increases the dual of every violated  set by the same, namely by some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portion of the lower bound we charge against  is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Since the violated sets appear in the lower bound and each one of these a sets </a:t>
            </a:r>
            <a:r>
              <a:rPr lang="en-US" alt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was increased by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144000" cy="1325563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increase in the dual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Increasing </a:t>
            </a:r>
            <a:r>
              <a:rPr lang="en-US" altLang="en-US" dirty="0" smtClean="0">
                <a:solidFill>
                  <a:srgbClr val="FF0000"/>
                </a:solidFill>
              </a:rPr>
              <a:t>S </a:t>
            </a:r>
            <a:r>
              <a:rPr lang="en-US" altLang="en-US" dirty="0" smtClean="0"/>
              <a:t>by 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implies increasing all </a:t>
            </a:r>
            <a:r>
              <a:rPr lang="en-US" alt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altLang="en-US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the edges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(S)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(namely edges leaving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 by </a:t>
            </a:r>
            <a:r>
              <a:rPr lang="el-G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831081" y="3048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971800" y="2590800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H="1">
            <a:off x="3924300" y="304022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722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 flipV="1">
            <a:off x="4184463" y="2362200"/>
            <a:ext cx="2140137" cy="722661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4267200"/>
            <a:ext cx="304800" cy="373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038599" y="4038600"/>
            <a:ext cx="309465" cy="300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81600" y="5181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038599" y="4247689"/>
            <a:ext cx="2286001" cy="265144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29000" y="3627437"/>
            <a:ext cx="304800" cy="334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752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endCxn id="16" idx="6"/>
          </p:cNvCxnSpPr>
          <p:nvPr/>
        </p:nvCxnSpPr>
        <p:spPr>
          <a:xfrm flipH="1">
            <a:off x="2057400" y="3794918"/>
            <a:ext cx="1524000" cy="1081882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3"/>
            <a:endCxn id="9" idx="6"/>
          </p:cNvCxnSpPr>
          <p:nvPr/>
        </p:nvCxnSpPr>
        <p:spPr>
          <a:xfrm>
            <a:off x="4184463" y="3300387"/>
            <a:ext cx="2140137" cy="1153425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5"/>
            <a:endCxn id="15" idx="5"/>
          </p:cNvCxnSpPr>
          <p:nvPr/>
        </p:nvCxnSpPr>
        <p:spPr>
          <a:xfrm>
            <a:off x="3689163" y="39133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83606" y="4279400"/>
            <a:ext cx="1140668" cy="11476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0"/>
            <a:endCxn id="11" idx="4"/>
          </p:cNvCxnSpPr>
          <p:nvPr/>
        </p:nvCxnSpPr>
        <p:spPr>
          <a:xfrm>
            <a:off x="4076700" y="3040224"/>
            <a:ext cx="1257300" cy="2446176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8984" y="4348300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09965" y="2241961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15800" y="3517612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14370" y="4241513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13322" y="4580969"/>
            <a:ext cx="88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56939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"/>
    </mc:Choice>
    <mc:Fallback xmlns="">
      <p:transition spd="slow" advTm="18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42846</TotalTime>
  <Words>805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Symbol</vt:lpstr>
      <vt:lpstr>Office Theme</vt:lpstr>
      <vt:lpstr>Approximating Steiner forest and other similar problems </vt:lpstr>
      <vt:lpstr>The GW primal dual.</vt:lpstr>
      <vt:lpstr> Violated sets</vt:lpstr>
      <vt:lpstr>Primal </vt:lpstr>
      <vt:lpstr>The dual</vt:lpstr>
      <vt:lpstr>Increasing the duals of violated sets</vt:lpstr>
      <vt:lpstr>Say that we stopped when all the of violates sets increase by ε</vt:lpstr>
      <vt:lpstr>The portion of the lower bound we charge</vt:lpstr>
      <vt:lpstr>The increase in the dual </vt:lpstr>
      <vt:lpstr>The increase in the dual </vt:lpstr>
      <vt:lpstr>The increase in the dual </vt:lpstr>
      <vt:lpstr>Making the edges a forest on violated  and non violated  sets</vt:lpstr>
      <vt:lpstr>The average degree </vt:lpstr>
      <vt:lpstr>The average degree of violated sets</vt:lpstr>
      <vt:lpstr>What did we do?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2159</cp:revision>
  <dcterms:created xsi:type="dcterms:W3CDTF">2008-03-18T15:37:47Z</dcterms:created>
  <dcterms:modified xsi:type="dcterms:W3CDTF">2021-11-30T22:15:47Z</dcterms:modified>
</cp:coreProperties>
</file>