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</p:sldMasterIdLst>
  <p:notesMasterIdLst>
    <p:notesMasterId r:id="rId13"/>
  </p:notesMasterIdLst>
  <p:sldIdLst>
    <p:sldId id="425" r:id="rId2"/>
    <p:sldId id="1330" r:id="rId3"/>
    <p:sldId id="769" r:id="rId4"/>
    <p:sldId id="770" r:id="rId5"/>
    <p:sldId id="772" r:id="rId6"/>
    <p:sldId id="771" r:id="rId7"/>
    <p:sldId id="773" r:id="rId8"/>
    <p:sldId id="774" r:id="rId9"/>
    <p:sldId id="775" r:id="rId10"/>
    <p:sldId id="776" r:id="rId11"/>
    <p:sldId id="777" r:id="rId12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CC33"/>
    <a:srgbClr val="00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13" autoAdjust="0"/>
    <p:restoredTop sz="91884" autoAdjust="0"/>
  </p:normalViewPr>
  <p:slideViewPr>
    <p:cSldViewPr>
      <p:cViewPr varScale="1">
        <p:scale>
          <a:sx n="70" d="100"/>
          <a:sy n="70" d="100"/>
        </p:scale>
        <p:origin x="1798" y="29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F8FC95-93C8-4F53-B1D3-79D2C922D8D9}" type="datetimeFigureOut">
              <a:rPr lang="en-US"/>
              <a:pPr>
                <a:defRPr/>
              </a:pPr>
              <a:t>11/30/2021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5B869F-A7EC-44AE-991B-794C48BF8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52584-D2D8-455B-928D-D9A05FEB2ECE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509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73E19-29C6-49FE-8E7E-6E3F8F9FA334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66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4A50D-7966-492F-9D80-EF29C1163CE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569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008AB-3B1B-447E-BA7B-2F3F466A9A8C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19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6F15B-4966-4478-B74C-3CC4A368BC8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42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2582B-2804-4BE7-A454-55BF9F50A2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657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4F35E-A864-4DF2-AE32-C3A8D0AF965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767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0C202-548B-47A4-A8A3-7BBB52A31FE1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410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DDCF-1A3C-42E8-BFF4-E99815A105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719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65058-A23B-4E77-B9C5-27BDAB63697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56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E30C5-FAED-4961-81B5-48ECA6E908C8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450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42FC63-5B2A-4066-8907-BC946D9FDB17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358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886700" cy="1325563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Approximating  Max Cut with SDP</a:t>
            </a:r>
            <a:endParaRPr lang="en-US" altLang="en-US" dirty="0" smtClean="0">
              <a:solidFill>
                <a:srgbClr val="00B0F0"/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886700" cy="435133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altLang="en-US" sz="3200" dirty="0" smtClean="0"/>
              <a:t>The landmark paper </a:t>
            </a:r>
            <a:r>
              <a:rPr lang="en-US" altLang="en-US" sz="3200" dirty="0" smtClean="0"/>
              <a:t>of </a:t>
            </a:r>
            <a:r>
              <a:rPr lang="en-US" altLang="en-US" sz="3200" dirty="0" smtClean="0">
                <a:solidFill>
                  <a:srgbClr val="7030A0"/>
                </a:solidFill>
              </a:rPr>
              <a:t>GW</a:t>
            </a:r>
            <a:r>
              <a:rPr lang="en-US" altLang="en-US" sz="3200" dirty="0" smtClean="0"/>
              <a:t> on </a:t>
            </a:r>
            <a:r>
              <a:rPr lang="en-US" altLang="en-US" sz="3200" dirty="0" smtClean="0">
                <a:solidFill>
                  <a:srgbClr val="00B050"/>
                </a:solidFill>
              </a:rPr>
              <a:t>max cut</a:t>
            </a:r>
            <a:r>
              <a:rPr lang="en-US" altLang="en-US" sz="3200" dirty="0" smtClean="0"/>
              <a:t>.</a:t>
            </a:r>
            <a:endParaRPr lang="en-US" altLang="en-US" sz="32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"/>
    </mc:Choice>
    <mc:Fallback xmlns="">
      <p:transition spd="slow" advTm="19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Analysis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886700" cy="4351338"/>
          </a:xfrm>
        </p:spPr>
        <p:txBody>
          <a:bodyPr>
            <a:noAutofit/>
          </a:bodyPr>
          <a:lstStyle/>
          <a:p>
            <a:r>
              <a:rPr lang="en-US" sz="4000" dirty="0" smtClean="0"/>
              <a:t>Choose a </a:t>
            </a:r>
            <a:r>
              <a:rPr lang="en-US" sz="4000" dirty="0" smtClean="0">
                <a:solidFill>
                  <a:srgbClr val="0070C0"/>
                </a:solidFill>
              </a:rPr>
              <a:t>random hyperplane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Exercise: In the </a:t>
            </a:r>
            <a:r>
              <a:rPr lang="en-US" sz="4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/>
              <a:t> dimensional plane it is a random line and so </a:t>
            </a:r>
            <a:r>
              <a:rPr lang="en-US" sz="4000" dirty="0" smtClean="0">
                <a:solidFill>
                  <a:srgbClr val="00B050"/>
                </a:solidFill>
              </a:rPr>
              <a:t>the probability that i and j will be separated</a:t>
            </a:r>
            <a:r>
              <a:rPr lang="en-US" sz="4000" dirty="0" smtClean="0"/>
              <a:t> is </a:t>
            </a:r>
            <a:r>
              <a:rPr lang="en-US" sz="4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l-GR" sz="4000" dirty="0" smtClean="0">
                <a:solidFill>
                  <a:srgbClr val="FF0000"/>
                </a:solidFill>
              </a:rPr>
              <a:t>θ</a:t>
            </a:r>
            <a:r>
              <a:rPr lang="en-US" sz="4000" dirty="0" smtClean="0">
                <a:solidFill>
                  <a:srgbClr val="FF0000"/>
                </a:solidFill>
              </a:rPr>
              <a:t>/2</a:t>
            </a:r>
            <a:r>
              <a:rPr lang="el-GR" sz="4000" dirty="0" smtClean="0">
                <a:solidFill>
                  <a:srgbClr val="FF0000"/>
                </a:solidFill>
              </a:rPr>
              <a:t>π</a:t>
            </a:r>
            <a:r>
              <a:rPr lang="en-US" sz="4000" dirty="0" smtClean="0"/>
              <a:t> with </a:t>
            </a:r>
            <a:r>
              <a:rPr lang="el-GR" sz="4000" dirty="0">
                <a:solidFill>
                  <a:srgbClr val="FF0000"/>
                </a:solidFill>
              </a:rPr>
              <a:t>θ</a:t>
            </a:r>
            <a:r>
              <a:rPr lang="en-US" sz="4000" dirty="0" smtClean="0"/>
              <a:t>  the angle between </a:t>
            </a:r>
            <a:r>
              <a:rPr lang="en-US" sz="4000" dirty="0">
                <a:solidFill>
                  <a:srgbClr val="FF0000"/>
                </a:solidFill>
              </a:rPr>
              <a:t>i</a:t>
            </a:r>
            <a:r>
              <a:rPr lang="en-US" sz="4000" dirty="0" smtClean="0"/>
              <a:t> and </a:t>
            </a:r>
            <a:r>
              <a:rPr lang="en-US" sz="4000" dirty="0" smtClean="0">
                <a:solidFill>
                  <a:srgbClr val="FF0000"/>
                </a:solidFill>
              </a:rPr>
              <a:t>j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We need to pose this in terms of the </a:t>
            </a:r>
            <a:r>
              <a:rPr lang="en-US" sz="4000" dirty="0" smtClean="0">
                <a:solidFill>
                  <a:srgbClr val="0070C0"/>
                </a:solidFill>
              </a:rPr>
              <a:t>PSD</a:t>
            </a:r>
            <a:r>
              <a:rPr lang="en-US" sz="4000" dirty="0"/>
              <a:t> </a:t>
            </a:r>
            <a:r>
              <a:rPr lang="en-US" sz="4000" dirty="0" smtClean="0"/>
              <a:t>program.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629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On the plane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Say that we choose the vectors of norm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, the inner products is just </a:t>
            </a:r>
            <a:r>
              <a:rPr lang="en-US" dirty="0" smtClean="0">
                <a:solidFill>
                  <a:srgbClr val="FF0000"/>
                </a:solidFill>
              </a:rPr>
              <a:t>cos(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with 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/>
              <a:t> the angle between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i 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. The probability that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i,j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are 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separated is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=arccos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)=Arccos(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ji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endParaRPr lang="en-US" dirty="0" smtClean="0">
              <a:solidFill>
                <a:srgbClr val="FF000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use the inequality: </a:t>
            </a:r>
            <a:endParaRPr lang="en-US" dirty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arccos(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ji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)/</a:t>
            </a:r>
            <a:r>
              <a:rPr lang="el-GR" dirty="0" smtClean="0">
                <a:solidFill>
                  <a:srgbClr val="FF0000"/>
                </a:solidFill>
              </a:rPr>
              <a:t>π ≥ 0.878(1 −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ij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)/2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Which clearly implies a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0.878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approximation ratio.</a:t>
            </a:r>
          </a:p>
        </p:txBody>
      </p:sp>
    </p:spTree>
    <p:extLst>
      <p:ext uri="{BB962C8B-B14F-4D97-AF65-F5344CB8AC3E}">
        <p14:creationId xmlns:p14="http://schemas.microsoft.com/office/powerpoint/2010/main" val="153723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The Max Cut Problem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Given an undirected graph </a:t>
            </a:r>
            <a:r>
              <a:rPr lang="en-US" sz="3200" dirty="0" smtClean="0">
                <a:solidFill>
                  <a:srgbClr val="FF0000"/>
                </a:solidFill>
              </a:rPr>
              <a:t>G(V,E) </a:t>
            </a:r>
            <a:r>
              <a:rPr lang="en-US" sz="3200" dirty="0" smtClean="0"/>
              <a:t>partition </a:t>
            </a:r>
            <a:r>
              <a:rPr lang="en-US" sz="3200" dirty="0" smtClean="0">
                <a:solidFill>
                  <a:srgbClr val="FF0000"/>
                </a:solidFill>
              </a:rPr>
              <a:t>V </a:t>
            </a:r>
            <a:r>
              <a:rPr lang="en-US" sz="3200" dirty="0" smtClean="0"/>
              <a:t>into </a:t>
            </a:r>
            <a:r>
              <a:rPr lang="en-US" sz="3200" dirty="0" smtClean="0">
                <a:solidFill>
                  <a:srgbClr val="FF0000"/>
                </a:solidFill>
              </a:rPr>
              <a:t>S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FF0000"/>
                </a:solidFill>
              </a:rPr>
              <a:t>V-S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Maximize the number of edges with one endpoint in </a:t>
            </a:r>
            <a:r>
              <a:rPr lang="en-US" sz="3200" dirty="0" smtClean="0">
                <a:solidFill>
                  <a:srgbClr val="FF0000"/>
                </a:solidFill>
              </a:rPr>
              <a:t>S </a:t>
            </a:r>
            <a:r>
              <a:rPr lang="en-US" sz="3200" dirty="0" smtClean="0"/>
              <a:t>and the other in </a:t>
            </a:r>
            <a:r>
              <a:rPr lang="en-US" sz="3200" dirty="0" smtClean="0">
                <a:solidFill>
                  <a:srgbClr val="FF0000"/>
                </a:solidFill>
              </a:rPr>
              <a:t>V-S.</a:t>
            </a:r>
          </a:p>
          <a:p>
            <a:r>
              <a:rPr lang="en-US" sz="3200" dirty="0" smtClean="0"/>
              <a:t>This problem in </a:t>
            </a:r>
            <a:r>
              <a:rPr lang="en-US" sz="3200" dirty="0" smtClean="0">
                <a:solidFill>
                  <a:srgbClr val="FF0000"/>
                </a:solidFill>
              </a:rPr>
              <a:t>NPC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 Minimization problem </a:t>
            </a:r>
            <a:r>
              <a:rPr lang="en-US" sz="3200" dirty="0" err="1" smtClean="0"/>
              <a:t>poltnomial</a:t>
            </a:r>
            <a:r>
              <a:rPr lang="en-US" sz="3200" dirty="0" smtClean="0"/>
              <a:t> time solvable.</a:t>
            </a:r>
          </a:p>
          <a:p>
            <a:r>
              <a:rPr lang="en-US" sz="3200" dirty="0" smtClean="0"/>
              <a:t>Due </a:t>
            </a:r>
            <a:r>
              <a:rPr lang="en-US" sz="3200" dirty="0" smtClean="0">
                <a:solidFill>
                  <a:srgbClr val="7030A0"/>
                </a:solidFill>
              </a:rPr>
              <a:t>to [GW]. </a:t>
            </a:r>
            <a:r>
              <a:rPr lang="en-US" sz="3200" dirty="0" smtClean="0"/>
              <a:t>A landmark.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671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PSD </a:t>
            </a:r>
            <a:r>
              <a:rPr lang="en-US" dirty="0" smtClean="0"/>
              <a:t>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By the </a:t>
            </a:r>
            <a:r>
              <a:rPr lang="en-US" sz="3200" dirty="0" smtClean="0">
                <a:solidFill>
                  <a:srgbClr val="0070C0"/>
                </a:solidFill>
              </a:rPr>
              <a:t>Ellipsoids algorithm </a:t>
            </a:r>
            <a:r>
              <a:rPr lang="en-US" sz="3200" dirty="0" smtClean="0"/>
              <a:t>to solve it you just need to check if some fractional solution is valid.  And if not show a violated constrain. But can we pose </a:t>
            </a:r>
            <a:r>
              <a:rPr lang="en-US" sz="3200" dirty="0" smtClean="0">
                <a:solidFill>
                  <a:srgbClr val="FF0000"/>
                </a:solidFill>
              </a:rPr>
              <a:t>A≻0 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FF0000"/>
                </a:solidFill>
              </a:rPr>
              <a:t>A is PSD</a:t>
            </a:r>
            <a:r>
              <a:rPr lang="en-US" sz="3200" dirty="0" smtClean="0"/>
              <a:t>) as linear constrains?  Fix the fractional entries  of </a:t>
            </a:r>
            <a:r>
              <a:rPr lang="en-US" sz="3200" dirty="0" smtClean="0">
                <a:solidFill>
                  <a:srgbClr val="FF0000"/>
                </a:solidFill>
              </a:rPr>
              <a:t>A </a:t>
            </a:r>
            <a:r>
              <a:rPr lang="en-US" sz="3200" dirty="0" smtClean="0"/>
              <a:t>and find if there is a violated constrain for 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                     </a:t>
            </a:r>
            <a:r>
              <a:rPr lang="en-US" sz="4000" dirty="0" smtClean="0">
                <a:solidFill>
                  <a:srgbClr val="FF0000"/>
                </a:solidFill>
              </a:rPr>
              <a:t>v</a:t>
            </a:r>
            <a:r>
              <a:rPr lang="en-US" sz="40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· A · v ≥ </a:t>
            </a:r>
            <a:r>
              <a:rPr lang="en-US" sz="4000" dirty="0" smtClean="0">
                <a:solidFill>
                  <a:srgbClr val="FF0000"/>
                </a:solidFill>
              </a:rPr>
              <a:t>0.</a:t>
            </a:r>
            <a:endParaRPr lang="en-US" sz="4000" dirty="0" smtClean="0"/>
          </a:p>
          <a:p>
            <a:pPr marL="0" indent="0">
              <a:buNone/>
            </a:pPr>
            <a:r>
              <a:rPr 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783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PSD matrices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Negative eigenvalue  </a:t>
            </a:r>
            <a:endParaRPr lang="en-US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 </a:t>
            </a:r>
            <a:r>
              <a:rPr lang="en-US" sz="4000" dirty="0">
                <a:solidFill>
                  <a:srgbClr val="FF0000"/>
                </a:solidFill>
              </a:rPr>
              <a:t>· </a:t>
            </a:r>
            <a:r>
              <a:rPr lang="en-US" sz="4000" dirty="0" smtClean="0">
                <a:solidFill>
                  <a:srgbClr val="FF0000"/>
                </a:solidFill>
              </a:rPr>
              <a:t>v=α</a:t>
            </a:r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4000" dirty="0" smtClean="0">
                <a:solidFill>
                  <a:srgbClr val="FF0000"/>
                </a:solidFill>
              </a:rPr>
              <a:t>v  </a:t>
            </a:r>
            <a:r>
              <a:rPr lang="en-US" sz="4000" dirty="0" smtClean="0"/>
              <a:t>for</a:t>
            </a:r>
            <a:r>
              <a:rPr lang="en-US" sz="4000" dirty="0" smtClean="0">
                <a:solidFill>
                  <a:srgbClr val="FF0000"/>
                </a:solidFill>
              </a:rPr>
              <a:t> α&lt;0 </a:t>
            </a:r>
            <a:r>
              <a:rPr lang="en-US" sz="4000" dirty="0" smtClean="0"/>
              <a:t>shows that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v</a:t>
            </a:r>
            <a:r>
              <a:rPr lang="en-US" sz="44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>
                <a:solidFill>
                  <a:srgbClr val="FF0000"/>
                </a:solidFill>
              </a:rPr>
              <a:t>· A · </a:t>
            </a:r>
            <a:r>
              <a:rPr lang="en-US" sz="4400" dirty="0" smtClean="0">
                <a:solidFill>
                  <a:srgbClr val="FF0000"/>
                </a:solidFill>
              </a:rPr>
              <a:t>v=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v</a:t>
            </a:r>
            <a:r>
              <a:rPr lang="en-US" sz="44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sz="4400" dirty="0">
                <a:solidFill>
                  <a:srgbClr val="FF0000"/>
                </a:solidFill>
              </a:rPr>
              <a:t> α</a:t>
            </a:r>
            <a:r>
              <a:rPr lang="en-US" sz="44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v =α </a:t>
            </a:r>
            <a:r>
              <a:rPr lang="en-US" sz="4400" dirty="0" smtClean="0"/>
              <a:t>(assuming </a:t>
            </a:r>
            <a:r>
              <a:rPr lang="en-US" sz="4400" dirty="0" smtClean="0">
                <a:solidFill>
                  <a:srgbClr val="FF0000"/>
                </a:solidFill>
              </a:rPr>
              <a:t>v </a:t>
            </a:r>
            <a:r>
              <a:rPr lang="en-US" sz="4400" dirty="0" smtClean="0"/>
              <a:t>has norm </a:t>
            </a:r>
            <a:r>
              <a:rPr lang="en-US" sz="4400" dirty="0" smtClean="0">
                <a:solidFill>
                  <a:srgbClr val="FF0000"/>
                </a:solidFill>
              </a:rPr>
              <a:t>1</a:t>
            </a:r>
            <a:r>
              <a:rPr lang="en-US" sz="4400" dirty="0" smtClean="0"/>
              <a:t>)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is a violated constraint.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Thus </a:t>
            </a:r>
            <a:r>
              <a:rPr lang="en-US" sz="4400" dirty="0" smtClean="0">
                <a:solidFill>
                  <a:srgbClr val="FF0000"/>
                </a:solidFill>
              </a:rPr>
              <a:t>A</a:t>
            </a:r>
            <a:r>
              <a:rPr lang="en-US" sz="4400" dirty="0">
                <a:solidFill>
                  <a:srgbClr val="FF0000"/>
                </a:solidFill>
              </a:rPr>
              <a:t> ≻ </a:t>
            </a:r>
            <a:r>
              <a:rPr lang="en-US" sz="4400" dirty="0" smtClean="0">
                <a:solidFill>
                  <a:srgbClr val="FF0000"/>
                </a:solidFill>
              </a:rPr>
              <a:t>0 </a:t>
            </a:r>
            <a:r>
              <a:rPr lang="en-US" sz="4400" dirty="0" smtClean="0"/>
              <a:t>can be solved in poly time.</a:t>
            </a:r>
          </a:p>
        </p:txBody>
      </p:sp>
    </p:spTree>
    <p:extLst>
      <p:ext uri="{BB962C8B-B14F-4D97-AF65-F5344CB8AC3E}">
        <p14:creationId xmlns:p14="http://schemas.microsoft.com/office/powerpoint/2010/main" val="411564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approximation for MAX-CUT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08911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 smtClean="0"/>
              <a:t>Let </a:t>
            </a:r>
            <a:r>
              <a:rPr lang="en-US" sz="4800" dirty="0" smtClean="0">
                <a:solidFill>
                  <a:srgbClr val="FF0000"/>
                </a:solidFill>
              </a:rPr>
              <a:t>Y</a:t>
            </a:r>
            <a:r>
              <a:rPr lang="en-US" sz="4800" dirty="0" smtClean="0"/>
              <a:t> be a  matrix.</a:t>
            </a:r>
            <a:endParaRPr lang="en-US" sz="4800" dirty="0" smtClean="0">
              <a:solidFill>
                <a:srgbClr val="FF000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  </a:t>
            </a:r>
            <a:r>
              <a:rPr lang="en-US" sz="4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The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PSD </a:t>
            </a:r>
            <a:r>
              <a:rPr lang="en-US" sz="4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program is:</a:t>
            </a:r>
            <a:endParaRPr lang="en-US" sz="4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Maximize </a:t>
            </a:r>
            <a:r>
              <a:rPr lang="en-US" sz="4000" dirty="0" smtClean="0">
                <a:solidFill>
                  <a:srgbClr val="0070C0"/>
                </a:solidFill>
              </a:rPr>
              <a:t>  </a:t>
            </a:r>
            <a:r>
              <a:rPr lang="en-US" sz="4000" dirty="0" smtClean="0"/>
              <a:t>  </a:t>
            </a:r>
            <a:r>
              <a:rPr lang="en-US" dirty="0" smtClean="0"/>
              <a:t>  </a:t>
            </a:r>
            <a:r>
              <a:rPr lang="en-US" sz="4800" dirty="0" smtClean="0">
                <a:solidFill>
                  <a:srgbClr val="FF0000"/>
                </a:solidFill>
              </a:rPr>
              <a:t>∑ (1 − </a:t>
            </a:r>
            <a:r>
              <a:rPr lang="en-US" sz="4800" dirty="0" smtClean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US" sz="4800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ji</a:t>
            </a:r>
            <a:r>
              <a:rPr lang="en-US" sz="4800" dirty="0" smtClean="0">
                <a:solidFill>
                  <a:srgbClr val="FF0000"/>
                </a:solidFill>
              </a:rPr>
              <a:t> )/2    </a:t>
            </a:r>
          </a:p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                           </a:t>
            </a:r>
            <a:r>
              <a:rPr lang="en-US" sz="4400" dirty="0" smtClean="0">
                <a:solidFill>
                  <a:srgbClr val="FF0000"/>
                </a:solidFill>
              </a:rPr>
              <a:t>Y ≻ 0.</a:t>
            </a:r>
          </a:p>
          <a:p>
            <a:pPr marL="0" indent="0">
              <a:buNone/>
            </a:pPr>
            <a:r>
              <a:rPr lang="en-US" sz="4400" dirty="0" smtClean="0"/>
              <a:t>We know that </a:t>
            </a:r>
            <a:r>
              <a:rPr lang="en-US" sz="4400" dirty="0">
                <a:solidFill>
                  <a:srgbClr val="FF0000"/>
                </a:solidFill>
              </a:rPr>
              <a:t>Y ≻ </a:t>
            </a:r>
            <a:r>
              <a:rPr lang="en-US" sz="4400" dirty="0" smtClean="0">
                <a:solidFill>
                  <a:srgbClr val="FF0000"/>
                </a:solidFill>
              </a:rPr>
              <a:t>0 </a:t>
            </a:r>
            <a:r>
              <a:rPr lang="en-US" sz="4400" dirty="0" smtClean="0"/>
              <a:t>can be solved in poly time.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495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PSD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08911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First, why is it a relaxation of </a:t>
            </a:r>
            <a:r>
              <a:rPr lang="en-US" sz="4000" dirty="0" smtClean="0">
                <a:solidFill>
                  <a:srgbClr val="00B050"/>
                </a:solidFill>
              </a:rPr>
              <a:t>Max- Cut</a:t>
            </a:r>
            <a:r>
              <a:rPr lang="en-US" sz="4000" dirty="0" smtClean="0"/>
              <a:t>. There is a matrix so that 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40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= 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Y </a:t>
            </a:r>
            <a:r>
              <a:rPr lang="en-US" sz="4000" dirty="0" smtClean="0">
                <a:sym typeface="Symbol" panose="05050102010706020507" pitchFamily="18" charset="2"/>
              </a:rPr>
              <a:t>and so</a:t>
            </a:r>
            <a:r>
              <a:rPr lang="en-US" sz="4000" baseline="-25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                (B</a:t>
            </a:r>
            <a:r>
              <a:rPr lang="en-US" altLang="en-US" sz="40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alt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en-US" sz="40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4000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i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= 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US" sz="4000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ji 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endParaRPr lang="en-US" sz="4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Maximize </a:t>
            </a:r>
            <a:r>
              <a:rPr lang="en-US" sz="4000" dirty="0" smtClean="0">
                <a:solidFill>
                  <a:srgbClr val="0070C0"/>
                </a:solidFill>
              </a:rPr>
              <a:t>  </a:t>
            </a:r>
            <a:r>
              <a:rPr lang="en-US" sz="4000" dirty="0" smtClean="0"/>
              <a:t>  </a:t>
            </a:r>
            <a:r>
              <a:rPr lang="en-US" dirty="0" smtClean="0"/>
              <a:t>  </a:t>
            </a:r>
            <a:r>
              <a:rPr lang="en-US" sz="4800" dirty="0" smtClean="0">
                <a:solidFill>
                  <a:srgbClr val="FF0000"/>
                </a:solidFill>
              </a:rPr>
              <a:t>∑ (1 − </a:t>
            </a:r>
            <a:r>
              <a:rPr lang="en-US" sz="4800" dirty="0" smtClean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US" sz="4800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ji</a:t>
            </a:r>
            <a:r>
              <a:rPr lang="en-US" sz="4800" dirty="0" smtClean="0">
                <a:solidFill>
                  <a:srgbClr val="FF0000"/>
                </a:solidFill>
              </a:rPr>
              <a:t> )/2    </a:t>
            </a:r>
          </a:p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                           </a:t>
            </a:r>
            <a:r>
              <a:rPr lang="en-US" sz="4400" dirty="0" smtClean="0">
                <a:solidFill>
                  <a:srgbClr val="FF0000"/>
                </a:solidFill>
              </a:rPr>
              <a:t>Y ≻ 0.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6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Let the optimal cut be S,V-S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600950" cy="461244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6000" dirty="0" smtClean="0">
                <a:sym typeface="Symbol" panose="05050102010706020507" pitchFamily="18" charset="2"/>
              </a:rPr>
              <a:t>Let </a:t>
            </a:r>
            <a:r>
              <a:rPr lang="en-US" sz="160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sz="16000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sz="16000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sz="16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altLang="en-US" sz="160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en-US" sz="160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sz="16000" dirty="0">
                <a:solidFill>
                  <a:srgbClr val="FF0000"/>
                </a:solidFill>
              </a:rPr>
              <a:t> </a:t>
            </a:r>
            <a:r>
              <a:rPr lang="en-US" sz="16000" dirty="0" smtClean="0">
                <a:solidFill>
                  <a:srgbClr val="FF0000"/>
                </a:solidFill>
              </a:rPr>
              <a:t>=(1,0,0,0,……,0) </a:t>
            </a:r>
            <a:r>
              <a:rPr lang="en-US" sz="16000" dirty="0" smtClean="0"/>
              <a:t>if</a:t>
            </a:r>
            <a:r>
              <a:rPr lang="en-US" sz="16000" dirty="0" smtClean="0">
                <a:solidFill>
                  <a:srgbClr val="FF0000"/>
                </a:solidFill>
              </a:rPr>
              <a:t> j</a:t>
            </a:r>
            <a:r>
              <a:rPr lang="el-GR" sz="16000" dirty="0" smtClean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sz="16000" dirty="0" smtClean="0">
                <a:solidFill>
                  <a:srgbClr val="FF0000"/>
                </a:solidFill>
                <a:sym typeface="Symbol" panose="05050102010706020507" pitchFamily="18" charset="2"/>
              </a:rPr>
              <a:t>S </a:t>
            </a:r>
            <a:r>
              <a:rPr lang="en-US" sz="16000" dirty="0" smtClean="0"/>
              <a:t> </a:t>
            </a:r>
            <a:endParaRPr lang="en-US" sz="16000" dirty="0"/>
          </a:p>
          <a:p>
            <a:pPr marL="0" indent="0">
              <a:buNone/>
            </a:pPr>
            <a:r>
              <a:rPr lang="en-US" sz="10000" dirty="0" smtClean="0">
                <a:solidFill>
                  <a:srgbClr val="FF0000"/>
                </a:solidFill>
              </a:rPr>
              <a:t>                         </a:t>
            </a:r>
            <a:r>
              <a:rPr lang="en-US" sz="16000" dirty="0" smtClean="0"/>
              <a:t>and </a:t>
            </a:r>
            <a:endParaRPr lang="en-US" sz="58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6000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sz="16000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sz="16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altLang="en-US" sz="160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en-US" sz="160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sz="16000" dirty="0">
                <a:solidFill>
                  <a:srgbClr val="FF0000"/>
                </a:solidFill>
              </a:rPr>
              <a:t> </a:t>
            </a:r>
            <a:r>
              <a:rPr lang="en-US" sz="16000" dirty="0" smtClean="0">
                <a:solidFill>
                  <a:srgbClr val="FF0000"/>
                </a:solidFill>
              </a:rPr>
              <a:t>=(-1,0,0,0</a:t>
            </a:r>
            <a:r>
              <a:rPr lang="en-US" sz="16000" dirty="0">
                <a:solidFill>
                  <a:srgbClr val="FF0000"/>
                </a:solidFill>
              </a:rPr>
              <a:t>,……,</a:t>
            </a:r>
            <a:r>
              <a:rPr lang="en-US" sz="16000" dirty="0" smtClean="0">
                <a:solidFill>
                  <a:srgbClr val="FF0000"/>
                </a:solidFill>
              </a:rPr>
              <a:t>0) </a:t>
            </a:r>
            <a:r>
              <a:rPr lang="en-US" sz="16000" dirty="0" smtClean="0"/>
              <a:t>if </a:t>
            </a:r>
            <a:r>
              <a:rPr lang="en-US" sz="16000" dirty="0" smtClean="0">
                <a:solidFill>
                  <a:srgbClr val="FF0000"/>
                </a:solidFill>
              </a:rPr>
              <a:t>j</a:t>
            </a:r>
            <a:r>
              <a:rPr lang="el-GR" sz="16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l-GR" sz="16000" dirty="0" smtClean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sz="16000" dirty="0" smtClean="0">
                <a:solidFill>
                  <a:srgbClr val="FF0000"/>
                </a:solidFill>
                <a:sym typeface="Symbol" panose="05050102010706020507" pitchFamily="18" charset="2"/>
              </a:rPr>
              <a:t>V-S</a:t>
            </a:r>
            <a:r>
              <a:rPr lang="en-US" sz="16000" dirty="0" smtClean="0"/>
              <a:t> </a:t>
            </a:r>
          </a:p>
          <a:p>
            <a:pPr marL="0" indent="0">
              <a:buNone/>
            </a:pPr>
            <a:endParaRPr lang="en-US" sz="16000" dirty="0" smtClean="0"/>
          </a:p>
          <a:p>
            <a:pPr marL="0" indent="0">
              <a:buNone/>
            </a:pPr>
            <a:r>
              <a:rPr lang="en-US" sz="16000" dirty="0" smtClean="0"/>
              <a:t>For an edge </a:t>
            </a:r>
            <a:r>
              <a:rPr lang="en-US" sz="16000" dirty="0">
                <a:solidFill>
                  <a:srgbClr val="FF0000"/>
                </a:solidFill>
              </a:rPr>
              <a:t>i</a:t>
            </a:r>
            <a:r>
              <a:rPr lang="en-US" sz="16000" dirty="0" smtClean="0">
                <a:solidFill>
                  <a:srgbClr val="FF0000"/>
                </a:solidFill>
              </a:rPr>
              <a:t>,j </a:t>
            </a:r>
            <a:r>
              <a:rPr lang="en-US" sz="16000" dirty="0" smtClean="0"/>
              <a:t>if</a:t>
            </a:r>
            <a:r>
              <a:rPr lang="en-US" sz="16000" dirty="0" smtClean="0">
                <a:solidFill>
                  <a:srgbClr val="FF0000"/>
                </a:solidFill>
              </a:rPr>
              <a:t> i </a:t>
            </a:r>
            <a:r>
              <a:rPr lang="en-US" sz="16000" dirty="0" smtClean="0"/>
              <a:t>and</a:t>
            </a:r>
            <a:r>
              <a:rPr lang="en-US" sz="16000" dirty="0" smtClean="0">
                <a:solidFill>
                  <a:srgbClr val="FF0000"/>
                </a:solidFill>
              </a:rPr>
              <a:t> j  </a:t>
            </a:r>
            <a:r>
              <a:rPr lang="en-US" sz="16000" dirty="0" smtClean="0"/>
              <a:t>are in </a:t>
            </a:r>
          </a:p>
          <a:p>
            <a:pPr marL="0" indent="0">
              <a:buNone/>
            </a:pPr>
            <a:r>
              <a:rPr lang="en-US" sz="16000" dirty="0" smtClean="0"/>
              <a:t>different sides</a:t>
            </a:r>
            <a:r>
              <a:rPr lang="en-US" sz="16000" dirty="0" smtClean="0">
                <a:solidFill>
                  <a:srgbClr val="FF0000"/>
                </a:solidFill>
              </a:rPr>
              <a:t> </a:t>
            </a:r>
            <a:r>
              <a:rPr lang="en-US" sz="16000" dirty="0" smtClean="0"/>
              <a:t>we get </a:t>
            </a:r>
            <a:r>
              <a:rPr lang="en-US" sz="16000" dirty="0" smtClean="0">
                <a:solidFill>
                  <a:srgbClr val="FF0000"/>
                </a:solidFill>
              </a:rPr>
              <a:t>1 </a:t>
            </a:r>
            <a:r>
              <a:rPr lang="en-US" sz="16000" dirty="0" smtClean="0"/>
              <a:t>and </a:t>
            </a:r>
          </a:p>
          <a:p>
            <a:pPr marL="0" indent="0">
              <a:buNone/>
            </a:pPr>
            <a:r>
              <a:rPr lang="en-US" sz="16000" dirty="0" smtClean="0">
                <a:solidFill>
                  <a:srgbClr val="FF0000"/>
                </a:solidFill>
              </a:rPr>
              <a:t>0 </a:t>
            </a:r>
            <a:r>
              <a:rPr lang="en-US" sz="16000" dirty="0" smtClean="0"/>
              <a:t>otherwise.</a:t>
            </a:r>
          </a:p>
          <a:p>
            <a:pPr marL="0" indent="0">
              <a:buNone/>
            </a:pPr>
            <a:endParaRPr lang="en-US" sz="16000" dirty="0" smtClean="0"/>
          </a:p>
          <a:p>
            <a:pPr marL="0" indent="0">
              <a:buNone/>
            </a:pPr>
            <a:r>
              <a:rPr lang="en-US" sz="16000" dirty="0" smtClean="0">
                <a:solidFill>
                  <a:srgbClr val="FF0000"/>
                </a:solidFill>
                <a:sym typeface="Symbol" panose="05050102010706020507" pitchFamily="18" charset="2"/>
              </a:rPr>
              <a:t>           </a:t>
            </a:r>
            <a:r>
              <a:rPr lang="en-US" sz="16000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endParaRPr lang="en-US" sz="16000" dirty="0" smtClean="0"/>
          </a:p>
        </p:txBody>
      </p:sp>
    </p:spTree>
    <p:extLst>
      <p:ext uri="{BB962C8B-B14F-4D97-AF65-F5344CB8AC3E}">
        <p14:creationId xmlns:p14="http://schemas.microsoft.com/office/powerpoint/2010/main" val="415206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What do we do with high dimension vectors?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Consider the Matrix </a:t>
            </a:r>
            <a:r>
              <a:rPr lang="en-US" sz="4000" dirty="0" smtClean="0">
                <a:solidFill>
                  <a:srgbClr val="FF0000"/>
                </a:solidFill>
              </a:rPr>
              <a:t>B</a:t>
            </a:r>
            <a:r>
              <a:rPr lang="en-US" sz="4000" dirty="0" smtClean="0"/>
              <a:t> so that 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sz="4000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sz="4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alt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en-US" sz="40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4000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40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i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= 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US" sz="4000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ji</a:t>
            </a:r>
            <a:r>
              <a:rPr lang="en-US" sz="4000" dirty="0">
                <a:sym typeface="Symbol" panose="05050102010706020507" pitchFamily="18" charset="2"/>
              </a:rPr>
              <a:t> </a:t>
            </a:r>
            <a:r>
              <a:rPr lang="en-US" sz="4000" dirty="0" smtClean="0">
                <a:sym typeface="Symbol" panose="05050102010706020507" pitchFamily="18" charset="2"/>
              </a:rPr>
              <a:t>  </a:t>
            </a:r>
          </a:p>
          <a:p>
            <a:pPr marL="0" indent="0">
              <a:buNone/>
            </a:pPr>
            <a:endParaRPr lang="en-US" sz="4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4000" dirty="0" smtClean="0">
                <a:sym typeface="Symbol" panose="05050102010706020507" pitchFamily="18" charset="2"/>
              </a:rPr>
              <a:t>This gives a vector 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4000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i </a:t>
            </a:r>
            <a:r>
              <a:rPr lang="en-US" sz="4000" dirty="0" smtClean="0">
                <a:sym typeface="Symbol" panose="05050102010706020507" pitchFamily="18" charset="2"/>
              </a:rPr>
              <a:t>for every vertex 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i. </a:t>
            </a:r>
            <a:r>
              <a:rPr lang="en-US" sz="4000" dirty="0" smtClean="0">
                <a:sym typeface="Symbol" panose="05050102010706020507" pitchFamily="18" charset="2"/>
              </a:rPr>
              <a:t>Moreover the </a:t>
            </a:r>
            <a:r>
              <a:rPr lang="en-US" sz="4000" dirty="0" smtClean="0">
                <a:solidFill>
                  <a:srgbClr val="00B050"/>
                </a:solidFill>
                <a:sym typeface="Symbol" panose="05050102010706020507" pitchFamily="18" charset="2"/>
              </a:rPr>
              <a:t>PSD</a:t>
            </a:r>
            <a:r>
              <a:rPr lang="en-US" sz="4000" dirty="0" smtClean="0">
                <a:sym typeface="Symbol" panose="05050102010706020507" pitchFamily="18" charset="2"/>
              </a:rPr>
              <a:t> programs makes </a:t>
            </a:r>
            <a:endParaRPr lang="en-US" sz="4000" baseline="-25000" dirty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sym typeface="Symbol" panose="05050102010706020507" pitchFamily="18" charset="2"/>
              </a:rPr>
              <a:t>(B</a:t>
            </a:r>
            <a:r>
              <a:rPr lang="en-US" altLang="en-US" sz="4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alt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en-US" sz="40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4000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i  </a:t>
            </a:r>
            <a:r>
              <a:rPr lang="en-US" sz="4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as close to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-1</a:t>
            </a:r>
            <a:r>
              <a:rPr lang="en-US" sz="4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as it </a:t>
            </a:r>
          </a:p>
          <a:p>
            <a:pPr marL="0" indent="0">
              <a:buNone/>
            </a:pPr>
            <a:r>
              <a:rPr lang="en-US" sz="4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can</a:t>
            </a:r>
            <a:endParaRPr lang="en-US" sz="4000" baseline="-25000" dirty="0" smtClean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4000" baseline="-25000" dirty="0">
              <a:solidFill>
                <a:srgbClr val="FF000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034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For two vectors </a:t>
            </a:r>
            <a:r>
              <a:rPr lang="en-US" dirty="0" smtClean="0">
                <a:solidFill>
                  <a:srgbClr val="00B0F0"/>
                </a:solidFill>
                <a:sym typeface="Symbol" panose="05050102010706020507" pitchFamily="18" charset="2"/>
              </a:rPr>
              <a:t>B</a:t>
            </a:r>
            <a:r>
              <a:rPr lang="en-US" altLang="en-US" baseline="-25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j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solidFill>
                  <a:srgbClr val="00B0F0"/>
                </a:solidFill>
                <a:sym typeface="Symbol" panose="05050102010706020507" pitchFamily="18" charset="2"/>
              </a:rPr>
              <a:t>B</a:t>
            </a:r>
            <a:r>
              <a:rPr lang="en-US" baseline="-25000" dirty="0" smtClean="0">
                <a:solidFill>
                  <a:srgbClr val="00B0F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i   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There is a two dimensional plane that contains these vectors. Hence there  is an angle between them.</a:t>
            </a:r>
          </a:p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00B050"/>
                </a:solidFill>
              </a:rPr>
              <a:t>PSD </a:t>
            </a:r>
            <a:r>
              <a:rPr lang="en-US" sz="3200" dirty="0" smtClean="0"/>
              <a:t>says: let the vectors of an edge </a:t>
            </a:r>
            <a:r>
              <a:rPr lang="en-US" sz="3200" dirty="0" err="1" smtClean="0">
                <a:solidFill>
                  <a:srgbClr val="FF0000"/>
                </a:solidFill>
              </a:rPr>
              <a:t>i,j</a:t>
            </a:r>
            <a:r>
              <a:rPr lang="en-US" sz="3200" dirty="0"/>
              <a:t>.</a:t>
            </a:r>
            <a:r>
              <a:rPr lang="en-US" sz="3200" dirty="0" smtClean="0"/>
              <a:t> </a:t>
            </a:r>
            <a:r>
              <a:rPr lang="en-US" sz="3200" dirty="0"/>
              <a:t>M</a:t>
            </a:r>
            <a:r>
              <a:rPr lang="en-US" sz="3200" dirty="0" smtClean="0"/>
              <a:t>ake the angle </a:t>
            </a:r>
            <a:r>
              <a:rPr lang="el-GR" sz="3200" dirty="0" smtClean="0">
                <a:solidFill>
                  <a:srgbClr val="FF0000"/>
                </a:solidFill>
              </a:rPr>
              <a:t>θ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between then as close as possible to </a:t>
            </a:r>
            <a:r>
              <a:rPr lang="en-US" sz="3200" dirty="0" smtClean="0">
                <a:solidFill>
                  <a:srgbClr val="FF0000"/>
                </a:solidFill>
              </a:rPr>
              <a:t>180.</a:t>
            </a:r>
          </a:p>
          <a:p>
            <a:r>
              <a:rPr lang="en-US" sz="3200" dirty="0" smtClean="0"/>
              <a:t>Say that we take a random hyperplane.</a:t>
            </a:r>
          </a:p>
          <a:p>
            <a:r>
              <a:rPr lang="en-US" sz="3200" dirty="0" smtClean="0"/>
              <a:t>Because of the large degree between </a:t>
            </a:r>
            <a:r>
              <a:rPr lang="en-US" sz="3200" dirty="0" smtClean="0">
                <a:solidFill>
                  <a:srgbClr val="FF0000"/>
                </a:solidFill>
              </a:rPr>
              <a:t>i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FF0000"/>
                </a:solidFill>
              </a:rPr>
              <a:t>j </a:t>
            </a:r>
            <a:r>
              <a:rPr lang="en-US" sz="3200" dirty="0" smtClean="0"/>
              <a:t>so that </a:t>
            </a:r>
            <a:r>
              <a:rPr lang="en-US" sz="3200" dirty="0">
                <a:solidFill>
                  <a:srgbClr val="FF0000"/>
                </a:solidFill>
              </a:rPr>
              <a:t>i</a:t>
            </a:r>
            <a:r>
              <a:rPr lang="en-US" sz="3200" dirty="0" smtClean="0">
                <a:solidFill>
                  <a:srgbClr val="FF0000"/>
                </a:solidFill>
              </a:rPr>
              <a:t>,j </a:t>
            </a:r>
            <a:r>
              <a:rPr lang="en-US" sz="3200" dirty="0" smtClean="0"/>
              <a:t>is an edge, there is </a:t>
            </a:r>
            <a:r>
              <a:rPr lang="en-US" sz="3200" dirty="0" smtClean="0">
                <a:solidFill>
                  <a:srgbClr val="0070C0"/>
                </a:solidFill>
              </a:rPr>
              <a:t>high probability </a:t>
            </a:r>
            <a:r>
              <a:rPr lang="en-US" sz="3200" dirty="0" smtClean="0"/>
              <a:t>the hyperplane will </a:t>
            </a:r>
            <a:r>
              <a:rPr lang="en-US" sz="3200" dirty="0" smtClean="0">
                <a:solidFill>
                  <a:srgbClr val="00B050"/>
                </a:solidFill>
              </a:rPr>
              <a:t>separate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i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FF0000"/>
                </a:solidFill>
              </a:rPr>
              <a:t>j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4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42849</TotalTime>
  <Words>585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Symbol</vt:lpstr>
      <vt:lpstr>Office Theme</vt:lpstr>
      <vt:lpstr>Approximating  Max Cut with SDP</vt:lpstr>
      <vt:lpstr>The Max Cut Problem</vt:lpstr>
      <vt:lpstr>PSD matrices</vt:lpstr>
      <vt:lpstr>PSD matrices</vt:lpstr>
      <vt:lpstr>The approximation for MAX-CUT</vt:lpstr>
      <vt:lpstr>The PSD</vt:lpstr>
      <vt:lpstr>Let the optimal cut be S,V-S</vt:lpstr>
      <vt:lpstr>What do we do with high dimension vectors?</vt:lpstr>
      <vt:lpstr>For two vectors Bj ,Bi     </vt:lpstr>
      <vt:lpstr>Analysis</vt:lpstr>
      <vt:lpstr>On the plane</vt:lpstr>
    </vt:vector>
  </TitlesOfParts>
  <Company>Weizmann Institute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Cover Time of Random Walks</dc:title>
  <dc:creator>uriel feige</dc:creator>
  <cp:lastModifiedBy>ykortsarts-wua</cp:lastModifiedBy>
  <cp:revision>2158</cp:revision>
  <dcterms:created xsi:type="dcterms:W3CDTF">2008-03-18T15:37:47Z</dcterms:created>
  <dcterms:modified xsi:type="dcterms:W3CDTF">2021-11-30T22:13:14Z</dcterms:modified>
</cp:coreProperties>
</file>