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1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64"/>
  </p:notesMasterIdLst>
  <p:sldIdLst>
    <p:sldId id="352" r:id="rId2"/>
    <p:sldId id="971" r:id="rId3"/>
    <p:sldId id="973" r:id="rId4"/>
    <p:sldId id="974" r:id="rId5"/>
    <p:sldId id="446" r:id="rId6"/>
    <p:sldId id="975" r:id="rId7"/>
    <p:sldId id="447" r:id="rId8"/>
    <p:sldId id="387" r:id="rId9"/>
    <p:sldId id="448" r:id="rId10"/>
    <p:sldId id="449" r:id="rId11"/>
    <p:sldId id="450" r:id="rId12"/>
    <p:sldId id="451" r:id="rId13"/>
    <p:sldId id="452" r:id="rId14"/>
    <p:sldId id="453" r:id="rId15"/>
    <p:sldId id="378" r:id="rId16"/>
    <p:sldId id="985" r:id="rId17"/>
    <p:sldId id="987" r:id="rId18"/>
    <p:sldId id="978" r:id="rId19"/>
    <p:sldId id="988" r:id="rId20"/>
    <p:sldId id="989" r:id="rId21"/>
    <p:sldId id="995" r:id="rId22"/>
    <p:sldId id="991" r:id="rId23"/>
    <p:sldId id="990" r:id="rId24"/>
    <p:sldId id="1267" r:id="rId25"/>
    <p:sldId id="845" r:id="rId26"/>
    <p:sldId id="846" r:id="rId27"/>
    <p:sldId id="1050" r:id="rId28"/>
    <p:sldId id="1051" r:id="rId29"/>
    <p:sldId id="1052" r:id="rId30"/>
    <p:sldId id="1212" r:id="rId31"/>
    <p:sldId id="1100" r:id="rId32"/>
    <p:sldId id="1261" r:id="rId33"/>
    <p:sldId id="1268" r:id="rId34"/>
    <p:sldId id="383" r:id="rId35"/>
    <p:sldId id="384" r:id="rId36"/>
    <p:sldId id="386" r:id="rId37"/>
    <p:sldId id="517" r:id="rId38"/>
    <p:sldId id="382" r:id="rId39"/>
    <p:sldId id="388" r:id="rId40"/>
    <p:sldId id="389" r:id="rId41"/>
    <p:sldId id="390" r:id="rId42"/>
    <p:sldId id="847" r:id="rId43"/>
    <p:sldId id="841" r:id="rId44"/>
    <p:sldId id="897" r:id="rId45"/>
    <p:sldId id="930" r:id="rId46"/>
    <p:sldId id="1213" r:id="rId47"/>
    <p:sldId id="1214" r:id="rId48"/>
    <p:sldId id="1223" r:id="rId49"/>
    <p:sldId id="1224" r:id="rId50"/>
    <p:sldId id="1225" r:id="rId51"/>
    <p:sldId id="1226" r:id="rId52"/>
    <p:sldId id="1227" r:id="rId53"/>
    <p:sldId id="1228" r:id="rId54"/>
    <p:sldId id="1264" r:id="rId55"/>
    <p:sldId id="1229" r:id="rId56"/>
    <p:sldId id="1230" r:id="rId57"/>
    <p:sldId id="1265" r:id="rId58"/>
    <p:sldId id="1231" r:id="rId59"/>
    <p:sldId id="1054" r:id="rId60"/>
    <p:sldId id="1055" r:id="rId61"/>
    <p:sldId id="1269" r:id="rId62"/>
    <p:sldId id="880" r:id="rId63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1884" autoAdjust="0"/>
  </p:normalViewPr>
  <p:slideViewPr>
    <p:cSldViewPr>
      <p:cViewPr varScale="1">
        <p:scale>
          <a:sx n="75" d="100"/>
          <a:sy n="75" d="100"/>
        </p:scale>
        <p:origin x="1654" y="31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image" Target="../media/image26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26271-D056-4E84-B2CA-4D6BAF778E2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22A76F-BE51-4C65-9725-C0C87C83D186}">
      <dgm:prSet phldrT="[Text]"/>
      <dgm:spPr/>
      <dgm:t>
        <a:bodyPr/>
        <a:lstStyle/>
        <a:p>
          <a:r>
            <a:rPr lang="en-US" dirty="0" smtClean="0"/>
            <a:t>Practical justification</a:t>
          </a:r>
          <a:endParaRPr lang="en-US" dirty="0"/>
        </a:p>
      </dgm:t>
    </dgm:pt>
    <dgm:pt modelId="{6DEEFFFD-D70E-4563-97BF-075F081AD750}" type="parTrans" cxnId="{BAF69BF7-810D-4011-8B54-A009887C9C27}">
      <dgm:prSet/>
      <dgm:spPr/>
      <dgm:t>
        <a:bodyPr/>
        <a:lstStyle/>
        <a:p>
          <a:endParaRPr lang="en-US"/>
        </a:p>
      </dgm:t>
    </dgm:pt>
    <dgm:pt modelId="{12586D60-51D3-4773-9DFF-78E57607C1CF}" type="sibTrans" cxnId="{BAF69BF7-810D-4011-8B54-A009887C9C27}">
      <dgm:prSet/>
      <dgm:spPr/>
      <dgm:t>
        <a:bodyPr/>
        <a:lstStyle/>
        <a:p>
          <a:endParaRPr lang="en-US"/>
        </a:p>
      </dgm:t>
    </dgm:pt>
    <dgm:pt modelId="{901D1E38-3499-470D-A911-B72DED7AE852}">
      <dgm:prSet/>
      <dgm:spPr/>
      <dgm:t>
        <a:bodyPr/>
        <a:lstStyle/>
        <a:p>
          <a:r>
            <a:rPr lang="en-US" dirty="0" smtClean="0"/>
            <a:t>Despite major efforts, nothing close to an FPT algorithm known</a:t>
          </a:r>
        </a:p>
      </dgm:t>
    </dgm:pt>
    <dgm:pt modelId="{24DB1DD0-D665-4DB8-80E4-34381453D1FB}" type="parTrans" cxnId="{8F23BB15-DF3F-4012-B402-0B5CDEF657F6}">
      <dgm:prSet/>
      <dgm:spPr/>
      <dgm:t>
        <a:bodyPr/>
        <a:lstStyle/>
        <a:p>
          <a:endParaRPr lang="en-US"/>
        </a:p>
      </dgm:t>
    </dgm:pt>
    <dgm:pt modelId="{86AED2D3-393D-4845-B6C3-B6D0667E9243}" type="sibTrans" cxnId="{8F23BB15-DF3F-4012-B402-0B5CDEF657F6}">
      <dgm:prSet/>
      <dgm:spPr/>
      <dgm:t>
        <a:bodyPr/>
        <a:lstStyle/>
        <a:p>
          <a:endParaRPr lang="en-US"/>
        </a:p>
      </dgm:t>
    </dgm:pt>
    <dgm:pt modelId="{5FF38C99-191A-400C-B85B-7D28EFAC57DC}">
      <dgm:prSet/>
      <dgm:spPr/>
      <dgm:t>
        <a:bodyPr/>
        <a:lstStyle/>
        <a:p>
          <a:r>
            <a:rPr lang="en-US" dirty="0" smtClean="0"/>
            <a:t>Theoretical justification</a:t>
          </a:r>
        </a:p>
      </dgm:t>
    </dgm:pt>
    <dgm:pt modelId="{30BF470A-610E-4119-A63C-D0C0B06B3495}" type="parTrans" cxnId="{D8F2A7E1-36FC-4850-8733-1018D4AA3248}">
      <dgm:prSet/>
      <dgm:spPr/>
      <dgm:t>
        <a:bodyPr/>
        <a:lstStyle/>
        <a:p>
          <a:endParaRPr lang="en-US"/>
        </a:p>
      </dgm:t>
    </dgm:pt>
    <dgm:pt modelId="{0EE584C7-5E8D-4A5B-8807-E48A779841B3}" type="sibTrans" cxnId="{D8F2A7E1-36FC-4850-8733-1018D4AA324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3A3CDA4-90E6-4E47-9808-328331CEB190}">
          <dgm:prSet/>
          <dgm:spPr/>
          <dgm:t>
            <a:bodyPr/>
            <a:lstStyle/>
            <a:p>
              <a:r>
                <a:rPr lang="en-US" dirty="0" smtClean="0"/>
                <a:t>Equivalent to </a:t>
              </a:r>
              <a:r>
                <a:rPr lang="en-US" dirty="0" smtClean="0">
                  <a:solidFill>
                    <a:srgbClr val="FF0000"/>
                  </a:solidFill>
                </a:rPr>
                <a:t>the </a:t>
              </a:r>
              <a14:m>
                <m:oMath xmlns:m="http://schemas.openxmlformats.org/officeDocument/2006/math">
                  <m:r>
                    <a:rPr lang="en-US" b="0" i="1" smtClean="0">
                      <a:solidFill>
                        <a:srgbClr val="FF0000"/>
                      </a:solidFill>
                      <a:latin typeface="Cambria Math"/>
                    </a:rPr>
                    <m:t>𝑘</m:t>
                  </m:r>
                </m:oMath>
              </a14:m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r>
                <a:rPr lang="en-US" cap="small" baseline="0" dirty="0" smtClean="0">
                  <a:solidFill>
                    <a:srgbClr val="FF0000"/>
                  </a:solidFill>
                </a:rPr>
                <a:t>Step Turing Machine Acceptance</a:t>
              </a:r>
              <a:r>
                <a:rPr lang="en-US" dirty="0" smtClean="0">
                  <a:solidFill>
                    <a:srgbClr val="FF0000"/>
                  </a:solidFill>
                </a:rPr>
                <a:t> for single-tape Turing machines with unbounded nondeterminism</a:t>
              </a:r>
            </a:p>
          </dgm:t>
        </dgm:pt>
      </mc:Choice>
      <mc:Fallback xmlns="">
        <dgm:pt modelId="{43A3CDA4-90E6-4E47-9808-328331CEB190}">
          <dgm:prSet/>
          <dgm:spPr/>
          <dgm:t>
            <a:bodyPr/>
            <a:lstStyle/>
            <a:p>
              <a:r>
                <a:rPr lang="en-US" dirty="0" smtClean="0"/>
                <a:t>Equivalent to </a:t>
              </a:r>
              <a:r>
                <a:rPr lang="en-US" dirty="0" smtClean="0">
                  <a:solidFill>
                    <a:srgbClr val="FF0000"/>
                  </a:solidFill>
                </a:rPr>
                <a:t>the </a:t>
              </a:r>
              <a:r>
                <a:rPr lang="en-US" b="0" i="0" smtClean="0">
                  <a:solidFill>
                    <a:srgbClr val="FF0000"/>
                  </a:solidFill>
                  <a:latin typeface="Cambria Math"/>
                </a:rPr>
                <a:t>𝑘</a:t>
              </a: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r>
                <a:rPr lang="en-US" cap="small" baseline="0" dirty="0" smtClean="0">
                  <a:solidFill>
                    <a:srgbClr val="FF0000"/>
                  </a:solidFill>
                </a:rPr>
                <a:t>Step Turing Machine Acceptance</a:t>
              </a:r>
              <a:r>
                <a:rPr lang="en-US" dirty="0" smtClean="0">
                  <a:solidFill>
                    <a:srgbClr val="FF0000"/>
                  </a:solidFill>
                </a:rPr>
                <a:t> for single-tape Turing machines with unbounded nondeterminism</a:t>
              </a:r>
            </a:p>
          </dgm:t>
        </dgm:pt>
      </mc:Fallback>
    </mc:AlternateContent>
    <dgm:pt modelId="{36BCF9C1-758C-4D24-8613-1B7506529D4D}" type="parTrans" cxnId="{77C2B604-24B0-4A7C-9A76-58B744D9F4C8}">
      <dgm:prSet/>
      <dgm:spPr/>
      <dgm:t>
        <a:bodyPr/>
        <a:lstStyle/>
        <a:p>
          <a:endParaRPr lang="en-US"/>
        </a:p>
      </dgm:t>
    </dgm:pt>
    <dgm:pt modelId="{A4BE7AE8-8157-494E-8EFD-A3AA124E534B}" type="sibTrans" cxnId="{77C2B604-24B0-4A7C-9A76-58B744D9F4C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687789A-C82A-4D18-8639-FB814F70AF7F}">
          <dgm:prSet/>
          <dgm:spPr/>
          <dgm:t>
            <a:bodyPr/>
            <a:lstStyle/>
            <a:p>
              <a:r>
                <a:rPr lang="en-US" dirty="0" smtClean="0"/>
                <a:t>Fastest known algorithm is </a:t>
              </a:r>
              <a14:m>
                <m:oMath xmlns:m="http://schemas.openxmlformats.org/officeDocument/2006/math">
                  <m:r>
                    <a:rPr lang="en-US" i="1" smtClean="0">
                      <a:solidFill>
                        <a:srgbClr val="FF0000"/>
                      </a:solidFill>
                      <a:latin typeface="Cambria Math"/>
                    </a:rPr>
                    <m:t>𝑂</m:t>
                  </m:r>
                  <m:d>
                    <m:dPr>
                      <m:ctrlP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0.792⋅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</m:e>
                  </m:d>
                </m:oMath>
              </a14:m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[</a:t>
              </a:r>
              <a:r>
                <a:rPr lang="de-DE" b="0" dirty="0" err="1" smtClean="0">
                  <a:solidFill>
                    <a:srgbClr val="0070C0"/>
                  </a:solidFill>
                </a:rPr>
                <a:t>Nešetřil</a:t>
              </a:r>
              <a:r>
                <a:rPr lang="de-DE" b="0" dirty="0" smtClean="0">
                  <a:solidFill>
                    <a:srgbClr val="0070C0"/>
                  </a:solidFill>
                </a:rPr>
                <a:t> </a:t>
              </a:r>
              <a:r>
                <a:rPr lang="de-DE" b="0" dirty="0" err="1" smtClean="0">
                  <a:solidFill>
                    <a:srgbClr val="0070C0"/>
                  </a:solidFill>
                </a:rPr>
                <a:t>and</a:t>
              </a:r>
              <a:r>
                <a:rPr lang="de-DE" b="0" dirty="0" smtClean="0">
                  <a:solidFill>
                    <a:srgbClr val="0070C0"/>
                  </a:solidFill>
                </a:rPr>
                <a:t> </a:t>
              </a:r>
              <a:r>
                <a:rPr lang="de-DE" b="0" dirty="0" err="1" smtClean="0">
                  <a:solidFill>
                    <a:srgbClr val="0070C0"/>
                  </a:solidFill>
                </a:rPr>
                <a:t>Poljak</a:t>
              </a:r>
              <a:r>
                <a:rPr lang="de-DE" b="0" dirty="0" smtClean="0">
                  <a:solidFill>
                    <a:srgbClr val="0070C0"/>
                  </a:solidFill>
                </a:rPr>
                <a:t>, 85]</a:t>
              </a:r>
              <a:endParaRPr lang="en-US" b="0" dirty="0" smtClean="0">
                <a:solidFill>
                  <a:srgbClr val="0070C0"/>
                </a:solidFill>
              </a:endParaRPr>
            </a:p>
          </dgm:t>
        </dgm:pt>
      </mc:Choice>
      <mc:Fallback xmlns="">
        <dgm:pt modelId="{A687789A-C82A-4D18-8639-FB814F70AF7F}">
          <dgm:prSet/>
          <dgm:spPr/>
          <dgm:t>
            <a:bodyPr/>
            <a:lstStyle/>
            <a:p>
              <a:r>
                <a:rPr lang="en-US" dirty="0" smtClean="0"/>
                <a:t>Fastest known algorithm is </a:t>
              </a:r>
              <a:r>
                <a:rPr lang="en-US" i="0" smtClean="0">
                  <a:solidFill>
                    <a:srgbClr val="FF0000"/>
                  </a:solidFill>
                  <a:latin typeface="Cambria Math"/>
                </a:rPr>
                <a:t>𝑂</a:t>
              </a:r>
              <a:r>
                <a:rPr lang="en-US" i="0">
                  <a:solidFill>
                    <a:srgbClr val="FF0000"/>
                  </a:solidFill>
                  <a:latin typeface="Cambria Math" panose="02040503050406030204" pitchFamily="18" charset="0"/>
                </a:rPr>
                <a:t>(</a:t>
              </a:r>
              <a:r>
                <a:rPr lang="en-US" i="0">
                  <a:solidFill>
                    <a:srgbClr val="FF0000"/>
                  </a:solidFill>
                  <a:latin typeface="Cambria Math"/>
                </a:rPr>
                <a:t>𝑛</a:t>
              </a:r>
              <a:r>
                <a:rPr lang="en-US" i="0">
                  <a:solidFill>
                    <a:srgbClr val="FF0000"/>
                  </a:solidFill>
                  <a:latin typeface="Cambria Math" panose="02040503050406030204" pitchFamily="18" charset="0"/>
                </a:rPr>
                <a:t>^(</a:t>
              </a:r>
              <a:r>
                <a:rPr lang="en-US" i="0">
                  <a:solidFill>
                    <a:srgbClr val="FF0000"/>
                  </a:solidFill>
                  <a:latin typeface="Cambria Math"/>
                </a:rPr>
                <a:t>0.792⋅𝑘</a:t>
              </a:r>
              <a:r>
                <a:rPr lang="en-US" i="0">
                  <a:solidFill>
                    <a:srgbClr val="FF0000"/>
                  </a:solidFill>
                  <a:latin typeface="Cambria Math" panose="02040503050406030204" pitchFamily="18" charset="0"/>
                </a:rPr>
                <a:t>) )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[</a:t>
              </a:r>
              <a:r>
                <a:rPr lang="de-DE" b="0" dirty="0" err="1" smtClean="0">
                  <a:solidFill>
                    <a:srgbClr val="0070C0"/>
                  </a:solidFill>
                </a:rPr>
                <a:t>Nešetřil</a:t>
              </a:r>
              <a:r>
                <a:rPr lang="de-DE" b="0" dirty="0" smtClean="0">
                  <a:solidFill>
                    <a:srgbClr val="0070C0"/>
                  </a:solidFill>
                </a:rPr>
                <a:t> </a:t>
              </a:r>
              <a:r>
                <a:rPr lang="de-DE" b="0" dirty="0" err="1" smtClean="0">
                  <a:solidFill>
                    <a:srgbClr val="0070C0"/>
                  </a:solidFill>
                </a:rPr>
                <a:t>and</a:t>
              </a:r>
              <a:r>
                <a:rPr lang="de-DE" b="0" dirty="0" smtClean="0">
                  <a:solidFill>
                    <a:srgbClr val="0070C0"/>
                  </a:solidFill>
                </a:rPr>
                <a:t> </a:t>
              </a:r>
              <a:r>
                <a:rPr lang="de-DE" b="0" dirty="0" err="1" smtClean="0">
                  <a:solidFill>
                    <a:srgbClr val="0070C0"/>
                  </a:solidFill>
                </a:rPr>
                <a:t>Poljak</a:t>
              </a:r>
              <a:r>
                <a:rPr lang="de-DE" b="0" dirty="0" smtClean="0">
                  <a:solidFill>
                    <a:srgbClr val="0070C0"/>
                  </a:solidFill>
                </a:rPr>
                <a:t>, 85]</a:t>
              </a:r>
              <a:endParaRPr lang="en-US" b="0" dirty="0" smtClean="0">
                <a:solidFill>
                  <a:srgbClr val="0070C0"/>
                </a:solidFill>
              </a:endParaRPr>
            </a:p>
          </dgm:t>
        </dgm:pt>
      </mc:Fallback>
    </mc:AlternateContent>
    <dgm:pt modelId="{48FC6067-D1C9-48AD-A7A7-5BA53D1A4782}" type="parTrans" cxnId="{3A2E9AF0-027C-4ED7-AEBF-0AACF1610BA8}">
      <dgm:prSet/>
      <dgm:spPr/>
      <dgm:t>
        <a:bodyPr/>
        <a:lstStyle/>
        <a:p>
          <a:endParaRPr lang="en-US"/>
        </a:p>
      </dgm:t>
    </dgm:pt>
    <dgm:pt modelId="{E43951A6-9AEE-4B84-9067-45B03A9E5E31}" type="sibTrans" cxnId="{3A2E9AF0-027C-4ED7-AEBF-0AACF1610BA8}">
      <dgm:prSet/>
      <dgm:spPr/>
      <dgm:t>
        <a:bodyPr/>
        <a:lstStyle/>
        <a:p>
          <a:endParaRPr lang="en-US"/>
        </a:p>
      </dgm:t>
    </dgm:pt>
    <dgm:pt modelId="{2064762F-8561-4A0A-AF99-FA9AE794A0F3}" type="pres">
      <dgm:prSet presAssocID="{D3026271-D056-4E84-B2CA-4D6BAF778E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288CD7-B7DB-4B62-9D6B-E5C4B7E3BF16}" type="pres">
      <dgm:prSet presAssocID="{1922A76F-BE51-4C65-9725-C0C87C83D186}" presName="parentLin" presStyleCnt="0"/>
      <dgm:spPr/>
    </dgm:pt>
    <dgm:pt modelId="{C21D1EC1-1865-487B-9675-884B944CBFDA}" type="pres">
      <dgm:prSet presAssocID="{1922A76F-BE51-4C65-9725-C0C87C83D18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4B9D03B-9496-4391-84B5-87826019DCC2}" type="pres">
      <dgm:prSet presAssocID="{1922A76F-BE51-4C65-9725-C0C87C83D1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19272-B53C-480C-8D9D-59B90E4B5ECD}" type="pres">
      <dgm:prSet presAssocID="{1922A76F-BE51-4C65-9725-C0C87C83D186}" presName="negativeSpace" presStyleCnt="0"/>
      <dgm:spPr/>
    </dgm:pt>
    <dgm:pt modelId="{76999011-147B-4415-9B8B-DAC7B63BFA3F}" type="pres">
      <dgm:prSet presAssocID="{1922A76F-BE51-4C65-9725-C0C87C83D18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65953-179C-43CB-BE9E-422E57C6D7C2}" type="pres">
      <dgm:prSet presAssocID="{12586D60-51D3-4773-9DFF-78E57607C1CF}" presName="spaceBetweenRectangles" presStyleCnt="0"/>
      <dgm:spPr/>
    </dgm:pt>
    <dgm:pt modelId="{B9E21128-805E-447E-BDFB-0AD141F5E207}" type="pres">
      <dgm:prSet presAssocID="{5FF38C99-191A-400C-B85B-7D28EFAC57DC}" presName="parentLin" presStyleCnt="0"/>
      <dgm:spPr/>
    </dgm:pt>
    <dgm:pt modelId="{3989B6EA-996A-4EF1-A82F-44D59F06E2B6}" type="pres">
      <dgm:prSet presAssocID="{5FF38C99-191A-400C-B85B-7D28EFAC57D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99932D3-CCAB-4E5E-A134-B4627D777522}" type="pres">
      <dgm:prSet presAssocID="{5FF38C99-191A-400C-B85B-7D28EFAC57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59496-3265-4B1B-B8C9-4226FB6736AD}" type="pres">
      <dgm:prSet presAssocID="{5FF38C99-191A-400C-B85B-7D28EFAC57DC}" presName="negativeSpace" presStyleCnt="0"/>
      <dgm:spPr/>
    </dgm:pt>
    <dgm:pt modelId="{BF3979F9-E61F-47D6-B3EB-2BAB9DA94BF5}" type="pres">
      <dgm:prSet presAssocID="{5FF38C99-191A-400C-B85B-7D28EFAC57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11981F-C4B9-4ECC-801B-0A008E2AE7E3}" type="presOf" srcId="{A687789A-C82A-4D18-8639-FB814F70AF7F}" destId="{76999011-147B-4415-9B8B-DAC7B63BFA3F}" srcOrd="0" destOrd="1" presId="urn:microsoft.com/office/officeart/2005/8/layout/list1"/>
    <dgm:cxn modelId="{A4C183F6-13A1-4989-A516-681E91B61B64}" type="presOf" srcId="{D3026271-D056-4E84-B2CA-4D6BAF778E21}" destId="{2064762F-8561-4A0A-AF99-FA9AE794A0F3}" srcOrd="0" destOrd="0" presId="urn:microsoft.com/office/officeart/2005/8/layout/list1"/>
    <dgm:cxn modelId="{9BB1EFF1-0214-4367-9F49-AC9928AF93F9}" type="presOf" srcId="{5FF38C99-191A-400C-B85B-7D28EFAC57DC}" destId="{399932D3-CCAB-4E5E-A134-B4627D777522}" srcOrd="1" destOrd="0" presId="urn:microsoft.com/office/officeart/2005/8/layout/list1"/>
    <dgm:cxn modelId="{8F23BB15-DF3F-4012-B402-0B5CDEF657F6}" srcId="{1922A76F-BE51-4C65-9725-C0C87C83D186}" destId="{901D1E38-3499-470D-A911-B72DED7AE852}" srcOrd="0" destOrd="0" parTransId="{24DB1DD0-D665-4DB8-80E4-34381453D1FB}" sibTransId="{86AED2D3-393D-4845-B6C3-B6D0667E9243}"/>
    <dgm:cxn modelId="{77C2B604-24B0-4A7C-9A76-58B744D9F4C8}" srcId="{5FF38C99-191A-400C-B85B-7D28EFAC57DC}" destId="{43A3CDA4-90E6-4E47-9808-328331CEB190}" srcOrd="0" destOrd="0" parTransId="{36BCF9C1-758C-4D24-8613-1B7506529D4D}" sibTransId="{A4BE7AE8-8157-494E-8EFD-A3AA124E534B}"/>
    <dgm:cxn modelId="{D8F2A7E1-36FC-4850-8733-1018D4AA3248}" srcId="{D3026271-D056-4E84-B2CA-4D6BAF778E21}" destId="{5FF38C99-191A-400C-B85B-7D28EFAC57DC}" srcOrd="1" destOrd="0" parTransId="{30BF470A-610E-4119-A63C-D0C0B06B3495}" sibTransId="{0EE584C7-5E8D-4A5B-8807-E48A779841B3}"/>
    <dgm:cxn modelId="{76E7C4E7-3CDF-4F07-83FA-31F79EE720BA}" type="presOf" srcId="{1922A76F-BE51-4C65-9725-C0C87C83D186}" destId="{C21D1EC1-1865-487B-9675-884B944CBFDA}" srcOrd="0" destOrd="0" presId="urn:microsoft.com/office/officeart/2005/8/layout/list1"/>
    <dgm:cxn modelId="{CFCFEC01-73D6-4963-B803-D1AA9CC382EB}" type="presOf" srcId="{43A3CDA4-90E6-4E47-9808-328331CEB190}" destId="{BF3979F9-E61F-47D6-B3EB-2BAB9DA94BF5}" srcOrd="0" destOrd="0" presId="urn:microsoft.com/office/officeart/2005/8/layout/list1"/>
    <dgm:cxn modelId="{BAF69BF7-810D-4011-8B54-A009887C9C27}" srcId="{D3026271-D056-4E84-B2CA-4D6BAF778E21}" destId="{1922A76F-BE51-4C65-9725-C0C87C83D186}" srcOrd="0" destOrd="0" parTransId="{6DEEFFFD-D70E-4563-97BF-075F081AD750}" sibTransId="{12586D60-51D3-4773-9DFF-78E57607C1CF}"/>
    <dgm:cxn modelId="{3A2E9AF0-027C-4ED7-AEBF-0AACF1610BA8}" srcId="{1922A76F-BE51-4C65-9725-C0C87C83D186}" destId="{A687789A-C82A-4D18-8639-FB814F70AF7F}" srcOrd="1" destOrd="0" parTransId="{48FC6067-D1C9-48AD-A7A7-5BA53D1A4782}" sibTransId="{E43951A6-9AEE-4B84-9067-45B03A9E5E31}"/>
    <dgm:cxn modelId="{3393BC95-8860-49B2-8EC9-748AB827B7E4}" type="presOf" srcId="{5FF38C99-191A-400C-B85B-7D28EFAC57DC}" destId="{3989B6EA-996A-4EF1-A82F-44D59F06E2B6}" srcOrd="0" destOrd="0" presId="urn:microsoft.com/office/officeart/2005/8/layout/list1"/>
    <dgm:cxn modelId="{E6486A80-7BCE-4CBE-82BA-2479EF708388}" type="presOf" srcId="{1922A76F-BE51-4C65-9725-C0C87C83D186}" destId="{B4B9D03B-9496-4391-84B5-87826019DCC2}" srcOrd="1" destOrd="0" presId="urn:microsoft.com/office/officeart/2005/8/layout/list1"/>
    <dgm:cxn modelId="{9DD64290-89A9-4560-B629-F2E2AA7B9EEE}" type="presOf" srcId="{901D1E38-3499-470D-A911-B72DED7AE852}" destId="{76999011-147B-4415-9B8B-DAC7B63BFA3F}" srcOrd="0" destOrd="0" presId="urn:microsoft.com/office/officeart/2005/8/layout/list1"/>
    <dgm:cxn modelId="{804FE5E0-8F58-4403-BCE6-8BA57477416A}" type="presParOf" srcId="{2064762F-8561-4A0A-AF99-FA9AE794A0F3}" destId="{6A288CD7-B7DB-4B62-9D6B-E5C4B7E3BF16}" srcOrd="0" destOrd="0" presId="urn:microsoft.com/office/officeart/2005/8/layout/list1"/>
    <dgm:cxn modelId="{35FB241A-B775-4FBA-8258-752567A1A56C}" type="presParOf" srcId="{6A288CD7-B7DB-4B62-9D6B-E5C4B7E3BF16}" destId="{C21D1EC1-1865-487B-9675-884B944CBFDA}" srcOrd="0" destOrd="0" presId="urn:microsoft.com/office/officeart/2005/8/layout/list1"/>
    <dgm:cxn modelId="{FB502AB3-3A9C-47BA-9305-97216126F624}" type="presParOf" srcId="{6A288CD7-B7DB-4B62-9D6B-E5C4B7E3BF16}" destId="{B4B9D03B-9496-4391-84B5-87826019DCC2}" srcOrd="1" destOrd="0" presId="urn:microsoft.com/office/officeart/2005/8/layout/list1"/>
    <dgm:cxn modelId="{AAD11959-C0A7-459D-BBF4-B05920185C8D}" type="presParOf" srcId="{2064762F-8561-4A0A-AF99-FA9AE794A0F3}" destId="{8C419272-B53C-480C-8D9D-59B90E4B5ECD}" srcOrd="1" destOrd="0" presId="urn:microsoft.com/office/officeart/2005/8/layout/list1"/>
    <dgm:cxn modelId="{279C2D66-B1FD-4666-B0DF-835AABCB288F}" type="presParOf" srcId="{2064762F-8561-4A0A-AF99-FA9AE794A0F3}" destId="{76999011-147B-4415-9B8B-DAC7B63BFA3F}" srcOrd="2" destOrd="0" presId="urn:microsoft.com/office/officeart/2005/8/layout/list1"/>
    <dgm:cxn modelId="{04D6D4BD-5ADF-43D0-9EEE-8C85248E6DCD}" type="presParOf" srcId="{2064762F-8561-4A0A-AF99-FA9AE794A0F3}" destId="{D9265953-179C-43CB-BE9E-422E57C6D7C2}" srcOrd="3" destOrd="0" presId="urn:microsoft.com/office/officeart/2005/8/layout/list1"/>
    <dgm:cxn modelId="{2BF1F7A8-D0DB-455E-BD05-255620AA36E0}" type="presParOf" srcId="{2064762F-8561-4A0A-AF99-FA9AE794A0F3}" destId="{B9E21128-805E-447E-BDFB-0AD141F5E207}" srcOrd="4" destOrd="0" presId="urn:microsoft.com/office/officeart/2005/8/layout/list1"/>
    <dgm:cxn modelId="{BA08B3EF-5CFF-42B1-BFBE-E8A3E8301508}" type="presParOf" srcId="{B9E21128-805E-447E-BDFB-0AD141F5E207}" destId="{3989B6EA-996A-4EF1-A82F-44D59F06E2B6}" srcOrd="0" destOrd="0" presId="urn:microsoft.com/office/officeart/2005/8/layout/list1"/>
    <dgm:cxn modelId="{39C049A0-C51B-4BC6-8DB4-35DB15D3EA61}" type="presParOf" srcId="{B9E21128-805E-447E-BDFB-0AD141F5E207}" destId="{399932D3-CCAB-4E5E-A134-B4627D777522}" srcOrd="1" destOrd="0" presId="urn:microsoft.com/office/officeart/2005/8/layout/list1"/>
    <dgm:cxn modelId="{41CE90CB-E5A7-4EF0-B57D-6EBEBD3E6C9E}" type="presParOf" srcId="{2064762F-8561-4A0A-AF99-FA9AE794A0F3}" destId="{65F59496-3265-4B1B-B8C9-4226FB6736AD}" srcOrd="5" destOrd="0" presId="urn:microsoft.com/office/officeart/2005/8/layout/list1"/>
    <dgm:cxn modelId="{DF00EDEB-81AE-49EC-8355-DA0239351029}" type="presParOf" srcId="{2064762F-8561-4A0A-AF99-FA9AE794A0F3}" destId="{BF3979F9-E61F-47D6-B3EB-2BAB9DA94B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026271-D056-4E84-B2CA-4D6BAF778E2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22A76F-BE51-4C65-9725-C0C87C83D186}">
      <dgm:prSet phldrT="[Text]"/>
      <dgm:spPr/>
      <dgm:t>
        <a:bodyPr/>
        <a:lstStyle/>
        <a:p>
          <a:r>
            <a:rPr lang="en-US" dirty="0" smtClean="0"/>
            <a:t>Practical justification</a:t>
          </a:r>
          <a:endParaRPr lang="en-US" dirty="0"/>
        </a:p>
      </dgm:t>
    </dgm:pt>
    <dgm:pt modelId="{6DEEFFFD-D70E-4563-97BF-075F081AD750}" type="parTrans" cxnId="{BAF69BF7-810D-4011-8B54-A009887C9C27}">
      <dgm:prSet/>
      <dgm:spPr/>
      <dgm:t>
        <a:bodyPr/>
        <a:lstStyle/>
        <a:p>
          <a:endParaRPr lang="en-US"/>
        </a:p>
      </dgm:t>
    </dgm:pt>
    <dgm:pt modelId="{12586D60-51D3-4773-9DFF-78E57607C1CF}" type="sibTrans" cxnId="{BAF69BF7-810D-4011-8B54-A009887C9C27}">
      <dgm:prSet/>
      <dgm:spPr/>
      <dgm:t>
        <a:bodyPr/>
        <a:lstStyle/>
        <a:p>
          <a:endParaRPr lang="en-US"/>
        </a:p>
      </dgm:t>
    </dgm:pt>
    <dgm:pt modelId="{901D1E38-3499-470D-A911-B72DED7AE852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>
              <a:noFill/>
            </a:rPr>
            <a:t> </a:t>
          </a:r>
        </a:p>
      </dgm:t>
    </dgm:pt>
    <dgm:pt modelId="{24DB1DD0-D665-4DB8-80E4-34381453D1FB}" type="parTrans" cxnId="{8F23BB15-DF3F-4012-B402-0B5CDEF657F6}">
      <dgm:prSet/>
      <dgm:spPr/>
      <dgm:t>
        <a:bodyPr/>
        <a:lstStyle/>
        <a:p>
          <a:endParaRPr lang="en-US"/>
        </a:p>
      </dgm:t>
    </dgm:pt>
    <dgm:pt modelId="{86AED2D3-393D-4845-B6C3-B6D0667E9243}" type="sibTrans" cxnId="{8F23BB15-DF3F-4012-B402-0B5CDEF657F6}">
      <dgm:prSet/>
      <dgm:spPr/>
      <dgm:t>
        <a:bodyPr/>
        <a:lstStyle/>
        <a:p>
          <a:endParaRPr lang="en-US"/>
        </a:p>
      </dgm:t>
    </dgm:pt>
    <dgm:pt modelId="{5FF38C99-191A-400C-B85B-7D28EFAC57DC}">
      <dgm:prSet/>
      <dgm:spPr/>
      <dgm:t>
        <a:bodyPr/>
        <a:lstStyle/>
        <a:p>
          <a:r>
            <a:rPr lang="en-US" dirty="0" smtClean="0"/>
            <a:t>Theoretical justification</a:t>
          </a:r>
        </a:p>
      </dgm:t>
    </dgm:pt>
    <dgm:pt modelId="{30BF470A-610E-4119-A63C-D0C0B06B3495}" type="parTrans" cxnId="{D8F2A7E1-36FC-4850-8733-1018D4AA3248}">
      <dgm:prSet/>
      <dgm:spPr/>
      <dgm:t>
        <a:bodyPr/>
        <a:lstStyle/>
        <a:p>
          <a:endParaRPr lang="en-US"/>
        </a:p>
      </dgm:t>
    </dgm:pt>
    <dgm:pt modelId="{0EE584C7-5E8D-4A5B-8807-E48A779841B3}" type="sibTrans" cxnId="{D8F2A7E1-36FC-4850-8733-1018D4AA3248}">
      <dgm:prSet/>
      <dgm:spPr/>
      <dgm:t>
        <a:bodyPr/>
        <a:lstStyle/>
        <a:p>
          <a:endParaRPr lang="en-US"/>
        </a:p>
      </dgm:t>
    </dgm:pt>
    <dgm:pt modelId="{43A3CDA4-90E6-4E47-9808-328331CEB190}">
      <dgm:prSet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>
              <a:noFill/>
            </a:rPr>
            <a:t> </a:t>
          </a:r>
        </a:p>
      </dgm:t>
    </dgm:pt>
    <dgm:pt modelId="{36BCF9C1-758C-4D24-8613-1B7506529D4D}" type="parTrans" cxnId="{77C2B604-24B0-4A7C-9A76-58B744D9F4C8}">
      <dgm:prSet/>
      <dgm:spPr/>
      <dgm:t>
        <a:bodyPr/>
        <a:lstStyle/>
        <a:p>
          <a:endParaRPr lang="en-US"/>
        </a:p>
      </dgm:t>
    </dgm:pt>
    <dgm:pt modelId="{A4BE7AE8-8157-494E-8EFD-A3AA124E534B}" type="sibTrans" cxnId="{77C2B604-24B0-4A7C-9A76-58B744D9F4C8}">
      <dgm:prSet/>
      <dgm:spPr/>
      <dgm:t>
        <a:bodyPr/>
        <a:lstStyle/>
        <a:p>
          <a:endParaRPr lang="en-US"/>
        </a:p>
      </dgm:t>
    </dgm:pt>
    <dgm:pt modelId="{A687789A-C82A-4D18-8639-FB814F70AF7F}">
      <dgm:prSet/>
      <dgm:spPr/>
      <dgm:t>
        <a:bodyPr/>
        <a:lstStyle/>
        <a:p>
          <a:r>
            <a:rPr lang="en-US" dirty="0">
              <a:noFill/>
            </a:rPr>
            <a:t> </a:t>
          </a:r>
        </a:p>
      </dgm:t>
    </dgm:pt>
    <dgm:pt modelId="{48FC6067-D1C9-48AD-A7A7-5BA53D1A4782}" type="parTrans" cxnId="{3A2E9AF0-027C-4ED7-AEBF-0AACF1610BA8}">
      <dgm:prSet/>
      <dgm:spPr/>
      <dgm:t>
        <a:bodyPr/>
        <a:lstStyle/>
        <a:p>
          <a:endParaRPr lang="en-US"/>
        </a:p>
      </dgm:t>
    </dgm:pt>
    <dgm:pt modelId="{E43951A6-9AEE-4B84-9067-45B03A9E5E31}" type="sibTrans" cxnId="{3A2E9AF0-027C-4ED7-AEBF-0AACF1610BA8}">
      <dgm:prSet/>
      <dgm:spPr/>
      <dgm:t>
        <a:bodyPr/>
        <a:lstStyle/>
        <a:p>
          <a:endParaRPr lang="en-US"/>
        </a:p>
      </dgm:t>
    </dgm:pt>
    <dgm:pt modelId="{2064762F-8561-4A0A-AF99-FA9AE794A0F3}" type="pres">
      <dgm:prSet presAssocID="{D3026271-D056-4E84-B2CA-4D6BAF778E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288CD7-B7DB-4B62-9D6B-E5C4B7E3BF16}" type="pres">
      <dgm:prSet presAssocID="{1922A76F-BE51-4C65-9725-C0C87C83D186}" presName="parentLin" presStyleCnt="0"/>
      <dgm:spPr/>
    </dgm:pt>
    <dgm:pt modelId="{C21D1EC1-1865-487B-9675-884B944CBFDA}" type="pres">
      <dgm:prSet presAssocID="{1922A76F-BE51-4C65-9725-C0C87C83D18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4B9D03B-9496-4391-84B5-87826019DCC2}" type="pres">
      <dgm:prSet presAssocID="{1922A76F-BE51-4C65-9725-C0C87C83D1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19272-B53C-480C-8D9D-59B90E4B5ECD}" type="pres">
      <dgm:prSet presAssocID="{1922A76F-BE51-4C65-9725-C0C87C83D186}" presName="negativeSpace" presStyleCnt="0"/>
      <dgm:spPr/>
    </dgm:pt>
    <dgm:pt modelId="{76999011-147B-4415-9B8B-DAC7B63BFA3F}" type="pres">
      <dgm:prSet presAssocID="{1922A76F-BE51-4C65-9725-C0C87C83D18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65953-179C-43CB-BE9E-422E57C6D7C2}" type="pres">
      <dgm:prSet presAssocID="{12586D60-51D3-4773-9DFF-78E57607C1CF}" presName="spaceBetweenRectangles" presStyleCnt="0"/>
      <dgm:spPr/>
    </dgm:pt>
    <dgm:pt modelId="{B9E21128-805E-447E-BDFB-0AD141F5E207}" type="pres">
      <dgm:prSet presAssocID="{5FF38C99-191A-400C-B85B-7D28EFAC57DC}" presName="parentLin" presStyleCnt="0"/>
      <dgm:spPr/>
    </dgm:pt>
    <dgm:pt modelId="{3989B6EA-996A-4EF1-A82F-44D59F06E2B6}" type="pres">
      <dgm:prSet presAssocID="{5FF38C99-191A-400C-B85B-7D28EFAC57D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99932D3-CCAB-4E5E-A134-B4627D777522}" type="pres">
      <dgm:prSet presAssocID="{5FF38C99-191A-400C-B85B-7D28EFAC57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59496-3265-4B1B-B8C9-4226FB6736AD}" type="pres">
      <dgm:prSet presAssocID="{5FF38C99-191A-400C-B85B-7D28EFAC57DC}" presName="negativeSpace" presStyleCnt="0"/>
      <dgm:spPr/>
    </dgm:pt>
    <dgm:pt modelId="{BF3979F9-E61F-47D6-B3EB-2BAB9DA94BF5}" type="pres">
      <dgm:prSet presAssocID="{5FF38C99-191A-400C-B85B-7D28EFAC57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C2B604-24B0-4A7C-9A76-58B744D9F4C8}" srcId="{5FF38C99-191A-400C-B85B-7D28EFAC57DC}" destId="{43A3CDA4-90E6-4E47-9808-328331CEB190}" srcOrd="0" destOrd="0" parTransId="{36BCF9C1-758C-4D24-8613-1B7506529D4D}" sibTransId="{A4BE7AE8-8157-494E-8EFD-A3AA124E534B}"/>
    <dgm:cxn modelId="{CFCFEC01-73D6-4963-B803-D1AA9CC382EB}" type="presOf" srcId="{43A3CDA4-90E6-4E47-9808-328331CEB190}" destId="{BF3979F9-E61F-47D6-B3EB-2BAB9DA94BF5}" srcOrd="0" destOrd="0" presId="urn:microsoft.com/office/officeart/2005/8/layout/list1"/>
    <dgm:cxn modelId="{3A2E9AF0-027C-4ED7-AEBF-0AACF1610BA8}" srcId="{1922A76F-BE51-4C65-9725-C0C87C83D186}" destId="{A687789A-C82A-4D18-8639-FB814F70AF7F}" srcOrd="1" destOrd="0" parTransId="{48FC6067-D1C9-48AD-A7A7-5BA53D1A4782}" sibTransId="{E43951A6-9AEE-4B84-9067-45B03A9E5E31}"/>
    <dgm:cxn modelId="{8F23BB15-DF3F-4012-B402-0B5CDEF657F6}" srcId="{1922A76F-BE51-4C65-9725-C0C87C83D186}" destId="{901D1E38-3499-470D-A911-B72DED7AE852}" srcOrd="0" destOrd="0" parTransId="{24DB1DD0-D665-4DB8-80E4-34381453D1FB}" sibTransId="{86AED2D3-393D-4845-B6C3-B6D0667E9243}"/>
    <dgm:cxn modelId="{E6486A80-7BCE-4CBE-82BA-2479EF708388}" type="presOf" srcId="{1922A76F-BE51-4C65-9725-C0C87C83D186}" destId="{B4B9D03B-9496-4391-84B5-87826019DCC2}" srcOrd="1" destOrd="0" presId="urn:microsoft.com/office/officeart/2005/8/layout/list1"/>
    <dgm:cxn modelId="{9BB1EFF1-0214-4367-9F49-AC9928AF93F9}" type="presOf" srcId="{5FF38C99-191A-400C-B85B-7D28EFAC57DC}" destId="{399932D3-CCAB-4E5E-A134-B4627D777522}" srcOrd="1" destOrd="0" presId="urn:microsoft.com/office/officeart/2005/8/layout/list1"/>
    <dgm:cxn modelId="{BAF69BF7-810D-4011-8B54-A009887C9C27}" srcId="{D3026271-D056-4E84-B2CA-4D6BAF778E21}" destId="{1922A76F-BE51-4C65-9725-C0C87C83D186}" srcOrd="0" destOrd="0" parTransId="{6DEEFFFD-D70E-4563-97BF-075F081AD750}" sibTransId="{12586D60-51D3-4773-9DFF-78E57607C1CF}"/>
    <dgm:cxn modelId="{9D11981F-C4B9-4ECC-801B-0A008E2AE7E3}" type="presOf" srcId="{A687789A-C82A-4D18-8639-FB814F70AF7F}" destId="{76999011-147B-4415-9B8B-DAC7B63BFA3F}" srcOrd="0" destOrd="1" presId="urn:microsoft.com/office/officeart/2005/8/layout/list1"/>
    <dgm:cxn modelId="{A4C183F6-13A1-4989-A516-681E91B61B64}" type="presOf" srcId="{D3026271-D056-4E84-B2CA-4D6BAF778E21}" destId="{2064762F-8561-4A0A-AF99-FA9AE794A0F3}" srcOrd="0" destOrd="0" presId="urn:microsoft.com/office/officeart/2005/8/layout/list1"/>
    <dgm:cxn modelId="{D8F2A7E1-36FC-4850-8733-1018D4AA3248}" srcId="{D3026271-D056-4E84-B2CA-4D6BAF778E21}" destId="{5FF38C99-191A-400C-B85B-7D28EFAC57DC}" srcOrd="1" destOrd="0" parTransId="{30BF470A-610E-4119-A63C-D0C0B06B3495}" sibTransId="{0EE584C7-5E8D-4A5B-8807-E48A779841B3}"/>
    <dgm:cxn modelId="{9DD64290-89A9-4560-B629-F2E2AA7B9EEE}" type="presOf" srcId="{901D1E38-3499-470D-A911-B72DED7AE852}" destId="{76999011-147B-4415-9B8B-DAC7B63BFA3F}" srcOrd="0" destOrd="0" presId="urn:microsoft.com/office/officeart/2005/8/layout/list1"/>
    <dgm:cxn modelId="{76E7C4E7-3CDF-4F07-83FA-31F79EE720BA}" type="presOf" srcId="{1922A76F-BE51-4C65-9725-C0C87C83D186}" destId="{C21D1EC1-1865-487B-9675-884B944CBFDA}" srcOrd="0" destOrd="0" presId="urn:microsoft.com/office/officeart/2005/8/layout/list1"/>
    <dgm:cxn modelId="{3393BC95-8860-49B2-8EC9-748AB827B7E4}" type="presOf" srcId="{5FF38C99-191A-400C-B85B-7D28EFAC57DC}" destId="{3989B6EA-996A-4EF1-A82F-44D59F06E2B6}" srcOrd="0" destOrd="0" presId="urn:microsoft.com/office/officeart/2005/8/layout/list1"/>
    <dgm:cxn modelId="{804FE5E0-8F58-4403-BCE6-8BA57477416A}" type="presParOf" srcId="{2064762F-8561-4A0A-AF99-FA9AE794A0F3}" destId="{6A288CD7-B7DB-4B62-9D6B-E5C4B7E3BF16}" srcOrd="0" destOrd="0" presId="urn:microsoft.com/office/officeart/2005/8/layout/list1"/>
    <dgm:cxn modelId="{35FB241A-B775-4FBA-8258-752567A1A56C}" type="presParOf" srcId="{6A288CD7-B7DB-4B62-9D6B-E5C4B7E3BF16}" destId="{C21D1EC1-1865-487B-9675-884B944CBFDA}" srcOrd="0" destOrd="0" presId="urn:microsoft.com/office/officeart/2005/8/layout/list1"/>
    <dgm:cxn modelId="{FB502AB3-3A9C-47BA-9305-97216126F624}" type="presParOf" srcId="{6A288CD7-B7DB-4B62-9D6B-E5C4B7E3BF16}" destId="{B4B9D03B-9496-4391-84B5-87826019DCC2}" srcOrd="1" destOrd="0" presId="urn:microsoft.com/office/officeart/2005/8/layout/list1"/>
    <dgm:cxn modelId="{AAD11959-C0A7-459D-BBF4-B05920185C8D}" type="presParOf" srcId="{2064762F-8561-4A0A-AF99-FA9AE794A0F3}" destId="{8C419272-B53C-480C-8D9D-59B90E4B5ECD}" srcOrd="1" destOrd="0" presId="urn:microsoft.com/office/officeart/2005/8/layout/list1"/>
    <dgm:cxn modelId="{279C2D66-B1FD-4666-B0DF-835AABCB288F}" type="presParOf" srcId="{2064762F-8561-4A0A-AF99-FA9AE794A0F3}" destId="{76999011-147B-4415-9B8B-DAC7B63BFA3F}" srcOrd="2" destOrd="0" presId="urn:microsoft.com/office/officeart/2005/8/layout/list1"/>
    <dgm:cxn modelId="{04D6D4BD-5ADF-43D0-9EEE-8C85248E6DCD}" type="presParOf" srcId="{2064762F-8561-4A0A-AF99-FA9AE794A0F3}" destId="{D9265953-179C-43CB-BE9E-422E57C6D7C2}" srcOrd="3" destOrd="0" presId="urn:microsoft.com/office/officeart/2005/8/layout/list1"/>
    <dgm:cxn modelId="{2BF1F7A8-D0DB-455E-BD05-255620AA36E0}" type="presParOf" srcId="{2064762F-8561-4A0A-AF99-FA9AE794A0F3}" destId="{B9E21128-805E-447E-BDFB-0AD141F5E207}" srcOrd="4" destOrd="0" presId="urn:microsoft.com/office/officeart/2005/8/layout/list1"/>
    <dgm:cxn modelId="{BA08B3EF-5CFF-42B1-BFBE-E8A3E8301508}" type="presParOf" srcId="{B9E21128-805E-447E-BDFB-0AD141F5E207}" destId="{3989B6EA-996A-4EF1-A82F-44D59F06E2B6}" srcOrd="0" destOrd="0" presId="urn:microsoft.com/office/officeart/2005/8/layout/list1"/>
    <dgm:cxn modelId="{39C049A0-C51B-4BC6-8DB4-35DB15D3EA61}" type="presParOf" srcId="{B9E21128-805E-447E-BDFB-0AD141F5E207}" destId="{399932D3-CCAB-4E5E-A134-B4627D777522}" srcOrd="1" destOrd="0" presId="urn:microsoft.com/office/officeart/2005/8/layout/list1"/>
    <dgm:cxn modelId="{41CE90CB-E5A7-4EF0-B57D-6EBEBD3E6C9E}" type="presParOf" srcId="{2064762F-8561-4A0A-AF99-FA9AE794A0F3}" destId="{65F59496-3265-4B1B-B8C9-4226FB6736AD}" srcOrd="5" destOrd="0" presId="urn:microsoft.com/office/officeart/2005/8/layout/list1"/>
    <dgm:cxn modelId="{DF00EDEB-81AE-49EC-8355-DA0239351029}" type="presParOf" srcId="{2064762F-8561-4A0A-AF99-FA9AE794A0F3}" destId="{BF3979F9-E61F-47D6-B3EB-2BAB9DA94B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99011-147B-4415-9B8B-DAC7B63BFA3F}">
      <dsp:nvSpPr>
        <dsp:cNvPr id="0" name=""/>
        <dsp:cNvSpPr/>
      </dsp:nvSpPr>
      <dsp:spPr>
        <a:xfrm>
          <a:off x="0" y="291227"/>
          <a:ext cx="82296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Despite major efforts, nothing close to an FPT algorithm known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Fastest known algorithm is </a:t>
          </a:r>
          <a14:m xmlns:a14="http://schemas.microsoft.com/office/drawing/2010/main">
            <m:oMath xmlns:m="http://schemas.openxmlformats.org/officeDocument/2006/math">
              <m:r>
                <a:rPr lang="en-US" sz="1800" i="1" kern="1200" smtClean="0">
                  <a:solidFill>
                    <a:srgbClr val="FF0000"/>
                  </a:solidFill>
                  <a:latin typeface="Cambria Math"/>
                </a:rPr>
                <m:t>𝑂</m:t>
              </m:r>
              <m:d>
                <m:dPr>
                  <m:ctrlPr>
                    <a:rPr lang="en-US" sz="1800" i="1" kern="120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dPr>
                <m:e>
                  <m:sSup>
                    <m:sSupPr>
                      <m:ctrlPr>
                        <a:rPr lang="en-US" sz="1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n-US" sz="1800" i="1" kern="120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e>
                    <m:sup>
                      <m:r>
                        <a:rPr lang="en-US" sz="1800" i="1" kern="1200">
                          <a:solidFill>
                            <a:srgbClr val="FF0000"/>
                          </a:solidFill>
                          <a:latin typeface="Cambria Math"/>
                        </a:rPr>
                        <m:t>0.792⋅</m:t>
                      </m:r>
                      <m:r>
                        <a:rPr lang="en-US" sz="1800" i="1" kern="1200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</m:sup>
                  </m:sSup>
                </m:e>
              </m:d>
            </m:oMath>
          </a14:m>
          <a:r>
            <a:rPr lang="en-US" sz="1800" kern="1200" dirty="0" smtClean="0"/>
            <a:t> </a:t>
          </a:r>
          <a:r>
            <a:rPr lang="en-US" sz="1800" kern="1200" dirty="0" smtClean="0">
              <a:solidFill>
                <a:srgbClr val="0070C0"/>
              </a:solidFill>
            </a:rPr>
            <a:t>[</a:t>
          </a:r>
          <a:r>
            <a:rPr lang="de-DE" sz="1800" b="0" kern="1200" dirty="0" err="1" smtClean="0">
              <a:solidFill>
                <a:srgbClr val="0070C0"/>
              </a:solidFill>
            </a:rPr>
            <a:t>Nešetřil</a:t>
          </a:r>
          <a:r>
            <a:rPr lang="de-DE" sz="1800" b="0" kern="1200" dirty="0" smtClean="0">
              <a:solidFill>
                <a:srgbClr val="0070C0"/>
              </a:solidFill>
            </a:rPr>
            <a:t> </a:t>
          </a:r>
          <a:r>
            <a:rPr lang="de-DE" sz="1800" b="0" kern="1200" dirty="0" err="1" smtClean="0">
              <a:solidFill>
                <a:srgbClr val="0070C0"/>
              </a:solidFill>
            </a:rPr>
            <a:t>and</a:t>
          </a:r>
          <a:r>
            <a:rPr lang="de-DE" sz="1800" b="0" kern="1200" dirty="0" smtClean="0">
              <a:solidFill>
                <a:srgbClr val="0070C0"/>
              </a:solidFill>
            </a:rPr>
            <a:t> </a:t>
          </a:r>
          <a:r>
            <a:rPr lang="de-DE" sz="1800" b="0" kern="1200" dirty="0" err="1" smtClean="0">
              <a:solidFill>
                <a:srgbClr val="0070C0"/>
              </a:solidFill>
            </a:rPr>
            <a:t>Poljak</a:t>
          </a:r>
          <a:r>
            <a:rPr lang="de-DE" sz="1800" b="0" kern="1200" dirty="0" smtClean="0">
              <a:solidFill>
                <a:srgbClr val="0070C0"/>
              </a:solidFill>
            </a:rPr>
            <a:t>, 85]</a:t>
          </a:r>
          <a:endParaRPr lang="en-US" sz="1800" b="0" kern="1200" dirty="0" smtClean="0">
            <a:solidFill>
              <a:srgbClr val="0070C0"/>
            </a:solidFill>
          </a:endParaRPr>
        </a:p>
      </dsp:txBody>
      <dsp:txXfrm>
        <a:off x="0" y="291227"/>
        <a:ext cx="8229600" cy="1077300"/>
      </dsp:txXfrm>
    </dsp:sp>
    <dsp:sp modelId="{B4B9D03B-9496-4391-84B5-87826019DCC2}">
      <dsp:nvSpPr>
        <dsp:cNvPr id="0" name=""/>
        <dsp:cNvSpPr/>
      </dsp:nvSpPr>
      <dsp:spPr>
        <a:xfrm>
          <a:off x="411480" y="25547"/>
          <a:ext cx="5760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Practical justification</a:t>
          </a:r>
          <a:endParaRPr lang="en-US" sz="1800" kern="1200" dirty="0"/>
        </a:p>
      </dsp:txBody>
      <dsp:txXfrm>
        <a:off x="437419" y="51486"/>
        <a:ext cx="5708842" cy="479482"/>
      </dsp:txXfrm>
    </dsp:sp>
    <dsp:sp modelId="{BF3979F9-E61F-47D6-B3EB-2BAB9DA94BF5}">
      <dsp:nvSpPr>
        <dsp:cNvPr id="0" name=""/>
        <dsp:cNvSpPr/>
      </dsp:nvSpPr>
      <dsp:spPr>
        <a:xfrm>
          <a:off x="0" y="1731407"/>
          <a:ext cx="8229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Equivalent to </a:t>
          </a:r>
          <a:r>
            <a:rPr lang="en-US" sz="1800" kern="1200" dirty="0" smtClean="0">
              <a:solidFill>
                <a:srgbClr val="FF0000"/>
              </a:solidFill>
            </a:rPr>
            <a:t>the </a:t>
          </a:r>
          <a14:m xmlns:a14="http://schemas.microsoft.com/office/drawing/2010/main">
            <m:oMath xmlns:m="http://schemas.openxmlformats.org/officeDocument/2006/math">
              <m:r>
                <a:rPr lang="en-US" sz="1800" b="0" i="1" kern="1200" smtClean="0">
                  <a:solidFill>
                    <a:srgbClr val="FF0000"/>
                  </a:solidFill>
                  <a:latin typeface="Cambria Math"/>
                </a:rPr>
                <m:t>𝑘</m:t>
              </m:r>
            </m:oMath>
          </a14:m>
          <a:r>
            <a:rPr lang="en-US" sz="1800" kern="1200" dirty="0" smtClean="0">
              <a:solidFill>
                <a:srgbClr val="FF0000"/>
              </a:solidFill>
            </a:rPr>
            <a:t>-</a:t>
          </a:r>
          <a:r>
            <a:rPr lang="en-US" sz="1800" kern="1200" cap="small" baseline="0" dirty="0" smtClean="0">
              <a:solidFill>
                <a:srgbClr val="FF0000"/>
              </a:solidFill>
            </a:rPr>
            <a:t>Step Turing Machine Acceptance</a:t>
          </a:r>
          <a:r>
            <a:rPr lang="en-US" sz="1800" kern="1200" dirty="0" smtClean="0">
              <a:solidFill>
                <a:srgbClr val="FF0000"/>
              </a:solidFill>
            </a:rPr>
            <a:t> for single-tape Turing machines with unbounded nondeterminism</a:t>
          </a:r>
        </a:p>
      </dsp:txBody>
      <dsp:txXfrm>
        <a:off x="0" y="1731407"/>
        <a:ext cx="8229600" cy="1020600"/>
      </dsp:txXfrm>
    </dsp:sp>
    <dsp:sp modelId="{399932D3-CCAB-4E5E-A134-B4627D777522}">
      <dsp:nvSpPr>
        <dsp:cNvPr id="0" name=""/>
        <dsp:cNvSpPr/>
      </dsp:nvSpPr>
      <dsp:spPr>
        <a:xfrm>
          <a:off x="411480" y="1465727"/>
          <a:ext cx="5760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Theoretical justification</a:t>
          </a:r>
        </a:p>
      </dsp:txBody>
      <dsp:txXfrm>
        <a:off x="437419" y="1491666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6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09F48C-7BE1-4B2E-BFC5-4CFB0E64C523}" type="slidenum">
              <a:rPr lang="nb-NO" altLang="en-US" smtClean="0"/>
              <a:pPr/>
              <a:t>9</a:t>
            </a:fld>
            <a:endParaRPr lang="nb-NO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912CB5-0950-4667-8851-C4421BDFFC7C}" type="slidenum">
              <a:rPr lang="nb-NO" altLang="en-US" smtClean="0"/>
              <a:pPr/>
              <a:t>10</a:t>
            </a:fld>
            <a:endParaRPr lang="nb-NO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3095C1-54B4-4335-A83C-1F3678215632}" type="slidenum">
              <a:rPr lang="nb-NO" altLang="en-US" smtClean="0"/>
              <a:pPr/>
              <a:t>11</a:t>
            </a:fld>
            <a:endParaRPr lang="nb-NO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3A3BFC-A80C-4479-8D09-31E92FF84A68}" type="slidenum">
              <a:rPr lang="nb-NO" altLang="en-US" smtClean="0"/>
              <a:pPr/>
              <a:t>12</a:t>
            </a:fld>
            <a:endParaRPr lang="nb-NO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8906D-C04F-444E-A85C-D95EB168333A}" type="slidenum">
              <a:rPr lang="nb-NO" altLang="en-US" smtClean="0"/>
              <a:pPr/>
              <a:t>13</a:t>
            </a:fld>
            <a:endParaRPr lang="nb-NO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98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B8CB3E-D5AD-46B2-81C3-EAA00782BF6E}" type="slidenum">
              <a:rPr lang="en-US" altLang="en-US" smtClean="0"/>
              <a:pPr/>
              <a:t>34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 smtClean="0">
                <a:solidFill>
                  <a:srgbClr val="00B0F0"/>
                </a:solidFill>
              </a:rPr>
              <a:t>Treewidth</a:t>
            </a:r>
            <a:r>
              <a:rPr lang="en-US" altLang="en-US" dirty="0" smtClean="0">
                <a:solidFill>
                  <a:srgbClr val="00B0F0"/>
                </a:solidFill>
              </a:rPr>
              <a:t> and Fix Parameter Tractability.</a:t>
            </a:r>
            <a:endParaRPr lang="en-US" altLang="en-US" dirty="0" smtClean="0">
              <a:solidFill>
                <a:srgbClr val="00B0F0"/>
              </a:solidFill>
            </a:endParaRP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4000" dirty="0" smtClean="0">
                <a:solidFill>
                  <a:srgbClr val="FF0000"/>
                </a:solidFill>
              </a:rPr>
              <a:t>Bounded treewidth </a:t>
            </a:r>
            <a:r>
              <a:rPr lang="en-US" altLang="en-US" sz="4000" dirty="0" smtClean="0"/>
              <a:t>is interesting</a:t>
            </a:r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Even more so in the context of </a:t>
            </a:r>
            <a:r>
              <a:rPr lang="en-US" altLang="en-US" sz="4000" dirty="0" smtClean="0">
                <a:solidFill>
                  <a:srgbClr val="00B050"/>
                </a:solidFill>
              </a:rPr>
              <a:t>Fixed Parameter tractability.</a:t>
            </a:r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How close is a </a:t>
            </a:r>
            <a:r>
              <a:rPr lang="en-US" altLang="en-US" sz="4000" dirty="0" smtClean="0">
                <a:solidFill>
                  <a:srgbClr val="00B050"/>
                </a:solidFill>
              </a:rPr>
              <a:t>graph </a:t>
            </a:r>
            <a:r>
              <a:rPr lang="en-US" altLang="en-US" sz="4000" dirty="0" smtClean="0"/>
              <a:t>to being a  </a:t>
            </a:r>
            <a:r>
              <a:rPr lang="en-US" altLang="en-US" sz="4000" dirty="0" smtClean="0">
                <a:solidFill>
                  <a:srgbClr val="00B050"/>
                </a:solidFill>
              </a:rPr>
              <a:t>tree</a:t>
            </a:r>
            <a:r>
              <a:rPr lang="en-US" altLang="en-US" sz="4000" dirty="0" smtClean="0"/>
              <a:t>?</a:t>
            </a:r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It has constant </a:t>
            </a:r>
            <a:r>
              <a:rPr lang="en-US" altLang="en-US" sz="4000" dirty="0" smtClean="0">
                <a:solidFill>
                  <a:srgbClr val="FF0000"/>
                </a:solidFill>
              </a:rPr>
              <a:t>treewidth </a:t>
            </a:r>
            <a:r>
              <a:rPr lang="en-US" altLang="en-US" sz="4000" dirty="0" smtClean="0"/>
              <a:t>if every subgraph has a </a:t>
            </a:r>
            <a:r>
              <a:rPr lang="en-US" altLang="en-US" sz="4000" dirty="0" smtClean="0">
                <a:solidFill>
                  <a:srgbClr val="0066FF"/>
                </a:solidFill>
              </a:rPr>
              <a:t>constant size separator</a:t>
            </a:r>
            <a:r>
              <a:rPr lang="en-US" altLang="en-US" sz="40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"/>
    </mc:Choice>
    <mc:Fallback xmlns="">
      <p:transition spd="slow" advTm="17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674" name="Straight Connector 49"/>
          <p:cNvCxnSpPr>
            <a:cxnSpLocks noChangeShapeType="1"/>
          </p:cNvCxnSpPr>
          <p:nvPr/>
        </p:nvCxnSpPr>
        <p:spPr bwMode="auto">
          <a:xfrm flipH="1">
            <a:off x="5924550" y="1195388"/>
            <a:ext cx="822325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75" name="Straight Connector 48"/>
          <p:cNvCxnSpPr>
            <a:cxnSpLocks noChangeShapeType="1"/>
          </p:cNvCxnSpPr>
          <p:nvPr/>
        </p:nvCxnSpPr>
        <p:spPr bwMode="auto">
          <a:xfrm>
            <a:off x="6729413" y="1952625"/>
            <a:ext cx="0" cy="5286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76" name="Straight Connector 35"/>
          <p:cNvCxnSpPr>
            <a:cxnSpLocks noChangeShapeType="1"/>
          </p:cNvCxnSpPr>
          <p:nvPr/>
        </p:nvCxnSpPr>
        <p:spPr bwMode="auto">
          <a:xfrm>
            <a:off x="8143875" y="1249363"/>
            <a:ext cx="26988" cy="10001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77" name="Straight Connector 46"/>
          <p:cNvCxnSpPr>
            <a:cxnSpLocks noChangeShapeType="1"/>
          </p:cNvCxnSpPr>
          <p:nvPr/>
        </p:nvCxnSpPr>
        <p:spPr bwMode="auto">
          <a:xfrm flipH="1">
            <a:off x="6746875" y="501650"/>
            <a:ext cx="782638" cy="6937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4005063"/>
            <a:ext cx="8507288" cy="2121099"/>
          </a:xfrm>
          <a:blipFill>
            <a:blip r:embed="rId3"/>
            <a:stretch>
              <a:fillRect t="-6034" r="-114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566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E29393F-95FA-4FFF-B5D6-5CCFF155D831}" type="slidenum">
              <a:rPr lang="nb-NO" altLang="en-US" sz="1400" smtClean="0"/>
              <a:pPr algn="l">
                <a:spcBef>
                  <a:spcPct val="0"/>
                </a:spcBef>
                <a:buFontTx/>
                <a:buNone/>
              </a:pPr>
              <a:t>10</a:t>
            </a:fld>
            <a:endParaRPr lang="nb-NO" altLang="en-US" sz="1400" smtClean="0"/>
          </a:p>
        </p:txBody>
      </p:sp>
      <p:pic>
        <p:nvPicPr>
          <p:cNvPr id="15668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16063"/>
            <a:ext cx="19335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052736"/>
            <a:ext cx="2448272" cy="400110"/>
          </a:xfrm>
          <a:prstGeom prst="rect">
            <a:avLst/>
          </a:prstGeom>
          <a:blipFill>
            <a:blip r:embed="rId5"/>
            <a:stretch>
              <a:fillRect l="-2488" t="-7692" b="-2923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838825" y="2516188"/>
            <a:ext cx="115888" cy="1158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6684" name="Straight Connector 10"/>
          <p:cNvCxnSpPr>
            <a:cxnSpLocks noChangeShapeType="1"/>
          </p:cNvCxnSpPr>
          <p:nvPr/>
        </p:nvCxnSpPr>
        <p:spPr bwMode="auto">
          <a:xfrm flipH="1">
            <a:off x="5080000" y="2573338"/>
            <a:ext cx="817563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85" name="Straight Connector 14"/>
          <p:cNvCxnSpPr>
            <a:cxnSpLocks noChangeShapeType="1"/>
          </p:cNvCxnSpPr>
          <p:nvPr/>
        </p:nvCxnSpPr>
        <p:spPr bwMode="auto">
          <a:xfrm>
            <a:off x="5897563" y="2573338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4787900" y="3103563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54809" y="3080124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72263" y="1130300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6689" name="Straight Connector 20"/>
          <p:cNvCxnSpPr>
            <a:cxnSpLocks noChangeShapeType="1"/>
          </p:cNvCxnSpPr>
          <p:nvPr/>
        </p:nvCxnSpPr>
        <p:spPr bwMode="auto">
          <a:xfrm>
            <a:off x="5910263" y="1858963"/>
            <a:ext cx="3175" cy="73977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90" name="Straight Connector 21"/>
          <p:cNvCxnSpPr>
            <a:cxnSpLocks noChangeShapeType="1"/>
            <a:stCxn id="24" idx="4"/>
          </p:cNvCxnSpPr>
          <p:nvPr/>
        </p:nvCxnSpPr>
        <p:spPr bwMode="auto">
          <a:xfrm>
            <a:off x="6729413" y="1479550"/>
            <a:ext cx="0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91" name="Straight Connector 22"/>
          <p:cNvCxnSpPr>
            <a:cxnSpLocks noChangeShapeType="1"/>
            <a:stCxn id="44" idx="4"/>
          </p:cNvCxnSpPr>
          <p:nvPr/>
        </p:nvCxnSpPr>
        <p:spPr bwMode="auto">
          <a:xfrm>
            <a:off x="7545388" y="525463"/>
            <a:ext cx="666750" cy="742950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6438900" y="8969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38900" y="23066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21338" y="2306638"/>
            <a:ext cx="582612" cy="582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866063" y="958850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0793" y="948618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66013" y="2398250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32725" y="1033529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en-US" sz="2000" cap="all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0793" y="2397962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cap="all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488238" y="409575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254875" y="176213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82644" y="238125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66063" y="1739900"/>
            <a:ext cx="584200" cy="58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23200" y="1847994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cap="all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42000" y="1768475"/>
            <a:ext cx="117475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608638" y="15335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656388" y="1817688"/>
            <a:ext cx="117475" cy="1174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23025" y="15843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38888" y="1682793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000" cap="al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153958" y="1000579"/>
            <a:ext cx="288032" cy="288032"/>
          </a:xfrm>
          <a:prstGeom prst="ellipse">
            <a:avLst/>
          </a:prstGeom>
          <a:blipFill>
            <a:blip r:embed="rId6"/>
            <a:stretch>
              <a:fillRect l="-8511" r="-4255" b="-36170"/>
            </a:stretch>
          </a:blipFill>
          <a:ln>
            <a:noFill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6" name="Oval 5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291348" y="1692995"/>
            <a:ext cx="288032" cy="288032"/>
          </a:xfrm>
          <a:prstGeom prst="ellipse">
            <a:avLst/>
          </a:prstGeom>
          <a:blipFill>
            <a:blip r:embed="rId7"/>
            <a:stretch>
              <a:fillRect b="-6383"/>
            </a:stretch>
          </a:blipFill>
          <a:ln>
            <a:noFill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232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max Independent set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52739" y="3225800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63424" y="3177697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45725" y="1638090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225" y="1699697"/>
            <a:ext cx="215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50" name="Straight Connector 14"/>
          <p:cNvCxnSpPr>
            <a:cxnSpLocks noChangeShapeType="1"/>
          </p:cNvCxnSpPr>
          <p:nvPr/>
        </p:nvCxnSpPr>
        <p:spPr bwMode="auto">
          <a:xfrm>
            <a:off x="7009288" y="2757009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7716043" y="3372224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0825" y="3451298"/>
            <a:ext cx="189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ransition spd="med" advTm="152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722" name="Straight Connector 49"/>
          <p:cNvCxnSpPr>
            <a:cxnSpLocks noChangeShapeType="1"/>
          </p:cNvCxnSpPr>
          <p:nvPr/>
        </p:nvCxnSpPr>
        <p:spPr bwMode="auto">
          <a:xfrm flipH="1">
            <a:off x="5924550" y="1195388"/>
            <a:ext cx="822325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23" name="Straight Connector 48"/>
          <p:cNvCxnSpPr>
            <a:cxnSpLocks noChangeShapeType="1"/>
          </p:cNvCxnSpPr>
          <p:nvPr/>
        </p:nvCxnSpPr>
        <p:spPr bwMode="auto">
          <a:xfrm>
            <a:off x="6729413" y="1952625"/>
            <a:ext cx="0" cy="5286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24" name="Straight Connector 35"/>
          <p:cNvCxnSpPr>
            <a:cxnSpLocks noChangeShapeType="1"/>
          </p:cNvCxnSpPr>
          <p:nvPr/>
        </p:nvCxnSpPr>
        <p:spPr bwMode="auto">
          <a:xfrm>
            <a:off x="8143875" y="1249363"/>
            <a:ext cx="26988" cy="10001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25" name="Straight Connector 46"/>
          <p:cNvCxnSpPr>
            <a:cxnSpLocks noChangeShapeType="1"/>
          </p:cNvCxnSpPr>
          <p:nvPr/>
        </p:nvCxnSpPr>
        <p:spPr bwMode="auto">
          <a:xfrm flipH="1">
            <a:off x="6746875" y="501650"/>
            <a:ext cx="782638" cy="6937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4005063"/>
            <a:ext cx="8507288" cy="2121099"/>
          </a:xfrm>
          <a:blipFill>
            <a:blip r:embed="rId4"/>
            <a:stretch>
              <a:fillRect t="-6034" r="-114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587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4594110-A405-4527-A5B5-38AC38F9676C}" type="slidenum">
              <a:rPr lang="nb-NO" altLang="en-US" sz="1400" smtClean="0"/>
              <a:pPr algn="l">
                <a:spcBef>
                  <a:spcPct val="0"/>
                </a:spcBef>
                <a:buFontTx/>
                <a:buNone/>
              </a:pPr>
              <a:t>11</a:t>
            </a:fld>
            <a:endParaRPr lang="nb-NO" altLang="en-US" sz="1400" smtClean="0"/>
          </a:p>
        </p:txBody>
      </p:sp>
      <p:pic>
        <p:nvPicPr>
          <p:cNvPr id="158728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16063"/>
            <a:ext cx="19335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052736"/>
            <a:ext cx="2448272" cy="400110"/>
          </a:xfrm>
          <a:prstGeom prst="rect">
            <a:avLst/>
          </a:prstGeom>
          <a:blipFill>
            <a:blip r:embed="rId6"/>
            <a:stretch>
              <a:fillRect l="-2488" t="-7692" b="-2923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838825" y="2516188"/>
            <a:ext cx="115888" cy="1158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732" name="Straight Connector 10"/>
          <p:cNvCxnSpPr>
            <a:cxnSpLocks noChangeShapeType="1"/>
          </p:cNvCxnSpPr>
          <p:nvPr/>
        </p:nvCxnSpPr>
        <p:spPr bwMode="auto">
          <a:xfrm flipH="1">
            <a:off x="5080000" y="2573338"/>
            <a:ext cx="817563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33" name="Straight Connector 14"/>
          <p:cNvCxnSpPr>
            <a:cxnSpLocks noChangeShapeType="1"/>
          </p:cNvCxnSpPr>
          <p:nvPr/>
        </p:nvCxnSpPr>
        <p:spPr bwMode="auto">
          <a:xfrm>
            <a:off x="5897563" y="2573338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4787900" y="3103563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21438" y="3103563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72263" y="1130300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737" name="Straight Connector 20"/>
          <p:cNvCxnSpPr>
            <a:cxnSpLocks noChangeShapeType="1"/>
          </p:cNvCxnSpPr>
          <p:nvPr/>
        </p:nvCxnSpPr>
        <p:spPr bwMode="auto">
          <a:xfrm>
            <a:off x="5910263" y="1858963"/>
            <a:ext cx="3175" cy="73977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38" name="Straight Connector 21"/>
          <p:cNvCxnSpPr>
            <a:cxnSpLocks noChangeShapeType="1"/>
            <a:stCxn id="24" idx="4"/>
          </p:cNvCxnSpPr>
          <p:nvPr/>
        </p:nvCxnSpPr>
        <p:spPr bwMode="auto">
          <a:xfrm>
            <a:off x="6729413" y="1479550"/>
            <a:ext cx="0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39" name="Straight Connector 22"/>
          <p:cNvCxnSpPr>
            <a:cxnSpLocks noChangeShapeType="1"/>
            <a:stCxn id="44" idx="4"/>
          </p:cNvCxnSpPr>
          <p:nvPr/>
        </p:nvCxnSpPr>
        <p:spPr bwMode="auto">
          <a:xfrm>
            <a:off x="7545388" y="525463"/>
            <a:ext cx="666750" cy="742950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6438900" y="8969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38900" y="23066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21338" y="2306638"/>
            <a:ext cx="582612" cy="582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866063" y="958850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68256" y="967496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76876" y="2400162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38900" y="2384325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cap="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488238" y="409575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254875" y="176213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95344" y="206558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66063" y="1739900"/>
            <a:ext cx="584200" cy="58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48008" y="1825625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000" cap="al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42000" y="1768475"/>
            <a:ext cx="117475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608638" y="15335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10213" y="1553455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56388" y="1817688"/>
            <a:ext cx="117475" cy="1174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23025" y="15843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38888" y="1697238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4" name="Oval 5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562203" y="1081275"/>
            <a:ext cx="288032" cy="288032"/>
          </a:xfrm>
          <a:prstGeom prst="ellipse">
            <a:avLst/>
          </a:prstGeom>
          <a:blipFill>
            <a:blip r:embed="rId7"/>
            <a:stretch>
              <a:fillRect l="-8511" r="-4255" b="-33333"/>
            </a:stretch>
          </a:blipFill>
          <a:ln>
            <a:noFill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6" name="Oval 5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549614" y="1865840"/>
            <a:ext cx="288032" cy="288032"/>
          </a:xfrm>
          <a:prstGeom prst="ellipse">
            <a:avLst/>
          </a:prstGeom>
          <a:blipFill>
            <a:blip r:embed="rId8"/>
            <a:stretch>
              <a:fillRect b="-6383"/>
            </a:stretch>
          </a:blipFill>
          <a:ln>
            <a:noFill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93876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98904" y="3193256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56254" y="3181150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778750" y="1045778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7704138" y="3434158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14"/>
          <p:cNvCxnSpPr>
            <a:cxnSpLocks noChangeShapeType="1"/>
          </p:cNvCxnSpPr>
          <p:nvPr/>
        </p:nvCxnSpPr>
        <p:spPr bwMode="auto">
          <a:xfrm>
            <a:off x="6986588" y="2760462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704138" y="3535053"/>
            <a:ext cx="219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53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770" name="Straight Connector 49"/>
          <p:cNvCxnSpPr>
            <a:cxnSpLocks noChangeShapeType="1"/>
          </p:cNvCxnSpPr>
          <p:nvPr/>
        </p:nvCxnSpPr>
        <p:spPr bwMode="auto">
          <a:xfrm flipH="1">
            <a:off x="5924550" y="1195388"/>
            <a:ext cx="822325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771" name="Straight Connector 48"/>
          <p:cNvCxnSpPr>
            <a:cxnSpLocks noChangeShapeType="1"/>
          </p:cNvCxnSpPr>
          <p:nvPr/>
        </p:nvCxnSpPr>
        <p:spPr bwMode="auto">
          <a:xfrm>
            <a:off x="6729413" y="1952625"/>
            <a:ext cx="0" cy="5286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772" name="Straight Connector 35"/>
          <p:cNvCxnSpPr>
            <a:cxnSpLocks noChangeShapeType="1"/>
          </p:cNvCxnSpPr>
          <p:nvPr/>
        </p:nvCxnSpPr>
        <p:spPr bwMode="auto">
          <a:xfrm>
            <a:off x="8143875" y="1249363"/>
            <a:ext cx="26988" cy="10001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773" name="Straight Connector 46"/>
          <p:cNvCxnSpPr>
            <a:cxnSpLocks noChangeShapeType="1"/>
          </p:cNvCxnSpPr>
          <p:nvPr/>
        </p:nvCxnSpPr>
        <p:spPr bwMode="auto">
          <a:xfrm flipH="1">
            <a:off x="6746875" y="501650"/>
            <a:ext cx="782638" cy="6937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4005063"/>
            <a:ext cx="8507288" cy="2121099"/>
          </a:xfrm>
          <a:blipFill>
            <a:blip r:embed="rId4"/>
            <a:stretch>
              <a:fillRect t="-4885" r="-93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607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72CFB8D-792B-4712-ABB7-9769992F373C}" type="slidenum">
              <a:rPr lang="nb-NO" altLang="en-US" sz="1400" smtClean="0"/>
              <a:pPr algn="l">
                <a:spcBef>
                  <a:spcPct val="0"/>
                </a:spcBef>
                <a:buFontTx/>
                <a:buNone/>
              </a:pPr>
              <a:t>12</a:t>
            </a:fld>
            <a:endParaRPr lang="nb-NO" altLang="en-US" sz="1400" smtClean="0"/>
          </a:p>
        </p:txBody>
      </p:sp>
      <p:pic>
        <p:nvPicPr>
          <p:cNvPr id="160776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16063"/>
            <a:ext cx="19335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052736"/>
            <a:ext cx="2448272" cy="400110"/>
          </a:xfrm>
          <a:prstGeom prst="rect">
            <a:avLst/>
          </a:prstGeom>
          <a:blipFill>
            <a:blip r:embed="rId6"/>
            <a:stretch>
              <a:fillRect l="-2488" t="-7692" b="-2923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838825" y="2516188"/>
            <a:ext cx="115888" cy="1158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0780" name="Straight Connector 10"/>
          <p:cNvCxnSpPr>
            <a:cxnSpLocks noChangeShapeType="1"/>
          </p:cNvCxnSpPr>
          <p:nvPr/>
        </p:nvCxnSpPr>
        <p:spPr bwMode="auto">
          <a:xfrm flipH="1">
            <a:off x="5080000" y="2573338"/>
            <a:ext cx="817563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781" name="Straight Connector 14"/>
          <p:cNvCxnSpPr>
            <a:cxnSpLocks noChangeShapeType="1"/>
          </p:cNvCxnSpPr>
          <p:nvPr/>
        </p:nvCxnSpPr>
        <p:spPr bwMode="auto">
          <a:xfrm>
            <a:off x="5897563" y="2573338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4787900" y="3103563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21438" y="3103563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72263" y="1130300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0785" name="Straight Connector 20"/>
          <p:cNvCxnSpPr>
            <a:cxnSpLocks noChangeShapeType="1"/>
          </p:cNvCxnSpPr>
          <p:nvPr/>
        </p:nvCxnSpPr>
        <p:spPr bwMode="auto">
          <a:xfrm>
            <a:off x="5910263" y="1858963"/>
            <a:ext cx="3175" cy="73977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786" name="Straight Connector 21"/>
          <p:cNvCxnSpPr>
            <a:cxnSpLocks noChangeShapeType="1"/>
            <a:stCxn id="24" idx="4"/>
          </p:cNvCxnSpPr>
          <p:nvPr/>
        </p:nvCxnSpPr>
        <p:spPr bwMode="auto">
          <a:xfrm>
            <a:off x="6729413" y="1479550"/>
            <a:ext cx="0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787" name="Straight Connector 22"/>
          <p:cNvCxnSpPr>
            <a:cxnSpLocks noChangeShapeType="1"/>
            <a:stCxn id="44" idx="4"/>
          </p:cNvCxnSpPr>
          <p:nvPr/>
        </p:nvCxnSpPr>
        <p:spPr bwMode="auto">
          <a:xfrm>
            <a:off x="7545388" y="525463"/>
            <a:ext cx="666750" cy="742950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6438900" y="8969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38900" y="23066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21338" y="2306638"/>
            <a:ext cx="582612" cy="582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866063" y="958850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8502" y="974725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58121" y="2384426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42628" y="2363684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cap="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488238" y="409575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254875" y="176213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65602" y="293275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66063" y="1739900"/>
            <a:ext cx="584200" cy="58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7470" y="1834126"/>
            <a:ext cx="13652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cap="al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000" cap="al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000" cap="al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42000" y="1768475"/>
            <a:ext cx="117475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608638" y="15335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29263" y="1607821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56388" y="1817688"/>
            <a:ext cx="117475" cy="1174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23025" y="15843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3013" y="1623220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90104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99952" y="1045369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000" cap="al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41027" y="3182938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16642" y="3197542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0490" y="1617084"/>
            <a:ext cx="89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93256" y="2426530"/>
            <a:ext cx="89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cxnSp>
        <p:nvCxnSpPr>
          <p:cNvPr id="51" name="Straight Connector 14"/>
          <p:cNvCxnSpPr>
            <a:cxnSpLocks noChangeShapeType="1"/>
          </p:cNvCxnSpPr>
          <p:nvPr/>
        </p:nvCxnSpPr>
        <p:spPr bwMode="auto">
          <a:xfrm>
            <a:off x="6964659" y="2776854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7740180" y="3449467"/>
            <a:ext cx="584200" cy="5842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0808" y="3556901"/>
            <a:ext cx="250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5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818" name="Straight Connector 49"/>
          <p:cNvCxnSpPr>
            <a:cxnSpLocks noChangeShapeType="1"/>
          </p:cNvCxnSpPr>
          <p:nvPr/>
        </p:nvCxnSpPr>
        <p:spPr bwMode="auto">
          <a:xfrm flipH="1">
            <a:off x="5924550" y="1195388"/>
            <a:ext cx="822325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819" name="Straight Connector 48"/>
          <p:cNvCxnSpPr>
            <a:cxnSpLocks noChangeShapeType="1"/>
          </p:cNvCxnSpPr>
          <p:nvPr/>
        </p:nvCxnSpPr>
        <p:spPr bwMode="auto">
          <a:xfrm>
            <a:off x="6729413" y="1952625"/>
            <a:ext cx="0" cy="5286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820" name="Straight Connector 35"/>
          <p:cNvCxnSpPr>
            <a:cxnSpLocks noChangeShapeType="1"/>
          </p:cNvCxnSpPr>
          <p:nvPr/>
        </p:nvCxnSpPr>
        <p:spPr bwMode="auto">
          <a:xfrm>
            <a:off x="8143875" y="1249363"/>
            <a:ext cx="26988" cy="10001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821" name="Straight Connector 46"/>
          <p:cNvCxnSpPr>
            <a:cxnSpLocks noChangeShapeType="1"/>
          </p:cNvCxnSpPr>
          <p:nvPr/>
        </p:nvCxnSpPr>
        <p:spPr bwMode="auto">
          <a:xfrm flipH="1">
            <a:off x="6746875" y="501650"/>
            <a:ext cx="782638" cy="6937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4005063"/>
            <a:ext cx="8507288" cy="2121099"/>
          </a:xfrm>
          <a:blipFill>
            <a:blip r:embed="rId4"/>
            <a:stretch>
              <a:fillRect t="-4885" r="-93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628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3A1615F-AF8B-45EB-9565-1B475ED2B169}" type="slidenum">
              <a:rPr lang="nb-NO" altLang="en-US" sz="1400" smtClean="0"/>
              <a:pPr algn="l">
                <a:spcBef>
                  <a:spcPct val="0"/>
                </a:spcBef>
                <a:buFontTx/>
                <a:buNone/>
              </a:pPr>
              <a:t>13</a:t>
            </a:fld>
            <a:endParaRPr lang="nb-NO" altLang="en-US" sz="1400" smtClean="0"/>
          </a:p>
        </p:txBody>
      </p:sp>
      <p:pic>
        <p:nvPicPr>
          <p:cNvPr id="16282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16063"/>
            <a:ext cx="19335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052736"/>
            <a:ext cx="2448272" cy="400110"/>
          </a:xfrm>
          <a:prstGeom prst="rect">
            <a:avLst/>
          </a:prstGeom>
          <a:blipFill>
            <a:blip r:embed="rId6"/>
            <a:stretch>
              <a:fillRect l="-2488" t="-7692" b="-2923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838825" y="2516188"/>
            <a:ext cx="115888" cy="1158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2828" name="Straight Connector 10"/>
          <p:cNvCxnSpPr>
            <a:cxnSpLocks noChangeShapeType="1"/>
          </p:cNvCxnSpPr>
          <p:nvPr/>
        </p:nvCxnSpPr>
        <p:spPr bwMode="auto">
          <a:xfrm flipH="1">
            <a:off x="5080000" y="2573338"/>
            <a:ext cx="817563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829" name="Straight Connector 14"/>
          <p:cNvCxnSpPr>
            <a:cxnSpLocks noChangeShapeType="1"/>
          </p:cNvCxnSpPr>
          <p:nvPr/>
        </p:nvCxnSpPr>
        <p:spPr bwMode="auto">
          <a:xfrm>
            <a:off x="6143038" y="2544177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4787900" y="3103563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21438" y="3103563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72263" y="1130300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2833" name="Straight Connector 20"/>
          <p:cNvCxnSpPr>
            <a:cxnSpLocks noChangeShapeType="1"/>
          </p:cNvCxnSpPr>
          <p:nvPr/>
        </p:nvCxnSpPr>
        <p:spPr bwMode="auto">
          <a:xfrm>
            <a:off x="5910263" y="1858963"/>
            <a:ext cx="3175" cy="73977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834" name="Straight Connector 21"/>
          <p:cNvCxnSpPr>
            <a:cxnSpLocks noChangeShapeType="1"/>
            <a:stCxn id="24" idx="4"/>
          </p:cNvCxnSpPr>
          <p:nvPr/>
        </p:nvCxnSpPr>
        <p:spPr bwMode="auto">
          <a:xfrm>
            <a:off x="6729413" y="1479550"/>
            <a:ext cx="0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835" name="Straight Connector 22"/>
          <p:cNvCxnSpPr>
            <a:cxnSpLocks noChangeShapeType="1"/>
            <a:stCxn id="44" idx="4"/>
          </p:cNvCxnSpPr>
          <p:nvPr/>
        </p:nvCxnSpPr>
        <p:spPr bwMode="auto">
          <a:xfrm>
            <a:off x="7545388" y="525463"/>
            <a:ext cx="666750" cy="742950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6438900" y="8969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38900" y="23066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21338" y="2306638"/>
            <a:ext cx="582612" cy="582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866063" y="958850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22077" y="945185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07038" y="2373826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95175" y="2405449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cap="al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92613" y="3194050"/>
            <a:ext cx="13668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3C9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7488238" y="409575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254875" y="176213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95344" y="253793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66063" y="1739900"/>
            <a:ext cx="584200" cy="58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24718" y="1842814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000" cap="all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42000" y="1768475"/>
            <a:ext cx="117475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608638" y="15335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76888" y="1617763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56388" y="1817688"/>
            <a:ext cx="117475" cy="1174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23025" y="15843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3174" y="1652588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57094"/>
            <a:ext cx="7886700" cy="13517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66844" y="1048992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63113" y="3181815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9499" y="1870653"/>
            <a:ext cx="173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0" name="Straight Connector 14"/>
          <p:cNvCxnSpPr>
            <a:cxnSpLocks noChangeShapeType="1"/>
          </p:cNvCxnSpPr>
          <p:nvPr/>
        </p:nvCxnSpPr>
        <p:spPr bwMode="auto">
          <a:xfrm>
            <a:off x="6993490" y="2710405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Oval 50"/>
          <p:cNvSpPr/>
          <p:nvPr/>
        </p:nvSpPr>
        <p:spPr bwMode="auto">
          <a:xfrm>
            <a:off x="7758976" y="3365301"/>
            <a:ext cx="584200" cy="5842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8363" y="3461517"/>
            <a:ext cx="215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53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reason it works is that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The number of choices for a bag is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tw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sym typeface="Symbol" panose="05050102010706020507" pitchFamily="18" charset="2"/>
              </a:rPr>
              <a:t>Clearly size of table per bag is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sz="3600" dirty="0" smtClean="0"/>
              <a:t>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˖2</a:t>
            </a:r>
            <a:r>
              <a:rPr lang="en-US" altLang="en-US" sz="36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tw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 smtClean="0">
                <a:sym typeface="Symbol" panose="05050102010706020507" pitchFamily="18" charset="2"/>
              </a:rPr>
              <a:t>size.</a:t>
            </a:r>
            <a:r>
              <a:rPr lang="en-US" altLang="en-US" sz="3600" dirty="0" smtClean="0"/>
              <a:t>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Hence dynamic programming works.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For </a:t>
            </a:r>
            <a:r>
              <a:rPr lang="en-US" altLang="en-US" sz="3600" dirty="0" smtClean="0">
                <a:solidFill>
                  <a:srgbClr val="0070C0"/>
                </a:solidFill>
              </a:rPr>
              <a:t>vertex cover </a:t>
            </a:r>
            <a:r>
              <a:rPr lang="en-US" altLang="en-US" sz="3600" dirty="0" smtClean="0"/>
              <a:t>look at all the edges that the parent vertices touch and you have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tw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 smtClean="0">
                <a:sym typeface="Symbol" panose="05050102010706020507" pitchFamily="18" charset="2"/>
              </a:rPr>
              <a:t>choices. Works for </a:t>
            </a:r>
            <a:r>
              <a:rPr lang="en-US" altLang="en-US" sz="3600" dirty="0" smtClean="0">
                <a:solidFill>
                  <a:srgbClr val="0070C0"/>
                </a:solidFill>
                <a:sym typeface="Symbol" panose="05050102010706020507" pitchFamily="18" charset="2"/>
              </a:rPr>
              <a:t>dominating set </a:t>
            </a:r>
            <a:r>
              <a:rPr lang="en-US" altLang="en-US" sz="3600" dirty="0" smtClean="0">
                <a:sym typeface="Symbol" panose="05050102010706020507" pitchFamily="18" charset="2"/>
              </a:rPr>
              <a:t>for </a:t>
            </a:r>
            <a:r>
              <a:rPr lang="en-US" altLang="en-US" sz="3600" dirty="0" smtClean="0">
                <a:solidFill>
                  <a:srgbClr val="0070C0"/>
                </a:solidFill>
                <a:sym typeface="Symbol" panose="05050102010706020507" pitchFamily="18" charset="2"/>
              </a:rPr>
              <a:t>longest path, find k vertex disjoint triangles </a:t>
            </a:r>
            <a:r>
              <a:rPr lang="en-US" altLang="en-US" sz="3600" dirty="0" smtClean="0">
                <a:sym typeface="Symbol" panose="05050102010706020507" pitchFamily="18" charset="2"/>
              </a:rPr>
              <a:t>and many more  problems.</a:t>
            </a:r>
            <a:r>
              <a:rPr lang="en-US" altLang="en-US" sz="3600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"/>
    </mc:Choice>
    <mc:Fallback xmlns="">
      <p:transition spd="slow" advTm="18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  <a:sym typeface="Symbol" panose="05050102010706020507" pitchFamily="18" charset="2"/>
              </a:rPr>
              <a:t>Planar graph theory: exact solution and approximation</a:t>
            </a:r>
            <a:endParaRPr lang="en-US" altLang="en-US" dirty="0" smtClean="0"/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FontTx/>
              <a:buNone/>
            </a:pPr>
            <a:r>
              <a:rPr lang="en-US" altLang="en-US" sz="3200" dirty="0" smtClean="0"/>
              <a:t>Application for </a:t>
            </a:r>
            <a:r>
              <a:rPr lang="en-US" altLang="en-US" sz="3200" dirty="0" smtClean="0">
                <a:solidFill>
                  <a:srgbClr val="00B050"/>
                </a:solidFill>
              </a:rPr>
              <a:t>planar graphs</a:t>
            </a:r>
            <a:r>
              <a:rPr lang="en-US" altLang="en-US" sz="3200" dirty="0" smtClean="0"/>
              <a:t>. </a:t>
            </a:r>
            <a:r>
              <a:rPr lang="en-US" altLang="en-US" sz="3200" dirty="0" smtClean="0">
                <a:solidFill>
                  <a:srgbClr val="0070C0"/>
                </a:solidFill>
              </a:rPr>
              <a:t>Vertex Cover</a:t>
            </a:r>
            <a:r>
              <a:rPr lang="en-US" altLang="en-US" sz="3200" dirty="0" smtClean="0"/>
              <a:t>, </a:t>
            </a:r>
            <a:r>
              <a:rPr lang="en-US" altLang="en-US" sz="3200" dirty="0" smtClean="0">
                <a:solidFill>
                  <a:srgbClr val="0070C0"/>
                </a:solidFill>
              </a:rPr>
              <a:t>Maximum independent set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rgbClr val="0070C0"/>
                </a:solidFill>
              </a:rPr>
              <a:t>Longest path </a:t>
            </a:r>
            <a:r>
              <a:rPr lang="en-US" altLang="en-US" sz="3200" dirty="0" smtClean="0"/>
              <a:t>can be solved by </a:t>
            </a:r>
            <a:r>
              <a:rPr lang="en-US" altLang="en-US" sz="3200" dirty="0" smtClean="0">
                <a:solidFill>
                  <a:srgbClr val="FF0000"/>
                </a:solidFill>
              </a:rPr>
              <a:t>exp(sqrt(n)) </a:t>
            </a:r>
            <a:r>
              <a:rPr lang="en-US" altLang="en-US" sz="3200" dirty="0" smtClean="0"/>
              <a:t>time.</a:t>
            </a:r>
          </a:p>
          <a:p>
            <a:pPr marL="0" indent="0" algn="l">
              <a:buFontTx/>
              <a:buNone/>
            </a:pPr>
            <a:endParaRPr lang="en-US" altLang="en-US" sz="3200" dirty="0" smtClean="0"/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Because of a basic theorem. The treewidth of a planar graph is </a:t>
            </a:r>
            <a:r>
              <a:rPr lang="en-US" altLang="en-US" sz="3200" dirty="0" smtClean="0">
                <a:solidFill>
                  <a:srgbClr val="FF0000"/>
                </a:solidFill>
              </a:rPr>
              <a:t>O(sqrt{n})</a:t>
            </a:r>
            <a:r>
              <a:rPr lang="en-US" altLang="en-US" sz="3200" dirty="0" smtClean="0"/>
              <a:t>. In fact </a:t>
            </a:r>
            <a:r>
              <a:rPr lang="en-US" altLang="en-US" sz="3200" dirty="0" smtClean="0">
                <a:solidFill>
                  <a:srgbClr val="FF0000"/>
                </a:solidFill>
              </a:rPr>
              <a:t>5k </a:t>
            </a:r>
            <a:r>
              <a:rPr lang="en-US" altLang="en-US" sz="3200" dirty="0" smtClean="0"/>
              <a:t>treewidth implies a </a:t>
            </a:r>
            <a:r>
              <a:rPr lang="en-US" altLang="en-US" sz="3200" dirty="0" smtClean="0">
                <a:solidFill>
                  <a:srgbClr val="FF0000"/>
                </a:solidFill>
              </a:rPr>
              <a:t>k</a:t>
            </a:r>
            <a:r>
              <a:rPr lang="en-US" altLang="en-US" sz="3200" dirty="0" smtClean="0"/>
              <a:t> times </a:t>
            </a:r>
            <a:r>
              <a:rPr lang="en-US" altLang="en-US" sz="3200" dirty="0" smtClean="0">
                <a:solidFill>
                  <a:srgbClr val="FF0000"/>
                </a:solidFill>
              </a:rPr>
              <a:t>k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rgbClr val="0070C0"/>
                </a:solidFill>
              </a:rPr>
              <a:t>grid minor</a:t>
            </a:r>
            <a:r>
              <a:rPr lang="en-US" altLang="en-US" sz="3200" dirty="0" smtClean="0"/>
              <a:t>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Under the </a:t>
            </a:r>
            <a:r>
              <a:rPr lang="en-US" altLang="en-US" sz="3200" dirty="0" smtClean="0">
                <a:solidFill>
                  <a:srgbClr val="FF0000"/>
                </a:solidFill>
              </a:rPr>
              <a:t>ETH</a:t>
            </a:r>
            <a:r>
              <a:rPr lang="en-US" altLang="en-US" sz="3200" dirty="0" smtClean="0"/>
              <a:t> these results are tight. 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So the </a:t>
            </a:r>
            <a:r>
              <a:rPr lang="en-US" altLang="en-US" sz="3200" dirty="0" smtClean="0">
                <a:solidFill>
                  <a:srgbClr val="00B050"/>
                </a:solidFill>
              </a:rPr>
              <a:t>UGC </a:t>
            </a:r>
            <a:r>
              <a:rPr lang="en-US" altLang="en-US" sz="3200" dirty="0" smtClean="0"/>
              <a:t>having such algorithm is really bad?</a:t>
            </a:r>
          </a:p>
          <a:p>
            <a:pPr marL="0" indent="0" algn="l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"/>
    </mc:Choice>
    <mc:Fallback xmlns="">
      <p:transition spd="slow" advTm="16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Baker method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711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use (modified) slides of </a:t>
            </a:r>
            <a:r>
              <a:rPr lang="en-US" dirty="0" smtClean="0">
                <a:solidFill>
                  <a:srgbClr val="7030A0"/>
                </a:solidFill>
              </a:rPr>
              <a:t>Chekuri.</a:t>
            </a:r>
          </a:p>
          <a:p>
            <a:pPr marL="0" indent="0">
              <a:buNone/>
            </a:pPr>
            <a:r>
              <a:rPr lang="en-US" dirty="0" smtClean="0"/>
              <a:t>Defining the number of faces </a:t>
            </a:r>
            <a:r>
              <a:rPr lang="en-US" dirty="0" smtClean="0">
                <a:solidFill>
                  <a:srgbClr val="FF0000"/>
                </a:solidFill>
              </a:rPr>
              <a:t>L.</a:t>
            </a:r>
            <a:r>
              <a:rPr lang="en-US" dirty="0" smtClean="0"/>
              <a:t>  Remove the outer face in the graph, and recourse. The number of faces we find is called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. Enumerate the faces from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We may assume that given any constant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L&gt;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1/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4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(otherwise there is an exact solution).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Take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 such that L/d=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1/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, </a:t>
            </a:r>
            <a:r>
              <a:rPr lang="en-US" altLang="en-US" dirty="0" smtClean="0">
                <a:sym typeface="Symbol" panose="05050102010706020507" pitchFamily="18" charset="2"/>
              </a:rPr>
              <a:t>(assume for simplicity all numbers are integers). </a:t>
            </a: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D</a:t>
            </a:r>
            <a:r>
              <a:rPr lang="en-US" altLang="en-US" dirty="0" smtClean="0">
                <a:sym typeface="Symbol" panose="05050102010706020507" pitchFamily="18" charset="2"/>
              </a:rPr>
              <a:t>efine 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en-US" altLang="en-US" dirty="0" smtClean="0">
                <a:sym typeface="Symbol" panose="05050102010706020507" pitchFamily="18" charset="2"/>
              </a:rPr>
              <a:t> graphs, for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h=1/</a:t>
            </a:r>
            <a:r>
              <a:rPr lang="el-GR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 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 </a:t>
            </a:r>
            <a:endParaRPr lang="en-US" dirty="0" smtClean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755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graphs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 </a:t>
            </a:r>
            <a:r>
              <a:rPr lang="en-US" dirty="0" smtClean="0">
                <a:latin typeface="Calisto MT"/>
              </a:rPr>
              <a:t>for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j≤h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latin typeface="Calisto MT"/>
              </a:rPr>
              <a:t>are all faces with indices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 j, j+h,j+2h, j+3h….. </a:t>
            </a:r>
            <a:r>
              <a:rPr lang="en-US" dirty="0" smtClean="0">
                <a:latin typeface="Calisto MT"/>
              </a:rPr>
              <a:t>And remove them.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The graph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latin typeface="Calisto MT"/>
              </a:rPr>
              <a:t>is a union of disjoint </a:t>
            </a:r>
            <a:r>
              <a:rPr lang="en-US" dirty="0" err="1" smtClean="0">
                <a:latin typeface="Calisto MT"/>
              </a:rPr>
              <a:t>outerplanar</a:t>
            </a:r>
            <a:r>
              <a:rPr lang="en-US" dirty="0" smtClean="0">
                <a:latin typeface="Calisto MT"/>
              </a:rPr>
              <a:t> graphs. This is not needed for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alisto MT"/>
              </a:rPr>
              <a:t>Maximum (cost) Independent Set.  </a:t>
            </a:r>
            <a:r>
              <a:rPr lang="en-US" dirty="0" smtClean="0">
                <a:latin typeface="Calisto MT"/>
              </a:rPr>
              <a:t>But it is </a:t>
            </a:r>
            <a:r>
              <a:rPr lang="en-US" dirty="0" smtClean="0">
                <a:solidFill>
                  <a:srgbClr val="0070C0"/>
                </a:solidFill>
                <a:latin typeface="Calisto MT"/>
              </a:rPr>
              <a:t>essential </a:t>
            </a:r>
            <a:r>
              <a:rPr lang="en-US" dirty="0" smtClean="0">
                <a:latin typeface="Calisto MT"/>
              </a:rPr>
              <a:t>in many </a:t>
            </a:r>
            <a:r>
              <a:rPr lang="en-US" dirty="0" smtClean="0">
                <a:solidFill>
                  <a:schemeClr val="accent6"/>
                </a:solidFill>
                <a:latin typeface="Calisto MT"/>
              </a:rPr>
              <a:t>coloring</a:t>
            </a:r>
            <a:r>
              <a:rPr lang="en-US" dirty="0" smtClean="0">
                <a:latin typeface="Calisto MT"/>
              </a:rPr>
              <a:t> problems I worked on.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What remains are disjoint graphs of diameter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h-1</a:t>
            </a:r>
            <a:r>
              <a:rPr lang="en-US" dirty="0" smtClean="0">
                <a:latin typeface="Calisto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2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Baker’s Decomposition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3378379" y="4796031"/>
            <a:ext cx="2463043" cy="45860"/>
            <a:chOff x="1611" y="1226"/>
            <a:chExt cx="2401" cy="48"/>
          </a:xfrm>
        </p:grpSpPr>
        <p:sp>
          <p:nvSpPr>
            <p:cNvPr id="12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3027542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6129684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>
            <a:off x="3399922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6" name="Line 17"/>
          <p:cNvSpPr>
            <a:spLocks noChangeShapeType="1"/>
          </p:cNvSpPr>
          <p:nvPr/>
        </p:nvSpPr>
        <p:spPr bwMode="auto">
          <a:xfrm>
            <a:off x="374460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7" name="Line 18"/>
          <p:cNvSpPr>
            <a:spLocks noChangeShapeType="1"/>
          </p:cNvSpPr>
          <p:nvPr/>
        </p:nvSpPr>
        <p:spPr bwMode="auto">
          <a:xfrm>
            <a:off x="4089287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8" name="Line 19"/>
          <p:cNvSpPr>
            <a:spLocks noChangeShapeType="1"/>
          </p:cNvSpPr>
          <p:nvPr/>
        </p:nvSpPr>
        <p:spPr bwMode="auto">
          <a:xfrm>
            <a:off x="443396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20"/>
          <p:cNvSpPr>
            <a:spLocks noChangeShapeType="1"/>
          </p:cNvSpPr>
          <p:nvPr/>
        </p:nvSpPr>
        <p:spPr bwMode="auto">
          <a:xfrm>
            <a:off x="4778652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Line 21"/>
          <p:cNvSpPr>
            <a:spLocks noChangeShapeType="1"/>
          </p:cNvSpPr>
          <p:nvPr/>
        </p:nvSpPr>
        <p:spPr bwMode="auto">
          <a:xfrm>
            <a:off x="512333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1" name="Line 22"/>
          <p:cNvSpPr>
            <a:spLocks noChangeShapeType="1"/>
          </p:cNvSpPr>
          <p:nvPr/>
        </p:nvSpPr>
        <p:spPr bwMode="auto">
          <a:xfrm>
            <a:off x="5468017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2" name="Line 23"/>
          <p:cNvSpPr>
            <a:spLocks noChangeShapeType="1"/>
          </p:cNvSpPr>
          <p:nvPr/>
        </p:nvSpPr>
        <p:spPr bwMode="auto">
          <a:xfrm>
            <a:off x="581269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" name="Line 24"/>
          <p:cNvSpPr>
            <a:spLocks noChangeShapeType="1"/>
          </p:cNvSpPr>
          <p:nvPr/>
        </p:nvSpPr>
        <p:spPr bwMode="auto">
          <a:xfrm>
            <a:off x="3055240" y="290620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4" name="Line 25"/>
          <p:cNvSpPr>
            <a:spLocks noChangeShapeType="1"/>
          </p:cNvSpPr>
          <p:nvPr/>
        </p:nvSpPr>
        <p:spPr bwMode="auto">
          <a:xfrm>
            <a:off x="3082937" y="323207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5" name="Line 26"/>
          <p:cNvSpPr>
            <a:spLocks noChangeShapeType="1"/>
          </p:cNvSpPr>
          <p:nvPr/>
        </p:nvSpPr>
        <p:spPr bwMode="auto">
          <a:xfrm>
            <a:off x="3055240" y="35482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" name="Line 27"/>
          <p:cNvSpPr>
            <a:spLocks noChangeShapeType="1"/>
          </p:cNvSpPr>
          <p:nvPr/>
        </p:nvSpPr>
        <p:spPr bwMode="auto">
          <a:xfrm>
            <a:off x="3055240" y="38692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3055240" y="41902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8" name="Line 29"/>
          <p:cNvSpPr>
            <a:spLocks noChangeShapeType="1"/>
          </p:cNvSpPr>
          <p:nvPr/>
        </p:nvSpPr>
        <p:spPr bwMode="auto">
          <a:xfrm>
            <a:off x="3055240" y="45113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49" name="Group 30"/>
          <p:cNvGrpSpPr>
            <a:grpSpLocks/>
          </p:cNvGrpSpPr>
          <p:nvPr/>
        </p:nvGrpSpPr>
        <p:grpSpPr bwMode="auto">
          <a:xfrm>
            <a:off x="3378379" y="2885189"/>
            <a:ext cx="2463043" cy="45860"/>
            <a:chOff x="1611" y="1226"/>
            <a:chExt cx="2401" cy="48"/>
          </a:xfrm>
        </p:grpSpPr>
        <p:sp>
          <p:nvSpPr>
            <p:cNvPr id="150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1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2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6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7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8" name="Group 39"/>
          <p:cNvGrpSpPr>
            <a:grpSpLocks/>
          </p:cNvGrpSpPr>
          <p:nvPr/>
        </p:nvGrpSpPr>
        <p:grpSpPr bwMode="auto">
          <a:xfrm>
            <a:off x="3378379" y="3201433"/>
            <a:ext cx="2463043" cy="45860"/>
            <a:chOff x="1611" y="1226"/>
            <a:chExt cx="2401" cy="48"/>
          </a:xfrm>
        </p:grpSpPr>
        <p:sp>
          <p:nvSpPr>
            <p:cNvPr id="15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67" name="Group 48"/>
          <p:cNvGrpSpPr>
            <a:grpSpLocks/>
          </p:cNvGrpSpPr>
          <p:nvPr/>
        </p:nvGrpSpPr>
        <p:grpSpPr bwMode="auto">
          <a:xfrm>
            <a:off x="3378379" y="3527232"/>
            <a:ext cx="2463043" cy="45860"/>
            <a:chOff x="1611" y="1226"/>
            <a:chExt cx="2401" cy="48"/>
          </a:xfrm>
        </p:grpSpPr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3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5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6" name="Group 57"/>
          <p:cNvGrpSpPr>
            <a:grpSpLocks/>
          </p:cNvGrpSpPr>
          <p:nvPr/>
        </p:nvGrpSpPr>
        <p:grpSpPr bwMode="auto">
          <a:xfrm>
            <a:off x="3378379" y="4163542"/>
            <a:ext cx="2463043" cy="45860"/>
            <a:chOff x="1611" y="1226"/>
            <a:chExt cx="2401" cy="48"/>
          </a:xfrm>
        </p:grpSpPr>
        <p:sp>
          <p:nvSpPr>
            <p:cNvPr id="177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8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3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5" name="Group 66"/>
          <p:cNvGrpSpPr>
            <a:grpSpLocks/>
          </p:cNvGrpSpPr>
          <p:nvPr/>
        </p:nvGrpSpPr>
        <p:grpSpPr bwMode="auto">
          <a:xfrm>
            <a:off x="3378379" y="4486474"/>
            <a:ext cx="2463043" cy="45860"/>
            <a:chOff x="1611" y="1226"/>
            <a:chExt cx="2401" cy="48"/>
          </a:xfrm>
        </p:grpSpPr>
        <p:sp>
          <p:nvSpPr>
            <p:cNvPr id="186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0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1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2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3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94" name="Group 75"/>
          <p:cNvGrpSpPr>
            <a:grpSpLocks/>
          </p:cNvGrpSpPr>
          <p:nvPr/>
        </p:nvGrpSpPr>
        <p:grpSpPr bwMode="auto">
          <a:xfrm>
            <a:off x="3372224" y="3843476"/>
            <a:ext cx="2463043" cy="45860"/>
            <a:chOff x="1611" y="1226"/>
            <a:chExt cx="2401" cy="48"/>
          </a:xfrm>
        </p:grpSpPr>
        <p:sp>
          <p:nvSpPr>
            <p:cNvPr id="195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9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0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1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2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3" name="Group 84"/>
          <p:cNvGrpSpPr>
            <a:grpSpLocks/>
          </p:cNvGrpSpPr>
          <p:nvPr/>
        </p:nvGrpSpPr>
        <p:grpSpPr bwMode="auto">
          <a:xfrm>
            <a:off x="3378379" y="2564167"/>
            <a:ext cx="2463043" cy="45860"/>
            <a:chOff x="1611" y="1226"/>
            <a:chExt cx="2401" cy="48"/>
          </a:xfrm>
        </p:grpSpPr>
        <p:sp>
          <p:nvSpPr>
            <p:cNvPr id="204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6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7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9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0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1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3032671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" name="Rectangle 94"/>
          <p:cNvSpPr>
            <a:spLocks noChangeArrowheads="1"/>
          </p:cNvSpPr>
          <p:nvPr/>
        </p:nvSpPr>
        <p:spPr bwMode="auto">
          <a:xfrm>
            <a:off x="3032671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4" name="Rectangle 95"/>
          <p:cNvSpPr>
            <a:spLocks noChangeArrowheads="1"/>
          </p:cNvSpPr>
          <p:nvPr/>
        </p:nvSpPr>
        <p:spPr bwMode="auto">
          <a:xfrm>
            <a:off x="3032671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" name="Rectangle 96"/>
          <p:cNvSpPr>
            <a:spLocks noChangeArrowheads="1"/>
          </p:cNvSpPr>
          <p:nvPr/>
        </p:nvSpPr>
        <p:spPr bwMode="auto">
          <a:xfrm>
            <a:off x="3027542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" name="Rectangle 97"/>
          <p:cNvSpPr>
            <a:spLocks noChangeArrowheads="1"/>
          </p:cNvSpPr>
          <p:nvPr/>
        </p:nvSpPr>
        <p:spPr bwMode="auto">
          <a:xfrm>
            <a:off x="3032671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7" name="Rectangle 98"/>
          <p:cNvSpPr>
            <a:spLocks noChangeArrowheads="1"/>
          </p:cNvSpPr>
          <p:nvPr/>
        </p:nvSpPr>
        <p:spPr bwMode="auto">
          <a:xfrm>
            <a:off x="3033697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" name="Rectangle 99"/>
          <p:cNvSpPr>
            <a:spLocks noChangeArrowheads="1"/>
          </p:cNvSpPr>
          <p:nvPr/>
        </p:nvSpPr>
        <p:spPr bwMode="auto">
          <a:xfrm>
            <a:off x="3033697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9" name="Rectangle 100"/>
          <p:cNvSpPr>
            <a:spLocks noChangeArrowheads="1"/>
          </p:cNvSpPr>
          <p:nvPr/>
        </p:nvSpPr>
        <p:spPr bwMode="auto">
          <a:xfrm>
            <a:off x="6134813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0" name="Rectangle 101"/>
          <p:cNvSpPr>
            <a:spLocks noChangeArrowheads="1"/>
          </p:cNvSpPr>
          <p:nvPr/>
        </p:nvSpPr>
        <p:spPr bwMode="auto">
          <a:xfrm>
            <a:off x="6134813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1" name="Rectangle 102"/>
          <p:cNvSpPr>
            <a:spLocks noChangeArrowheads="1"/>
          </p:cNvSpPr>
          <p:nvPr/>
        </p:nvSpPr>
        <p:spPr bwMode="auto">
          <a:xfrm>
            <a:off x="6134813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2" name="Rectangle 103"/>
          <p:cNvSpPr>
            <a:spLocks noChangeArrowheads="1"/>
          </p:cNvSpPr>
          <p:nvPr/>
        </p:nvSpPr>
        <p:spPr bwMode="auto">
          <a:xfrm>
            <a:off x="6129684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3" name="Rectangle 104"/>
          <p:cNvSpPr>
            <a:spLocks noChangeArrowheads="1"/>
          </p:cNvSpPr>
          <p:nvPr/>
        </p:nvSpPr>
        <p:spPr bwMode="auto">
          <a:xfrm>
            <a:off x="6134813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4" name="Rectangle 105"/>
          <p:cNvSpPr>
            <a:spLocks noChangeArrowheads="1"/>
          </p:cNvSpPr>
          <p:nvPr/>
        </p:nvSpPr>
        <p:spPr bwMode="auto">
          <a:xfrm>
            <a:off x="6135839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" name="Rectangle 106"/>
          <p:cNvSpPr>
            <a:spLocks noChangeArrowheads="1"/>
          </p:cNvSpPr>
          <p:nvPr/>
        </p:nvSpPr>
        <p:spPr bwMode="auto">
          <a:xfrm>
            <a:off x="6135839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26" name="Group 30"/>
          <p:cNvGrpSpPr>
            <a:grpSpLocks/>
          </p:cNvGrpSpPr>
          <p:nvPr/>
        </p:nvGrpSpPr>
        <p:grpSpPr bwMode="auto">
          <a:xfrm>
            <a:off x="3378379" y="5486986"/>
            <a:ext cx="2463043" cy="45860"/>
            <a:chOff x="1611" y="1226"/>
            <a:chExt cx="2401" cy="48"/>
          </a:xfrm>
        </p:grpSpPr>
        <p:sp>
          <p:nvSpPr>
            <p:cNvPr id="22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5" name="Group 84"/>
          <p:cNvGrpSpPr>
            <a:grpSpLocks/>
          </p:cNvGrpSpPr>
          <p:nvPr/>
        </p:nvGrpSpPr>
        <p:grpSpPr bwMode="auto">
          <a:xfrm>
            <a:off x="3378379" y="5165964"/>
            <a:ext cx="2463043" cy="45860"/>
            <a:chOff x="1611" y="1226"/>
            <a:chExt cx="2401" cy="48"/>
          </a:xfrm>
        </p:grpSpPr>
        <p:sp>
          <p:nvSpPr>
            <p:cNvPr id="236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7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8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9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1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2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3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3032671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" name="Rectangle 94"/>
          <p:cNvSpPr>
            <a:spLocks noChangeArrowheads="1"/>
          </p:cNvSpPr>
          <p:nvPr/>
        </p:nvSpPr>
        <p:spPr bwMode="auto">
          <a:xfrm>
            <a:off x="3032671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" name="Rectangle 100"/>
          <p:cNvSpPr>
            <a:spLocks noChangeArrowheads="1"/>
          </p:cNvSpPr>
          <p:nvPr/>
        </p:nvSpPr>
        <p:spPr bwMode="auto">
          <a:xfrm>
            <a:off x="6134813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7" name="Rectangle 101"/>
          <p:cNvSpPr>
            <a:spLocks noChangeArrowheads="1"/>
          </p:cNvSpPr>
          <p:nvPr/>
        </p:nvSpPr>
        <p:spPr bwMode="auto">
          <a:xfrm>
            <a:off x="6134813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" name="Line 29"/>
          <p:cNvSpPr>
            <a:spLocks noChangeShapeType="1"/>
          </p:cNvSpPr>
          <p:nvPr/>
        </p:nvSpPr>
        <p:spPr bwMode="auto">
          <a:xfrm>
            <a:off x="3055240" y="4817130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9" name="Line 29"/>
          <p:cNvSpPr>
            <a:spLocks noChangeShapeType="1"/>
          </p:cNvSpPr>
          <p:nvPr/>
        </p:nvSpPr>
        <p:spPr bwMode="auto">
          <a:xfrm>
            <a:off x="3076782" y="519141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0" name="Rectangle 15"/>
          <p:cNvSpPr>
            <a:spLocks noChangeAspect="1" noChangeArrowheads="1"/>
          </p:cNvSpPr>
          <p:nvPr/>
        </p:nvSpPr>
        <p:spPr bwMode="auto">
          <a:xfrm>
            <a:off x="3055241" y="2593845"/>
            <a:ext cx="3102142" cy="2914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1" name="Rectangle 97"/>
          <p:cNvSpPr>
            <a:spLocks noChangeArrowheads="1"/>
          </p:cNvSpPr>
          <p:nvPr/>
        </p:nvSpPr>
        <p:spPr bwMode="auto">
          <a:xfrm>
            <a:off x="4586735" y="3998036"/>
            <a:ext cx="49240" cy="458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9429" y="2186214"/>
            <a:ext cx="100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Baker’s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0" y="2195982"/>
            <a:ext cx="4268237" cy="3927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Removing any color leaves disconnected graphs each of which is a grid-strips of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h-1</a:t>
            </a:r>
            <a:r>
              <a:rPr lang="en-US" dirty="0" smtClean="0"/>
              <a:t> layers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It is known: </a:t>
            </a:r>
            <a:r>
              <a:rPr lang="en-US" dirty="0"/>
              <a:t> </a:t>
            </a:r>
            <a:r>
              <a:rPr lang="en-US" dirty="0" smtClean="0"/>
              <a:t>Planar graphs with  </a:t>
            </a:r>
            <a:r>
              <a:rPr lang="en-US" dirty="0" smtClean="0">
                <a:solidFill>
                  <a:srgbClr val="FF0000"/>
                </a:solidFill>
              </a:rPr>
              <a:t>h-1 </a:t>
            </a:r>
            <a:r>
              <a:rPr lang="en-US" dirty="0" smtClean="0"/>
              <a:t>layers gives a graph </a:t>
            </a:r>
            <a:r>
              <a:rPr lang="en-US" dirty="0"/>
              <a:t> o</a:t>
            </a:r>
            <a:r>
              <a:rPr lang="en-US" dirty="0" smtClean="0"/>
              <a:t>f  </a:t>
            </a:r>
            <a:r>
              <a:rPr lang="en-US" dirty="0" err="1" smtClean="0"/>
              <a:t>treewidth</a:t>
            </a:r>
            <a:r>
              <a:rPr lang="en-US" dirty="0" smtClean="0"/>
              <a:t> at most </a:t>
            </a:r>
            <a:r>
              <a:rPr lang="en-US" dirty="0" smtClean="0">
                <a:solidFill>
                  <a:srgbClr val="FF0000"/>
                </a:solidFill>
              </a:rPr>
              <a:t>3h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5768586" y="4796031"/>
            <a:ext cx="2463043" cy="45860"/>
            <a:chOff x="1611" y="1226"/>
            <a:chExt cx="2401" cy="48"/>
          </a:xfrm>
        </p:grpSpPr>
        <p:sp>
          <p:nvSpPr>
            <p:cNvPr id="12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5417749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8519891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>
            <a:off x="5790129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6" name="Line 17"/>
          <p:cNvSpPr>
            <a:spLocks noChangeShapeType="1"/>
          </p:cNvSpPr>
          <p:nvPr/>
        </p:nvSpPr>
        <p:spPr bwMode="auto">
          <a:xfrm>
            <a:off x="6134811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7" name="Line 18"/>
          <p:cNvSpPr>
            <a:spLocks noChangeShapeType="1"/>
          </p:cNvSpPr>
          <p:nvPr/>
        </p:nvSpPr>
        <p:spPr bwMode="auto">
          <a:xfrm>
            <a:off x="647949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8" name="Line 19"/>
          <p:cNvSpPr>
            <a:spLocks noChangeShapeType="1"/>
          </p:cNvSpPr>
          <p:nvPr/>
        </p:nvSpPr>
        <p:spPr bwMode="auto">
          <a:xfrm>
            <a:off x="6824176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20"/>
          <p:cNvSpPr>
            <a:spLocks noChangeShapeType="1"/>
          </p:cNvSpPr>
          <p:nvPr/>
        </p:nvSpPr>
        <p:spPr bwMode="auto">
          <a:xfrm>
            <a:off x="716885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Line 21"/>
          <p:cNvSpPr>
            <a:spLocks noChangeShapeType="1"/>
          </p:cNvSpPr>
          <p:nvPr/>
        </p:nvSpPr>
        <p:spPr bwMode="auto">
          <a:xfrm>
            <a:off x="7513541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1" name="Line 22"/>
          <p:cNvSpPr>
            <a:spLocks noChangeShapeType="1"/>
          </p:cNvSpPr>
          <p:nvPr/>
        </p:nvSpPr>
        <p:spPr bwMode="auto">
          <a:xfrm>
            <a:off x="7858224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2" name="Line 23"/>
          <p:cNvSpPr>
            <a:spLocks noChangeShapeType="1"/>
          </p:cNvSpPr>
          <p:nvPr/>
        </p:nvSpPr>
        <p:spPr bwMode="auto">
          <a:xfrm>
            <a:off x="8202906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" name="Line 24"/>
          <p:cNvSpPr>
            <a:spLocks noChangeShapeType="1"/>
          </p:cNvSpPr>
          <p:nvPr/>
        </p:nvSpPr>
        <p:spPr bwMode="auto">
          <a:xfrm>
            <a:off x="5445447" y="290620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4" name="Line 25"/>
          <p:cNvSpPr>
            <a:spLocks noChangeShapeType="1"/>
          </p:cNvSpPr>
          <p:nvPr/>
        </p:nvSpPr>
        <p:spPr bwMode="auto">
          <a:xfrm>
            <a:off x="5473144" y="323207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5" name="Line 26"/>
          <p:cNvSpPr>
            <a:spLocks noChangeShapeType="1"/>
          </p:cNvSpPr>
          <p:nvPr/>
        </p:nvSpPr>
        <p:spPr bwMode="auto">
          <a:xfrm>
            <a:off x="5445447" y="35482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" name="Line 27"/>
          <p:cNvSpPr>
            <a:spLocks noChangeShapeType="1"/>
          </p:cNvSpPr>
          <p:nvPr/>
        </p:nvSpPr>
        <p:spPr bwMode="auto">
          <a:xfrm>
            <a:off x="5445447" y="38692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5445447" y="41902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8" name="Line 29"/>
          <p:cNvSpPr>
            <a:spLocks noChangeShapeType="1"/>
          </p:cNvSpPr>
          <p:nvPr/>
        </p:nvSpPr>
        <p:spPr bwMode="auto">
          <a:xfrm>
            <a:off x="5445447" y="45113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49" name="Group 30"/>
          <p:cNvGrpSpPr>
            <a:grpSpLocks/>
          </p:cNvGrpSpPr>
          <p:nvPr/>
        </p:nvGrpSpPr>
        <p:grpSpPr bwMode="auto">
          <a:xfrm>
            <a:off x="5768586" y="2885189"/>
            <a:ext cx="2463043" cy="45860"/>
            <a:chOff x="1611" y="1226"/>
            <a:chExt cx="2401" cy="48"/>
          </a:xfrm>
        </p:grpSpPr>
        <p:sp>
          <p:nvSpPr>
            <p:cNvPr id="150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1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2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6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7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8" name="Group 39"/>
          <p:cNvGrpSpPr>
            <a:grpSpLocks/>
          </p:cNvGrpSpPr>
          <p:nvPr/>
        </p:nvGrpSpPr>
        <p:grpSpPr bwMode="auto">
          <a:xfrm>
            <a:off x="5768586" y="3201433"/>
            <a:ext cx="2463043" cy="45860"/>
            <a:chOff x="1611" y="1226"/>
            <a:chExt cx="2401" cy="48"/>
          </a:xfrm>
        </p:grpSpPr>
        <p:sp>
          <p:nvSpPr>
            <p:cNvPr id="15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67" name="Group 48"/>
          <p:cNvGrpSpPr>
            <a:grpSpLocks/>
          </p:cNvGrpSpPr>
          <p:nvPr/>
        </p:nvGrpSpPr>
        <p:grpSpPr bwMode="auto">
          <a:xfrm>
            <a:off x="5768586" y="3527232"/>
            <a:ext cx="2463043" cy="45860"/>
            <a:chOff x="1611" y="1226"/>
            <a:chExt cx="2401" cy="48"/>
          </a:xfrm>
        </p:grpSpPr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3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5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6" name="Group 57"/>
          <p:cNvGrpSpPr>
            <a:grpSpLocks/>
          </p:cNvGrpSpPr>
          <p:nvPr/>
        </p:nvGrpSpPr>
        <p:grpSpPr bwMode="auto">
          <a:xfrm>
            <a:off x="5768586" y="4163542"/>
            <a:ext cx="2463043" cy="45860"/>
            <a:chOff x="1611" y="1226"/>
            <a:chExt cx="2401" cy="48"/>
          </a:xfrm>
        </p:grpSpPr>
        <p:sp>
          <p:nvSpPr>
            <p:cNvPr id="177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8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3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5" name="Group 66"/>
          <p:cNvGrpSpPr>
            <a:grpSpLocks/>
          </p:cNvGrpSpPr>
          <p:nvPr/>
        </p:nvGrpSpPr>
        <p:grpSpPr bwMode="auto">
          <a:xfrm>
            <a:off x="5768586" y="4486474"/>
            <a:ext cx="2463043" cy="45860"/>
            <a:chOff x="1611" y="1226"/>
            <a:chExt cx="2401" cy="48"/>
          </a:xfrm>
        </p:grpSpPr>
        <p:sp>
          <p:nvSpPr>
            <p:cNvPr id="186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0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1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2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3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94" name="Group 75"/>
          <p:cNvGrpSpPr>
            <a:grpSpLocks/>
          </p:cNvGrpSpPr>
          <p:nvPr/>
        </p:nvGrpSpPr>
        <p:grpSpPr bwMode="auto">
          <a:xfrm>
            <a:off x="5762431" y="3843476"/>
            <a:ext cx="2463043" cy="45860"/>
            <a:chOff x="1611" y="1226"/>
            <a:chExt cx="2401" cy="48"/>
          </a:xfrm>
        </p:grpSpPr>
        <p:sp>
          <p:nvSpPr>
            <p:cNvPr id="195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9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0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1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2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3" name="Group 84"/>
          <p:cNvGrpSpPr>
            <a:grpSpLocks/>
          </p:cNvGrpSpPr>
          <p:nvPr/>
        </p:nvGrpSpPr>
        <p:grpSpPr bwMode="auto">
          <a:xfrm>
            <a:off x="5768586" y="2564167"/>
            <a:ext cx="2463043" cy="45860"/>
            <a:chOff x="1611" y="1226"/>
            <a:chExt cx="2401" cy="48"/>
          </a:xfrm>
        </p:grpSpPr>
        <p:sp>
          <p:nvSpPr>
            <p:cNvPr id="204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6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7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9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0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1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422878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" name="Rectangle 94"/>
          <p:cNvSpPr>
            <a:spLocks noChangeArrowheads="1"/>
          </p:cNvSpPr>
          <p:nvPr/>
        </p:nvSpPr>
        <p:spPr bwMode="auto">
          <a:xfrm>
            <a:off x="5422878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4" name="Rectangle 95"/>
          <p:cNvSpPr>
            <a:spLocks noChangeArrowheads="1"/>
          </p:cNvSpPr>
          <p:nvPr/>
        </p:nvSpPr>
        <p:spPr bwMode="auto">
          <a:xfrm>
            <a:off x="5422878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" name="Rectangle 96"/>
          <p:cNvSpPr>
            <a:spLocks noChangeArrowheads="1"/>
          </p:cNvSpPr>
          <p:nvPr/>
        </p:nvSpPr>
        <p:spPr bwMode="auto">
          <a:xfrm>
            <a:off x="5417749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" name="Rectangle 97"/>
          <p:cNvSpPr>
            <a:spLocks noChangeArrowheads="1"/>
          </p:cNvSpPr>
          <p:nvPr/>
        </p:nvSpPr>
        <p:spPr bwMode="auto">
          <a:xfrm>
            <a:off x="5422878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7" name="Rectangle 98"/>
          <p:cNvSpPr>
            <a:spLocks noChangeArrowheads="1"/>
          </p:cNvSpPr>
          <p:nvPr/>
        </p:nvSpPr>
        <p:spPr bwMode="auto">
          <a:xfrm>
            <a:off x="5423904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" name="Rectangle 99"/>
          <p:cNvSpPr>
            <a:spLocks noChangeArrowheads="1"/>
          </p:cNvSpPr>
          <p:nvPr/>
        </p:nvSpPr>
        <p:spPr bwMode="auto">
          <a:xfrm>
            <a:off x="5423904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9" name="Rectangle 100"/>
          <p:cNvSpPr>
            <a:spLocks noChangeArrowheads="1"/>
          </p:cNvSpPr>
          <p:nvPr/>
        </p:nvSpPr>
        <p:spPr bwMode="auto">
          <a:xfrm>
            <a:off x="8525020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0" name="Rectangle 101"/>
          <p:cNvSpPr>
            <a:spLocks noChangeArrowheads="1"/>
          </p:cNvSpPr>
          <p:nvPr/>
        </p:nvSpPr>
        <p:spPr bwMode="auto">
          <a:xfrm>
            <a:off x="8525020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1" name="Rectangle 102"/>
          <p:cNvSpPr>
            <a:spLocks noChangeArrowheads="1"/>
          </p:cNvSpPr>
          <p:nvPr/>
        </p:nvSpPr>
        <p:spPr bwMode="auto">
          <a:xfrm>
            <a:off x="8525020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2" name="Rectangle 103"/>
          <p:cNvSpPr>
            <a:spLocks noChangeArrowheads="1"/>
          </p:cNvSpPr>
          <p:nvPr/>
        </p:nvSpPr>
        <p:spPr bwMode="auto">
          <a:xfrm>
            <a:off x="8519891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3" name="Rectangle 104"/>
          <p:cNvSpPr>
            <a:spLocks noChangeArrowheads="1"/>
          </p:cNvSpPr>
          <p:nvPr/>
        </p:nvSpPr>
        <p:spPr bwMode="auto">
          <a:xfrm>
            <a:off x="8525020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4" name="Rectangle 105"/>
          <p:cNvSpPr>
            <a:spLocks noChangeArrowheads="1"/>
          </p:cNvSpPr>
          <p:nvPr/>
        </p:nvSpPr>
        <p:spPr bwMode="auto">
          <a:xfrm>
            <a:off x="8526046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" name="Rectangle 106"/>
          <p:cNvSpPr>
            <a:spLocks noChangeArrowheads="1"/>
          </p:cNvSpPr>
          <p:nvPr/>
        </p:nvSpPr>
        <p:spPr bwMode="auto">
          <a:xfrm>
            <a:off x="8526046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26" name="Group 30"/>
          <p:cNvGrpSpPr>
            <a:grpSpLocks/>
          </p:cNvGrpSpPr>
          <p:nvPr/>
        </p:nvGrpSpPr>
        <p:grpSpPr bwMode="auto">
          <a:xfrm>
            <a:off x="5768586" y="5486986"/>
            <a:ext cx="2463043" cy="45860"/>
            <a:chOff x="1611" y="1226"/>
            <a:chExt cx="2401" cy="48"/>
          </a:xfrm>
        </p:grpSpPr>
        <p:sp>
          <p:nvSpPr>
            <p:cNvPr id="22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5" name="Group 84"/>
          <p:cNvGrpSpPr>
            <a:grpSpLocks/>
          </p:cNvGrpSpPr>
          <p:nvPr/>
        </p:nvGrpSpPr>
        <p:grpSpPr bwMode="auto">
          <a:xfrm>
            <a:off x="5768586" y="5165964"/>
            <a:ext cx="2463043" cy="45860"/>
            <a:chOff x="1611" y="1226"/>
            <a:chExt cx="2401" cy="48"/>
          </a:xfrm>
        </p:grpSpPr>
        <p:sp>
          <p:nvSpPr>
            <p:cNvPr id="236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7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8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9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1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2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3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5422878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" name="Rectangle 94"/>
          <p:cNvSpPr>
            <a:spLocks noChangeArrowheads="1"/>
          </p:cNvSpPr>
          <p:nvPr/>
        </p:nvSpPr>
        <p:spPr bwMode="auto">
          <a:xfrm>
            <a:off x="5422878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" name="Rectangle 100"/>
          <p:cNvSpPr>
            <a:spLocks noChangeArrowheads="1"/>
          </p:cNvSpPr>
          <p:nvPr/>
        </p:nvSpPr>
        <p:spPr bwMode="auto">
          <a:xfrm>
            <a:off x="8525020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7" name="Rectangle 101"/>
          <p:cNvSpPr>
            <a:spLocks noChangeArrowheads="1"/>
          </p:cNvSpPr>
          <p:nvPr/>
        </p:nvSpPr>
        <p:spPr bwMode="auto">
          <a:xfrm>
            <a:off x="8525020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" name="Line 29"/>
          <p:cNvSpPr>
            <a:spLocks noChangeShapeType="1"/>
          </p:cNvSpPr>
          <p:nvPr/>
        </p:nvSpPr>
        <p:spPr bwMode="auto">
          <a:xfrm>
            <a:off x="5445447" y="4817130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9" name="Line 29"/>
          <p:cNvSpPr>
            <a:spLocks noChangeShapeType="1"/>
          </p:cNvSpPr>
          <p:nvPr/>
        </p:nvSpPr>
        <p:spPr bwMode="auto">
          <a:xfrm>
            <a:off x="5466989" y="519141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0" name="Rectangle 15"/>
          <p:cNvSpPr>
            <a:spLocks noChangeAspect="1" noChangeArrowheads="1"/>
          </p:cNvSpPr>
          <p:nvPr/>
        </p:nvSpPr>
        <p:spPr bwMode="auto">
          <a:xfrm>
            <a:off x="5445448" y="2593845"/>
            <a:ext cx="3102142" cy="2914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1" name="Rectangle 15"/>
          <p:cNvSpPr>
            <a:spLocks noChangeAspect="1" noChangeArrowheads="1"/>
          </p:cNvSpPr>
          <p:nvPr/>
        </p:nvSpPr>
        <p:spPr bwMode="auto">
          <a:xfrm>
            <a:off x="5440318" y="2600879"/>
            <a:ext cx="3107272" cy="29071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3" name="Rectangle 252"/>
          <p:cNvSpPr/>
          <p:nvPr/>
        </p:nvSpPr>
        <p:spPr>
          <a:xfrm>
            <a:off x="5790129" y="2923980"/>
            <a:ext cx="2435345" cy="22674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Rectangle 253"/>
          <p:cNvSpPr/>
          <p:nvPr/>
        </p:nvSpPr>
        <p:spPr>
          <a:xfrm>
            <a:off x="6134811" y="3240369"/>
            <a:ext cx="1723413" cy="1562350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Rectangle 15"/>
          <p:cNvSpPr>
            <a:spLocks noChangeAspect="1" noChangeArrowheads="1"/>
          </p:cNvSpPr>
          <p:nvPr/>
        </p:nvSpPr>
        <p:spPr bwMode="auto">
          <a:xfrm>
            <a:off x="6470723" y="3556287"/>
            <a:ext cx="1042818" cy="95502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" name="Rectangle 15"/>
          <p:cNvSpPr>
            <a:spLocks noChangeAspect="1" noChangeArrowheads="1"/>
          </p:cNvSpPr>
          <p:nvPr/>
        </p:nvSpPr>
        <p:spPr bwMode="auto">
          <a:xfrm>
            <a:off x="6836947" y="3862103"/>
            <a:ext cx="331912" cy="328191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7" name="Rectangle 97"/>
          <p:cNvSpPr>
            <a:spLocks noChangeArrowheads="1"/>
          </p:cNvSpPr>
          <p:nvPr/>
        </p:nvSpPr>
        <p:spPr bwMode="auto">
          <a:xfrm>
            <a:off x="6976942" y="3998036"/>
            <a:ext cx="49240" cy="45860"/>
          </a:xfrm>
          <a:prstGeom prst="rect">
            <a:avLst/>
          </a:prstGeom>
          <a:solidFill>
            <a:srgbClr val="008000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Examples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Series Parallel graphs</a:t>
            </a:r>
            <a:r>
              <a:rPr lang="en-US" dirty="0" smtClean="0"/>
              <a:t>. These are exactly the graphs with treewidth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Look for definition in the web.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B050"/>
                </a:solidFill>
              </a:rPr>
              <a:t>outerplanar graph</a:t>
            </a:r>
            <a:r>
              <a:rPr lang="en-US" dirty="0" smtClean="0"/>
              <a:t>, namely a graph that can be 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apped to  the plane so that all the vertices are in the outer phase, </a:t>
            </a:r>
            <a:r>
              <a:rPr lang="en-US" dirty="0" smtClean="0">
                <a:solidFill>
                  <a:srgbClr val="0070C0"/>
                </a:solidFill>
              </a:rPr>
              <a:t>has tree width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Cactus graphs</a:t>
            </a:r>
            <a:r>
              <a:rPr lang="en-US" dirty="0" smtClean="0"/>
              <a:t>,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seudoforeest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Halin graphs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Apollonian graphs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chordal graphs </a:t>
            </a:r>
            <a:r>
              <a:rPr lang="en-US" dirty="0" smtClean="0"/>
              <a:t>with a maximum clique bounded by a</a:t>
            </a:r>
          </a:p>
          <a:p>
            <a:pPr marL="0" indent="0">
              <a:buNone/>
            </a:pPr>
            <a:r>
              <a:rPr lang="en-US" dirty="0" smtClean="0"/>
              <a:t>constant, and </a:t>
            </a:r>
            <a:r>
              <a:rPr lang="en-US" dirty="0" smtClean="0">
                <a:solidFill>
                  <a:srgbClr val="00B050"/>
                </a:solidFill>
              </a:rPr>
              <a:t>Planar graphs </a:t>
            </a:r>
            <a:r>
              <a:rPr lang="en-US" dirty="0" smtClean="0"/>
              <a:t>with diameter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have </a:t>
            </a:r>
            <a:r>
              <a:rPr lang="en-US" dirty="0" smtClean="0">
                <a:solidFill>
                  <a:srgbClr val="0070C0"/>
                </a:solidFill>
              </a:rPr>
              <a:t>treewidth</a:t>
            </a:r>
            <a:r>
              <a:rPr lang="en-US" dirty="0"/>
              <a:t> </a:t>
            </a:r>
            <a:r>
              <a:rPr lang="en-US" dirty="0" smtClean="0"/>
              <a:t> at most </a:t>
            </a:r>
            <a:r>
              <a:rPr lang="en-US" dirty="0" smtClean="0">
                <a:solidFill>
                  <a:srgbClr val="FF0000"/>
                </a:solidFill>
              </a:rPr>
              <a:t>3k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6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Algorithm and analysis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mmi1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 </a:t>
            </a:r>
            <a:r>
              <a:rPr lang="en-US" dirty="0" smtClean="0">
                <a:solidFill>
                  <a:srgbClr val="384348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384348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384348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384348"/>
                </a:solidFill>
              </a:rPr>
              <a:t> do</a:t>
            </a:r>
          </a:p>
          <a:p>
            <a:pPr marL="236538" lvl="1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 1.1 Find optimum solution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384348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G –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2. Output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384348"/>
                </a:solidFill>
              </a:rPr>
              <a:t>, best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Since there are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h </a:t>
            </a:r>
            <a:r>
              <a:rPr lang="en-US" dirty="0" smtClean="0">
                <a:latin typeface="Calisto MT"/>
              </a:rPr>
              <a:t>sets for one of them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c(S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  <a:sym typeface="Symbol" panose="05050102010706020507" pitchFamily="18" charset="2"/>
              </a:rPr>
              <a:t> OPT)≤opt/h=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˖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 </a:t>
            </a:r>
            <a:r>
              <a:rPr lang="en-US" dirty="0" smtClean="0">
                <a:latin typeface="Calisto MT"/>
              </a:rPr>
              <a:t>and so the cost is at least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(1- 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dirty="0" smtClean="0">
                <a:solidFill>
                  <a:srgbClr val="FF0000"/>
                </a:solidFill>
                <a:latin typeface="Calisto MT"/>
                <a:cs typeface="Arial" panose="020B0604020202020204" pitchFamily="34" charset="0"/>
                <a:sym typeface="Symbol" panose="05050102010706020507" pitchFamily="18" charset="2"/>
              </a:rPr>
              <a:t>˖opt.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  <a:cs typeface="Arial" panose="020B0604020202020204" pitchFamily="34" charset="0"/>
                <a:sym typeface="Symbol" panose="05050102010706020507" pitchFamily="18" charset="2"/>
              </a:rPr>
              <a:t>The running time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O(h)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which is polynomial as</a:t>
            </a:r>
            <a:r>
              <a:rPr lang="en-US" dirty="0" smtClean="0">
                <a:latin typeface="Calisto MT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h=1/</a:t>
            </a:r>
            <a:r>
              <a:rPr lang="el-GR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793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generality of the algorithm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Baker’s </a:t>
            </a:r>
            <a:r>
              <a:rPr lang="en-US" dirty="0" smtClean="0"/>
              <a:t>ideas and techniques have been generalized and extended to obtain PTASes:</a:t>
            </a:r>
          </a:p>
          <a:p>
            <a:r>
              <a:rPr lang="en-US" dirty="0"/>
              <a:t>F</a:t>
            </a:r>
            <a:r>
              <a:rPr lang="en-US" dirty="0" smtClean="0"/>
              <a:t>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H-minor free </a:t>
            </a:r>
            <a:r>
              <a:rPr lang="en-US" dirty="0" smtClean="0"/>
              <a:t>graphs for any fixed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 smtClean="0"/>
              <a:t>substantially generalizing results for </a:t>
            </a:r>
            <a:r>
              <a:rPr lang="en-US" dirty="0" smtClean="0">
                <a:solidFill>
                  <a:srgbClr val="0070C0"/>
                </a:solidFill>
              </a:rPr>
              <a:t>planar graphs</a:t>
            </a:r>
          </a:p>
          <a:p>
            <a:r>
              <a:rPr lang="en-US" dirty="0" smtClean="0"/>
              <a:t>For graphs of bounded </a:t>
            </a:r>
            <a:r>
              <a:rPr lang="en-US" dirty="0" smtClean="0">
                <a:solidFill>
                  <a:srgbClr val="FF0000"/>
                </a:solidFill>
              </a:rPr>
              <a:t>“local treewidth”</a:t>
            </a:r>
          </a:p>
          <a:p>
            <a:r>
              <a:rPr lang="en-US" i="1" dirty="0"/>
              <a:t>L</a:t>
            </a:r>
            <a:r>
              <a:rPr lang="en-US" i="1" dirty="0" smtClean="0"/>
              <a:t>arge </a:t>
            </a:r>
            <a:r>
              <a:rPr lang="en-US" dirty="0" smtClean="0"/>
              <a:t>number of other optimization problems </a:t>
            </a:r>
          </a:p>
          <a:p>
            <a:r>
              <a:rPr lang="en-US" dirty="0" smtClean="0"/>
              <a:t>Very important paper.</a:t>
            </a:r>
          </a:p>
          <a:p>
            <a:pPr marL="350838" lvl="1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>
          <a:xfrm>
            <a:off x="457200" y="2301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We saw: parametrized by tw problems in planar graph are usually in FPT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But it is not true for all problems.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An important exception:</a:t>
            </a:r>
          </a:p>
          <a:p>
            <a:pPr marL="0" indent="0">
              <a:buNone/>
              <a:defRPr/>
            </a:pPr>
            <a:r>
              <a:rPr lang="en-US" altLang="en-US" sz="3600" dirty="0" smtClean="0">
                <a:solidFill>
                  <a:srgbClr val="00B050"/>
                </a:solidFill>
              </a:rPr>
              <a:t>Grid tiling </a:t>
            </a:r>
            <a:r>
              <a:rPr lang="en-US" altLang="en-US" sz="3600" dirty="0" smtClean="0"/>
              <a:t>is </a:t>
            </a:r>
            <a:r>
              <a:rPr lang="en-US" altLang="en-US" sz="3600" dirty="0" smtClean="0">
                <a:solidFill>
                  <a:srgbClr val="FF0000"/>
                </a:solidFill>
              </a:rPr>
              <a:t>W[1]-</a:t>
            </a:r>
            <a:r>
              <a:rPr lang="en-US" altLang="en-US" sz="3600" dirty="0" smtClean="0"/>
              <a:t>hard parametrized by </a:t>
            </a:r>
            <a:r>
              <a:rPr lang="en-US" altLang="en-US" sz="3600" dirty="0" smtClean="0">
                <a:solidFill>
                  <a:srgbClr val="FF0000"/>
                </a:solidFill>
              </a:rPr>
              <a:t>tw</a:t>
            </a:r>
            <a:r>
              <a:rPr lang="en-US" altLang="en-US" sz="3600" dirty="0" smtClean="0"/>
              <a:t> on planar graphs. If you suspect (because the usual methods fail) that a problem is </a:t>
            </a:r>
            <a:r>
              <a:rPr lang="en-US" altLang="en-US" sz="3600" dirty="0" smtClean="0">
                <a:solidFill>
                  <a:srgbClr val="FF0000"/>
                </a:solidFill>
              </a:rPr>
              <a:t>W[1] </a:t>
            </a:r>
            <a:r>
              <a:rPr lang="en-US" altLang="en-US" sz="3600" dirty="0" smtClean="0"/>
              <a:t>hard  on planar graphs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parametrized by </a:t>
            </a:r>
            <a:r>
              <a:rPr lang="en-US" altLang="en-US" sz="3600" dirty="0" smtClean="0">
                <a:solidFill>
                  <a:srgbClr val="FF0000"/>
                </a:solidFill>
              </a:rPr>
              <a:t>tw </a:t>
            </a:r>
            <a:r>
              <a:rPr lang="en-US" altLang="en-US" sz="3600" dirty="0" smtClean="0"/>
              <a:t>try a parametrized reduction from</a:t>
            </a:r>
            <a:r>
              <a:rPr lang="en-US" altLang="en-US" sz="3600" dirty="0" smtClean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00B050"/>
                </a:solidFill>
              </a:rPr>
              <a:t>Grid tiling 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2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"/>
    </mc:Choice>
    <mc:Fallback xmlns="">
      <p:transition spd="slow" advTm="19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Next subject: Fixed parameter Tractability.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 use the nice slides of </a:t>
            </a:r>
            <a:r>
              <a:rPr lang="en-US" b="1" dirty="0">
                <a:solidFill>
                  <a:srgbClr val="7030A0"/>
                </a:solidFill>
              </a:rPr>
              <a:t>Bart M. P. </a:t>
            </a:r>
            <a:r>
              <a:rPr lang="en-US" b="1" dirty="0" smtClean="0">
                <a:solidFill>
                  <a:srgbClr val="7030A0"/>
                </a:solidFill>
              </a:rPr>
              <a:t>Jansen </a:t>
            </a:r>
            <a:r>
              <a:rPr lang="en-US" b="1" dirty="0" smtClean="0"/>
              <a:t>but modified.</a:t>
            </a:r>
          </a:p>
          <a:p>
            <a:pPr marL="0" indent="0">
              <a:buNone/>
            </a:pPr>
            <a:r>
              <a:rPr lang="en-US" b="1" dirty="0" smtClean="0"/>
              <a:t>Parametrizing by </a:t>
            </a:r>
            <a:r>
              <a:rPr lang="en-US" b="1" dirty="0" smtClean="0">
                <a:solidFill>
                  <a:srgbClr val="FF0000"/>
                </a:solidFill>
              </a:rPr>
              <a:t>opt </a:t>
            </a:r>
            <a:r>
              <a:rPr lang="en-US" b="1" dirty="0" smtClean="0"/>
              <a:t>is a bit misleading, since we do not know </a:t>
            </a:r>
            <a:r>
              <a:rPr lang="en-US" b="1" dirty="0" smtClean="0">
                <a:solidFill>
                  <a:srgbClr val="FF0000"/>
                </a:solidFill>
              </a:rPr>
              <a:t>opt </a:t>
            </a:r>
            <a:r>
              <a:rPr lang="en-US" b="1" dirty="0" smtClean="0"/>
              <a:t>and it does not appear in the input.</a:t>
            </a:r>
            <a:r>
              <a:rPr lang="en-US" dirty="0"/>
              <a:t> </a:t>
            </a:r>
            <a:r>
              <a:rPr lang="en-US" dirty="0" smtClean="0"/>
              <a:t>This is usually called parametrized by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Say that we are talking about a minimization problem. We get the usual input for the problem in addition to  an integer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 One of the possible results in a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algorithm in </a:t>
            </a:r>
            <a:r>
              <a:rPr lang="en-US" dirty="0" smtClean="0">
                <a:solidFill>
                  <a:srgbClr val="FF0000"/>
                </a:solidFill>
              </a:rPr>
              <a:t>k,</a:t>
            </a:r>
            <a:r>
              <a:rPr lang="en-US" dirty="0" smtClean="0"/>
              <a:t> is that we return: </a:t>
            </a:r>
            <a:r>
              <a:rPr lang="en-US" dirty="0" smtClean="0">
                <a:solidFill>
                  <a:srgbClr val="0070C0"/>
                </a:solidFill>
              </a:rPr>
              <a:t>there is no solution of value at most k</a:t>
            </a:r>
            <a:r>
              <a:rPr lang="en-US" dirty="0" smtClean="0"/>
              <a:t>. This means that we proved that  </a:t>
            </a:r>
            <a:r>
              <a:rPr lang="en-US" dirty="0" smtClean="0">
                <a:solidFill>
                  <a:srgbClr val="FF0000"/>
                </a:solidFill>
              </a:rPr>
              <a:t>k&lt;opt. </a:t>
            </a:r>
            <a:r>
              <a:rPr lang="en-US" dirty="0" smtClean="0"/>
              <a:t>Then we just stop.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024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second possibility is that we output a solution of size </a:t>
            </a:r>
            <a:r>
              <a:rPr lang="en-US" dirty="0" smtClean="0">
                <a:solidFill>
                  <a:srgbClr val="FF0000"/>
                </a:solidFill>
              </a:rPr>
              <a:t>k. </a:t>
            </a:r>
            <a:r>
              <a:rPr lang="en-US" dirty="0" smtClean="0"/>
              <a:t>Since we can not know </a:t>
            </a:r>
            <a:r>
              <a:rPr lang="en-US" dirty="0" smtClean="0">
                <a:solidFill>
                  <a:srgbClr val="FF0000"/>
                </a:solidFill>
              </a:rPr>
              <a:t>opt, </a:t>
            </a:r>
            <a:r>
              <a:rPr lang="en-US" dirty="0" smtClean="0"/>
              <a:t>it may be that </a:t>
            </a:r>
            <a:r>
              <a:rPr lang="en-US" dirty="0" smtClean="0">
                <a:solidFill>
                  <a:srgbClr val="FF0000"/>
                </a:solidFill>
              </a:rPr>
              <a:t>k&gt;opt </a:t>
            </a:r>
            <a:r>
              <a:rPr lang="en-US" dirty="0" smtClean="0"/>
              <a:t>maybe by a lot. But this also happens when you binary search for the value of </a:t>
            </a:r>
            <a:r>
              <a:rPr lang="en-US" dirty="0" smtClean="0">
                <a:solidFill>
                  <a:srgbClr val="FF0000"/>
                </a:solidFill>
              </a:rPr>
              <a:t>opt. </a:t>
            </a:r>
          </a:p>
          <a:p>
            <a:r>
              <a:rPr lang="en-US" b="1" dirty="0" smtClean="0"/>
              <a:t>Since we return a solution of size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/>
              <a:t>, clearly  </a:t>
            </a:r>
            <a:r>
              <a:rPr lang="en-US" dirty="0">
                <a:solidFill>
                  <a:srgbClr val="FF0000"/>
                </a:solidFill>
              </a:rPr>
              <a:t>k≥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/>
              <a:t>.</a:t>
            </a:r>
            <a:r>
              <a:rPr lang="en-US" dirty="0" smtClean="0"/>
              <a:t> Since we allow time </a:t>
            </a:r>
            <a:r>
              <a:rPr lang="en-US" dirty="0" smtClean="0">
                <a:solidFill>
                  <a:srgbClr val="FF0000"/>
                </a:solidFill>
              </a:rPr>
              <a:t>f(k) </a:t>
            </a:r>
            <a:r>
              <a:rPr lang="en-US" dirty="0" smtClean="0"/>
              <a:t>for any computable function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 we are also are allowed time </a:t>
            </a:r>
            <a:r>
              <a:rPr lang="en-US" dirty="0" smtClean="0">
                <a:solidFill>
                  <a:srgbClr val="FF0000"/>
                </a:solidFill>
              </a:rPr>
              <a:t>f(opt) </a:t>
            </a:r>
            <a:r>
              <a:rPr lang="en-US" dirty="0" smtClean="0"/>
              <a:t>for any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Hence parametrized algorithm by </a:t>
            </a:r>
            <a:r>
              <a:rPr lang="en-US" b="1" dirty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may fail to return an answer and say </a:t>
            </a:r>
            <a:r>
              <a:rPr lang="en-US" b="1" dirty="0" smtClean="0">
                <a:solidFill>
                  <a:srgbClr val="FF0000"/>
                </a:solidFill>
              </a:rPr>
              <a:t>k&lt;opt</a:t>
            </a:r>
            <a:r>
              <a:rPr lang="en-US" b="1" dirty="0" smtClean="0"/>
              <a:t>. Next we see two example in which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/>
              <a:t>  is not the parameter.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-</a:t>
                </a:r>
                <a:r>
                  <a:rPr lang="en-US" cap="small" dirty="0" smtClean="0">
                    <a:solidFill>
                      <a:srgbClr val="00B0F0"/>
                    </a:solidFill>
                  </a:rPr>
                  <a:t>Euclidean Traveling Salesman</a:t>
                </a:r>
                <a:br>
                  <a:rPr lang="en-US" cap="small" dirty="0" smtClean="0">
                    <a:solidFill>
                      <a:srgbClr val="00B0F0"/>
                    </a:solidFill>
                  </a:rPr>
                </a:br>
                <a:endParaRPr lang="en-US" cap="small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3364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975"/>
                <a:ext cx="8229600" cy="179997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Input</a:t>
                </a:r>
                <a:r>
                  <a:rPr lang="en-US" b="1" dirty="0"/>
                  <a:t>:		</a:t>
                </a:r>
                <a:r>
                  <a:rPr lang="en-US" dirty="0" smtClean="0"/>
                  <a:t>A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points in the plane, of which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lie in the 		interior of the convex hull, and an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ℓ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/>
                </a:r>
                <a:br>
                  <a:rPr lang="en-US" dirty="0">
                    <a:solidFill>
                      <a:srgbClr val="FF0000"/>
                    </a:solidFill>
                  </a:rPr>
                </a:br>
                <a:r>
                  <a:rPr lang="en-US" b="1" dirty="0" smtClean="0"/>
                  <a:t>Parameter</a:t>
                </a:r>
                <a:r>
                  <a:rPr lang="en-US" b="1" dirty="0"/>
                  <a:t>:	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 (not the optimum)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b="1" dirty="0"/>
                  <a:t>Question:</a:t>
                </a:r>
                <a:r>
                  <a:rPr lang="en-US" dirty="0"/>
                  <a:t>	Is there a </a:t>
                </a:r>
                <a:r>
                  <a:rPr lang="en-US" dirty="0" smtClean="0"/>
                  <a:t>tour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ℓ</m:t>
                    </m:r>
                  </m:oMath>
                </a14:m>
                <a:r>
                  <a:rPr lang="en-US" dirty="0" smtClean="0"/>
                  <a:t>that visits all points?</a:t>
                </a:r>
                <a:endParaRPr lang="en-US" dirty="0"/>
              </a:p>
              <a:p>
                <a:r>
                  <a:rPr lang="en-US" b="0" dirty="0" smtClean="0"/>
                  <a:t>Solvable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500" dirty="0" smtClean="0">
                    <a:solidFill>
                      <a:srgbClr val="0070C0"/>
                    </a:solidFill>
                  </a:rPr>
                  <a:t>[Deineko</a:t>
                </a:r>
                <a:r>
                  <a:rPr lang="en-US" sz="1500" dirty="0">
                    <a:solidFill>
                      <a:srgbClr val="0070C0"/>
                    </a:solidFill>
                  </a:rPr>
                  <a:t>, Hoffmann, Okamoto, </a:t>
                </a:r>
                <a:r>
                  <a:rPr lang="en-US" sz="1500" dirty="0" smtClean="0">
                    <a:solidFill>
                      <a:srgbClr val="0070C0"/>
                    </a:solidFill>
                  </a:rPr>
                  <a:t>Woeginger, ’06]</a:t>
                </a:r>
                <a:endParaRPr lang="en-US" sz="1500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975"/>
                <a:ext cx="8229600" cy="1799977"/>
              </a:xfrm>
              <a:blipFill>
                <a:blip r:embed="rId3"/>
                <a:stretch>
                  <a:fillRect l="-1111" t="-6419" r="-1185" b="-2703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B4C75-3422-4131-BAA1-452F888D0C16}" type="slidenum">
              <a:rPr lang="nb-NO" smtClean="0"/>
              <a:pPr>
                <a:defRPr/>
              </a:pPr>
              <a:t>25</a:t>
            </a:fld>
            <a:endParaRPr lang="nb-NO"/>
          </a:p>
        </p:txBody>
      </p:sp>
      <p:pic>
        <p:nvPicPr>
          <p:cNvPr id="1026" name="Picture 2" descr="C:\Users\bjansen\Desktop\Construction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A8B0C0"/>
              </a:clrFrom>
              <a:clrTo>
                <a:srgbClr val="A8B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0" y="2298993"/>
            <a:ext cx="9216008" cy="475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619672" y="2996952"/>
            <a:ext cx="5976664" cy="3626818"/>
            <a:chOff x="1619672" y="2996952"/>
            <a:chExt cx="5976664" cy="3626818"/>
          </a:xfrm>
        </p:grpSpPr>
        <p:sp>
          <p:nvSpPr>
            <p:cNvPr id="5" name="Oval 4"/>
            <p:cNvSpPr/>
            <p:nvPr/>
          </p:nvSpPr>
          <p:spPr bwMode="auto">
            <a:xfrm>
              <a:off x="3491880" y="2996952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380312" y="4365104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508104" y="3140968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876256" y="5589240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690544" y="6381328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771800" y="6407746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619672" y="5481228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599892" y="4361218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979712" y="4005064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292080" y="4365104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139952" y="5302679"/>
              <a:ext cx="216024" cy="216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031" name="Group 1030"/>
          <p:cNvGrpSpPr/>
          <p:nvPr/>
        </p:nvGrpSpPr>
        <p:grpSpPr>
          <a:xfrm>
            <a:off x="1727684" y="3103493"/>
            <a:ext cx="5760640" cy="3384376"/>
            <a:chOff x="1727684" y="2168336"/>
            <a:chExt cx="5760640" cy="3384376"/>
          </a:xfrm>
        </p:grpSpPr>
        <p:cxnSp>
          <p:nvCxnSpPr>
            <p:cNvPr id="17" name="Straight Connector 16"/>
            <p:cNvCxnSpPr>
              <a:stCxn id="5" idx="6"/>
              <a:endCxn id="7" idx="2"/>
            </p:cNvCxnSpPr>
            <p:nvPr/>
          </p:nvCxnSpPr>
          <p:spPr bwMode="auto">
            <a:xfrm>
              <a:off x="3707904" y="2168336"/>
              <a:ext cx="1800200" cy="144016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4"/>
              <a:endCxn id="15" idx="0"/>
            </p:cNvCxnSpPr>
            <p:nvPr/>
          </p:nvCxnSpPr>
          <p:spPr bwMode="auto">
            <a:xfrm flipH="1">
              <a:off x="5400092" y="2420364"/>
              <a:ext cx="216024" cy="1008112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6"/>
              <a:endCxn id="8" idx="2"/>
            </p:cNvCxnSpPr>
            <p:nvPr/>
          </p:nvCxnSpPr>
          <p:spPr bwMode="auto">
            <a:xfrm>
              <a:off x="5508104" y="3536488"/>
              <a:ext cx="1872208" cy="0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8" idx="4"/>
              <a:endCxn id="9" idx="0"/>
            </p:cNvCxnSpPr>
            <p:nvPr/>
          </p:nvCxnSpPr>
          <p:spPr bwMode="auto">
            <a:xfrm flipH="1">
              <a:off x="6984268" y="3644500"/>
              <a:ext cx="504056" cy="1008112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9" idx="2"/>
              <a:endCxn id="10" idx="6"/>
            </p:cNvCxnSpPr>
            <p:nvPr/>
          </p:nvCxnSpPr>
          <p:spPr bwMode="auto">
            <a:xfrm flipH="1">
              <a:off x="4906568" y="4760624"/>
              <a:ext cx="1969688" cy="792088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10" idx="1"/>
              <a:endCxn id="16" idx="4"/>
            </p:cNvCxnSpPr>
            <p:nvPr/>
          </p:nvCxnSpPr>
          <p:spPr bwMode="auto">
            <a:xfrm flipH="1" flipV="1">
              <a:off x="4247964" y="4582075"/>
              <a:ext cx="474216" cy="894261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16" idx="2"/>
              <a:endCxn id="11" idx="0"/>
            </p:cNvCxnSpPr>
            <p:nvPr/>
          </p:nvCxnSpPr>
          <p:spPr bwMode="auto">
            <a:xfrm flipH="1">
              <a:off x="2879812" y="4474063"/>
              <a:ext cx="1260140" cy="997055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>
              <a:stCxn id="11" idx="1"/>
              <a:endCxn id="12" idx="5"/>
            </p:cNvCxnSpPr>
            <p:nvPr/>
          </p:nvCxnSpPr>
          <p:spPr bwMode="auto">
            <a:xfrm flipH="1" flipV="1">
              <a:off x="1804060" y="4728988"/>
              <a:ext cx="999376" cy="773766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" name="Straight Connector 1024"/>
            <p:cNvCxnSpPr>
              <a:stCxn id="12" idx="0"/>
              <a:endCxn id="13" idx="4"/>
            </p:cNvCxnSpPr>
            <p:nvPr/>
          </p:nvCxnSpPr>
          <p:spPr bwMode="auto">
            <a:xfrm flipV="1">
              <a:off x="1727684" y="3284460"/>
              <a:ext cx="360040" cy="1260140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8" name="Straight Connector 1027"/>
            <p:cNvCxnSpPr>
              <a:stCxn id="13" idx="6"/>
              <a:endCxn id="14" idx="2"/>
            </p:cNvCxnSpPr>
            <p:nvPr/>
          </p:nvCxnSpPr>
          <p:spPr bwMode="auto">
            <a:xfrm>
              <a:off x="2195736" y="3176448"/>
              <a:ext cx="1404156" cy="356154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0" name="Straight Connector 1029"/>
            <p:cNvCxnSpPr>
              <a:stCxn id="14" idx="0"/>
              <a:endCxn id="5" idx="4"/>
            </p:cNvCxnSpPr>
            <p:nvPr/>
          </p:nvCxnSpPr>
          <p:spPr bwMode="auto">
            <a:xfrm flipH="1" flipV="1">
              <a:off x="3599892" y="2276348"/>
              <a:ext cx="108012" cy="1148242"/>
            </a:xfrm>
            <a:prstGeom prst="line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695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-</a:t>
                </a:r>
                <a:r>
                  <a:rPr lang="en-US" cap="small" dirty="0" smtClean="0">
                    <a:solidFill>
                      <a:srgbClr val="00B0F0"/>
                    </a:solidFill>
                  </a:rPr>
                  <a:t>Center in the Plane</a:t>
                </a:r>
                <a:endParaRPr lang="en-US" cap="small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Input</a:t>
                </a:r>
                <a:r>
                  <a:rPr lang="en-US" b="1" dirty="0"/>
                  <a:t>:		</a:t>
                </a:r>
                <a:r>
                  <a:rPr lang="en-US" dirty="0"/>
                  <a:t>A set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points in the </a:t>
                </a:r>
                <a:r>
                  <a:rPr lang="en-US" dirty="0" smtClean="0"/>
                  <a:t>plane and </a:t>
                </a:r>
                <a:r>
                  <a:rPr lang="en-US" dirty="0"/>
                  <a:t>an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b="1" dirty="0"/>
                  <a:t>Parameter:	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(not the optimum)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b="1" dirty="0"/>
                  <a:t>Question:</a:t>
                </a:r>
                <a:r>
                  <a:rPr lang="en-US" dirty="0" smtClean="0"/>
                  <a:t>Is there a set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points, such that every point 		is within Euclidean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of a point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46" t="-2241" r="-1546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B4C75-3422-4131-BAA1-452F888D0C16}" type="slidenum">
              <a:rPr lang="nb-NO" smtClean="0"/>
              <a:pPr>
                <a:defRPr/>
              </a:pPr>
              <a:t>26</a:t>
            </a:fld>
            <a:endParaRPr lang="nb-NO"/>
          </a:p>
        </p:txBody>
      </p:sp>
      <p:sp>
        <p:nvSpPr>
          <p:cNvPr id="5" name="Oval 4"/>
          <p:cNvSpPr/>
          <p:nvPr/>
        </p:nvSpPr>
        <p:spPr bwMode="auto">
          <a:xfrm>
            <a:off x="3419872" y="4041068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635896" y="6011655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56176" y="5147467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39952" y="5903643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87478" y="4617132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746783" y="4965562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627784" y="4401108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851920" y="4653136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40152" y="4761148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52120" y="5363491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87478" y="4617132"/>
            <a:ext cx="3184722" cy="1502535"/>
            <a:chOff x="3187478" y="4617132"/>
            <a:chExt cx="3184722" cy="1502535"/>
          </a:xfrm>
          <a:solidFill>
            <a:srgbClr val="FF0000"/>
          </a:solidFill>
        </p:grpSpPr>
        <p:sp>
          <p:nvSpPr>
            <p:cNvPr id="16" name="Oval 15"/>
            <p:cNvSpPr/>
            <p:nvPr/>
          </p:nvSpPr>
          <p:spPr bwMode="auto">
            <a:xfrm>
              <a:off x="6156176" y="5147467"/>
              <a:ext cx="216024" cy="21602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139952" y="5903643"/>
              <a:ext cx="216024" cy="21602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187478" y="4617132"/>
              <a:ext cx="216024" cy="21602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6439057"/>
                <a:ext cx="7191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Probably no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000" dirty="0"/>
                  <a:t> algorithm for any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>
                    <a:solidFill>
                      <a:srgbClr val="0070C0"/>
                    </a:solidFill>
                  </a:rPr>
                  <a:t>[Marx, ’06]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439057"/>
                <a:ext cx="7191400" cy="400110"/>
              </a:xfrm>
              <a:prstGeom prst="rect">
                <a:avLst/>
              </a:prstGeom>
              <a:blipFill>
                <a:blip r:embed="rId4"/>
                <a:stretch>
                  <a:fillRect l="-847" t="-6061" b="-27273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35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Can a set of points in the plane be covered by k lines?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reason to take a line that covers one point.</a:t>
            </a:r>
          </a:p>
          <a:p>
            <a:r>
              <a:rPr lang="en-US" dirty="0" smtClean="0"/>
              <a:t>Hence the number of candidates lines is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 </a:t>
            </a:r>
          </a:p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The algorithm:</a:t>
            </a:r>
            <a:r>
              <a:rPr lang="en-US" altLang="en-US" baseline="30000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   </a:t>
            </a:r>
          </a:p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1) As long as there is a line that covers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 </a:t>
            </a:r>
            <a:r>
              <a:rPr lang="en-US" altLang="en-US" dirty="0" smtClean="0">
                <a:sym typeface="Symbol" panose="05050102010706020507" pitchFamily="18" charset="2"/>
              </a:rPr>
              <a:t>points take it.</a:t>
            </a:r>
          </a:p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2) If there are more than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points left as every line covers at most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k-1 </a:t>
            </a:r>
            <a:r>
              <a:rPr lang="en-US" altLang="en-US" dirty="0" smtClean="0">
                <a:sym typeface="Symbol" panose="05050102010706020507" pitchFamily="18" charset="2"/>
              </a:rPr>
              <a:t>points return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k&lt;opt. </a:t>
            </a:r>
          </a:p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3)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Else apply some exponential algorithm on the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en-US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points</a:t>
            </a:r>
            <a:endParaRPr lang="en-US" altLang="en-US" dirty="0">
              <a:sym typeface="Symbol" panose="05050102010706020507" pitchFamily="18" charset="2"/>
            </a:endParaRPr>
          </a:p>
          <a:p>
            <a:endParaRPr lang="en-US" altLang="en-US" dirty="0" smtClean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22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FPT algorithm in k for making a graph chordal by adding edges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44" y="182880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 graph is </a:t>
            </a:r>
            <a:r>
              <a:rPr lang="en-US" dirty="0" smtClean="0">
                <a:solidFill>
                  <a:srgbClr val="00B050"/>
                </a:solidFill>
              </a:rPr>
              <a:t>Chordal </a:t>
            </a:r>
            <a:r>
              <a:rPr lang="en-US" dirty="0" smtClean="0"/>
              <a:t>if it has no induced graph which is</a:t>
            </a:r>
          </a:p>
          <a:p>
            <a:pPr marL="0" indent="0">
              <a:buNone/>
            </a:pPr>
            <a:r>
              <a:rPr lang="en-US" dirty="0" smtClean="0"/>
              <a:t>a cycle of size at least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. This is a perfect graph and  </a:t>
            </a:r>
          </a:p>
          <a:p>
            <a:pPr marL="0" indent="0">
              <a:buNone/>
            </a:pPr>
            <a:r>
              <a:rPr lang="en-US" dirty="0" smtClean="0"/>
              <a:t>checking if a graph is </a:t>
            </a:r>
            <a:r>
              <a:rPr lang="en-US" dirty="0" smtClean="0">
                <a:solidFill>
                  <a:srgbClr val="00B050"/>
                </a:solidFill>
              </a:rPr>
              <a:t>chordal</a:t>
            </a:r>
            <a:r>
              <a:rPr lang="en-US" dirty="0" smtClean="0"/>
              <a:t>  can be done in linear </a:t>
            </a:r>
          </a:p>
          <a:p>
            <a:pPr marL="0" indent="0">
              <a:buNone/>
            </a:pPr>
            <a:r>
              <a:rPr lang="en-US" dirty="0" smtClean="0"/>
              <a:t>time. </a:t>
            </a:r>
            <a:r>
              <a:rPr lang="en-US" dirty="0" smtClean="0">
                <a:solidFill>
                  <a:srgbClr val="FF0000"/>
                </a:solidFill>
              </a:rPr>
              <a:t>Fact 1:</a:t>
            </a:r>
            <a:r>
              <a:rPr lang="en-US" dirty="0" smtClean="0"/>
              <a:t> you need </a:t>
            </a:r>
            <a:r>
              <a:rPr lang="en-US" dirty="0" smtClean="0">
                <a:solidFill>
                  <a:srgbClr val="FF0000"/>
                </a:solidFill>
              </a:rPr>
              <a:t>p-3 </a:t>
            </a:r>
            <a:r>
              <a:rPr lang="en-US" dirty="0" smtClean="0"/>
              <a:t>edges to make an induced </a:t>
            </a:r>
          </a:p>
          <a:p>
            <a:pPr marL="0" indent="0">
              <a:buNone/>
            </a:pPr>
            <a:r>
              <a:rPr lang="en-US" dirty="0" smtClean="0"/>
              <a:t>cycle of  size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chordal.</a:t>
            </a:r>
          </a:p>
          <a:p>
            <a:pPr marL="0" indent="0">
              <a:buNone/>
            </a:pPr>
            <a:r>
              <a:rPr lang="en-US" dirty="0" smtClean="0"/>
              <a:t>The number of ways to make a cycle of size </a:t>
            </a:r>
            <a:r>
              <a:rPr lang="en-US" dirty="0" smtClean="0">
                <a:solidFill>
                  <a:srgbClr val="FF0000"/>
                </a:solidFill>
              </a:rPr>
              <a:t>p </a:t>
            </a:r>
            <a:r>
              <a:rPr lang="en-US" dirty="0" smtClean="0"/>
              <a:t>chordal is at most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p-3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an induced cycle</a:t>
            </a:r>
            <a:r>
              <a:rPr lang="en-US" dirty="0"/>
              <a:t> </a:t>
            </a:r>
            <a:r>
              <a:rPr lang="en-US" dirty="0" smtClean="0"/>
              <a:t>of size at least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(If such cycle does</a:t>
            </a:r>
          </a:p>
          <a:p>
            <a:pPr marL="0" indent="0">
              <a:buNone/>
            </a:pPr>
            <a:r>
              <a:rPr lang="en-US" dirty="0" smtClean="0"/>
              <a:t> not exists then it is Chordal).</a:t>
            </a:r>
          </a:p>
          <a:p>
            <a:pPr marL="0" indent="0">
              <a:buNone/>
            </a:pPr>
            <a:r>
              <a:rPr lang="en-US" dirty="0" smtClean="0"/>
              <a:t>If size at least </a:t>
            </a:r>
            <a:r>
              <a:rPr lang="en-US" dirty="0" smtClean="0">
                <a:solidFill>
                  <a:srgbClr val="FF0000"/>
                </a:solidFill>
              </a:rPr>
              <a:t>k+4 </a:t>
            </a:r>
            <a:r>
              <a:rPr lang="en-US" dirty="0" smtClean="0"/>
              <a:t>no solution. </a:t>
            </a:r>
            <a:r>
              <a:rPr lang="en-US" dirty="0"/>
              <a:t>T</a:t>
            </a:r>
            <a:r>
              <a:rPr lang="en-US" dirty="0" smtClean="0"/>
              <a:t>he size of the solution is at</a:t>
            </a:r>
          </a:p>
          <a:p>
            <a:pPr marL="0" indent="0">
              <a:buNone/>
            </a:pPr>
            <a:r>
              <a:rPr lang="en-US" dirty="0" smtClean="0"/>
              <a:t> least </a:t>
            </a:r>
            <a:r>
              <a:rPr lang="en-US" dirty="0" smtClean="0">
                <a:solidFill>
                  <a:srgbClr val="FF0000"/>
                </a:solidFill>
              </a:rPr>
              <a:t>k+1</a:t>
            </a:r>
            <a:r>
              <a:rPr lang="en-US" dirty="0" smtClean="0"/>
              <a:t>. Thus </a:t>
            </a:r>
            <a:r>
              <a:rPr lang="en-US" dirty="0" smtClean="0">
                <a:solidFill>
                  <a:srgbClr val="FF0000"/>
                </a:solidFill>
              </a:rPr>
              <a:t>k&lt;opt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Recursive relation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Else:, try all ways to make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C </a:t>
            </a:r>
            <a:r>
              <a:rPr lang="en-US" altLang="en-US" dirty="0" smtClean="0">
                <a:sym typeface="Symbol" panose="05050102010706020507" pitchFamily="18" charset="2"/>
              </a:rPr>
              <a:t>chordal and recourse.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T(n,k)=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|C|-3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˖T(n,k-|C|+3).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This means that we have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|C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|-3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ways to make the cycle chordal and after this only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k-|C|+3 </a:t>
            </a:r>
            <a:r>
              <a:rPr lang="en-US" altLang="en-US" dirty="0" smtClean="0">
                <a:sym typeface="Symbol" panose="05050102010706020507" pitchFamily="18" charset="2"/>
              </a:rPr>
              <a:t>edges remain to be added.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By induction the recursion tree has at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most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leaves.</a:t>
            </a:r>
          </a:p>
          <a:p>
            <a:pPr marL="0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term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|C|-3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means that the number of leaves in the recursion will be multiplied by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|C|-3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By induction this gives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|C|-3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˖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k-|c|+3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=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0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 will use Chandra Chekuri’s notes on treewidth but modified.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Studied by </a:t>
            </a:r>
            <a:r>
              <a:rPr lang="en-US" dirty="0" smtClean="0">
                <a:solidFill>
                  <a:srgbClr val="008000"/>
                </a:solidFill>
              </a:rPr>
              <a:t>[Halin’76] </a:t>
            </a:r>
          </a:p>
          <a:p>
            <a:pPr marL="0" indent="0">
              <a:buNone/>
            </a:pPr>
            <a:r>
              <a:rPr lang="en-US" dirty="0" smtClean="0"/>
              <a:t>Again by </a:t>
            </a:r>
            <a:r>
              <a:rPr lang="en-US" dirty="0" smtClean="0">
                <a:solidFill>
                  <a:srgbClr val="008000"/>
                </a:solidFill>
              </a:rPr>
              <a:t>[Robertson &amp; Seymour’84] </a:t>
            </a:r>
            <a:r>
              <a:rPr lang="en-US" dirty="0" smtClean="0"/>
              <a:t>as part of their seminal graph minor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1789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This is a very typical example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relation gives  tree with </a:t>
            </a:r>
            <a:r>
              <a:rPr lang="en-US" dirty="0" smtClean="0">
                <a:solidFill>
                  <a:srgbClr val="FF0000"/>
                </a:solidFill>
              </a:rPr>
              <a:t>f(k)</a:t>
            </a:r>
            <a:r>
              <a:rPr lang="en-US" dirty="0"/>
              <a:t> </a:t>
            </a:r>
            <a:r>
              <a:rPr lang="en-US" dirty="0" smtClean="0"/>
              <a:t>leaves. The branching in this case is large (in any case more than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) and thus the number of vertices in the tree is </a:t>
            </a:r>
            <a:r>
              <a:rPr lang="en-US" dirty="0" smtClean="0">
                <a:solidFill>
                  <a:srgbClr val="FF0000"/>
                </a:solidFill>
              </a:rPr>
              <a:t>O(f(k))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for any entry of the tree we apply at most  </a:t>
            </a:r>
            <a:r>
              <a:rPr lang="en-US" dirty="0" smtClean="0">
                <a:solidFill>
                  <a:srgbClr val="FF0000"/>
                </a:solidFill>
              </a:rPr>
              <a:t>poly(n)</a:t>
            </a:r>
            <a:r>
              <a:rPr lang="en-US" dirty="0" smtClean="0"/>
              <a:t> operations.  This gives time </a:t>
            </a:r>
            <a:r>
              <a:rPr lang="en-US" dirty="0" smtClean="0">
                <a:solidFill>
                  <a:srgbClr val="FF0000"/>
                </a:solidFill>
              </a:rPr>
              <a:t>poly(n)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˖O(f(k)).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Remark about Chordal graphs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It is truly trivial to find a </a:t>
            </a:r>
            <a:r>
              <a:rPr lang="en-US" dirty="0" smtClean="0">
                <a:solidFill>
                  <a:srgbClr val="00B050"/>
                </a:solidFill>
              </a:rPr>
              <a:t>Maximum </a:t>
            </a:r>
            <a:r>
              <a:rPr lang="en-US" dirty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ndependent 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et </a:t>
            </a:r>
          </a:p>
          <a:p>
            <a:pPr marL="0" indent="0">
              <a:buNone/>
            </a:pPr>
            <a:r>
              <a:rPr lang="en-US" dirty="0" smtClean="0"/>
              <a:t>in a </a:t>
            </a:r>
            <a:r>
              <a:rPr lang="en-US" dirty="0" smtClean="0">
                <a:solidFill>
                  <a:schemeClr val="accent1"/>
                </a:solidFill>
              </a:rPr>
              <a:t>chordal graph</a:t>
            </a:r>
            <a:r>
              <a:rPr lang="en-US" dirty="0" smtClean="0"/>
              <a:t>. A </a:t>
            </a:r>
            <a:r>
              <a:rPr lang="en-US" dirty="0" smtClean="0">
                <a:solidFill>
                  <a:srgbClr val="00B050"/>
                </a:solidFill>
              </a:rPr>
              <a:t>chordal graph </a:t>
            </a:r>
            <a:r>
              <a:rPr lang="en-US" dirty="0" smtClean="0"/>
              <a:t>has a perfect </a:t>
            </a:r>
          </a:p>
          <a:p>
            <a:pPr marL="0" indent="0">
              <a:buNone/>
            </a:pPr>
            <a:r>
              <a:rPr lang="en-US" dirty="0" smtClean="0"/>
              <a:t>elimination  ordering. Namely on ordering on a line </a:t>
            </a:r>
          </a:p>
          <a:p>
            <a:pPr marL="0" indent="0">
              <a:buNone/>
            </a:pPr>
            <a:r>
              <a:rPr lang="en-US" dirty="0" smtClean="0"/>
              <a:t>such that for  every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, the  neighbors of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that are </a:t>
            </a:r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in the  ordering are a </a:t>
            </a:r>
            <a:r>
              <a:rPr lang="en-US" dirty="0" smtClean="0">
                <a:solidFill>
                  <a:srgbClr val="FF0000"/>
                </a:solidFill>
              </a:rPr>
              <a:t>clique</a:t>
            </a:r>
            <a:r>
              <a:rPr lang="en-US" dirty="0" smtClean="0"/>
              <a:t>. The algorithm:</a:t>
            </a:r>
          </a:p>
          <a:p>
            <a:pPr marL="0" indent="0">
              <a:buNone/>
            </a:pPr>
            <a:r>
              <a:rPr lang="en-US" dirty="0" smtClean="0"/>
              <a:t>Iteratively take the first vertex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and </a:t>
            </a:r>
          </a:p>
          <a:p>
            <a:pPr marL="0" indent="0">
              <a:buNone/>
            </a:pPr>
            <a:r>
              <a:rPr lang="en-US" dirty="0" smtClean="0"/>
              <a:t>the neighbors of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in the ordering. </a:t>
            </a:r>
          </a:p>
          <a:p>
            <a:pPr marL="0" indent="0">
              <a:buNone/>
            </a:pPr>
            <a:r>
              <a:rPr lang="en-US" dirty="0" smtClean="0"/>
              <a:t>And then removed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and all of his neighbors after it </a:t>
            </a:r>
          </a:p>
          <a:p>
            <a:pPr marL="0" indent="0">
              <a:buNone/>
            </a:pPr>
            <a:r>
              <a:rPr lang="en-US" dirty="0" smtClean="0"/>
              <a:t>in the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gives  a </a:t>
            </a:r>
            <a:r>
              <a:rPr lang="en-US" dirty="0" smtClean="0"/>
              <a:t>decomposition </a:t>
            </a:r>
            <a:r>
              <a:rPr lang="en-US" dirty="0"/>
              <a:t>of the graph to </a:t>
            </a:r>
            <a:r>
              <a:rPr lang="en-US" dirty="0">
                <a:solidFill>
                  <a:srgbClr val="0070C0"/>
                </a:solidFill>
              </a:rPr>
              <a:t>cliques.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Say </a:t>
            </a:r>
            <a:r>
              <a:rPr lang="en-US" dirty="0"/>
              <a:t>that there </a:t>
            </a:r>
            <a:r>
              <a:rPr lang="en-US" dirty="0" smtClean="0"/>
              <a:t> are </a:t>
            </a:r>
            <a:r>
              <a:rPr lang="en-US" dirty="0">
                <a:solidFill>
                  <a:srgbClr val="FF0000"/>
                </a:solidFill>
              </a:rPr>
              <a:t>k </a:t>
            </a:r>
            <a:r>
              <a:rPr lang="en-US" dirty="0">
                <a:solidFill>
                  <a:srgbClr val="0070C0"/>
                </a:solidFill>
              </a:rPr>
              <a:t>cliques.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Since after we remove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also remove </a:t>
            </a:r>
            <a:r>
              <a:rPr lang="en-US" dirty="0" smtClean="0"/>
              <a:t>all its </a:t>
            </a:r>
            <a:r>
              <a:rPr lang="en-US" dirty="0"/>
              <a:t>neighbors, each </a:t>
            </a:r>
            <a:r>
              <a:rPr lang="en-US" dirty="0">
                <a:solidFill>
                  <a:srgbClr val="0070C0"/>
                </a:solidFill>
              </a:rPr>
              <a:t>clique </a:t>
            </a:r>
            <a:r>
              <a:rPr lang="en-US" dirty="0"/>
              <a:t>gives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vertex to </a:t>
            </a:r>
            <a:r>
              <a:rPr lang="en-US" dirty="0" smtClean="0"/>
              <a:t>an </a:t>
            </a:r>
            <a:r>
              <a:rPr lang="en-US" dirty="0">
                <a:solidFill>
                  <a:srgbClr val="0070C0"/>
                </a:solidFill>
              </a:rPr>
              <a:t>independent </a:t>
            </a:r>
            <a:r>
              <a:rPr lang="en-US" dirty="0" smtClean="0">
                <a:solidFill>
                  <a:srgbClr val="0070C0"/>
                </a:solidFill>
              </a:rPr>
              <a:t>set.  </a:t>
            </a:r>
            <a:r>
              <a:rPr lang="en-US" dirty="0" smtClean="0"/>
              <a:t>Thus </a:t>
            </a:r>
            <a:r>
              <a:rPr lang="en-US" dirty="0"/>
              <a:t>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independent </a:t>
            </a:r>
            <a:r>
              <a:rPr lang="en-US" dirty="0">
                <a:solidFill>
                  <a:srgbClr val="0070C0"/>
                </a:solidFill>
              </a:rPr>
              <a:t>set </a:t>
            </a:r>
            <a:r>
              <a:rPr lang="en-US" dirty="0"/>
              <a:t>has size </a:t>
            </a:r>
            <a:r>
              <a:rPr lang="en-US" dirty="0">
                <a:solidFill>
                  <a:srgbClr val="FF0000"/>
                </a:solidFill>
              </a:rPr>
              <a:t>k, </a:t>
            </a:r>
            <a:r>
              <a:rPr lang="en-US" dirty="0"/>
              <a:t>and </a:t>
            </a:r>
            <a:r>
              <a:rPr lang="en-US" dirty="0" smtClean="0"/>
              <a:t>because the graph</a:t>
            </a:r>
          </a:p>
          <a:p>
            <a:pPr marL="0" indent="0">
              <a:buNone/>
            </a:pPr>
            <a:r>
              <a:rPr lang="en-US" dirty="0" smtClean="0"/>
              <a:t> was decomposed into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cliques, this independent set</a:t>
            </a:r>
          </a:p>
          <a:p>
            <a:pPr marL="0" indent="0">
              <a:buNone/>
            </a:pPr>
            <a:r>
              <a:rPr lang="en-US" dirty="0" smtClean="0"/>
              <a:t> is maximum. </a:t>
            </a:r>
          </a:p>
        </p:txBody>
      </p:sp>
    </p:spTree>
    <p:extLst>
      <p:ext uri="{BB962C8B-B14F-4D97-AF65-F5344CB8AC3E}">
        <p14:creationId xmlns:p14="http://schemas.microsoft.com/office/powerpoint/2010/main" val="12465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also solves the problem: decompose </a:t>
            </a:r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/>
              <a:t>to </a:t>
            </a:r>
          </a:p>
          <a:p>
            <a:pPr marL="0" indent="0">
              <a:buNone/>
            </a:pPr>
            <a:r>
              <a:rPr lang="en-US" dirty="0"/>
              <a:t>minimum number of </a:t>
            </a:r>
            <a:r>
              <a:rPr lang="en-US" dirty="0">
                <a:solidFill>
                  <a:srgbClr val="0070C0"/>
                </a:solidFill>
              </a:rPr>
              <a:t>cliques</a:t>
            </a:r>
            <a:r>
              <a:rPr lang="en-US" dirty="0"/>
              <a:t>, namely the problem of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minimum </a:t>
            </a:r>
            <a:r>
              <a:rPr lang="en-US" dirty="0"/>
              <a:t>coloring of the complement graph of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This is not surprising. The complement of a </a:t>
            </a:r>
            <a:r>
              <a:rPr lang="en-US" dirty="0" smtClean="0"/>
              <a:t> perfect </a:t>
            </a:r>
            <a:r>
              <a:rPr lang="en-US" dirty="0"/>
              <a:t>graph is perfect as well hence has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polynomial time algorithm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minimum coloring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Simple FPT for Vertex Cover by opt</a:t>
            </a:r>
          </a:p>
        </p:txBody>
      </p:sp>
      <p:sp>
        <p:nvSpPr>
          <p:cNvPr id="167939" name="Content Placeholder 6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0" indent="0" algn="l">
              <a:buFontTx/>
              <a:buNone/>
            </a:pPr>
            <a:r>
              <a:rPr lang="en-US" altLang="en-US" dirty="0" smtClean="0"/>
              <a:t>Take minimum vertices such that all edges have at least one endpoint in the </a:t>
            </a:r>
            <a:r>
              <a:rPr lang="en-US" altLang="en-US" dirty="0" smtClean="0">
                <a:solidFill>
                  <a:srgbClr val="FF0000"/>
                </a:solidFill>
              </a:rPr>
              <a:t>VC</a:t>
            </a:r>
            <a:r>
              <a:rPr lang="en-US" altLang="en-US" dirty="0" smtClean="0"/>
              <a:t>. In the next example, taken from the web, the red vertices are a vertex cover.</a:t>
            </a:r>
          </a:p>
        </p:txBody>
      </p:sp>
      <p:sp>
        <p:nvSpPr>
          <p:cNvPr id="1679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B97AA49-90AC-4BAD-B397-48035632C54C}" type="slidenum">
              <a:rPr lang="nb-NO" altLang="en-US" sz="1400" smtClean="0"/>
              <a:pPr algn="l">
                <a:spcBef>
                  <a:spcPct val="0"/>
                </a:spcBef>
                <a:buFontTx/>
                <a:buNone/>
              </a:pPr>
              <a:t>34</a:t>
            </a:fld>
            <a:endParaRPr lang="nb-NO" altLang="en-US" sz="1400" smtClean="0"/>
          </a:p>
        </p:txBody>
      </p:sp>
      <p:pic>
        <p:nvPicPr>
          <p:cNvPr id="8" name="Graph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4000500"/>
            <a:ext cx="49053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VC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4000500"/>
            <a:ext cx="49053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7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decision tree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Edge decision binary tree. Parameter </a:t>
            </a:r>
            <a:r>
              <a:rPr lang="en-US" altLang="en-US" sz="3600" dirty="0" smtClean="0">
                <a:solidFill>
                  <a:srgbClr val="FF0000"/>
                </a:solidFill>
              </a:rPr>
              <a:t>k.</a:t>
            </a:r>
            <a:endParaRPr lang="en-US" altLang="en-US" sz="3600" dirty="0" smtClean="0"/>
          </a:p>
          <a:p>
            <a:pPr algn="l">
              <a:defRPr/>
            </a:pPr>
            <a:endParaRPr lang="en-US" altLang="en-US" sz="3600" dirty="0" smtClean="0"/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Each choice for </a:t>
            </a:r>
            <a:r>
              <a:rPr lang="en-US" altLang="en-US" sz="3600" dirty="0" smtClean="0">
                <a:solidFill>
                  <a:srgbClr val="FF0000"/>
                </a:solidFill>
              </a:rPr>
              <a:t>uv</a:t>
            </a:r>
            <a:r>
              <a:rPr lang="en-US" altLang="en-US" sz="3600" dirty="0" smtClean="0"/>
              <a:t>: Either </a:t>
            </a:r>
            <a:r>
              <a:rPr lang="en-US" altLang="en-US" sz="3600" dirty="0" smtClean="0">
                <a:solidFill>
                  <a:srgbClr val="FF0000"/>
                </a:solidFill>
              </a:rPr>
              <a:t>u</a:t>
            </a:r>
            <a:r>
              <a:rPr lang="en-US" altLang="en-US" sz="3600" dirty="0" smtClean="0"/>
              <a:t> is in or </a:t>
            </a:r>
            <a:r>
              <a:rPr lang="en-US" altLang="en-US" sz="3600" dirty="0" smtClean="0">
                <a:solidFill>
                  <a:srgbClr val="FF0000"/>
                </a:solidFill>
              </a:rPr>
              <a:t>v </a:t>
            </a:r>
            <a:r>
              <a:rPr lang="en-US" altLang="en-US" sz="3600" dirty="0" smtClean="0"/>
              <a:t>is in.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Every path in every direction chooses a vertex. Therefore every path must stop at length </a:t>
            </a:r>
            <a:r>
              <a:rPr lang="en-US" altLang="en-US" sz="3600" dirty="0" smtClean="0">
                <a:solidFill>
                  <a:srgbClr val="FF0000"/>
                </a:solidFill>
              </a:rPr>
              <a:t>k</a:t>
            </a:r>
            <a:r>
              <a:rPr lang="en-US" altLang="en-US" sz="3600" dirty="0" smtClean="0"/>
              <a:t>. Indeed if a solution is not found for this height, it means that </a:t>
            </a:r>
            <a:r>
              <a:rPr lang="en-US" altLang="en-US" sz="3600" dirty="0" smtClean="0">
                <a:solidFill>
                  <a:srgbClr val="FF0000"/>
                </a:solidFill>
              </a:rPr>
              <a:t>k&lt;opt</a:t>
            </a:r>
            <a:r>
              <a:rPr lang="en-US" altLang="en-US" sz="36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"/>
    </mc:Choice>
    <mc:Fallback xmlns="">
      <p:transition spd="slow" advTm="189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This is called a kernel</a:t>
            </a:r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FontTx/>
              <a:buNone/>
            </a:pPr>
            <a:r>
              <a:rPr lang="en-US" altLang="en-US" sz="4000" dirty="0" smtClean="0"/>
              <a:t>We reduced the problem to a tree of size </a:t>
            </a:r>
            <a:r>
              <a:rPr lang="en-US" alt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40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endParaRPr lang="en-US" altLang="en-US" sz="4000" dirty="0" smtClean="0"/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Means that </a:t>
            </a:r>
            <a:r>
              <a:rPr lang="en-US" altLang="en-US" sz="4000" dirty="0" smtClean="0">
                <a:solidFill>
                  <a:srgbClr val="00B050"/>
                </a:solidFill>
              </a:rPr>
              <a:t>VC</a:t>
            </a:r>
            <a:r>
              <a:rPr lang="en-US" altLang="en-US" sz="4000" dirty="0" smtClean="0"/>
              <a:t> can be solved in time </a:t>
            </a:r>
            <a:r>
              <a:rPr lang="en-US" alt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40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4000" dirty="0" smtClean="0"/>
              <a:t> </a:t>
            </a:r>
            <a:r>
              <a:rPr lang="en-US" altLang="en-US" sz="4000" dirty="0" smtClean="0">
                <a:solidFill>
                  <a:srgbClr val="FF0000"/>
                </a:solidFill>
              </a:rPr>
              <a:t>poly(n).</a:t>
            </a:r>
            <a:r>
              <a:rPr lang="en-US" altLang="en-US" sz="4000" dirty="0" smtClean="0"/>
              <a:t> This is called </a:t>
            </a:r>
            <a:r>
              <a:rPr lang="en-US" altLang="en-US" sz="4000" dirty="0" smtClean="0">
                <a:solidFill>
                  <a:srgbClr val="00B050"/>
                </a:solidFill>
              </a:rPr>
              <a:t>fixed parameter tractable in the in </a:t>
            </a:r>
            <a:r>
              <a:rPr lang="en-US" altLang="en-US" sz="4000" dirty="0" smtClean="0">
                <a:solidFill>
                  <a:srgbClr val="FF0000"/>
                </a:solidFill>
              </a:rPr>
              <a:t>k.</a:t>
            </a:r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I sometime call it </a:t>
            </a:r>
            <a:r>
              <a:rPr lang="en-US" altLang="en-US" sz="4000" dirty="0" smtClean="0">
                <a:solidFill>
                  <a:srgbClr val="00B050"/>
                </a:solidFill>
              </a:rPr>
              <a:t>FPT </a:t>
            </a:r>
            <a:r>
              <a:rPr lang="en-US" altLang="en-US" sz="4000" dirty="0" smtClean="0"/>
              <a:t>in the optimum.</a:t>
            </a:r>
          </a:p>
          <a:p>
            <a:pPr marL="0" indent="0" algn="l">
              <a:buFontTx/>
              <a:buNone/>
            </a:pPr>
            <a:endParaRPr lang="en-US" altLang="en-US" sz="4000" dirty="0" smtClean="0"/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Finding a </a:t>
            </a:r>
            <a:r>
              <a:rPr lang="en-US" altLang="en-US" sz="4000" dirty="0" smtClean="0">
                <a:solidFill>
                  <a:srgbClr val="FF0000"/>
                </a:solidFill>
              </a:rPr>
              <a:t>kernel</a:t>
            </a:r>
            <a:r>
              <a:rPr lang="en-US" altLang="en-US" sz="4000" dirty="0" smtClean="0"/>
              <a:t> is equivalent to </a:t>
            </a:r>
            <a:r>
              <a:rPr lang="en-US" altLang="en-US" sz="4000" dirty="0" smtClean="0">
                <a:solidFill>
                  <a:srgbClr val="FF0000"/>
                </a:solidFill>
              </a:rPr>
              <a:t>FPT</a:t>
            </a:r>
            <a:r>
              <a:rPr lang="en-US" altLang="en-US" sz="40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"/>
    </mc:Choice>
    <mc:Fallback xmlns="">
      <p:transition spd="slow" advTm="168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Similar for covering triangles</a:t>
            </a:r>
          </a:p>
        </p:txBody>
      </p:sp>
      <p:sp>
        <p:nvSpPr>
          <p:cNvPr id="13619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r>
              <a:rPr lang="en-US" altLang="en-US" sz="4000" dirty="0" smtClean="0"/>
              <a:t>A tree diverges acceding to which vertex of the </a:t>
            </a:r>
            <a:r>
              <a:rPr lang="en-US" altLang="en-US" sz="4000" dirty="0" smtClean="0">
                <a:solidFill>
                  <a:srgbClr val="FF0000"/>
                </a:solidFill>
              </a:rPr>
              <a:t>3 </a:t>
            </a:r>
            <a:r>
              <a:rPr lang="en-US" altLang="en-US" sz="4000" dirty="0" smtClean="0"/>
              <a:t>is taken to the solution.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4000" dirty="0" smtClean="0"/>
              <a:t>In any path we choose </a:t>
            </a:r>
            <a:r>
              <a:rPr lang="en-US" altLang="en-US" sz="4000" dirty="0" smtClean="0">
                <a:solidFill>
                  <a:srgbClr val="FF0000"/>
                </a:solidFill>
              </a:rPr>
              <a:t>k </a:t>
            </a:r>
            <a:r>
              <a:rPr lang="en-US" altLang="en-US" sz="4000" dirty="0" smtClean="0"/>
              <a:t>after the path gets to length </a:t>
            </a:r>
            <a:r>
              <a:rPr lang="en-US" altLang="en-US" sz="4000" dirty="0" smtClean="0">
                <a:solidFill>
                  <a:srgbClr val="FF0000"/>
                </a:solidFill>
              </a:rPr>
              <a:t>k</a:t>
            </a:r>
            <a:r>
              <a:rPr lang="en-US" altLang="en-US" sz="4000" dirty="0" smtClean="0"/>
              <a:t>.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4000" dirty="0" smtClean="0"/>
              <a:t>Hence the kernel has size </a:t>
            </a:r>
            <a:r>
              <a:rPr lang="en-US" alt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altLang="en-US" sz="40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endParaRPr lang="en-US" altLang="en-US" sz="4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"/>
    </mc:Choice>
    <mc:Fallback xmlns="">
      <p:transition spd="slow" advTm="175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FPT in </a:t>
            </a:r>
            <a:r>
              <a:rPr lang="en-US" altLang="en-US" dirty="0">
                <a:solidFill>
                  <a:srgbClr val="00B0F0"/>
                </a:solidFill>
              </a:rPr>
              <a:t>k</a:t>
            </a:r>
            <a:r>
              <a:rPr lang="en-US" altLang="en-US" dirty="0" smtClean="0">
                <a:solidFill>
                  <a:srgbClr val="00B0F0"/>
                </a:solidFill>
              </a:rPr>
              <a:t> for shortest path</a:t>
            </a:r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86700" cy="4351338"/>
          </a:xfrm>
        </p:spPr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200" dirty="0" smtClean="0"/>
              <a:t>Color the vertices by random </a:t>
            </a:r>
            <a:r>
              <a:rPr lang="en-US" altLang="en-US" sz="3200" dirty="0" smtClean="0">
                <a:solidFill>
                  <a:srgbClr val="FF0000"/>
                </a:solidFill>
              </a:rPr>
              <a:t>k </a:t>
            </a:r>
            <a:r>
              <a:rPr lang="en-US" altLang="en-US" sz="3200" dirty="0" smtClean="0"/>
              <a:t>colors. Say that there is a path of length</a:t>
            </a:r>
            <a:r>
              <a:rPr lang="en-US" altLang="en-US" sz="3200" dirty="0">
                <a:solidFill>
                  <a:srgbClr val="FF0000"/>
                </a:solidFill>
              </a:rPr>
              <a:t> k</a:t>
            </a:r>
            <a:r>
              <a:rPr lang="en-US" altLang="en-US" sz="3200" dirty="0" smtClean="0">
                <a:solidFill>
                  <a:srgbClr val="FF0000"/>
                </a:solidFill>
              </a:rPr>
              <a:t>. </a:t>
            </a:r>
            <a:r>
              <a:rPr lang="en-US" altLang="en-US" sz="3200" dirty="0" smtClean="0"/>
              <a:t>A path is colorful if all colors are different. Probability </a:t>
            </a:r>
            <a:r>
              <a:rPr lang="en-US" altLang="en-US" sz="3200" dirty="0" smtClean="0">
                <a:solidFill>
                  <a:srgbClr val="FF0000"/>
                </a:solidFill>
              </a:rPr>
              <a:t>k!/</a:t>
            </a:r>
            <a:r>
              <a:rPr lang="en-US" alt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 k</a:t>
            </a:r>
            <a:r>
              <a:rPr lang="en-US" alt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/>
              <a:t>which is around </a:t>
            </a:r>
            <a:r>
              <a:rPr lang="en-US" altLang="en-US" sz="3200" dirty="0" smtClean="0">
                <a:solidFill>
                  <a:srgbClr val="FF0000"/>
                </a:solidFill>
              </a:rPr>
              <a:t>1/</a:t>
            </a:r>
            <a:r>
              <a:rPr lang="en-US" alt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 e</a:t>
            </a:r>
            <a:r>
              <a:rPr lang="en-US" alt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r>
              <a:rPr lang="en-US" altLang="en-US" sz="3200" dirty="0" smtClean="0"/>
              <a:t>Doing it </a:t>
            </a:r>
            <a:r>
              <a:rPr lang="en-US" alt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˖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rgbClr val="FF0000"/>
                </a:solidFill>
              </a:rPr>
              <a:t>n</a:t>
            </a:r>
            <a:r>
              <a:rPr lang="en-US" altLang="en-US" sz="3200" dirty="0" smtClean="0"/>
              <a:t> times gives probability of </a:t>
            </a:r>
            <a:r>
              <a:rPr lang="en-US" altLang="en-US" sz="3200" dirty="0" smtClean="0">
                <a:solidFill>
                  <a:srgbClr val="FF0000"/>
                </a:solidFill>
              </a:rPr>
              <a:t>exp(-n) </a:t>
            </a:r>
            <a:r>
              <a:rPr lang="en-US" altLang="en-US" sz="3200" dirty="0" smtClean="0"/>
              <a:t>of failure. This can be derandomized by universal  hash functions.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Finding a colorful path if exists requires 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rgbClr val="FF0000"/>
                </a:solidFill>
              </a:rPr>
              <a:t>poly(n) </a:t>
            </a:r>
            <a:r>
              <a:rPr lang="en-US" altLang="en-US" sz="3200" dirty="0" smtClean="0"/>
              <a:t>time by </a:t>
            </a:r>
            <a:r>
              <a:rPr lang="en-US" altLang="en-US" sz="3200" dirty="0" smtClean="0">
                <a:solidFill>
                  <a:srgbClr val="FF0000"/>
                </a:solidFill>
              </a:rPr>
              <a:t>DP</a:t>
            </a:r>
            <a:r>
              <a:rPr lang="en-US" altLang="en-US" sz="3200" dirty="0" smtClean="0"/>
              <a:t>. This method is called </a:t>
            </a:r>
            <a:r>
              <a:rPr lang="en-US" altLang="en-US" sz="3200" dirty="0" smtClean="0">
                <a:solidFill>
                  <a:srgbClr val="00B050"/>
                </a:solidFill>
              </a:rPr>
              <a:t>Color Coding.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"/>
    </mc:Choice>
    <mc:Fallback xmlns="">
      <p:transition spd="slow" advTm="183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Hamiltonian Cycle</a:t>
            </a:r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>
                <a:solidFill>
                  <a:srgbClr val="00B050"/>
                </a:solidFill>
              </a:rPr>
              <a:t>Hamiltonian cycle </a:t>
            </a:r>
            <a:r>
              <a:rPr lang="en-US" altLang="en-US" sz="3600" dirty="0" smtClean="0"/>
              <a:t>has kernel of size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6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endParaRPr lang="en-US" altLang="en-US" sz="3600" dirty="0" smtClean="0">
              <a:solidFill>
                <a:srgbClr val="FF0000"/>
              </a:solidFill>
            </a:endParaRP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You just combine partial paths.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In </a:t>
            </a:r>
            <a:r>
              <a:rPr lang="en-US" altLang="en-US" sz="3600" dirty="0" smtClean="0">
                <a:solidFill>
                  <a:srgbClr val="FF0000"/>
                </a:solidFill>
              </a:rPr>
              <a:t>2013</a:t>
            </a:r>
            <a:r>
              <a:rPr lang="en-US" altLang="en-US" sz="3600" dirty="0" smtClean="0"/>
              <a:t>  that the problem was given 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4</a:t>
            </a:r>
            <a:r>
              <a:rPr lang="en-US" altLang="en-US" sz="36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6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altLang="en-US" sz="3600" dirty="0" smtClean="0">
                <a:sym typeface="Symbol" panose="05050102010706020507" pitchFamily="18" charset="2"/>
              </a:rPr>
              <a:t>Kernel size.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sym typeface="Symbol" panose="05050102010706020507" pitchFamily="18" charset="2"/>
              </a:rPr>
              <a:t>Not a simple matter since  </a:t>
            </a:r>
            <a:r>
              <a:rPr lang="en-US" altLang="en-US" sz="3600" dirty="0" smtClean="0">
                <a:solidFill>
                  <a:srgbClr val="00B050"/>
                </a:solidFill>
                <a:sym typeface="Symbol" panose="05050102010706020507" pitchFamily="18" charset="2"/>
              </a:rPr>
              <a:t>HC</a:t>
            </a:r>
            <a:r>
              <a:rPr lang="en-US" altLang="en-US" sz="3600" dirty="0" smtClean="0">
                <a:sym typeface="Symbol" panose="05050102010706020507" pitchFamily="18" charset="2"/>
              </a:rPr>
              <a:t> is much more global.</a:t>
            </a:r>
            <a:endParaRPr lang="en-US" altLang="en-US" sz="3600" dirty="0" smtClean="0"/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 think this paper is clever.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"/>
    </mc:Choice>
    <mc:Fallback xmlns="">
      <p:transition spd="slow" advTm="18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Treewidth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Informal:</a:t>
            </a:r>
            <a:r>
              <a:rPr lang="en-US" b="1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treewidth(</a:t>
            </a:r>
            <a:r>
              <a:rPr lang="en-US" dirty="0">
                <a:solidFill>
                  <a:srgbClr val="FF0000"/>
                </a:solidFill>
              </a:rPr>
              <a:t>G)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 </a:t>
            </a:r>
            <a:r>
              <a:rPr lang="en-US" dirty="0">
                <a:solidFill>
                  <a:srgbClr val="384348"/>
                </a:solidFill>
              </a:rPr>
              <a:t>implies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 be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recursively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decomposed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via “balanced” separators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 measure tailored for a given graph)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Formal</a:t>
            </a:r>
            <a:r>
              <a:rPr lang="en-US" dirty="0" smtClean="0"/>
              <a:t>: see next slide.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Sketch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First </a:t>
            </a:r>
            <a:r>
              <a:rPr lang="en-US" altLang="en-US" sz="3900" dirty="0" smtClean="0">
                <a:solidFill>
                  <a:srgbClr val="00B050"/>
                </a:solidFill>
              </a:rPr>
              <a:t>give weights at random and make the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>
                <a:solidFill>
                  <a:srgbClr val="00B050"/>
                </a:solidFill>
              </a:rPr>
              <a:t> solution unique </a:t>
            </a:r>
            <a:r>
              <a:rPr lang="en-US" altLang="en-US" sz="3900" dirty="0" smtClean="0"/>
              <a:t>(</a:t>
            </a:r>
            <a:r>
              <a:rPr lang="en-US" altLang="en-US" sz="3900" dirty="0" smtClean="0">
                <a:solidFill>
                  <a:srgbClr val="0070C0"/>
                </a:solidFill>
              </a:rPr>
              <a:t>The Isolation lemma </a:t>
            </a:r>
            <a:r>
              <a:rPr lang="en-US" altLang="en-US" sz="3900" dirty="0" smtClean="0"/>
              <a:t>I knew it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from </a:t>
            </a:r>
            <a:r>
              <a:rPr lang="en-US" altLang="en-US" sz="3900" dirty="0" smtClean="0">
                <a:solidFill>
                  <a:srgbClr val="0070C0"/>
                </a:solidFill>
              </a:rPr>
              <a:t>derandomization </a:t>
            </a:r>
            <a:r>
              <a:rPr lang="en-US" altLang="en-US" sz="3900" dirty="0" smtClean="0"/>
              <a:t>and from </a:t>
            </a:r>
            <a:r>
              <a:rPr lang="en-US" altLang="en-US" sz="3900" dirty="0" smtClean="0">
                <a:solidFill>
                  <a:srgbClr val="0070C0"/>
                </a:solidFill>
              </a:rPr>
              <a:t>RNC </a:t>
            </a:r>
            <a:r>
              <a:rPr lang="en-US" altLang="en-US" sz="3900" dirty="0" smtClean="0"/>
              <a:t>algorithm 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or </a:t>
            </a:r>
            <a:r>
              <a:rPr lang="en-US" altLang="en-US" sz="3900" dirty="0" smtClean="0">
                <a:solidFill>
                  <a:srgbClr val="00B050"/>
                </a:solidFill>
              </a:rPr>
              <a:t>Perfect Matching)</a:t>
            </a:r>
          </a:p>
          <a:p>
            <a:pPr marL="0" indent="0" algn="l">
              <a:buFontTx/>
              <a:buNone/>
              <a:defRPr/>
            </a:pPr>
            <a:endParaRPr lang="en-US" altLang="en-US" sz="3900" dirty="0" smtClean="0"/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Consider all min cost </a:t>
            </a:r>
            <a:r>
              <a:rPr lang="en-US" altLang="en-US" sz="3900" dirty="0" smtClean="0">
                <a:solidFill>
                  <a:srgbClr val="00B050"/>
                </a:solidFill>
              </a:rPr>
              <a:t>cycle cover </a:t>
            </a:r>
            <a:r>
              <a:rPr lang="en-US" altLang="en-US" sz="3900" dirty="0" smtClean="0"/>
              <a:t>and </a:t>
            </a:r>
            <a:r>
              <a:rPr lang="en-US" altLang="en-US" sz="3900" dirty="0" smtClean="0">
                <a:solidFill>
                  <a:srgbClr val="FF0000"/>
                </a:solidFill>
              </a:rPr>
              <a:t>color</a:t>
            </a:r>
            <a:r>
              <a:rPr lang="en-US" altLang="en-US" sz="3900" dirty="0" smtClean="0"/>
              <a:t> each cycle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 by black or </a:t>
            </a:r>
            <a:r>
              <a:rPr lang="en-US" altLang="en-US" sz="3900" dirty="0" smtClean="0">
                <a:solidFill>
                  <a:srgbClr val="FF0000"/>
                </a:solidFill>
              </a:rPr>
              <a:t>red</a:t>
            </a:r>
            <a:r>
              <a:rPr lang="en-US" altLang="en-US" sz="3900" dirty="0" smtClean="0"/>
              <a:t>. 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>
                <a:solidFill>
                  <a:srgbClr val="0070C0"/>
                </a:solidFill>
              </a:rPr>
              <a:t>Count the number of different  colorings of optimum solutions</a:t>
            </a:r>
            <a:r>
              <a:rPr lang="en-US" altLang="en-US" sz="3900" dirty="0" smtClean="0"/>
              <a:t>.  If there is a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 </a:t>
            </a:r>
            <a:r>
              <a:rPr lang="en-US" altLang="en-US" sz="3900" dirty="0" smtClean="0">
                <a:solidFill>
                  <a:srgbClr val="00B050"/>
                </a:solidFill>
              </a:rPr>
              <a:t>Hamiltonian path</a:t>
            </a:r>
            <a:r>
              <a:rPr lang="en-US" altLang="en-US" sz="3900" dirty="0" smtClean="0"/>
              <a:t> it adds  </a:t>
            </a:r>
            <a:r>
              <a:rPr lang="en-US" altLang="en-US" sz="3900" dirty="0" smtClean="0">
                <a:solidFill>
                  <a:srgbClr val="FF0000"/>
                </a:solidFill>
              </a:rPr>
              <a:t>2</a:t>
            </a:r>
            <a:r>
              <a:rPr lang="en-US" altLang="en-US" sz="3900" dirty="0" smtClean="0"/>
              <a:t> to the number of colorings.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900" dirty="0" smtClean="0"/>
              <a:t> Every cover by several cycles will have at least </a:t>
            </a:r>
            <a:r>
              <a:rPr lang="en-US" altLang="en-US" sz="3900" dirty="0" smtClean="0">
                <a:solidFill>
                  <a:srgbClr val="FF0000"/>
                </a:solidFill>
              </a:rPr>
              <a:t>4</a:t>
            </a:r>
            <a:r>
              <a:rPr lang="en-US" altLang="en-US" sz="3900" dirty="0" smtClean="0"/>
              <a:t> colorings.</a:t>
            </a:r>
          </a:p>
          <a:p>
            <a:pPr algn="l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"/>
    </mc:Choice>
    <mc:Fallback xmlns="">
      <p:transition spd="slow" advTm="19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>
          <a:xfrm>
            <a:off x="628650" y="320400"/>
            <a:ext cx="7886700" cy="1325563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So you need to check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Note that if there is no </a:t>
            </a:r>
            <a:r>
              <a:rPr lang="en-US" altLang="en-US" sz="3600" dirty="0" smtClean="0">
                <a:solidFill>
                  <a:srgbClr val="FF0000"/>
                </a:solidFill>
              </a:rPr>
              <a:t>HC</a:t>
            </a:r>
            <a:r>
              <a:rPr lang="en-US" altLang="en-US" sz="3600" dirty="0" smtClean="0"/>
              <a:t> every path cover has a number of coloring divisible by </a:t>
            </a:r>
            <a:r>
              <a:rPr lang="en-US" altLang="en-US" sz="3600" dirty="0" smtClean="0">
                <a:solidFill>
                  <a:srgbClr val="FF0000"/>
                </a:solidFill>
              </a:rPr>
              <a:t>4</a:t>
            </a:r>
            <a:r>
              <a:rPr lang="en-US" altLang="en-US" sz="3600" dirty="0" smtClean="0"/>
              <a:t>. The  number of colorings  equal </a:t>
            </a:r>
            <a:r>
              <a:rPr lang="en-US" altLang="en-US" sz="3600" dirty="0" smtClean="0">
                <a:solidFill>
                  <a:srgbClr val="FF0000"/>
                </a:solidFill>
              </a:rPr>
              <a:t>0</a:t>
            </a:r>
            <a:r>
              <a:rPr lang="en-US" altLang="en-US" sz="3600" dirty="0" smtClean="0"/>
              <a:t> mod </a:t>
            </a:r>
            <a:r>
              <a:rPr lang="en-US" altLang="en-US" sz="3600" dirty="0" smtClean="0">
                <a:solidFill>
                  <a:srgbClr val="FF0000"/>
                </a:solidFill>
              </a:rPr>
              <a:t>4</a:t>
            </a:r>
            <a:r>
              <a:rPr lang="en-US" altLang="en-US" sz="3600" dirty="0" smtClean="0"/>
              <a:t> if  there is no </a:t>
            </a:r>
            <a:r>
              <a:rPr lang="en-US" altLang="en-US" sz="3600" dirty="0" smtClean="0">
                <a:solidFill>
                  <a:srgbClr val="FF0000"/>
                </a:solidFill>
              </a:rPr>
              <a:t>HC. </a:t>
            </a:r>
            <a:r>
              <a:rPr lang="en-US" altLang="en-US" sz="3600" dirty="0" smtClean="0"/>
              <a:t>But otherwise there is </a:t>
            </a:r>
            <a:r>
              <a:rPr lang="en-US" altLang="en-US" sz="3600" dirty="0" smtClean="0">
                <a:solidFill>
                  <a:srgbClr val="FF0000"/>
                </a:solidFill>
              </a:rPr>
              <a:t>2 </a:t>
            </a:r>
            <a:r>
              <a:rPr lang="en-US" altLang="en-US" sz="3600" dirty="0" smtClean="0"/>
              <a:t>in the sum and it is </a:t>
            </a:r>
            <a:r>
              <a:rPr lang="en-US" altLang="en-US" sz="3600" dirty="0" smtClean="0">
                <a:solidFill>
                  <a:srgbClr val="00B050"/>
                </a:solidFill>
              </a:rPr>
              <a:t>unique </a:t>
            </a:r>
            <a:r>
              <a:rPr lang="en-US" altLang="en-US" sz="3600" dirty="0" smtClean="0"/>
              <a:t>since we have a </a:t>
            </a:r>
            <a:r>
              <a:rPr lang="en-US" altLang="en-US" sz="3600" dirty="0" smtClean="0">
                <a:solidFill>
                  <a:srgbClr val="00B050"/>
                </a:solidFill>
              </a:rPr>
              <a:t>unique</a:t>
            </a:r>
            <a:r>
              <a:rPr lang="en-US" altLang="en-US" sz="3600" dirty="0" smtClean="0"/>
              <a:t> HP.  Thus we have </a:t>
            </a:r>
            <a:r>
              <a:rPr lang="en-US" altLang="en-US" sz="3600" dirty="0" smtClean="0">
                <a:solidFill>
                  <a:srgbClr val="FF0000"/>
                </a:solidFill>
              </a:rPr>
              <a:t>2</a:t>
            </a:r>
            <a:r>
              <a:rPr lang="en-US" altLang="en-US" sz="3600" dirty="0" smtClean="0"/>
              <a:t> plus a number that </a:t>
            </a:r>
            <a:r>
              <a:rPr lang="en-US" altLang="en-US" sz="3600" dirty="0" smtClean="0">
                <a:solidFill>
                  <a:srgbClr val="FF0000"/>
                </a:solidFill>
              </a:rPr>
              <a:t>4</a:t>
            </a:r>
            <a:r>
              <a:rPr lang="en-US" altLang="en-US" sz="3600" dirty="0" smtClean="0"/>
              <a:t> divides. Hence number of coloring mod </a:t>
            </a:r>
            <a:r>
              <a:rPr lang="en-US" altLang="en-US" sz="3600" dirty="0" smtClean="0">
                <a:solidFill>
                  <a:srgbClr val="FF0000"/>
                </a:solidFill>
              </a:rPr>
              <a:t>4</a:t>
            </a:r>
            <a:r>
              <a:rPr lang="en-US" altLang="en-US" sz="3600" dirty="0" smtClean="0"/>
              <a:t> is </a:t>
            </a:r>
            <a:r>
              <a:rPr lang="en-US" altLang="en-US" sz="3600" dirty="0" smtClean="0">
                <a:solidFill>
                  <a:srgbClr val="FF0000"/>
                </a:solidFill>
              </a:rPr>
              <a:t>2</a:t>
            </a:r>
            <a:r>
              <a:rPr lang="en-US" altLang="en-US" sz="36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"/>
    </mc:Choice>
    <mc:Fallback xmlns="">
      <p:transition spd="slow" advTm="175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An intractable parameterized problem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975"/>
                <a:ext cx="8229600" cy="2232025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3400" dirty="0" smtClean="0"/>
                  <a:t/>
                </a:r>
                <a:br>
                  <a:rPr lang="en-US" sz="3400" dirty="0" smtClean="0"/>
                </a:br>
                <a:r>
                  <a:rPr lang="en-US" sz="3400" b="1" dirty="0" smtClean="0"/>
                  <a:t>Input:		</a:t>
                </a:r>
                <a:r>
                  <a:rPr lang="en-US" sz="3400" dirty="0"/>
                  <a:t>An undirected graph </a:t>
                </a:r>
                <a14:m>
                  <m:oMath xmlns:m="http://schemas.openxmlformats.org/officeDocument/2006/math">
                    <m:r>
                      <a:rPr lang="en-US" sz="3400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3400" dirty="0"/>
                  <a:t> and an integer </a:t>
                </a:r>
                <a14:m>
                  <m:oMath xmlns:m="http://schemas.openxmlformats.org/officeDocument/2006/math">
                    <m:r>
                      <a:rPr lang="en-US" sz="3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400" dirty="0"/>
                  <a:t/>
                </a:r>
                <a:br>
                  <a:rPr lang="en-US" sz="3400" dirty="0"/>
                </a:br>
                <a:r>
                  <a:rPr lang="en-US" sz="3400" b="1" dirty="0"/>
                  <a:t>Parameter:	</a:t>
                </a:r>
                <a14:m>
                  <m:oMath xmlns:m="http://schemas.openxmlformats.org/officeDocument/2006/math">
                    <m:r>
                      <a:rPr lang="en-US" sz="3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400" b="1" dirty="0"/>
                  <a:t/>
                </a:r>
                <a:br>
                  <a:rPr lang="en-US" sz="3400" b="1" dirty="0"/>
                </a:br>
                <a:r>
                  <a:rPr lang="en-US" sz="3400" b="1" dirty="0"/>
                  <a:t>Question:</a:t>
                </a:r>
                <a:r>
                  <a:rPr lang="en-US" sz="3400" dirty="0" smtClean="0"/>
                  <a:t>Is there a set of </a:t>
                </a:r>
                <a14:m>
                  <m:oMath xmlns:m="http://schemas.openxmlformats.org/officeDocument/2006/math"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3400" dirty="0" smtClean="0"/>
                  <a:t> pairwise adjacent vertices in </a:t>
                </a:r>
                <a14:m>
                  <m:oMath xmlns:m="http://schemas.openxmlformats.org/officeDocument/2006/math">
                    <m:r>
                      <a:rPr lang="en-US" sz="3400" i="1" dirty="0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sz="3400" dirty="0" smtClean="0"/>
                  <a:t>?</a:t>
                </a:r>
                <a:endParaRPr lang="en-US" sz="3400" dirty="0"/>
              </a:p>
              <a:p>
                <a:r>
                  <a:rPr lang="en-US" sz="3400" dirty="0"/>
                  <a:t>Testing all size</a:t>
                </a:r>
                <a:r>
                  <a:rPr lang="en-US" sz="3400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3400" i="1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3400" dirty="0"/>
                  <a:t>vertex sets takes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400" smtClean="0">
                        <a:solidFill>
                          <a:srgbClr val="FF0000"/>
                        </a:solidFill>
                        <a:latin typeface="Cambria Math"/>
                      </a:rPr>
                      <m:t>Θ</m:t>
                    </m:r>
                    <m:r>
                      <a:rPr lang="en-US" sz="3400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3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400" i="1">
                        <a:solidFill>
                          <a:srgbClr val="FF0000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3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3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3400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400" dirty="0" smtClean="0"/>
                  <a:t>time</a:t>
                </a:r>
              </a:p>
              <a:p>
                <a:r>
                  <a:rPr lang="en-US" sz="3400" dirty="0" smtClean="0"/>
                  <a:t>Our starting assumption is that </a:t>
                </a:r>
                <a14:m>
                  <m:oMath xmlns:m="http://schemas.openxmlformats.org/officeDocument/2006/math">
                    <m:r>
                      <a:rPr lang="en-US" sz="3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3400" dirty="0" smtClean="0">
                    <a:solidFill>
                      <a:srgbClr val="0070C0"/>
                    </a:solidFill>
                  </a:rPr>
                  <a:t>-</a:t>
                </a:r>
                <a:r>
                  <a:rPr lang="en-US" sz="3400" cap="small" dirty="0" smtClean="0">
                    <a:solidFill>
                      <a:srgbClr val="0070C0"/>
                    </a:solidFill>
                  </a:rPr>
                  <a:t>Clique</a:t>
                </a:r>
                <a:r>
                  <a:rPr lang="en-US" sz="3400" dirty="0" smtClean="0"/>
                  <a:t>is not fixed-parameter tractable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975"/>
                <a:ext cx="8229600" cy="2232025"/>
              </a:xfrm>
              <a:blipFill>
                <a:blip r:embed="rId2"/>
                <a:stretch>
                  <a:fillRect l="-889" r="-815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B4C75-3422-4131-BAA1-452F888D0C16}" type="slidenum">
              <a:rPr lang="nb-NO" smtClean="0"/>
              <a:pPr>
                <a:defRPr/>
              </a:pPr>
              <a:t>42</a:t>
            </a:fld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70765664"/>
                  </p:ext>
                </p:extLst>
              </p:nvPr>
            </p:nvGraphicFramePr>
            <p:xfrm>
              <a:off x="609600" y="3501009"/>
              <a:ext cx="8229600" cy="277755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470765664"/>
                  </p:ext>
                </p:extLst>
              </p:nvPr>
            </p:nvGraphicFramePr>
            <p:xfrm>
              <a:off x="609600" y="3501009"/>
              <a:ext cx="8229600" cy="277755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940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B9D03B-9496-4391-84B5-87826019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B4B9D03B-9496-4391-84B5-87826019D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999011-147B-4415-9B8B-DAC7B63BF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76999011-147B-4415-9B8B-DAC7B63BF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9932D3-CCAB-4E5E-A134-B4627D777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399932D3-CCAB-4E5E-A134-B4627D777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979F9-E61F-47D6-B3EB-2BAB9DA94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BF3979F9-E61F-47D6-B3EB-2BAB9DA94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Problems that have no FPT algorithms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trying a lot it was conjectured (and follows from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) that </a:t>
            </a:r>
            <a:r>
              <a:rPr lang="en-US" dirty="0" smtClean="0">
                <a:solidFill>
                  <a:srgbClr val="FF0000"/>
                </a:solidFill>
              </a:rPr>
              <a:t>Clique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Set Cover </a:t>
            </a:r>
            <a:r>
              <a:rPr lang="en-US" dirty="0" smtClean="0"/>
              <a:t>have no </a:t>
            </a:r>
            <a:r>
              <a:rPr lang="en-US" dirty="0" smtClean="0">
                <a:solidFill>
                  <a:srgbClr val="FF0000"/>
                </a:solidFill>
              </a:rPr>
              <a:t>FPT </a:t>
            </a:r>
            <a:r>
              <a:rPr lang="en-US" dirty="0" smtClean="0"/>
              <a:t>algorithm.</a:t>
            </a:r>
          </a:p>
          <a:p>
            <a:r>
              <a:rPr lang="en-US" dirty="0" smtClean="0"/>
              <a:t>There are classes </a:t>
            </a:r>
            <a:r>
              <a:rPr lang="en-US" dirty="0" smtClean="0">
                <a:solidFill>
                  <a:srgbClr val="FF0000"/>
                </a:solidFill>
              </a:rPr>
              <a:t>W[i], i≥1 </a:t>
            </a:r>
            <a:r>
              <a:rPr lang="en-US" dirty="0" smtClean="0"/>
              <a:t>so that if a problem belongs to such class it has no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algorithm in the optimum. These classes are defined by </a:t>
            </a:r>
            <a:r>
              <a:rPr lang="en-US" dirty="0" smtClean="0">
                <a:solidFill>
                  <a:srgbClr val="0070C0"/>
                </a:solidFill>
              </a:rPr>
              <a:t>circuits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W[1]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W[2]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W[3]…….</a:t>
            </a:r>
          </a:p>
          <a:p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A parametrized reduction </a:t>
            </a:r>
            <a:r>
              <a:rPr lang="en-US" dirty="0" smtClean="0">
                <a:sym typeface="Symbol" panose="05050102010706020507" pitchFamily="18" charset="2"/>
              </a:rPr>
              <a:t>from problem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dirty="0" smtClean="0">
                <a:sym typeface="Symbol" panose="05050102010706020507" pitchFamily="18" charset="2"/>
              </a:rPr>
              <a:t>to problem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dirty="0" smtClean="0">
                <a:sym typeface="Symbol" panose="05050102010706020507" pitchFamily="18" charset="2"/>
              </a:rPr>
              <a:t>, which gives 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Opt(B)=g(opt(A)). </a:t>
            </a:r>
            <a:r>
              <a:rPr lang="en-US" dirty="0" smtClean="0">
                <a:sym typeface="Symbol" panose="05050102010706020507" pitchFamily="18" charset="2"/>
              </a:rPr>
              <a:t>This means that if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dirty="0" smtClean="0">
                <a:sym typeface="Symbol" panose="05050102010706020507" pitchFamily="18" charset="2"/>
              </a:rPr>
              <a:t>is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W[i] </a:t>
            </a:r>
            <a:r>
              <a:rPr lang="en-US" dirty="0" smtClean="0">
                <a:sym typeface="Symbol" panose="05050102010706020507" pitchFamily="18" charset="2"/>
              </a:rPr>
              <a:t>hard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for i≥1, </a:t>
            </a:r>
            <a:r>
              <a:rPr lang="en-US" dirty="0" smtClean="0">
                <a:sym typeface="Symbol" panose="05050102010706020507" pitchFamily="18" charset="2"/>
              </a:rPr>
              <a:t>so is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6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Intuition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(opt) </a:t>
            </a:r>
            <a:r>
              <a:rPr lang="en-US" dirty="0" smtClean="0">
                <a:sym typeface="Wingdings" panose="05000000000000000000" pitchFamily="2" charset="2"/>
              </a:rPr>
              <a:t>and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W[i]-hard </a:t>
            </a:r>
            <a:r>
              <a:rPr lang="en-US" dirty="0" smtClean="0">
                <a:sym typeface="Wingdings" panose="05000000000000000000" pitchFamily="2" charset="2"/>
              </a:rPr>
              <a:t>for some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i≥1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</a:p>
          <a:p>
            <a:pPr marL="0" indent="0">
              <a:buNone/>
            </a:pPr>
            <a:r>
              <a:rPr lang="en-US" dirty="0" smtClean="0"/>
              <a:t>Clearly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(opt_B)</a:t>
            </a:r>
            <a:r>
              <a:rPr lang="en-US" dirty="0" smtClean="0"/>
              <a:t> time is at most </a:t>
            </a:r>
            <a:r>
              <a:rPr lang="en-US" dirty="0" smtClean="0">
                <a:solidFill>
                  <a:srgbClr val="FF0000"/>
                </a:solidFill>
              </a:rPr>
              <a:t>t(g(opt_A)) </a:t>
            </a:r>
            <a:r>
              <a:rPr lang="en-US" dirty="0" smtClean="0"/>
              <a:t>time.</a:t>
            </a:r>
          </a:p>
          <a:p>
            <a:pPr marL="0" indent="0">
              <a:buNone/>
            </a:pPr>
            <a:r>
              <a:rPr lang="en-US" dirty="0" smtClean="0"/>
              <a:t>So can not be done because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A</a:t>
            </a:r>
            <a:r>
              <a:rPr lang="en-US" dirty="0">
                <a:sym typeface="Wingdings" panose="05000000000000000000" pitchFamily="2" charset="2"/>
              </a:rPr>
              <a:t> is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W[i]-hard </a:t>
            </a:r>
            <a:r>
              <a:rPr lang="en-US" dirty="0">
                <a:sym typeface="Wingdings" panose="05000000000000000000" pitchFamily="2" charset="2"/>
              </a:rPr>
              <a:t>for some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i≥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1. </a:t>
            </a:r>
            <a:r>
              <a:rPr lang="en-US" dirty="0" smtClean="0">
                <a:sym typeface="Wingdings" panose="05000000000000000000" pitchFamily="2" charset="2"/>
              </a:rPr>
              <a:t>The time of the reduction should also be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poly(n)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˖f(opt)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(otherwise not parametrized reduction).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 you create such reductions?</a:t>
            </a:r>
          </a:p>
          <a:p>
            <a:pPr marL="0" indent="0">
              <a:buNone/>
            </a:pPr>
            <a:r>
              <a:rPr lang="en-US" dirty="0" smtClean="0"/>
              <a:t>Almost always divide the input say a graph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different parts. Say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disjoint sets of </a:t>
            </a:r>
            <a:r>
              <a:rPr lang="en-US" dirty="0" smtClean="0">
                <a:solidFill>
                  <a:srgbClr val="00B050"/>
                </a:solidFill>
              </a:rPr>
              <a:t>vertices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disjoint sets of </a:t>
            </a:r>
            <a:r>
              <a:rPr lang="en-US" dirty="0" smtClean="0">
                <a:solidFill>
                  <a:srgbClr val="00B050"/>
                </a:solidFill>
              </a:rPr>
              <a:t>edges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Set-Cover and Clique.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Clique </a:t>
            </a:r>
            <a:r>
              <a:rPr lang="en-US" dirty="0" smtClean="0"/>
              <a:t>is in </a:t>
            </a:r>
            <a:r>
              <a:rPr lang="en-US" dirty="0" smtClean="0">
                <a:solidFill>
                  <a:srgbClr val="FF0000"/>
                </a:solidFill>
              </a:rPr>
              <a:t>W[1] </a:t>
            </a:r>
            <a:r>
              <a:rPr lang="en-US" dirty="0" smtClean="0"/>
              <a:t>while </a:t>
            </a:r>
            <a:r>
              <a:rPr lang="en-US" dirty="0" smtClean="0">
                <a:solidFill>
                  <a:srgbClr val="00B050"/>
                </a:solidFill>
              </a:rPr>
              <a:t>Set-Cover</a:t>
            </a:r>
            <a:r>
              <a:rPr lang="en-US" dirty="0" smtClean="0"/>
              <a:t> is in </a:t>
            </a:r>
            <a:r>
              <a:rPr lang="en-US" dirty="0" smtClean="0">
                <a:solidFill>
                  <a:srgbClr val="FF0000"/>
                </a:solidFill>
              </a:rPr>
              <a:t>W[2]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There is a parametrized reduction from </a:t>
            </a:r>
            <a:r>
              <a:rPr lang="en-US" dirty="0" smtClean="0">
                <a:solidFill>
                  <a:srgbClr val="00B050"/>
                </a:solidFill>
              </a:rPr>
              <a:t>Clique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Set-Cover </a:t>
            </a:r>
            <a:r>
              <a:rPr lang="en-US" dirty="0" smtClean="0"/>
              <a:t>but not vise-versa. In that very weak sense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Set-Cover</a:t>
            </a:r>
            <a:r>
              <a:rPr lang="en-US" dirty="0" smtClean="0"/>
              <a:t> is the harder.</a:t>
            </a:r>
          </a:p>
          <a:p>
            <a:pPr marL="0" indent="0">
              <a:buNone/>
            </a:pPr>
            <a:r>
              <a:rPr lang="en-US" dirty="0" smtClean="0"/>
              <a:t>It is known that </a:t>
            </a:r>
            <a:r>
              <a:rPr lang="en-US" dirty="0" smtClean="0">
                <a:solidFill>
                  <a:srgbClr val="00B050"/>
                </a:solidFill>
              </a:rPr>
              <a:t>Clique</a:t>
            </a:r>
            <a:r>
              <a:rPr lang="en-US" dirty="0" smtClean="0"/>
              <a:t> has no </a:t>
            </a:r>
            <a:r>
              <a:rPr lang="en-US" dirty="0" smtClean="0">
                <a:solidFill>
                  <a:srgbClr val="FF0000"/>
                </a:solidFill>
              </a:rPr>
              <a:t>o(opt)</a:t>
            </a:r>
            <a:r>
              <a:rPr lang="en-US" dirty="0" smtClean="0"/>
              <a:t> ratio in time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(opt)poly(n) </a:t>
            </a:r>
            <a:r>
              <a:rPr lang="en-US" dirty="0" smtClean="0"/>
              <a:t>for any function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B050"/>
                </a:solidFill>
              </a:rPr>
              <a:t>Set –Cover </a:t>
            </a:r>
            <a:r>
              <a:rPr lang="en-US" dirty="0" smtClean="0"/>
              <a:t>there is no </a:t>
            </a:r>
            <a:r>
              <a:rPr lang="en-US" dirty="0" smtClean="0">
                <a:solidFill>
                  <a:srgbClr val="FF0000"/>
                </a:solidFill>
              </a:rPr>
              <a:t>r(opt) </a:t>
            </a:r>
            <a:r>
              <a:rPr lang="en-US" dirty="0" smtClean="0"/>
              <a:t>approximation that runs in time </a:t>
            </a:r>
            <a:r>
              <a:rPr lang="en-US" dirty="0" smtClean="0">
                <a:solidFill>
                  <a:srgbClr val="FF0000"/>
                </a:solidFill>
              </a:rPr>
              <a:t>t(opt)poly(n)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These are  called Total Fixed Parameter Inapproximability.</a:t>
            </a:r>
          </a:p>
        </p:txBody>
      </p:sp>
    </p:spTree>
    <p:extLst>
      <p:ext uri="{BB962C8B-B14F-4D97-AF65-F5344CB8AC3E}">
        <p14:creationId xmlns:p14="http://schemas.microsoft.com/office/powerpoint/2010/main" val="12039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Combining approximation and FPT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 the problem is </a:t>
            </a:r>
            <a:r>
              <a:rPr lang="en-US" dirty="0" smtClean="0">
                <a:solidFill>
                  <a:srgbClr val="FF0000"/>
                </a:solidFill>
              </a:rPr>
              <a:t>W[i]-</a:t>
            </a:r>
            <a:r>
              <a:rPr lang="en-US" dirty="0" smtClean="0"/>
              <a:t>hard for some </a:t>
            </a:r>
            <a:r>
              <a:rPr lang="en-US" dirty="0" smtClean="0">
                <a:solidFill>
                  <a:srgbClr val="FF0000"/>
                </a:solidFill>
              </a:rPr>
              <a:t>i≥1</a:t>
            </a:r>
            <a:r>
              <a:rPr lang="en-US" dirty="0" smtClean="0"/>
              <a:t> and it</a:t>
            </a:r>
          </a:p>
          <a:p>
            <a:pPr marL="0" indent="0">
              <a:buNone/>
            </a:pPr>
            <a:r>
              <a:rPr lang="en-US" dirty="0" smtClean="0"/>
              <a:t>either has a very bad approximation or some </a:t>
            </a:r>
          </a:p>
          <a:p>
            <a:pPr marL="0" indent="0">
              <a:buNone/>
            </a:pPr>
            <a:r>
              <a:rPr lang="en-US" dirty="0" smtClean="0"/>
              <a:t>threshold that was not broken for a long time, we </a:t>
            </a:r>
          </a:p>
          <a:p>
            <a:pPr marL="0" indent="0">
              <a:buNone/>
            </a:pPr>
            <a:r>
              <a:rPr lang="en-US" dirty="0" smtClean="0"/>
              <a:t>should allow time  </a:t>
            </a:r>
            <a:r>
              <a:rPr lang="en-US" dirty="0" smtClean="0">
                <a:solidFill>
                  <a:srgbClr val="FF0000"/>
                </a:solidFill>
              </a:rPr>
              <a:t>f(k) </a:t>
            </a:r>
            <a:r>
              <a:rPr lang="en-US" dirty="0" smtClean="0"/>
              <a:t>for some parameter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and any </a:t>
            </a:r>
            <a:r>
              <a:rPr lang="en-US" dirty="0" smtClean="0">
                <a:solidFill>
                  <a:srgbClr val="FF0000"/>
                </a:solidFill>
              </a:rPr>
              <a:t>f. </a:t>
            </a:r>
          </a:p>
          <a:p>
            <a:pPr marL="0" indent="0">
              <a:buNone/>
            </a:pPr>
            <a:r>
              <a:rPr lang="en-US" dirty="0" smtClean="0"/>
              <a:t>Combine</a:t>
            </a:r>
            <a:r>
              <a:rPr lang="en-US" dirty="0" smtClean="0">
                <a:solidFill>
                  <a:srgbClr val="FF0000"/>
                </a:solidFill>
              </a:rPr>
              <a:t> FPT </a:t>
            </a:r>
            <a:r>
              <a:rPr lang="en-US" dirty="0" smtClean="0"/>
              <a:t>and approximation to get a better result.</a:t>
            </a:r>
          </a:p>
          <a:p>
            <a:pPr marL="0" indent="0">
              <a:buNone/>
            </a:pPr>
            <a:r>
              <a:rPr lang="en-US" dirty="0" smtClean="0"/>
              <a:t>Consider the </a:t>
            </a:r>
            <a:r>
              <a:rPr lang="en-US" dirty="0" smtClean="0">
                <a:solidFill>
                  <a:srgbClr val="FF0000"/>
                </a:solidFill>
              </a:rPr>
              <a:t>k-cut </a:t>
            </a:r>
            <a:r>
              <a:rPr lang="en-US" dirty="0" smtClean="0"/>
              <a:t>problem.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Remove minimum cost </a:t>
            </a:r>
          </a:p>
          <a:p>
            <a:pPr marL="0" indent="0">
              <a:buNone/>
            </a:pPr>
            <a:r>
              <a:rPr lang="en-US" dirty="0" smtClean="0"/>
              <a:t>collection of edges so that the graph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/>
              <a:t>will </a:t>
            </a:r>
          </a:p>
          <a:p>
            <a:pPr marL="0" indent="0">
              <a:buNone/>
            </a:pPr>
            <a:r>
              <a:rPr lang="en-US" dirty="0" smtClean="0"/>
              <a:t>decomposed to at least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components.</a:t>
            </a:r>
          </a:p>
          <a:p>
            <a:pPr marL="0" indent="0">
              <a:buNone/>
            </a:pPr>
            <a:r>
              <a:rPr lang="en-US" dirty="0" smtClean="0"/>
              <a:t>A paper of </a:t>
            </a:r>
            <a:r>
              <a:rPr lang="en-US" dirty="0" smtClean="0">
                <a:solidFill>
                  <a:srgbClr val="7030A0"/>
                </a:solidFill>
              </a:rPr>
              <a:t>Gupta et al </a:t>
            </a:r>
            <a:r>
              <a:rPr lang="en-US" dirty="0" smtClean="0"/>
              <a:t>gave a </a:t>
            </a: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ratio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some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constant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 problem is parametrized by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very good reason to allow parametrization in approximation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Recall that </a:t>
            </a:r>
            <a:r>
              <a:rPr lang="en-US" dirty="0" smtClean="0">
                <a:solidFill>
                  <a:srgbClr val="7030A0"/>
                </a:solidFill>
              </a:rPr>
              <a:t>Manurangsi  </a:t>
            </a:r>
            <a:r>
              <a:rPr lang="en-US" dirty="0" smtClean="0"/>
              <a:t>gave a lower bound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for the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k-cut problem </a:t>
            </a:r>
            <a:r>
              <a:rPr lang="en-US" dirty="0" smtClean="0"/>
              <a:t>under the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Small Set Expansion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Conjecture.  </a:t>
            </a:r>
            <a:r>
              <a:rPr lang="en-US" dirty="0" smtClean="0"/>
              <a:t>Hence if you want to break the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you have </a:t>
            </a:r>
          </a:p>
          <a:p>
            <a:pPr marL="0" indent="0">
              <a:buNone/>
            </a:pPr>
            <a:r>
              <a:rPr lang="en-US" dirty="0" smtClean="0"/>
              <a:t>to relax the problem. As another example consider the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Minimum Cost Strongly Connected 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ubgraph problem. </a:t>
            </a:r>
            <a:r>
              <a:rPr lang="en-US" dirty="0" smtClean="0"/>
              <a:t> This </a:t>
            </a:r>
          </a:p>
          <a:p>
            <a:pPr marL="0" indent="0">
              <a:buNone/>
            </a:pPr>
            <a:r>
              <a:rPr lang="en-US" dirty="0" smtClean="0"/>
              <a:t>problem is  </a:t>
            </a:r>
            <a:r>
              <a:rPr lang="en-US" dirty="0" smtClean="0">
                <a:solidFill>
                  <a:srgbClr val="FF0000"/>
                </a:solidFill>
              </a:rPr>
              <a:t>W[1]-hard </a:t>
            </a:r>
            <a:r>
              <a:rPr lang="en-US" dirty="0" smtClean="0"/>
              <a:t>and has a terrible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approximation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ratio which we do not expect to improve (the ratio comes 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from the  algorithm for the </a:t>
            </a:r>
            <a:r>
              <a:rPr lang="en-US" alt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Directed Steiner Tree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problem). 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But if you parametrized by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you get ratio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2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.</a:t>
            </a:r>
            <a:r>
              <a:rPr lang="en-US" altLang="en-US" baseline="30000" dirty="0" smtClean="0">
                <a:sym typeface="Symbol" panose="05050102010706020507" pitchFamily="18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See a paper by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Chitins et al </a:t>
            </a:r>
            <a:r>
              <a:rPr lang="en-US" dirty="0" smtClean="0"/>
              <a:t>in the references.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An example: allowing FPT time gives a PTAS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discuss the following problem. Given a graph and</a:t>
            </a:r>
          </a:p>
          <a:p>
            <a:pPr marL="0" indent="0">
              <a:buNone/>
            </a:pPr>
            <a:r>
              <a:rPr lang="en-US" dirty="0" smtClean="0"/>
              <a:t>a number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, find a set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vertices and maximize</a:t>
            </a:r>
          </a:p>
          <a:p>
            <a:pPr marL="0" indent="0">
              <a:buNone/>
            </a:pPr>
            <a:r>
              <a:rPr lang="en-US" dirty="0" smtClean="0"/>
              <a:t>the number of edges touching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. Under the </a:t>
            </a:r>
            <a:r>
              <a:rPr lang="en-US" dirty="0" smtClean="0">
                <a:solidFill>
                  <a:srgbClr val="00B050"/>
                </a:solidFill>
              </a:rPr>
              <a:t>SSEC</a:t>
            </a:r>
            <a:r>
              <a:rPr lang="en-US" dirty="0" smtClean="0"/>
              <a:t> this problem admits no better than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is trivial. To improve the ratio we parametrize the problem by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(which in this case is definitely not the optimum). </a:t>
            </a:r>
          </a:p>
          <a:p>
            <a:pPr marL="0" indent="0">
              <a:buNone/>
            </a:pPr>
            <a:r>
              <a:rPr lang="en-US" dirty="0" smtClean="0"/>
              <a:t>First step: Make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 bounded by a function of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D=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,2)/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C(k,2)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choose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233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, 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,…….,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} </a:t>
            </a:r>
            <a:r>
              <a:rPr lang="en-US" dirty="0">
                <a:latin typeface="Calisto MT"/>
              </a:rPr>
              <a:t>be the vertices sorted </a:t>
            </a:r>
            <a:r>
              <a:rPr lang="en-US" dirty="0" smtClean="0">
                <a:latin typeface="Calisto MT"/>
              </a:rPr>
              <a:t>by non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increasing degrees. Say that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deg(v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)≥D.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Note that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∑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1≤j≤k</a:t>
            </a:r>
            <a:r>
              <a:rPr lang="en-US" dirty="0" smtClean="0">
                <a:solidFill>
                  <a:srgbClr val="FF0000"/>
                </a:solidFill>
              </a:rPr>
              <a:t> deg(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)≥opt </a:t>
            </a:r>
            <a:r>
              <a:rPr lang="en-US" dirty="0" smtClean="0">
                <a:latin typeface="Calisto MT"/>
              </a:rPr>
              <a:t>(the number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of touching edges can </a:t>
            </a:r>
            <a:r>
              <a:rPr lang="en-US" dirty="0" smtClean="0">
                <a:solidFill>
                  <a:srgbClr val="00B050"/>
                </a:solidFill>
                <a:latin typeface="Calisto MT"/>
              </a:rPr>
              <a:t>be half of the sum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alisto MT"/>
              </a:rPr>
              <a:t>degrees</a:t>
            </a:r>
            <a:r>
              <a:rPr lang="en-US" dirty="0" smtClean="0">
                <a:latin typeface="Calisto MT"/>
              </a:rPr>
              <a:t> since edges may be counted twice and so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this gives a trivial ratio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1/2</a:t>
            </a:r>
            <a:r>
              <a:rPr lang="en-US" dirty="0" smtClean="0">
                <a:latin typeface="Calisto MT"/>
              </a:rPr>
              <a:t>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The value of our solution is at least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∑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1≤j≤k</a:t>
            </a:r>
            <a:r>
              <a:rPr lang="en-US" dirty="0">
                <a:solidFill>
                  <a:srgbClr val="FF0000"/>
                </a:solidFill>
              </a:rPr>
              <a:t> deg(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)-C(k,2) </a:t>
            </a:r>
            <a:r>
              <a:rPr lang="en-US" dirty="0" smtClean="0">
                <a:latin typeface="Calisto MT"/>
              </a:rPr>
              <a:t>and we need to compare it to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opt</a:t>
            </a:r>
            <a:endParaRPr lang="en-US" dirty="0" smtClean="0"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005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bag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r>
              <a:rPr lang="en-US" sz="4000" dirty="0" smtClean="0"/>
              <a:t>Build a tree of subset of vertices of size exactly </a:t>
            </a:r>
            <a:r>
              <a:rPr lang="en-US" sz="4000" dirty="0" smtClean="0">
                <a:solidFill>
                  <a:srgbClr val="FF0000"/>
                </a:solidFill>
              </a:rPr>
              <a:t>k+1</a:t>
            </a:r>
            <a:r>
              <a:rPr lang="en-US" sz="4000" dirty="0" smtClean="0"/>
              <a:t>, for </a:t>
            </a:r>
            <a:r>
              <a:rPr lang="en-US" sz="4000" dirty="0" smtClean="0">
                <a:solidFill>
                  <a:srgbClr val="00B050"/>
                </a:solidFill>
              </a:rPr>
              <a:t>treewidth </a:t>
            </a:r>
            <a:r>
              <a:rPr lang="en-US" sz="4000" dirty="0" smtClean="0">
                <a:solidFill>
                  <a:srgbClr val="FF0000"/>
                </a:solidFill>
              </a:rPr>
              <a:t>k</a:t>
            </a:r>
            <a:r>
              <a:rPr lang="en-US" sz="4000" dirty="0" smtClean="0"/>
              <a:t>.</a:t>
            </a:r>
          </a:p>
          <a:p>
            <a:pPr marL="0" indent="0" algn="l">
              <a:buFontTx/>
              <a:buNone/>
              <a:defRPr/>
            </a:pPr>
            <a:r>
              <a:rPr lang="en-US" sz="4000" dirty="0" smtClean="0"/>
              <a:t>They are called </a:t>
            </a:r>
            <a:r>
              <a:rPr lang="en-US" sz="4000" dirty="0" smtClean="0">
                <a:solidFill>
                  <a:srgbClr val="0070C0"/>
                </a:solidFill>
              </a:rPr>
              <a:t>bags</a:t>
            </a:r>
            <a:r>
              <a:rPr lang="en-US" sz="4000" dirty="0" smtClean="0"/>
              <a:t>. And the representation is a </a:t>
            </a:r>
            <a:r>
              <a:rPr lang="en-US" sz="4000" dirty="0" smtClean="0">
                <a:solidFill>
                  <a:srgbClr val="0070C0"/>
                </a:solidFill>
              </a:rPr>
              <a:t>rooted  tree of bags.</a:t>
            </a:r>
          </a:p>
          <a:p>
            <a:pPr marL="0" indent="0" algn="l">
              <a:buFontTx/>
              <a:buNone/>
              <a:defRPr/>
            </a:pPr>
            <a:r>
              <a:rPr lang="en-US" sz="4000" dirty="0" smtClean="0"/>
              <a:t>Every edge appears in some bag</a:t>
            </a:r>
          </a:p>
          <a:p>
            <a:pPr marL="0" indent="0" algn="l">
              <a:buFontTx/>
              <a:buNone/>
              <a:defRPr/>
            </a:pPr>
            <a:r>
              <a:rPr lang="en-US" sz="4000" dirty="0" smtClean="0"/>
              <a:t>The tree induced by bags with </a:t>
            </a:r>
            <a:r>
              <a:rPr lang="en-US" sz="4000" dirty="0" smtClean="0">
                <a:solidFill>
                  <a:srgbClr val="FF0000"/>
                </a:solidFill>
              </a:rPr>
              <a:t>v </a:t>
            </a:r>
            <a:r>
              <a:rPr lang="en-US" sz="4000" dirty="0" smtClean="0"/>
              <a:t>is connected.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"/>
    </mc:Choice>
    <mc:Fallback xmlns="">
      <p:transition spd="slow" advTm="175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(∑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1≤j≤k</a:t>
            </a:r>
            <a:r>
              <a:rPr lang="en-US" dirty="0">
                <a:solidFill>
                  <a:srgbClr val="FF0000"/>
                </a:solidFill>
              </a:rPr>
              <a:t> deg(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)-C(k,2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))/opt≥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(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∑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1≤j≤k</a:t>
            </a:r>
            <a:r>
              <a:rPr lang="en-US" dirty="0">
                <a:solidFill>
                  <a:srgbClr val="FF0000"/>
                </a:solidFill>
              </a:rPr>
              <a:t> deg(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)-C(k,2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))/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 ∑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1≤j≤k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deg(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endParaRPr lang="en-US" dirty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>
                <a:latin typeface="Calisto MT"/>
              </a:rPr>
              <a:t>As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deg(v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)&gt;D </a:t>
            </a:r>
            <a:r>
              <a:rPr lang="en-US" dirty="0" smtClean="0">
                <a:latin typeface="Calisto MT"/>
              </a:rPr>
              <a:t>we get ratio of at most:</a:t>
            </a:r>
            <a:endParaRPr lang="en-US" dirty="0">
              <a:latin typeface="Calisto M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1-C(k,2)/D=1-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/2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 ≥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1/(1+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is exactly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(1+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approximation.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that now we know that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opt≤k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˖deg(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)˖k=f(k,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Labeling the vertices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assume we know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(we can try all values between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 Let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*</a:t>
            </a:r>
            <a:r>
              <a:rPr lang="en-US" altLang="en-US" dirty="0" smtClean="0"/>
              <a:t> be the optimum set of edges. Note that </a:t>
            </a:r>
            <a:r>
              <a:rPr lang="en-US" altLang="en-US" dirty="0" smtClean="0">
                <a:solidFill>
                  <a:srgbClr val="FF0000"/>
                </a:solidFill>
              </a:rPr>
              <a:t>opt=|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*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r>
              <a:rPr lang="en-US" altLang="en-US" dirty="0" smtClean="0">
                <a:sym typeface="Symbol" panose="05050102010706020507" pitchFamily="18" charset="2"/>
              </a:rPr>
              <a:t>. We show first that if there is a labeling of the edges so that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*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gets the labels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1,2,…opt </a:t>
            </a:r>
            <a:r>
              <a:rPr lang="en-US" altLang="en-US" dirty="0" smtClean="0">
                <a:sym typeface="Symbol" panose="05050102010706020507" pitchFamily="18" charset="2"/>
              </a:rPr>
              <a:t>(namely the labels are pairwise distinct) we can find the optimal solution in time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h(k,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Let the optimum set be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,…….,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}.</a:t>
            </a:r>
          </a:p>
          <a:p>
            <a:r>
              <a:rPr lang="en-US" dirty="0" smtClean="0">
                <a:latin typeface="Calisto MT"/>
              </a:rPr>
              <a:t>Note that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*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are exactly the edges touching this set.</a:t>
            </a:r>
            <a:endParaRPr lang="en-US" dirty="0" smtClean="0">
              <a:latin typeface="Calisto MT"/>
            </a:endParaRPr>
          </a:p>
          <a:p>
            <a:r>
              <a:rPr lang="en-US" dirty="0" smtClean="0">
                <a:latin typeface="Calisto MT"/>
              </a:rPr>
              <a:t>The labels of the edges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latin typeface="Calisto MT"/>
              </a:rPr>
              <a:t>are denoted by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L(j).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If we guess L(j)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Say that we know the correct partition </a:t>
            </a:r>
            <a:r>
              <a:rPr lang="en-US" dirty="0" smtClean="0">
                <a:solidFill>
                  <a:srgbClr val="FF0000"/>
                </a:solidFill>
              </a:rPr>
              <a:t>{L(j)}</a:t>
            </a:r>
            <a:r>
              <a:rPr lang="en-US" dirty="0" smtClean="0"/>
              <a:t>. Namely taking all labels and partitioning them to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disjoint sets. Note that  </a:t>
            </a:r>
            <a:r>
              <a:rPr lang="en-US" dirty="0" smtClean="0">
                <a:solidFill>
                  <a:srgbClr val="FF0000"/>
                </a:solidFill>
              </a:rPr>
              <a:t>{L(j)} </a:t>
            </a:r>
            <a:r>
              <a:rPr lang="en-US" dirty="0" smtClean="0"/>
              <a:t>give a disjoint union of all the labels. If a label is missing we get a contradiction since there are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edges and each edge has a different label. Hence the number of labels in the union is </a:t>
            </a:r>
            <a:r>
              <a:rPr lang="en-US" dirty="0" smtClean="0">
                <a:solidFill>
                  <a:srgbClr val="FF0000"/>
                </a:solidFill>
              </a:rPr>
              <a:t>opt, </a:t>
            </a:r>
            <a:r>
              <a:rPr lang="en-US" dirty="0" smtClean="0"/>
              <a:t>the maximum possible number of touching edges.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create a graph as follows. It is a bipartite graph so that each vertex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and each </a:t>
            </a:r>
            <a:r>
              <a:rPr lang="en-US" dirty="0" smtClean="0">
                <a:solidFill>
                  <a:srgbClr val="FF0000"/>
                </a:solidFill>
              </a:rPr>
              <a:t>L(j) </a:t>
            </a:r>
            <a:r>
              <a:rPr lang="en-US" dirty="0" smtClean="0"/>
              <a:t>sets are  vertices.</a:t>
            </a:r>
          </a:p>
          <a:p>
            <a:r>
              <a:rPr lang="en-US" dirty="0" smtClean="0"/>
              <a:t>We join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L(j)</a:t>
            </a:r>
            <a:r>
              <a:rPr lang="en-US" dirty="0" smtClean="0"/>
              <a:t> by an edge if the labels of the edges of 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all belong to </a:t>
            </a:r>
            <a:r>
              <a:rPr lang="en-US" dirty="0" smtClean="0">
                <a:solidFill>
                  <a:srgbClr val="FF0000"/>
                </a:solidFill>
              </a:rPr>
              <a:t>L(j)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If we have  a matching containing all L(j) sets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means that we found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vertices with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labels and  since the labels are pairwise disjoint, </a:t>
            </a:r>
          </a:p>
          <a:p>
            <a:pPr marL="0" indent="0">
              <a:buNone/>
            </a:pPr>
            <a:r>
              <a:rPr lang="en-US" dirty="0" smtClean="0"/>
              <a:t>the vertices are touched by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edges. Namely we </a:t>
            </a:r>
          </a:p>
          <a:p>
            <a:pPr marL="0" indent="0">
              <a:buNone/>
            </a:pPr>
            <a:r>
              <a:rPr lang="en-US" dirty="0" smtClean="0"/>
              <a:t>found the optimum solution.  The number of partitions is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opt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dirty="0" smtClean="0">
                <a:sym typeface="Symbol" panose="05050102010706020507" pitchFamily="18" charset="2"/>
              </a:rPr>
              <a:t>To get the correct  partition it is enough to make the random experiment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˖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 panose="05050102010706020507" pitchFamily="18" charset="2"/>
              </a:rPr>
              <a:t>times </a:t>
            </a:r>
            <a:r>
              <a:rPr lang="en-US" dirty="0" smtClean="0">
                <a:sym typeface="Symbol" panose="05050102010706020507" pitchFamily="18" charset="2"/>
              </a:rPr>
              <a:t> and with probability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1-exp(-n) </a:t>
            </a:r>
            <a:r>
              <a:rPr lang="en-US" dirty="0" smtClean="0">
                <a:sym typeface="Symbol" panose="05050102010706020507" pitchFamily="18" charset="2"/>
              </a:rPr>
              <a:t>one of the partitions will be the correct one.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Color Coding </a:t>
            </a:r>
            <a:r>
              <a:rPr lang="en-US" dirty="0" smtClean="0">
                <a:sym typeface="Symbol" panose="05050102010706020507" pitchFamily="18" charset="2"/>
              </a:rPr>
              <a:t>again.</a:t>
            </a:r>
          </a:p>
        </p:txBody>
      </p:sp>
    </p:spTree>
    <p:extLst>
      <p:ext uri="{BB962C8B-B14F-4D97-AF65-F5344CB8AC3E}">
        <p14:creationId xmlns:p14="http://schemas.microsoft.com/office/powerpoint/2010/main" val="33743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To start it all, we need the </a:t>
            </a:r>
            <a:r>
              <a:rPr lang="en-US" dirty="0" smtClean="0">
                <a:sym typeface="Symbol" panose="05050102010706020507" pitchFamily="18" charset="2"/>
              </a:rPr>
              <a:t>labels </a:t>
            </a:r>
            <a:r>
              <a:rPr lang="en-US" dirty="0">
                <a:sym typeface="Symbol" panose="05050102010706020507" pitchFamily="18" charset="2"/>
              </a:rPr>
              <a:t>of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*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to be </a:t>
            </a: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d</a:t>
            </a:r>
            <a:r>
              <a:rPr lang="en-US" altLang="en-US" dirty="0" smtClean="0">
                <a:sym typeface="Symbol" panose="05050102010706020507" pitchFamily="18" charset="2"/>
              </a:rPr>
              <a:t>ifferent. The </a:t>
            </a:r>
            <a:r>
              <a:rPr lang="en-US" altLang="en-US" dirty="0">
                <a:sym typeface="Symbol" panose="05050102010706020507" pitchFamily="18" charset="2"/>
              </a:rPr>
              <a:t>probability for that is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1/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opt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And so doing it say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˖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opt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times  </a:t>
            </a:r>
            <a:r>
              <a:rPr lang="en-US" dirty="0" smtClean="0">
                <a:sym typeface="Symbol" panose="05050102010706020507" pitchFamily="18" charset="2"/>
              </a:rPr>
              <a:t>guarantees with probability at least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1-exp(-n) </a:t>
            </a:r>
            <a:r>
              <a:rPr lang="en-US" dirty="0" smtClean="0">
                <a:sym typeface="Symbol" panose="05050102010706020507" pitchFamily="18" charset="2"/>
              </a:rPr>
              <a:t> one of the trials will give the edges of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* 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different labels. Again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Color Coding.</a:t>
            </a:r>
            <a:endParaRPr lang="en-US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This 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PTAS</a:t>
            </a:r>
            <a:r>
              <a:rPr lang="en-US" dirty="0">
                <a:sym typeface="Symbol" panose="05050102010706020507" pitchFamily="18" charset="2"/>
              </a:rPr>
              <a:t> is an adaptation of a 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PTAS</a:t>
            </a:r>
            <a:r>
              <a:rPr lang="en-US" dirty="0">
                <a:sym typeface="Symbol" panose="05050102010706020507" pitchFamily="18" charset="2"/>
              </a:rPr>
              <a:t> of 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Marx </a:t>
            </a:r>
            <a:r>
              <a:rPr lang="en-US" dirty="0">
                <a:sym typeface="Symbol" panose="05050102010706020507" pitchFamily="18" charset="2"/>
              </a:rPr>
              <a:t>for </a:t>
            </a:r>
            <a:r>
              <a:rPr lang="en-US" dirty="0" smtClean="0">
                <a:sym typeface="Symbol" panose="05050102010706020507" pitchFamily="18" charset="2"/>
              </a:rPr>
              <a:t>another problem</a:t>
            </a:r>
            <a:r>
              <a:rPr lang="en-US" dirty="0">
                <a:sym typeface="Symbol" panose="05050102010706020507" pitchFamily="18" charset="2"/>
              </a:rPr>
              <a:t>. </a:t>
            </a:r>
            <a:r>
              <a:rPr lang="en-US" dirty="0" smtClean="0">
                <a:sym typeface="Symbol" panose="05050102010706020507" pitchFamily="18" charset="2"/>
              </a:rPr>
              <a:t>Hence the result I just described is due to 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Daniel Marx.</a:t>
            </a:r>
            <a:endParaRPr lang="en-US" dirty="0">
              <a:solidFill>
                <a:srgbClr val="7030A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92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Parameter that is not opt 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Say that we are given a graph that is not planar,</a:t>
            </a:r>
          </a:p>
          <a:p>
            <a:pPr marL="0" indent="0">
              <a:buNone/>
            </a:pPr>
            <a:r>
              <a:rPr lang="en-US" dirty="0" smtClean="0"/>
              <a:t>and a set </a:t>
            </a:r>
            <a:r>
              <a:rPr lang="en-US" dirty="0" smtClean="0">
                <a:solidFill>
                  <a:srgbClr val="FF0000"/>
                </a:solidFill>
              </a:rPr>
              <a:t>X=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, 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>
                <a:solidFill>
                  <a:srgbClr val="FF0000"/>
                </a:solidFill>
                <a:latin typeface="Calisto MT"/>
              </a:rPr>
              <a:t>,…….,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} </a:t>
            </a:r>
            <a:r>
              <a:rPr lang="en-US" dirty="0" smtClean="0">
                <a:latin typeface="Calisto MT"/>
              </a:rPr>
              <a:t>of vertices whose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removal creates a </a:t>
            </a:r>
            <a:r>
              <a:rPr lang="en-US" dirty="0">
                <a:solidFill>
                  <a:srgbClr val="00B050"/>
                </a:solidFill>
                <a:latin typeface="Calisto MT"/>
              </a:rPr>
              <a:t>P</a:t>
            </a:r>
            <a:r>
              <a:rPr lang="en-US" dirty="0" smtClean="0">
                <a:solidFill>
                  <a:srgbClr val="00B050"/>
                </a:solidFill>
                <a:latin typeface="Calisto MT"/>
              </a:rPr>
              <a:t>lanar </a:t>
            </a:r>
            <a:r>
              <a:rPr lang="en-US" dirty="0">
                <a:solidFill>
                  <a:srgbClr val="00B050"/>
                </a:solidFill>
                <a:latin typeface="Calisto MT"/>
              </a:rPr>
              <a:t>G</a:t>
            </a:r>
            <a:r>
              <a:rPr lang="en-US" dirty="0" smtClean="0">
                <a:solidFill>
                  <a:srgbClr val="00B050"/>
                </a:solidFill>
                <a:latin typeface="Calisto MT"/>
              </a:rPr>
              <a:t>raph.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latin typeface="Calisto MT"/>
              </a:rPr>
              <a:t>What is the best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approximation for coloring if we parametrized by</a:t>
            </a:r>
            <a:r>
              <a:rPr lang="en-US" dirty="0" smtClean="0">
                <a:solidFill>
                  <a:srgbClr val="00B050"/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k?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We can guess the coloring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 </a:t>
            </a:r>
            <a:r>
              <a:rPr lang="en-US" dirty="0" smtClean="0">
                <a:latin typeface="Calisto MT"/>
              </a:rPr>
              <a:t>in time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  <a:r>
              <a:rPr lang="en-US" baseline="30000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latin typeface="Calisto MT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The rest of the vertices can be colored by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4</a:t>
            </a:r>
            <a:r>
              <a:rPr lang="en-US" dirty="0" smtClean="0">
                <a:latin typeface="Calisto MT"/>
              </a:rPr>
              <a:t> colors.</a:t>
            </a:r>
            <a:endParaRPr lang="en-US" dirty="0">
              <a:latin typeface="Calisto MT"/>
            </a:endParaRP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Let the number of colors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dirty="0" smtClean="0">
                <a:latin typeface="Calisto MT"/>
              </a:rPr>
              <a:t> be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opt</a:t>
            </a:r>
            <a:r>
              <a:rPr lang="en-US" dirty="0" smtClean="0">
                <a:latin typeface="Calisto MT"/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The optimum may get a coloring by only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opt</a:t>
            </a:r>
            <a:r>
              <a:rPr lang="en-US" dirty="0" smtClean="0">
                <a:latin typeface="Calisto MT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The ratio is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(opt+4)/opt.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ratio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colorable or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colorable we can check. The worst case is that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colorable. And we get a ratio of </a:t>
            </a:r>
            <a:r>
              <a:rPr lang="en-US" dirty="0" smtClean="0">
                <a:solidFill>
                  <a:srgbClr val="FF0000"/>
                </a:solidFill>
              </a:rPr>
              <a:t>(opt+4)/opt=2</a:t>
            </a:r>
            <a:r>
              <a:rPr lang="en-US" dirty="0" smtClean="0"/>
              <a:t>. Without parametrizing by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we can not get anything.</a:t>
            </a:r>
          </a:p>
          <a:p>
            <a:pPr marL="0" indent="0">
              <a:buNone/>
            </a:pPr>
            <a:r>
              <a:rPr lang="en-US" dirty="0" smtClean="0"/>
              <a:t>Definition: an </a:t>
            </a:r>
            <a:r>
              <a:rPr lang="en-US" dirty="0" smtClean="0">
                <a:solidFill>
                  <a:srgbClr val="00B050"/>
                </a:solidFill>
              </a:rPr>
              <a:t>EPTAS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1+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approximation that runs in time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f(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).Poly(n).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Claim: if a problem is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W[j]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hard for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≥1,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does not admits an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EPTAS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approximation.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is one of the only relations between 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approximation that I know.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Proof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are going to show that if a problem admits a 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EPTAS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it is 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Indeed set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=1/2k.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Hence we are able to give an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f(2k)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poly(n)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time,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1+1/2k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ratio for the problem. If there is a solution of size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(namely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k≥opt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a solution of value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(1+1/2k)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˖k=k+1/2&lt;k+1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returned. Since the answer is integral a solution of value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returned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As the definition requires.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optimum is at least </a:t>
            </a:r>
            <a:r>
              <a:rPr lang="en-US" dirty="0" smtClean="0">
                <a:solidFill>
                  <a:srgbClr val="FF0000"/>
                </a:solidFill>
              </a:rPr>
              <a:t>k+1</a:t>
            </a:r>
            <a:r>
              <a:rPr lang="en-US" dirty="0" smtClean="0"/>
              <a:t> the solution returns </a:t>
            </a:r>
          </a:p>
          <a:p>
            <a:pPr marL="0" indent="0">
              <a:buNone/>
            </a:pPr>
            <a:r>
              <a:rPr lang="en-US" dirty="0" smtClean="0"/>
              <a:t>a solution of value </a:t>
            </a:r>
            <a:r>
              <a:rPr lang="en-US" dirty="0" smtClean="0">
                <a:solidFill>
                  <a:srgbClr val="FF0000"/>
                </a:solidFill>
              </a:rPr>
              <a:t>(1+1/2k)(k+1)≥k+1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is evidence that </a:t>
            </a:r>
            <a:r>
              <a:rPr lang="en-US" dirty="0" smtClean="0">
                <a:solidFill>
                  <a:srgbClr val="FF0000"/>
                </a:solidFill>
              </a:rPr>
              <a:t>k&lt;opt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definition we gave an   </a:t>
            </a:r>
            <a:r>
              <a:rPr lang="en-US" dirty="0" smtClean="0">
                <a:solidFill>
                  <a:srgbClr val="00B050"/>
                </a:solidFill>
              </a:rPr>
              <a:t>FPT </a:t>
            </a:r>
            <a:r>
              <a:rPr lang="en-US" dirty="0" smtClean="0"/>
              <a:t>algorithm in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Favorite open problem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best approximation for </a:t>
            </a:r>
            <a:r>
              <a:rPr lang="en-US" dirty="0" smtClean="0">
                <a:solidFill>
                  <a:srgbClr val="00B050"/>
                </a:solidFill>
              </a:rPr>
              <a:t>Set-Cover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terms of the </a:t>
            </a:r>
            <a:r>
              <a:rPr lang="en-US" dirty="0" smtClean="0">
                <a:solidFill>
                  <a:srgbClr val="0070C0"/>
                </a:solidFill>
              </a:rPr>
              <a:t>sets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We will show that </a:t>
            </a:r>
            <a:r>
              <a:rPr lang="en-US" dirty="0" smtClean="0">
                <a:solidFill>
                  <a:srgbClr val="FF0000"/>
                </a:solidFill>
              </a:rPr>
              <a:t>sqrt{m} </a:t>
            </a:r>
            <a:r>
              <a:rPr lang="en-US" dirty="0" smtClean="0"/>
              <a:t>is possible. The only hardness is an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altLang="en-US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 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and follows indirectly from a paper </a:t>
            </a:r>
            <a:r>
              <a:rPr lang="en-US" altLang="en-US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by </a:t>
            </a:r>
            <a:r>
              <a:rPr lang="en-US" dirty="0"/>
              <a:t> </a:t>
            </a:r>
            <a:r>
              <a:rPr lang="en-US" dirty="0" smtClean="0">
                <a:solidFill>
                  <a:srgbClr val="7030A0"/>
                </a:solidFill>
              </a:rPr>
              <a:t>Chitins et al.</a:t>
            </a:r>
            <a:r>
              <a:rPr lang="en-US" dirty="0" smtClean="0"/>
              <a:t> We may assume </a:t>
            </a:r>
            <a:r>
              <a:rPr lang="en-US" dirty="0" smtClean="0">
                <a:solidFill>
                  <a:srgbClr val="FF0000"/>
                </a:solidFill>
              </a:rPr>
              <a:t>sqrt{m}&lt;ln n </a:t>
            </a:r>
            <a:r>
              <a:rPr lang="en-US" dirty="0" smtClean="0"/>
              <a:t>for otherwise the </a:t>
            </a:r>
            <a:r>
              <a:rPr lang="en-US" dirty="0" smtClean="0">
                <a:solidFill>
                  <a:srgbClr val="FF0000"/>
                </a:solidFill>
              </a:rPr>
              <a:t>ln n </a:t>
            </a:r>
            <a:r>
              <a:rPr lang="en-US" dirty="0" smtClean="0"/>
              <a:t>approximation provides the answer.</a:t>
            </a:r>
          </a:p>
          <a:p>
            <a:pPr marL="0" indent="0">
              <a:buNone/>
            </a:pPr>
            <a:r>
              <a:rPr lang="en-US" dirty="0" smtClean="0"/>
              <a:t>1) Divide the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sets to </a:t>
            </a:r>
            <a:r>
              <a:rPr lang="en-US" dirty="0" smtClean="0">
                <a:solidFill>
                  <a:srgbClr val="FF0000"/>
                </a:solidFill>
              </a:rPr>
              <a:t>sqrt{m} </a:t>
            </a:r>
            <a:r>
              <a:rPr lang="en-US" dirty="0" smtClean="0"/>
              <a:t>collections of sets  of size </a:t>
            </a:r>
            <a:r>
              <a:rPr lang="en-US" dirty="0" smtClean="0">
                <a:solidFill>
                  <a:srgbClr val="FF0000"/>
                </a:solidFill>
              </a:rPr>
              <a:t>sqrt{m} </a:t>
            </a:r>
            <a:r>
              <a:rPr lang="en-US" dirty="0" smtClean="0"/>
              <a:t>each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Find  in time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sqrt{m}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all collections  which intersect  the optimum.</a:t>
            </a:r>
            <a:r>
              <a:rPr lang="en-US" dirty="0" smtClean="0"/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75589" y="3924583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{d,e,c}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0106" y="5486400"/>
            <a:ext cx="7813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edge</a:t>
            </a:r>
            <a:r>
              <a:rPr lang="en-US" dirty="0" smtClean="0"/>
              <a:t> is in a </a:t>
            </a:r>
            <a:r>
              <a:rPr lang="en-US" dirty="0" smtClean="0">
                <a:solidFill>
                  <a:srgbClr val="0070C0"/>
                </a:solidFill>
              </a:rPr>
              <a:t>bag. </a:t>
            </a:r>
          </a:p>
          <a:p>
            <a:r>
              <a:rPr lang="en-US" dirty="0" smtClean="0"/>
              <a:t>The bags of a vertex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are a </a:t>
            </a:r>
            <a:r>
              <a:rPr lang="en-US" dirty="0" smtClean="0">
                <a:solidFill>
                  <a:srgbClr val="0070C0"/>
                </a:solidFill>
              </a:rPr>
              <a:t>subtree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Treewidth </a:t>
            </a:r>
            <a:r>
              <a:rPr lang="en-US" dirty="0" smtClean="0"/>
              <a:t>one less than the size hence treewidth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Continued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) For every </a:t>
            </a:r>
            <a:r>
              <a:rPr lang="en-US" dirty="0" smtClean="0">
                <a:solidFill>
                  <a:srgbClr val="0070C0"/>
                </a:solidFill>
              </a:rPr>
              <a:t>collection  </a:t>
            </a:r>
            <a:r>
              <a:rPr lang="en-US" dirty="0" smtClean="0"/>
              <a:t>which  intersects the </a:t>
            </a:r>
          </a:p>
          <a:p>
            <a:pPr marL="0" indent="0">
              <a:buNone/>
            </a:pPr>
            <a:r>
              <a:rPr lang="en-US" dirty="0" smtClean="0"/>
              <a:t>optimum,  add ALL the sets of the collection into the </a:t>
            </a:r>
          </a:p>
          <a:p>
            <a:pPr marL="0" indent="0">
              <a:buNone/>
            </a:pPr>
            <a:r>
              <a:rPr lang="en-US" dirty="0" smtClean="0"/>
              <a:t>solution.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) Return the smallest feasible </a:t>
            </a:r>
            <a:r>
              <a:rPr lang="en-US" dirty="0" smtClean="0">
                <a:solidFill>
                  <a:srgbClr val="00B050"/>
                </a:solidFill>
              </a:rPr>
              <a:t>set-cover </a:t>
            </a:r>
            <a:r>
              <a:rPr lang="en-US" dirty="0" smtClean="0"/>
              <a:t>found.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sqrt{m} </a:t>
            </a:r>
            <a:r>
              <a:rPr lang="en-US" dirty="0" smtClean="0"/>
              <a:t>ratio follows because when we get </a:t>
            </a:r>
          </a:p>
          <a:p>
            <a:pPr marL="0" indent="0">
              <a:buNone/>
            </a:pPr>
            <a:r>
              <a:rPr lang="en-US" dirty="0" smtClean="0"/>
              <a:t>the right choice of collections which intersect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chose at least  </a:t>
            </a:r>
            <a:r>
              <a:rPr lang="en-US" dirty="0" smtClean="0">
                <a:solidFill>
                  <a:srgbClr val="00B050"/>
                </a:solidFill>
              </a:rPr>
              <a:t>one vertex </a:t>
            </a:r>
            <a:r>
              <a:rPr lang="en-US" dirty="0" smtClean="0"/>
              <a:t>from every set and we chose all </a:t>
            </a:r>
            <a:r>
              <a:rPr lang="en-US" dirty="0" smtClean="0">
                <a:solidFill>
                  <a:srgbClr val="FF0000"/>
                </a:solidFill>
              </a:rPr>
              <a:t>sqrt{m}</a:t>
            </a:r>
            <a:r>
              <a:rPr lang="en-US" dirty="0"/>
              <a:t> </a:t>
            </a:r>
            <a:r>
              <a:rPr lang="en-US" dirty="0" smtClean="0"/>
              <a:t>sets.</a:t>
            </a:r>
          </a:p>
          <a:p>
            <a:pPr marL="0" indent="0">
              <a:buNone/>
            </a:pPr>
            <a:r>
              <a:rPr lang="en-US" dirty="0" smtClean="0"/>
              <a:t>Note that </a:t>
            </a:r>
            <a:r>
              <a:rPr lang="en-US" dirty="0" smtClean="0">
                <a:solidFill>
                  <a:srgbClr val="FF0000"/>
                </a:solidFill>
              </a:rPr>
              <a:t>exp(sqrt{m}) </a:t>
            </a:r>
            <a:r>
              <a:rPr lang="en-US" dirty="0" smtClean="0"/>
              <a:t>is time  polynomial in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Open question</a:t>
            </a:r>
            <a:r>
              <a:rPr lang="en-US" dirty="0" smtClean="0"/>
              <a:t>: Assuming the </a:t>
            </a:r>
            <a:r>
              <a:rPr lang="en-US" dirty="0" smtClean="0">
                <a:solidFill>
                  <a:srgbClr val="0070C0"/>
                </a:solidFill>
              </a:rPr>
              <a:t>ETH</a:t>
            </a:r>
            <a:r>
              <a:rPr lang="en-US" dirty="0" smtClean="0"/>
              <a:t>, is </a:t>
            </a:r>
            <a:r>
              <a:rPr lang="en-US" dirty="0" smtClean="0">
                <a:solidFill>
                  <a:srgbClr val="FF0000"/>
                </a:solidFill>
              </a:rPr>
              <a:t>sqrt{m} </a:t>
            </a:r>
            <a:r>
              <a:rPr lang="en-US" dirty="0" smtClean="0"/>
              <a:t>the best </a:t>
            </a:r>
          </a:p>
          <a:p>
            <a:pPr marL="0" indent="0">
              <a:buNone/>
            </a:pPr>
            <a:r>
              <a:rPr lang="en-US" dirty="0" smtClean="0"/>
              <a:t>ratio?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Is there some real relation between FPT and approximation?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 not seem so to me at all.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Set-Cover </a:t>
            </a:r>
            <a:r>
              <a:rPr lang="en-US" dirty="0" smtClean="0"/>
              <a:t>which is </a:t>
            </a:r>
            <a:r>
              <a:rPr lang="en-US" dirty="0" smtClean="0">
                <a:solidFill>
                  <a:srgbClr val="FF0000"/>
                </a:solidFill>
              </a:rPr>
              <a:t>W[2]-hard </a:t>
            </a:r>
            <a:r>
              <a:rPr lang="en-US" dirty="0" smtClean="0"/>
              <a:t>has better approximation than </a:t>
            </a:r>
            <a:r>
              <a:rPr lang="en-US" dirty="0" smtClean="0">
                <a:solidFill>
                  <a:srgbClr val="00B050"/>
                </a:solidFill>
              </a:rPr>
              <a:t>Clique </a:t>
            </a:r>
            <a:r>
              <a:rPr lang="en-US" dirty="0" smtClean="0"/>
              <a:t>which belongs to </a:t>
            </a:r>
            <a:r>
              <a:rPr lang="en-US" dirty="0" smtClean="0">
                <a:solidFill>
                  <a:srgbClr val="FF0000"/>
                </a:solidFill>
              </a:rPr>
              <a:t>W[1]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Problems with very bad ratio like </a:t>
            </a:r>
            <a:r>
              <a:rPr lang="en-US" dirty="0" smtClean="0">
                <a:solidFill>
                  <a:srgbClr val="00B050"/>
                </a:solidFill>
              </a:rPr>
              <a:t>Directed Steiner tree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00B050"/>
                </a:solidFill>
              </a:rPr>
              <a:t>FPT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Bad approximation </a:t>
            </a:r>
            <a:r>
              <a:rPr lang="en-US" dirty="0" smtClean="0">
                <a:solidFill>
                  <a:srgbClr val="0070C0"/>
                </a:solidFill>
              </a:rPr>
              <a:t>does not mean anything </a:t>
            </a:r>
            <a:r>
              <a:rPr lang="en-US" dirty="0" smtClean="0"/>
              <a:t>in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FPT</a:t>
            </a:r>
            <a:r>
              <a:rPr lang="en-US" dirty="0" smtClean="0"/>
              <a:t> world. And being </a:t>
            </a:r>
            <a:r>
              <a:rPr lang="en-US" dirty="0" smtClean="0">
                <a:solidFill>
                  <a:srgbClr val="FF0000"/>
                </a:solidFill>
              </a:rPr>
              <a:t>W[i] </a:t>
            </a:r>
            <a:r>
              <a:rPr lang="en-US" dirty="0" smtClean="0"/>
              <a:t>hard for some </a:t>
            </a:r>
            <a:r>
              <a:rPr lang="en-US" dirty="0" smtClean="0">
                <a:solidFill>
                  <a:srgbClr val="FF0000"/>
                </a:solidFill>
              </a:rPr>
              <a:t>i≥1,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does not mean the ratio is 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 Fix parameter  inapproximability is a young subject</a:t>
            </a: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However, there are  several </a:t>
            </a:r>
            <a:r>
              <a:rPr lang="en-US" altLang="en-US" dirty="0"/>
              <a:t>surveys  </a:t>
            </a:r>
            <a:r>
              <a:rPr lang="en-US" altLang="en-US" dirty="0" smtClean="0"/>
              <a:t>on </a:t>
            </a:r>
            <a:r>
              <a:rPr lang="en-US" altLang="en-US" dirty="0" smtClean="0">
                <a:solidFill>
                  <a:srgbClr val="00B050"/>
                </a:solidFill>
              </a:rPr>
              <a:t>FPT</a:t>
            </a:r>
          </a:p>
          <a:p>
            <a:pPr marL="0" indent="0">
              <a:buNone/>
            </a:pPr>
            <a:r>
              <a:rPr lang="en-US" altLang="en-US" dirty="0" smtClean="0"/>
              <a:t>approximation. And they have some </a:t>
            </a:r>
          </a:p>
          <a:p>
            <a:pPr marL="0" indent="0">
              <a:buNone/>
            </a:pPr>
            <a:r>
              <a:rPr lang="en-US" altLang="en-US" dirty="0" smtClean="0"/>
              <a:t>inapproximability results. </a:t>
            </a:r>
            <a:r>
              <a:rPr lang="en-US" altLang="en-US" dirty="0" smtClean="0">
                <a:solidFill>
                  <a:srgbClr val="00B050"/>
                </a:solidFill>
              </a:rPr>
              <a:t> </a:t>
            </a:r>
            <a:r>
              <a:rPr lang="en-US" altLang="en-US" dirty="0" smtClean="0"/>
              <a:t>Until recently the </a:t>
            </a:r>
            <a:r>
              <a:rPr lang="en-US" altLang="en-US" dirty="0" smtClean="0">
                <a:solidFill>
                  <a:srgbClr val="00B050"/>
                </a:solidFill>
              </a:rPr>
              <a:t>PCP </a:t>
            </a:r>
            <a:r>
              <a:rPr lang="en-US" altLang="en-US" dirty="0" smtClean="0"/>
              <a:t>was </a:t>
            </a:r>
          </a:p>
          <a:p>
            <a:pPr marL="0" indent="0">
              <a:buNone/>
            </a:pPr>
            <a:r>
              <a:rPr lang="en-US" altLang="en-US" dirty="0" smtClean="0"/>
              <a:t>not used in fixed  parameter inapproximability (not </a:t>
            </a:r>
          </a:p>
          <a:p>
            <a:pPr marL="0" indent="0">
              <a:buNone/>
            </a:pPr>
            <a:r>
              <a:rPr lang="en-US" altLang="en-US" dirty="0" smtClean="0"/>
              <a:t>sure why). Then almost linear </a:t>
            </a:r>
            <a:r>
              <a:rPr lang="en-US" altLang="en-US" dirty="0" smtClean="0">
                <a:solidFill>
                  <a:srgbClr val="00B050"/>
                </a:solidFill>
              </a:rPr>
              <a:t>PCP </a:t>
            </a:r>
            <a:r>
              <a:rPr lang="en-US" altLang="en-US" dirty="0" smtClean="0"/>
              <a:t>were suggested and used.</a:t>
            </a:r>
          </a:p>
          <a:p>
            <a:pPr marL="0" indent="0">
              <a:buNone/>
            </a:pPr>
            <a:r>
              <a:rPr lang="en-US" altLang="en-US" dirty="0" smtClean="0"/>
              <a:t>A wide open question: give </a:t>
            </a:r>
            <a:r>
              <a:rPr lang="en-US" altLang="en-US" dirty="0" smtClean="0">
                <a:solidFill>
                  <a:srgbClr val="FF0000"/>
                </a:solidFill>
              </a:rPr>
              <a:t>Total </a:t>
            </a:r>
            <a:r>
              <a:rPr lang="en-US" altLang="en-US" dirty="0">
                <a:solidFill>
                  <a:srgbClr val="FF0000"/>
                </a:solidFill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</a:rPr>
              <a:t>ixed </a:t>
            </a:r>
            <a:r>
              <a:rPr lang="en-US" altLang="en-US" dirty="0">
                <a:solidFill>
                  <a:srgbClr val="FF0000"/>
                </a:solidFill>
              </a:rPr>
              <a:t>P</a:t>
            </a:r>
            <a:r>
              <a:rPr lang="en-US" altLang="en-US" dirty="0" smtClean="0">
                <a:solidFill>
                  <a:srgbClr val="FF0000"/>
                </a:solidFill>
              </a:rPr>
              <a:t>arameter 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Inapproximability</a:t>
            </a:r>
            <a:r>
              <a:rPr lang="en-US" altLang="en-US" dirty="0" smtClean="0"/>
              <a:t> for </a:t>
            </a:r>
            <a:r>
              <a:rPr lang="en-US" altLang="en-US" dirty="0" smtClean="0">
                <a:solidFill>
                  <a:srgbClr val="00B050"/>
                </a:solidFill>
              </a:rPr>
              <a:t>coloring.</a:t>
            </a:r>
          </a:p>
          <a:p>
            <a:pPr marL="0" indent="0">
              <a:buNone/>
            </a:pPr>
            <a:r>
              <a:rPr lang="en-US" altLang="en-US" dirty="0" smtClean="0"/>
              <a:t>A wide open question: give </a:t>
            </a:r>
            <a:r>
              <a:rPr lang="en-US" altLang="en-US" dirty="0" smtClean="0">
                <a:solidFill>
                  <a:srgbClr val="FF0000"/>
                </a:solidFill>
              </a:rPr>
              <a:t>good fix parameter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inapproximability </a:t>
            </a:r>
            <a:r>
              <a:rPr lang="en-US" altLang="en-US" dirty="0" smtClean="0"/>
              <a:t>for the </a:t>
            </a:r>
            <a:r>
              <a:rPr lang="en-US" altLang="en-US" dirty="0" smtClean="0">
                <a:solidFill>
                  <a:srgbClr val="00B050"/>
                </a:solidFill>
              </a:rPr>
              <a:t>Dense k-Subgraph </a:t>
            </a:r>
            <a:r>
              <a:rPr lang="en-US" altLang="en-US" dirty="0" smtClean="0"/>
              <a:t>problem.</a:t>
            </a:r>
          </a:p>
          <a:p>
            <a:pPr marL="0" indent="0" algn="l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This means something strong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r>
              <a:rPr lang="en-US" sz="3200" dirty="0" smtClean="0"/>
              <a:t>Say that I have a leaf bag. I decide that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is in the solution. This means that I have a tree for which all the bags contain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.</a:t>
            </a:r>
          </a:p>
          <a:p>
            <a:pPr algn="l">
              <a:defRPr/>
            </a:pPr>
            <a:endParaRPr lang="en-US" sz="3200" dirty="0"/>
          </a:p>
          <a:p>
            <a:pPr marL="0" indent="0" algn="l">
              <a:buFontTx/>
              <a:buNone/>
              <a:defRPr/>
            </a:pPr>
            <a:r>
              <a:rPr lang="en-US" sz="3200" dirty="0" smtClean="0"/>
              <a:t>Thus I do not have to deal with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anymore.</a:t>
            </a:r>
          </a:p>
          <a:p>
            <a:pPr algn="l">
              <a:defRPr/>
            </a:pPr>
            <a:endParaRPr lang="en-US" sz="3200" dirty="0"/>
          </a:p>
          <a:p>
            <a:pPr marL="0" indent="0" algn="l">
              <a:buFontTx/>
              <a:buNone/>
              <a:defRPr/>
            </a:pPr>
            <a:r>
              <a:rPr lang="en-US" sz="3200" dirty="0" smtClean="0"/>
              <a:t>Thus it is additive not multiplicative. We do not have to guess for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in any other bag.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"/>
    </mc:Choice>
    <mc:Fallback xmlns="">
      <p:transition spd="slow" advTm="19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Properties of the bag representation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A bag can have two children a case in which the sets of the two children are the same of the sets of the parent.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It can be that a bag has one child. In this case the bag can be  different than the bag of the parent. But by at most one vertex.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The height can be bound by </a:t>
            </a:r>
            <a:r>
              <a:rPr lang="en-US" altLang="en-US" sz="3600" dirty="0" smtClean="0">
                <a:solidFill>
                  <a:srgbClr val="FF0000"/>
                </a:solidFill>
              </a:rPr>
              <a:t>O(log n) </a:t>
            </a:r>
            <a:r>
              <a:rPr lang="en-US" altLang="en-US" sz="3600" dirty="0" smtClean="0"/>
              <a:t>albeit it is not used next. The next slides significantly modify some slides from the web.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"/>
    </mc:Choice>
    <mc:Fallback xmlns="">
      <p:transition spd="slow" advTm="18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271963" y="523875"/>
            <a:ext cx="3462337" cy="3409950"/>
          </a:xfrm>
          <a:custGeom>
            <a:avLst/>
            <a:gdLst>
              <a:gd name="connsiteX0" fmla="*/ 2479586 w 3420614"/>
              <a:gd name="connsiteY0" fmla="*/ 11956 h 3316248"/>
              <a:gd name="connsiteX1" fmla="*/ 793398 w 3420614"/>
              <a:gd name="connsiteY1" fmla="*/ 456573 h 3316248"/>
              <a:gd name="connsiteX2" fmla="*/ 63556 w 3420614"/>
              <a:gd name="connsiteY2" fmla="*/ 2620932 h 3316248"/>
              <a:gd name="connsiteX3" fmla="*/ 332004 w 3420614"/>
              <a:gd name="connsiteY3" fmla="*/ 3233329 h 3316248"/>
              <a:gd name="connsiteX4" fmla="*/ 2664143 w 3420614"/>
              <a:gd name="connsiteY4" fmla="*/ 3224940 h 3316248"/>
              <a:gd name="connsiteX5" fmla="*/ 3410764 w 3420614"/>
              <a:gd name="connsiteY5" fmla="*/ 2444764 h 3316248"/>
              <a:gd name="connsiteX6" fmla="*/ 3050037 w 3420614"/>
              <a:gd name="connsiteY6" fmla="*/ 347516 h 3316248"/>
              <a:gd name="connsiteX7" fmla="*/ 2479586 w 3420614"/>
              <a:gd name="connsiteY7" fmla="*/ 11956 h 3316248"/>
              <a:gd name="connsiteX0" fmla="*/ 2494726 w 3435754"/>
              <a:gd name="connsiteY0" fmla="*/ 13162 h 3317454"/>
              <a:gd name="connsiteX1" fmla="*/ 1018263 w 3435754"/>
              <a:gd name="connsiteY1" fmla="*/ 474557 h 3317454"/>
              <a:gd name="connsiteX2" fmla="*/ 78696 w 3435754"/>
              <a:gd name="connsiteY2" fmla="*/ 2622138 h 3317454"/>
              <a:gd name="connsiteX3" fmla="*/ 347144 w 3435754"/>
              <a:gd name="connsiteY3" fmla="*/ 3234535 h 3317454"/>
              <a:gd name="connsiteX4" fmla="*/ 2679283 w 3435754"/>
              <a:gd name="connsiteY4" fmla="*/ 3226146 h 3317454"/>
              <a:gd name="connsiteX5" fmla="*/ 3425904 w 3435754"/>
              <a:gd name="connsiteY5" fmla="*/ 2445970 h 3317454"/>
              <a:gd name="connsiteX6" fmla="*/ 3065177 w 3435754"/>
              <a:gd name="connsiteY6" fmla="*/ 348722 h 3317454"/>
              <a:gd name="connsiteX7" fmla="*/ 2494726 w 3435754"/>
              <a:gd name="connsiteY7" fmla="*/ 13162 h 3317454"/>
              <a:gd name="connsiteX0" fmla="*/ 2494726 w 3435754"/>
              <a:gd name="connsiteY0" fmla="*/ 40441 h 3344733"/>
              <a:gd name="connsiteX1" fmla="*/ 2276612 w 3435754"/>
              <a:gd name="connsiteY1" fmla="*/ 57219 h 3344733"/>
              <a:gd name="connsiteX2" fmla="*/ 1018263 w 3435754"/>
              <a:gd name="connsiteY2" fmla="*/ 501836 h 3344733"/>
              <a:gd name="connsiteX3" fmla="*/ 78696 w 3435754"/>
              <a:gd name="connsiteY3" fmla="*/ 2649417 h 3344733"/>
              <a:gd name="connsiteX4" fmla="*/ 347144 w 3435754"/>
              <a:gd name="connsiteY4" fmla="*/ 3261814 h 3344733"/>
              <a:gd name="connsiteX5" fmla="*/ 2679283 w 3435754"/>
              <a:gd name="connsiteY5" fmla="*/ 3253425 h 3344733"/>
              <a:gd name="connsiteX6" fmla="*/ 3425904 w 3435754"/>
              <a:gd name="connsiteY6" fmla="*/ 2473249 h 3344733"/>
              <a:gd name="connsiteX7" fmla="*/ 3065177 w 3435754"/>
              <a:gd name="connsiteY7" fmla="*/ 376001 h 3344733"/>
              <a:gd name="connsiteX8" fmla="*/ 2494726 w 3435754"/>
              <a:gd name="connsiteY8" fmla="*/ 40441 h 3344733"/>
              <a:gd name="connsiteX0" fmla="*/ 2494726 w 3435754"/>
              <a:gd name="connsiteY0" fmla="*/ 10551 h 3314843"/>
              <a:gd name="connsiteX1" fmla="*/ 1840384 w 3435754"/>
              <a:gd name="connsiteY1" fmla="*/ 119608 h 3314843"/>
              <a:gd name="connsiteX2" fmla="*/ 1018263 w 3435754"/>
              <a:gd name="connsiteY2" fmla="*/ 471946 h 3314843"/>
              <a:gd name="connsiteX3" fmla="*/ 78696 w 3435754"/>
              <a:gd name="connsiteY3" fmla="*/ 2619527 h 3314843"/>
              <a:gd name="connsiteX4" fmla="*/ 347144 w 3435754"/>
              <a:gd name="connsiteY4" fmla="*/ 3231924 h 3314843"/>
              <a:gd name="connsiteX5" fmla="*/ 2679283 w 3435754"/>
              <a:gd name="connsiteY5" fmla="*/ 3223535 h 3314843"/>
              <a:gd name="connsiteX6" fmla="*/ 3425904 w 3435754"/>
              <a:gd name="connsiteY6" fmla="*/ 2443359 h 3314843"/>
              <a:gd name="connsiteX7" fmla="*/ 3065177 w 3435754"/>
              <a:gd name="connsiteY7" fmla="*/ 346111 h 3314843"/>
              <a:gd name="connsiteX8" fmla="*/ 2494726 w 3435754"/>
              <a:gd name="connsiteY8" fmla="*/ 10551 h 3314843"/>
              <a:gd name="connsiteX0" fmla="*/ 2494726 w 3435754"/>
              <a:gd name="connsiteY0" fmla="*/ 6900 h 3311192"/>
              <a:gd name="connsiteX1" fmla="*/ 1840384 w 3435754"/>
              <a:gd name="connsiteY1" fmla="*/ 115957 h 3311192"/>
              <a:gd name="connsiteX2" fmla="*/ 1018263 w 3435754"/>
              <a:gd name="connsiteY2" fmla="*/ 468295 h 3311192"/>
              <a:gd name="connsiteX3" fmla="*/ 78696 w 3435754"/>
              <a:gd name="connsiteY3" fmla="*/ 2615876 h 3311192"/>
              <a:gd name="connsiteX4" fmla="*/ 347144 w 3435754"/>
              <a:gd name="connsiteY4" fmla="*/ 3228273 h 3311192"/>
              <a:gd name="connsiteX5" fmla="*/ 2679283 w 3435754"/>
              <a:gd name="connsiteY5" fmla="*/ 3219884 h 3311192"/>
              <a:gd name="connsiteX6" fmla="*/ 3425904 w 3435754"/>
              <a:gd name="connsiteY6" fmla="*/ 2439708 h 3311192"/>
              <a:gd name="connsiteX7" fmla="*/ 3065177 w 3435754"/>
              <a:gd name="connsiteY7" fmla="*/ 342460 h 3311192"/>
              <a:gd name="connsiteX8" fmla="*/ 2494726 w 3435754"/>
              <a:gd name="connsiteY8" fmla="*/ 6900 h 3311192"/>
              <a:gd name="connsiteX0" fmla="*/ 2494726 w 3435754"/>
              <a:gd name="connsiteY0" fmla="*/ 6900 h 3311192"/>
              <a:gd name="connsiteX1" fmla="*/ 1840384 w 3435754"/>
              <a:gd name="connsiteY1" fmla="*/ 115957 h 3311192"/>
              <a:gd name="connsiteX2" fmla="*/ 1018263 w 3435754"/>
              <a:gd name="connsiteY2" fmla="*/ 468295 h 3311192"/>
              <a:gd name="connsiteX3" fmla="*/ 78696 w 3435754"/>
              <a:gd name="connsiteY3" fmla="*/ 2615876 h 3311192"/>
              <a:gd name="connsiteX4" fmla="*/ 347144 w 3435754"/>
              <a:gd name="connsiteY4" fmla="*/ 3228273 h 3311192"/>
              <a:gd name="connsiteX5" fmla="*/ 2679283 w 3435754"/>
              <a:gd name="connsiteY5" fmla="*/ 3219884 h 3311192"/>
              <a:gd name="connsiteX6" fmla="*/ 3425904 w 3435754"/>
              <a:gd name="connsiteY6" fmla="*/ 2439708 h 3311192"/>
              <a:gd name="connsiteX7" fmla="*/ 3065177 w 3435754"/>
              <a:gd name="connsiteY7" fmla="*/ 342460 h 3311192"/>
              <a:gd name="connsiteX8" fmla="*/ 2494726 w 3435754"/>
              <a:gd name="connsiteY8" fmla="*/ 6900 h 3311192"/>
              <a:gd name="connsiteX0" fmla="*/ 2578616 w 3435245"/>
              <a:gd name="connsiteY0" fmla="*/ 9421 h 3271768"/>
              <a:gd name="connsiteX1" fmla="*/ 1840384 w 3435245"/>
              <a:gd name="connsiteY1" fmla="*/ 76533 h 3271768"/>
              <a:gd name="connsiteX2" fmla="*/ 1018263 w 3435245"/>
              <a:gd name="connsiteY2" fmla="*/ 428871 h 3271768"/>
              <a:gd name="connsiteX3" fmla="*/ 78696 w 3435245"/>
              <a:gd name="connsiteY3" fmla="*/ 2576452 h 3271768"/>
              <a:gd name="connsiteX4" fmla="*/ 347144 w 3435245"/>
              <a:gd name="connsiteY4" fmla="*/ 3188849 h 3271768"/>
              <a:gd name="connsiteX5" fmla="*/ 2679283 w 3435245"/>
              <a:gd name="connsiteY5" fmla="*/ 3180460 h 3271768"/>
              <a:gd name="connsiteX6" fmla="*/ 3425904 w 3435245"/>
              <a:gd name="connsiteY6" fmla="*/ 2400284 h 3271768"/>
              <a:gd name="connsiteX7" fmla="*/ 3065177 w 3435245"/>
              <a:gd name="connsiteY7" fmla="*/ 303036 h 3271768"/>
              <a:gd name="connsiteX8" fmla="*/ 2578616 w 3435245"/>
              <a:gd name="connsiteY8" fmla="*/ 9421 h 3271768"/>
              <a:gd name="connsiteX0" fmla="*/ 2612171 w 3435098"/>
              <a:gd name="connsiteY0" fmla="*/ 4483 h 3392665"/>
              <a:gd name="connsiteX1" fmla="*/ 1840384 w 3435098"/>
              <a:gd name="connsiteY1" fmla="*/ 197430 h 3392665"/>
              <a:gd name="connsiteX2" fmla="*/ 1018263 w 3435098"/>
              <a:gd name="connsiteY2" fmla="*/ 549768 h 3392665"/>
              <a:gd name="connsiteX3" fmla="*/ 78696 w 3435098"/>
              <a:gd name="connsiteY3" fmla="*/ 2697349 h 3392665"/>
              <a:gd name="connsiteX4" fmla="*/ 347144 w 3435098"/>
              <a:gd name="connsiteY4" fmla="*/ 3309746 h 3392665"/>
              <a:gd name="connsiteX5" fmla="*/ 2679283 w 3435098"/>
              <a:gd name="connsiteY5" fmla="*/ 3301357 h 3392665"/>
              <a:gd name="connsiteX6" fmla="*/ 3425904 w 3435098"/>
              <a:gd name="connsiteY6" fmla="*/ 2521181 h 3392665"/>
              <a:gd name="connsiteX7" fmla="*/ 3065177 w 3435098"/>
              <a:gd name="connsiteY7" fmla="*/ 423933 h 3392665"/>
              <a:gd name="connsiteX8" fmla="*/ 2612171 w 3435098"/>
              <a:gd name="connsiteY8" fmla="*/ 4483 h 3392665"/>
              <a:gd name="connsiteX0" fmla="*/ 2612171 w 3435098"/>
              <a:gd name="connsiteY0" fmla="*/ 103462 h 3491644"/>
              <a:gd name="connsiteX1" fmla="*/ 2360503 w 3435098"/>
              <a:gd name="connsiteY1" fmla="*/ 11184 h 3491644"/>
              <a:gd name="connsiteX2" fmla="*/ 1840384 w 3435098"/>
              <a:gd name="connsiteY2" fmla="*/ 296409 h 3491644"/>
              <a:gd name="connsiteX3" fmla="*/ 1018263 w 3435098"/>
              <a:gd name="connsiteY3" fmla="*/ 648747 h 3491644"/>
              <a:gd name="connsiteX4" fmla="*/ 78696 w 3435098"/>
              <a:gd name="connsiteY4" fmla="*/ 2796328 h 3491644"/>
              <a:gd name="connsiteX5" fmla="*/ 347144 w 3435098"/>
              <a:gd name="connsiteY5" fmla="*/ 3408725 h 3491644"/>
              <a:gd name="connsiteX6" fmla="*/ 2679283 w 3435098"/>
              <a:gd name="connsiteY6" fmla="*/ 3400336 h 3491644"/>
              <a:gd name="connsiteX7" fmla="*/ 3425904 w 3435098"/>
              <a:gd name="connsiteY7" fmla="*/ 2620160 h 3491644"/>
              <a:gd name="connsiteX8" fmla="*/ 3065177 w 3435098"/>
              <a:gd name="connsiteY8" fmla="*/ 522912 h 3491644"/>
              <a:gd name="connsiteX9" fmla="*/ 2612171 w 3435098"/>
              <a:gd name="connsiteY9" fmla="*/ 103462 h 3491644"/>
              <a:gd name="connsiteX0" fmla="*/ 2712839 w 3434683"/>
              <a:gd name="connsiteY0" fmla="*/ 96360 h 3492931"/>
              <a:gd name="connsiteX1" fmla="*/ 2360503 w 3434683"/>
              <a:gd name="connsiteY1" fmla="*/ 12471 h 3492931"/>
              <a:gd name="connsiteX2" fmla="*/ 1840384 w 3434683"/>
              <a:gd name="connsiteY2" fmla="*/ 297696 h 3492931"/>
              <a:gd name="connsiteX3" fmla="*/ 1018263 w 3434683"/>
              <a:gd name="connsiteY3" fmla="*/ 650034 h 3492931"/>
              <a:gd name="connsiteX4" fmla="*/ 78696 w 3434683"/>
              <a:gd name="connsiteY4" fmla="*/ 2797615 h 3492931"/>
              <a:gd name="connsiteX5" fmla="*/ 347144 w 3434683"/>
              <a:gd name="connsiteY5" fmla="*/ 3410012 h 3492931"/>
              <a:gd name="connsiteX6" fmla="*/ 2679283 w 3434683"/>
              <a:gd name="connsiteY6" fmla="*/ 3401623 h 3492931"/>
              <a:gd name="connsiteX7" fmla="*/ 3425904 w 3434683"/>
              <a:gd name="connsiteY7" fmla="*/ 2621447 h 3492931"/>
              <a:gd name="connsiteX8" fmla="*/ 3065177 w 3434683"/>
              <a:gd name="connsiteY8" fmla="*/ 524199 h 3492931"/>
              <a:gd name="connsiteX9" fmla="*/ 2712839 w 3434683"/>
              <a:gd name="connsiteY9" fmla="*/ 96360 h 3492931"/>
              <a:gd name="connsiteX0" fmla="*/ 2712839 w 3434683"/>
              <a:gd name="connsiteY0" fmla="*/ 96360 h 3467109"/>
              <a:gd name="connsiteX1" fmla="*/ 2360503 w 3434683"/>
              <a:gd name="connsiteY1" fmla="*/ 12471 h 3467109"/>
              <a:gd name="connsiteX2" fmla="*/ 1840384 w 3434683"/>
              <a:gd name="connsiteY2" fmla="*/ 297696 h 3467109"/>
              <a:gd name="connsiteX3" fmla="*/ 1018263 w 3434683"/>
              <a:gd name="connsiteY3" fmla="*/ 650034 h 3467109"/>
              <a:gd name="connsiteX4" fmla="*/ 78696 w 3434683"/>
              <a:gd name="connsiteY4" fmla="*/ 2797615 h 3467109"/>
              <a:gd name="connsiteX5" fmla="*/ 347144 w 3434683"/>
              <a:gd name="connsiteY5" fmla="*/ 3410012 h 3467109"/>
              <a:gd name="connsiteX6" fmla="*/ 2679283 w 3434683"/>
              <a:gd name="connsiteY6" fmla="*/ 3351289 h 3467109"/>
              <a:gd name="connsiteX7" fmla="*/ 3425904 w 3434683"/>
              <a:gd name="connsiteY7" fmla="*/ 2621447 h 3467109"/>
              <a:gd name="connsiteX8" fmla="*/ 3065177 w 3434683"/>
              <a:gd name="connsiteY8" fmla="*/ 524199 h 3467109"/>
              <a:gd name="connsiteX9" fmla="*/ 2712839 w 3434683"/>
              <a:gd name="connsiteY9" fmla="*/ 96360 h 3467109"/>
              <a:gd name="connsiteX0" fmla="*/ 2712839 w 3434683"/>
              <a:gd name="connsiteY0" fmla="*/ 96360 h 3441733"/>
              <a:gd name="connsiteX1" fmla="*/ 2360503 w 3434683"/>
              <a:gd name="connsiteY1" fmla="*/ 12471 h 3441733"/>
              <a:gd name="connsiteX2" fmla="*/ 1840384 w 3434683"/>
              <a:gd name="connsiteY2" fmla="*/ 297696 h 3441733"/>
              <a:gd name="connsiteX3" fmla="*/ 1018263 w 3434683"/>
              <a:gd name="connsiteY3" fmla="*/ 650034 h 3441733"/>
              <a:gd name="connsiteX4" fmla="*/ 78696 w 3434683"/>
              <a:gd name="connsiteY4" fmla="*/ 2797615 h 3441733"/>
              <a:gd name="connsiteX5" fmla="*/ 347144 w 3434683"/>
              <a:gd name="connsiteY5" fmla="*/ 3410012 h 3441733"/>
              <a:gd name="connsiteX6" fmla="*/ 2679283 w 3434683"/>
              <a:gd name="connsiteY6" fmla="*/ 3351289 h 3441733"/>
              <a:gd name="connsiteX7" fmla="*/ 3425904 w 3434683"/>
              <a:gd name="connsiteY7" fmla="*/ 2621447 h 3441733"/>
              <a:gd name="connsiteX8" fmla="*/ 3065177 w 3434683"/>
              <a:gd name="connsiteY8" fmla="*/ 524199 h 3441733"/>
              <a:gd name="connsiteX9" fmla="*/ 2712839 w 3434683"/>
              <a:gd name="connsiteY9" fmla="*/ 96360 h 3441733"/>
              <a:gd name="connsiteX0" fmla="*/ 2741317 w 3463161"/>
              <a:gd name="connsiteY0" fmla="*/ 96360 h 3410012"/>
              <a:gd name="connsiteX1" fmla="*/ 2388981 w 3463161"/>
              <a:gd name="connsiteY1" fmla="*/ 12471 h 3410012"/>
              <a:gd name="connsiteX2" fmla="*/ 1868862 w 3463161"/>
              <a:gd name="connsiteY2" fmla="*/ 297696 h 3410012"/>
              <a:gd name="connsiteX3" fmla="*/ 1046741 w 3463161"/>
              <a:gd name="connsiteY3" fmla="*/ 650034 h 3410012"/>
              <a:gd name="connsiteX4" fmla="*/ 107174 w 3463161"/>
              <a:gd name="connsiteY4" fmla="*/ 2797615 h 3410012"/>
              <a:gd name="connsiteX5" fmla="*/ 375622 w 3463161"/>
              <a:gd name="connsiteY5" fmla="*/ 3410012 h 3410012"/>
              <a:gd name="connsiteX6" fmla="*/ 2707761 w 3463161"/>
              <a:gd name="connsiteY6" fmla="*/ 3351289 h 3410012"/>
              <a:gd name="connsiteX7" fmla="*/ 3454382 w 3463161"/>
              <a:gd name="connsiteY7" fmla="*/ 2621447 h 3410012"/>
              <a:gd name="connsiteX8" fmla="*/ 3093655 w 3463161"/>
              <a:gd name="connsiteY8" fmla="*/ 524199 h 3410012"/>
              <a:gd name="connsiteX9" fmla="*/ 2741317 w 3463161"/>
              <a:gd name="connsiteY9" fmla="*/ 96360 h 341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3161" h="3410012">
                <a:moveTo>
                  <a:pt x="2741317" y="96360"/>
                </a:moveTo>
                <a:cubicBezTo>
                  <a:pt x="2623871" y="11072"/>
                  <a:pt x="2517612" y="-19687"/>
                  <a:pt x="2388981" y="12471"/>
                </a:cubicBezTo>
                <a:cubicBezTo>
                  <a:pt x="2260350" y="44629"/>
                  <a:pt x="2124726" y="205417"/>
                  <a:pt x="1868862" y="297696"/>
                </a:cubicBezTo>
                <a:cubicBezTo>
                  <a:pt x="1614396" y="332650"/>
                  <a:pt x="1340356" y="233381"/>
                  <a:pt x="1046741" y="650034"/>
                </a:cubicBezTo>
                <a:cubicBezTo>
                  <a:pt x="753126" y="1066687"/>
                  <a:pt x="219027" y="2337619"/>
                  <a:pt x="107174" y="2797615"/>
                </a:cubicBezTo>
                <a:cubicBezTo>
                  <a:pt x="-4679" y="3257611"/>
                  <a:pt x="-150088" y="3401623"/>
                  <a:pt x="375622" y="3410012"/>
                </a:cubicBezTo>
                <a:lnTo>
                  <a:pt x="2707761" y="3351289"/>
                </a:lnTo>
                <a:cubicBezTo>
                  <a:pt x="3229277" y="3337308"/>
                  <a:pt x="3390066" y="3101018"/>
                  <a:pt x="3454382" y="2621447"/>
                </a:cubicBezTo>
                <a:cubicBezTo>
                  <a:pt x="3518698" y="2141876"/>
                  <a:pt x="3212499" y="945047"/>
                  <a:pt x="3093655" y="524199"/>
                </a:cubicBezTo>
                <a:cubicBezTo>
                  <a:pt x="2974811" y="103351"/>
                  <a:pt x="2858763" y="181648"/>
                  <a:pt x="2741317" y="96360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58825" y="1431925"/>
            <a:ext cx="2395538" cy="2374900"/>
          </a:xfrm>
          <a:custGeom>
            <a:avLst/>
            <a:gdLst>
              <a:gd name="connsiteX0" fmla="*/ 792779 w 2281978"/>
              <a:gd name="connsiteY0" fmla="*/ 95429 h 2360950"/>
              <a:gd name="connsiteX1" fmla="*/ 96493 w 2281978"/>
              <a:gd name="connsiteY1" fmla="*/ 925939 h 2360950"/>
              <a:gd name="connsiteX2" fmla="*/ 62937 w 2281978"/>
              <a:gd name="connsiteY2" fmla="*/ 1370556 h 2360950"/>
              <a:gd name="connsiteX3" fmla="*/ 633388 w 2281978"/>
              <a:gd name="connsiteY3" fmla="*/ 1748061 h 2360950"/>
              <a:gd name="connsiteX4" fmla="*/ 1145117 w 2281978"/>
              <a:gd name="connsiteY4" fmla="*/ 2234622 h 2360950"/>
              <a:gd name="connsiteX5" fmla="*/ 2135018 w 2281978"/>
              <a:gd name="connsiteY5" fmla="*/ 2259789 h 2360950"/>
              <a:gd name="connsiteX6" fmla="*/ 2252464 w 2281978"/>
              <a:gd name="connsiteY6" fmla="*/ 1051774 h 2360950"/>
              <a:gd name="connsiteX7" fmla="*/ 2185352 w 2281978"/>
              <a:gd name="connsiteY7" fmla="*/ 112207 h 2360950"/>
              <a:gd name="connsiteX8" fmla="*/ 1296119 w 2281978"/>
              <a:gd name="connsiteY8" fmla="*/ 19928 h 2360950"/>
              <a:gd name="connsiteX9" fmla="*/ 792779 w 2281978"/>
              <a:gd name="connsiteY9" fmla="*/ 95429 h 2360950"/>
              <a:gd name="connsiteX0" fmla="*/ 792779 w 2281978"/>
              <a:gd name="connsiteY0" fmla="*/ 111151 h 2376672"/>
              <a:gd name="connsiteX1" fmla="*/ 96493 w 2281978"/>
              <a:gd name="connsiteY1" fmla="*/ 941661 h 2376672"/>
              <a:gd name="connsiteX2" fmla="*/ 62937 w 2281978"/>
              <a:gd name="connsiteY2" fmla="*/ 1386278 h 2376672"/>
              <a:gd name="connsiteX3" fmla="*/ 633388 w 2281978"/>
              <a:gd name="connsiteY3" fmla="*/ 1763783 h 2376672"/>
              <a:gd name="connsiteX4" fmla="*/ 1145117 w 2281978"/>
              <a:gd name="connsiteY4" fmla="*/ 2250344 h 2376672"/>
              <a:gd name="connsiteX5" fmla="*/ 2135018 w 2281978"/>
              <a:gd name="connsiteY5" fmla="*/ 2275511 h 2376672"/>
              <a:gd name="connsiteX6" fmla="*/ 2252464 w 2281978"/>
              <a:gd name="connsiteY6" fmla="*/ 1067496 h 2376672"/>
              <a:gd name="connsiteX7" fmla="*/ 2185352 w 2281978"/>
              <a:gd name="connsiteY7" fmla="*/ 127929 h 2376672"/>
              <a:gd name="connsiteX8" fmla="*/ 1463899 w 2281978"/>
              <a:gd name="connsiteY8" fmla="*/ 10483 h 2376672"/>
              <a:gd name="connsiteX9" fmla="*/ 792779 w 2281978"/>
              <a:gd name="connsiteY9" fmla="*/ 111151 h 2376672"/>
              <a:gd name="connsiteX0" fmla="*/ 792779 w 2311511"/>
              <a:gd name="connsiteY0" fmla="*/ 111151 h 2374218"/>
              <a:gd name="connsiteX1" fmla="*/ 96493 w 2311511"/>
              <a:gd name="connsiteY1" fmla="*/ 941661 h 2374218"/>
              <a:gd name="connsiteX2" fmla="*/ 62937 w 2311511"/>
              <a:gd name="connsiteY2" fmla="*/ 1386278 h 2374218"/>
              <a:gd name="connsiteX3" fmla="*/ 633388 w 2311511"/>
              <a:gd name="connsiteY3" fmla="*/ 1763783 h 2374218"/>
              <a:gd name="connsiteX4" fmla="*/ 1145117 w 2311511"/>
              <a:gd name="connsiteY4" fmla="*/ 2250344 h 2374218"/>
              <a:gd name="connsiteX5" fmla="*/ 2135018 w 2311511"/>
              <a:gd name="connsiteY5" fmla="*/ 2275511 h 2374218"/>
              <a:gd name="connsiteX6" fmla="*/ 2302798 w 2311511"/>
              <a:gd name="connsiteY6" fmla="*/ 1101052 h 2374218"/>
              <a:gd name="connsiteX7" fmla="*/ 2185352 w 2311511"/>
              <a:gd name="connsiteY7" fmla="*/ 127929 h 2374218"/>
              <a:gd name="connsiteX8" fmla="*/ 1463899 w 2311511"/>
              <a:gd name="connsiteY8" fmla="*/ 10483 h 2374218"/>
              <a:gd name="connsiteX9" fmla="*/ 792779 w 2311511"/>
              <a:gd name="connsiteY9" fmla="*/ 111151 h 2374218"/>
              <a:gd name="connsiteX0" fmla="*/ 792779 w 2395855"/>
              <a:gd name="connsiteY0" fmla="*/ 111151 h 2374218"/>
              <a:gd name="connsiteX1" fmla="*/ 96493 w 2395855"/>
              <a:gd name="connsiteY1" fmla="*/ 941661 h 2374218"/>
              <a:gd name="connsiteX2" fmla="*/ 62937 w 2395855"/>
              <a:gd name="connsiteY2" fmla="*/ 1386278 h 2374218"/>
              <a:gd name="connsiteX3" fmla="*/ 633388 w 2395855"/>
              <a:gd name="connsiteY3" fmla="*/ 1763783 h 2374218"/>
              <a:gd name="connsiteX4" fmla="*/ 1145117 w 2395855"/>
              <a:gd name="connsiteY4" fmla="*/ 2250344 h 2374218"/>
              <a:gd name="connsiteX5" fmla="*/ 2135018 w 2395855"/>
              <a:gd name="connsiteY5" fmla="*/ 2275511 h 2374218"/>
              <a:gd name="connsiteX6" fmla="*/ 2395077 w 2395855"/>
              <a:gd name="connsiteY6" fmla="*/ 1101052 h 2374218"/>
              <a:gd name="connsiteX7" fmla="*/ 2185352 w 2395855"/>
              <a:gd name="connsiteY7" fmla="*/ 127929 h 2374218"/>
              <a:gd name="connsiteX8" fmla="*/ 1463899 w 2395855"/>
              <a:gd name="connsiteY8" fmla="*/ 10483 h 2374218"/>
              <a:gd name="connsiteX9" fmla="*/ 792779 w 2395855"/>
              <a:gd name="connsiteY9" fmla="*/ 111151 h 237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5855" h="2374218">
                <a:moveTo>
                  <a:pt x="792779" y="111151"/>
                </a:moveTo>
                <a:cubicBezTo>
                  <a:pt x="564878" y="266347"/>
                  <a:pt x="218133" y="729140"/>
                  <a:pt x="96493" y="941661"/>
                </a:cubicBezTo>
                <a:cubicBezTo>
                  <a:pt x="-25147" y="1154182"/>
                  <a:pt x="-26545" y="1249258"/>
                  <a:pt x="62937" y="1386278"/>
                </a:cubicBezTo>
                <a:cubicBezTo>
                  <a:pt x="152419" y="1523298"/>
                  <a:pt x="453025" y="1619772"/>
                  <a:pt x="633388" y="1763783"/>
                </a:cubicBezTo>
                <a:cubicBezTo>
                  <a:pt x="813751" y="1907794"/>
                  <a:pt x="894845" y="2165056"/>
                  <a:pt x="1145117" y="2250344"/>
                </a:cubicBezTo>
                <a:cubicBezTo>
                  <a:pt x="1395389" y="2335632"/>
                  <a:pt x="1926691" y="2467060"/>
                  <a:pt x="2135018" y="2275511"/>
                </a:cubicBezTo>
                <a:cubicBezTo>
                  <a:pt x="2343345" y="2083962"/>
                  <a:pt x="2386688" y="1458982"/>
                  <a:pt x="2395077" y="1101052"/>
                </a:cubicBezTo>
                <a:cubicBezTo>
                  <a:pt x="2403466" y="743122"/>
                  <a:pt x="2344743" y="299903"/>
                  <a:pt x="2185352" y="127929"/>
                </a:cubicBezTo>
                <a:cubicBezTo>
                  <a:pt x="2025961" y="-44045"/>
                  <a:pt x="1691800" y="13279"/>
                  <a:pt x="1463899" y="10483"/>
                </a:cubicBezTo>
                <a:cubicBezTo>
                  <a:pt x="1235998" y="7687"/>
                  <a:pt x="1020680" y="-44045"/>
                  <a:pt x="792779" y="111151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50863" y="1462088"/>
            <a:ext cx="1743075" cy="2344737"/>
          </a:xfrm>
          <a:custGeom>
            <a:avLst/>
            <a:gdLst>
              <a:gd name="connsiteX0" fmla="*/ 192228 w 1655132"/>
              <a:gd name="connsiteY0" fmla="*/ 2213234 h 2346263"/>
              <a:gd name="connsiteX1" fmla="*/ 1509300 w 1655132"/>
              <a:gd name="connsiteY1" fmla="*/ 2196456 h 2346263"/>
              <a:gd name="connsiteX2" fmla="*/ 1618357 w 1655132"/>
              <a:gd name="connsiteY2" fmla="*/ 602548 h 2346263"/>
              <a:gd name="connsiteX3" fmla="*/ 1475744 w 1655132"/>
              <a:gd name="connsiteY3" fmla="*/ 40485 h 2346263"/>
              <a:gd name="connsiteX4" fmla="*/ 964015 w 1655132"/>
              <a:gd name="connsiteY4" fmla="*/ 141153 h 2346263"/>
              <a:gd name="connsiteX5" fmla="*/ 284507 w 1655132"/>
              <a:gd name="connsiteY5" fmla="*/ 912940 h 2346263"/>
              <a:gd name="connsiteX6" fmla="*/ 16059 w 1655132"/>
              <a:gd name="connsiteY6" fmla="*/ 1617616 h 2346263"/>
              <a:gd name="connsiteX7" fmla="*/ 192228 w 1655132"/>
              <a:gd name="connsiteY7" fmla="*/ 2213234 h 2346263"/>
              <a:gd name="connsiteX0" fmla="*/ 279864 w 1742768"/>
              <a:gd name="connsiteY0" fmla="*/ 2213234 h 2346263"/>
              <a:gd name="connsiteX1" fmla="*/ 1596936 w 1742768"/>
              <a:gd name="connsiteY1" fmla="*/ 2196456 h 2346263"/>
              <a:gd name="connsiteX2" fmla="*/ 1705993 w 1742768"/>
              <a:gd name="connsiteY2" fmla="*/ 602548 h 2346263"/>
              <a:gd name="connsiteX3" fmla="*/ 1563380 w 1742768"/>
              <a:gd name="connsiteY3" fmla="*/ 40485 h 2346263"/>
              <a:gd name="connsiteX4" fmla="*/ 1051651 w 1742768"/>
              <a:gd name="connsiteY4" fmla="*/ 141153 h 2346263"/>
              <a:gd name="connsiteX5" fmla="*/ 372143 w 1742768"/>
              <a:gd name="connsiteY5" fmla="*/ 912940 h 2346263"/>
              <a:gd name="connsiteX6" fmla="*/ 3027 w 1742768"/>
              <a:gd name="connsiteY6" fmla="*/ 1617616 h 2346263"/>
              <a:gd name="connsiteX7" fmla="*/ 279864 w 1742768"/>
              <a:gd name="connsiteY7" fmla="*/ 2213234 h 2346263"/>
              <a:gd name="connsiteX0" fmla="*/ 279052 w 1741956"/>
              <a:gd name="connsiteY0" fmla="*/ 2212902 h 2345931"/>
              <a:gd name="connsiteX1" fmla="*/ 1596124 w 1741956"/>
              <a:gd name="connsiteY1" fmla="*/ 2196124 h 2345931"/>
              <a:gd name="connsiteX2" fmla="*/ 1705181 w 1741956"/>
              <a:gd name="connsiteY2" fmla="*/ 602216 h 2345931"/>
              <a:gd name="connsiteX3" fmla="*/ 1562568 w 1741956"/>
              <a:gd name="connsiteY3" fmla="*/ 40153 h 2345931"/>
              <a:gd name="connsiteX4" fmla="*/ 1050839 w 1741956"/>
              <a:gd name="connsiteY4" fmla="*/ 140821 h 2345931"/>
              <a:gd name="connsiteX5" fmla="*/ 346164 w 1741956"/>
              <a:gd name="connsiteY5" fmla="*/ 904219 h 2345931"/>
              <a:gd name="connsiteX6" fmla="*/ 2215 w 1741956"/>
              <a:gd name="connsiteY6" fmla="*/ 1617284 h 2345931"/>
              <a:gd name="connsiteX7" fmla="*/ 279052 w 1741956"/>
              <a:gd name="connsiteY7" fmla="*/ 2212902 h 234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1956" h="2345931">
                <a:moveTo>
                  <a:pt x="279052" y="2212902"/>
                </a:moveTo>
                <a:cubicBezTo>
                  <a:pt x="544703" y="2309375"/>
                  <a:pt x="1358436" y="2464572"/>
                  <a:pt x="1596124" y="2196124"/>
                </a:cubicBezTo>
                <a:cubicBezTo>
                  <a:pt x="1833812" y="1927676"/>
                  <a:pt x="1710774" y="961544"/>
                  <a:pt x="1705181" y="602216"/>
                </a:cubicBezTo>
                <a:cubicBezTo>
                  <a:pt x="1699588" y="242888"/>
                  <a:pt x="1671625" y="117052"/>
                  <a:pt x="1562568" y="40153"/>
                </a:cubicBezTo>
                <a:cubicBezTo>
                  <a:pt x="1453511" y="-36746"/>
                  <a:pt x="1253573" y="-3190"/>
                  <a:pt x="1050839" y="140821"/>
                </a:cubicBezTo>
                <a:cubicBezTo>
                  <a:pt x="848105" y="284832"/>
                  <a:pt x="504157" y="658142"/>
                  <a:pt x="346164" y="904219"/>
                </a:cubicBezTo>
                <a:cubicBezTo>
                  <a:pt x="188171" y="1150296"/>
                  <a:pt x="13400" y="1399170"/>
                  <a:pt x="2215" y="1617284"/>
                </a:cubicBezTo>
                <a:cubicBezTo>
                  <a:pt x="-8970" y="1835398"/>
                  <a:pt x="13401" y="2116429"/>
                  <a:pt x="279052" y="2212902"/>
                </a:cubicBezTo>
                <a:close/>
              </a:path>
            </a:pathLst>
          </a:custGeom>
          <a:gradFill>
            <a:gsLst>
              <a:gs pos="0">
                <a:schemeClr val="accent2">
                  <a:tint val="50000"/>
                  <a:satMod val="300000"/>
                  <a:alpha val="53000"/>
                </a:schemeClr>
              </a:gs>
              <a:gs pos="35000">
                <a:schemeClr val="accent2">
                  <a:tint val="37000"/>
                  <a:satMod val="300000"/>
                  <a:alpha val="57000"/>
                </a:schemeClr>
              </a:gs>
              <a:gs pos="100000">
                <a:schemeClr val="accent2">
                  <a:tint val="15000"/>
                  <a:satMod val="350000"/>
                  <a:alpha val="91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373813" y="1487488"/>
            <a:ext cx="1035050" cy="1519237"/>
          </a:xfrm>
          <a:custGeom>
            <a:avLst/>
            <a:gdLst>
              <a:gd name="connsiteX0" fmla="*/ 319970 w 1033987"/>
              <a:gd name="connsiteY0" fmla="*/ 22992 h 1520079"/>
              <a:gd name="connsiteX1" fmla="*/ 17966 w 1033987"/>
              <a:gd name="connsiteY1" fmla="*/ 165605 h 1520079"/>
              <a:gd name="connsiteX2" fmla="*/ 34744 w 1033987"/>
              <a:gd name="connsiteY2" fmla="*/ 685723 h 1520079"/>
              <a:gd name="connsiteX3" fmla="*/ 34744 w 1033987"/>
              <a:gd name="connsiteY3" fmla="*/ 1189062 h 1520079"/>
              <a:gd name="connsiteX4" fmla="*/ 236080 w 1033987"/>
              <a:gd name="connsiteY4" fmla="*/ 1465899 h 1520079"/>
              <a:gd name="connsiteX5" fmla="*/ 647140 w 1033987"/>
              <a:gd name="connsiteY5" fmla="*/ 1474288 h 1520079"/>
              <a:gd name="connsiteX6" fmla="*/ 1007867 w 1033987"/>
              <a:gd name="connsiteY6" fmla="*/ 979337 h 1520079"/>
              <a:gd name="connsiteX7" fmla="*/ 965922 w 1033987"/>
              <a:gd name="connsiteY7" fmla="*/ 199161 h 1520079"/>
              <a:gd name="connsiteX8" fmla="*/ 647140 w 1033987"/>
              <a:gd name="connsiteY8" fmla="*/ 14603 h 1520079"/>
              <a:gd name="connsiteX9" fmla="*/ 319970 w 1033987"/>
              <a:gd name="connsiteY9" fmla="*/ 22992 h 152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987" h="1520079">
                <a:moveTo>
                  <a:pt x="319970" y="22992"/>
                </a:moveTo>
                <a:cubicBezTo>
                  <a:pt x="215108" y="48159"/>
                  <a:pt x="65504" y="55150"/>
                  <a:pt x="17966" y="165605"/>
                </a:cubicBezTo>
                <a:cubicBezTo>
                  <a:pt x="-29572" y="276060"/>
                  <a:pt x="31948" y="515147"/>
                  <a:pt x="34744" y="685723"/>
                </a:cubicBezTo>
                <a:cubicBezTo>
                  <a:pt x="37540" y="856299"/>
                  <a:pt x="1188" y="1059033"/>
                  <a:pt x="34744" y="1189062"/>
                </a:cubicBezTo>
                <a:cubicBezTo>
                  <a:pt x="68300" y="1319091"/>
                  <a:pt x="134014" y="1418361"/>
                  <a:pt x="236080" y="1465899"/>
                </a:cubicBezTo>
                <a:cubicBezTo>
                  <a:pt x="338146" y="1513437"/>
                  <a:pt x="518509" y="1555382"/>
                  <a:pt x="647140" y="1474288"/>
                </a:cubicBezTo>
                <a:cubicBezTo>
                  <a:pt x="775771" y="1393194"/>
                  <a:pt x="954737" y="1191858"/>
                  <a:pt x="1007867" y="979337"/>
                </a:cubicBezTo>
                <a:cubicBezTo>
                  <a:pt x="1060997" y="766816"/>
                  <a:pt x="1026043" y="359950"/>
                  <a:pt x="965922" y="199161"/>
                </a:cubicBezTo>
                <a:cubicBezTo>
                  <a:pt x="905801" y="38372"/>
                  <a:pt x="752002" y="38372"/>
                  <a:pt x="647140" y="14603"/>
                </a:cubicBezTo>
                <a:cubicBezTo>
                  <a:pt x="542278" y="-9166"/>
                  <a:pt x="424832" y="-2175"/>
                  <a:pt x="319970" y="22992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4622800" y="1233488"/>
            <a:ext cx="2532063" cy="2563812"/>
          </a:xfrm>
          <a:custGeom>
            <a:avLst/>
            <a:gdLst>
              <a:gd name="connsiteX0" fmla="*/ 1227429 w 2631203"/>
              <a:gd name="connsiteY0" fmla="*/ 11008 h 2636181"/>
              <a:gd name="connsiteX1" fmla="*/ 631810 w 2631203"/>
              <a:gd name="connsiteY1" fmla="*/ 296233 h 2636181"/>
              <a:gd name="connsiteX2" fmla="*/ 522753 w 2631203"/>
              <a:gd name="connsiteY2" fmla="*/ 1378413 h 2636181"/>
              <a:gd name="connsiteX3" fmla="*/ 69748 w 2631203"/>
              <a:gd name="connsiteY3" fmla="*/ 1781085 h 2636181"/>
              <a:gd name="connsiteX4" fmla="*/ 153638 w 2631203"/>
              <a:gd name="connsiteY4" fmla="*/ 2519316 h 2636181"/>
              <a:gd name="connsiteX5" fmla="*/ 1487487 w 2631203"/>
              <a:gd name="connsiteY5" fmla="*/ 2569650 h 2636181"/>
              <a:gd name="connsiteX6" fmla="*/ 2561278 w 2631203"/>
              <a:gd name="connsiteY6" fmla="*/ 2569650 h 2636181"/>
              <a:gd name="connsiteX7" fmla="*/ 2460610 w 2631203"/>
              <a:gd name="connsiteY7" fmla="*/ 1697195 h 2636181"/>
              <a:gd name="connsiteX8" fmla="*/ 1923715 w 2631203"/>
              <a:gd name="connsiteY8" fmla="*/ 1630083 h 2636181"/>
              <a:gd name="connsiteX9" fmla="*/ 1713990 w 2631203"/>
              <a:gd name="connsiteY9" fmla="*/ 1260967 h 2636181"/>
              <a:gd name="connsiteX10" fmla="*/ 1688823 w 2631203"/>
              <a:gd name="connsiteY10" fmla="*/ 505958 h 2636181"/>
              <a:gd name="connsiteX11" fmla="*/ 1588155 w 2631203"/>
              <a:gd name="connsiteY11" fmla="*/ 103286 h 2636181"/>
              <a:gd name="connsiteX12" fmla="*/ 1227429 w 2631203"/>
              <a:gd name="connsiteY12" fmla="*/ 11008 h 2636181"/>
              <a:gd name="connsiteX0" fmla="*/ 1227429 w 2665983"/>
              <a:gd name="connsiteY0" fmla="*/ 11008 h 2626245"/>
              <a:gd name="connsiteX1" fmla="*/ 631810 w 2665983"/>
              <a:gd name="connsiteY1" fmla="*/ 296233 h 2626245"/>
              <a:gd name="connsiteX2" fmla="*/ 522753 w 2665983"/>
              <a:gd name="connsiteY2" fmla="*/ 1378413 h 2626245"/>
              <a:gd name="connsiteX3" fmla="*/ 69748 w 2665983"/>
              <a:gd name="connsiteY3" fmla="*/ 1781085 h 2626245"/>
              <a:gd name="connsiteX4" fmla="*/ 153638 w 2665983"/>
              <a:gd name="connsiteY4" fmla="*/ 2519316 h 2626245"/>
              <a:gd name="connsiteX5" fmla="*/ 1487487 w 2665983"/>
              <a:gd name="connsiteY5" fmla="*/ 2569650 h 2626245"/>
              <a:gd name="connsiteX6" fmla="*/ 2561278 w 2665983"/>
              <a:gd name="connsiteY6" fmla="*/ 2569650 h 2626245"/>
              <a:gd name="connsiteX7" fmla="*/ 2552889 w 2665983"/>
              <a:gd name="connsiteY7" fmla="*/ 1831419 h 2626245"/>
              <a:gd name="connsiteX8" fmla="*/ 1923715 w 2665983"/>
              <a:gd name="connsiteY8" fmla="*/ 1630083 h 2626245"/>
              <a:gd name="connsiteX9" fmla="*/ 1713990 w 2665983"/>
              <a:gd name="connsiteY9" fmla="*/ 1260967 h 2626245"/>
              <a:gd name="connsiteX10" fmla="*/ 1688823 w 2665983"/>
              <a:gd name="connsiteY10" fmla="*/ 505958 h 2626245"/>
              <a:gd name="connsiteX11" fmla="*/ 1588155 w 2665983"/>
              <a:gd name="connsiteY11" fmla="*/ 103286 h 2626245"/>
              <a:gd name="connsiteX12" fmla="*/ 1227429 w 2665983"/>
              <a:gd name="connsiteY12" fmla="*/ 11008 h 2626245"/>
              <a:gd name="connsiteX0" fmla="*/ 1218418 w 2656972"/>
              <a:gd name="connsiteY0" fmla="*/ 11008 h 2626245"/>
              <a:gd name="connsiteX1" fmla="*/ 622799 w 2656972"/>
              <a:gd name="connsiteY1" fmla="*/ 296233 h 2626245"/>
              <a:gd name="connsiteX2" fmla="*/ 513742 w 2656972"/>
              <a:gd name="connsiteY2" fmla="*/ 1378413 h 2626245"/>
              <a:gd name="connsiteX3" fmla="*/ 77515 w 2656972"/>
              <a:gd name="connsiteY3" fmla="*/ 1848197 h 2626245"/>
              <a:gd name="connsiteX4" fmla="*/ 144627 w 2656972"/>
              <a:gd name="connsiteY4" fmla="*/ 2519316 h 2626245"/>
              <a:gd name="connsiteX5" fmla="*/ 1478476 w 2656972"/>
              <a:gd name="connsiteY5" fmla="*/ 2569650 h 2626245"/>
              <a:gd name="connsiteX6" fmla="*/ 2552267 w 2656972"/>
              <a:gd name="connsiteY6" fmla="*/ 2569650 h 2626245"/>
              <a:gd name="connsiteX7" fmla="*/ 2543878 w 2656972"/>
              <a:gd name="connsiteY7" fmla="*/ 1831419 h 2626245"/>
              <a:gd name="connsiteX8" fmla="*/ 1914704 w 2656972"/>
              <a:gd name="connsiteY8" fmla="*/ 1630083 h 2626245"/>
              <a:gd name="connsiteX9" fmla="*/ 1704979 w 2656972"/>
              <a:gd name="connsiteY9" fmla="*/ 1260967 h 2626245"/>
              <a:gd name="connsiteX10" fmla="*/ 1679812 w 2656972"/>
              <a:gd name="connsiteY10" fmla="*/ 505958 h 2626245"/>
              <a:gd name="connsiteX11" fmla="*/ 1579144 w 2656972"/>
              <a:gd name="connsiteY11" fmla="*/ 103286 h 2626245"/>
              <a:gd name="connsiteX12" fmla="*/ 1218418 w 2656972"/>
              <a:gd name="connsiteY12" fmla="*/ 11008 h 2626245"/>
              <a:gd name="connsiteX0" fmla="*/ 1233710 w 2672264"/>
              <a:gd name="connsiteY0" fmla="*/ 11008 h 2626245"/>
              <a:gd name="connsiteX1" fmla="*/ 638091 w 2672264"/>
              <a:gd name="connsiteY1" fmla="*/ 296233 h 2626245"/>
              <a:gd name="connsiteX2" fmla="*/ 529034 w 2672264"/>
              <a:gd name="connsiteY2" fmla="*/ 1378413 h 2626245"/>
              <a:gd name="connsiteX3" fmla="*/ 92807 w 2672264"/>
              <a:gd name="connsiteY3" fmla="*/ 1848197 h 2626245"/>
              <a:gd name="connsiteX4" fmla="*/ 159919 w 2672264"/>
              <a:gd name="connsiteY4" fmla="*/ 2519316 h 2626245"/>
              <a:gd name="connsiteX5" fmla="*/ 1493768 w 2672264"/>
              <a:gd name="connsiteY5" fmla="*/ 2569650 h 2626245"/>
              <a:gd name="connsiteX6" fmla="*/ 2567559 w 2672264"/>
              <a:gd name="connsiteY6" fmla="*/ 2569650 h 2626245"/>
              <a:gd name="connsiteX7" fmla="*/ 2559170 w 2672264"/>
              <a:gd name="connsiteY7" fmla="*/ 1831419 h 2626245"/>
              <a:gd name="connsiteX8" fmla="*/ 1929996 w 2672264"/>
              <a:gd name="connsiteY8" fmla="*/ 1630083 h 2626245"/>
              <a:gd name="connsiteX9" fmla="*/ 1720271 w 2672264"/>
              <a:gd name="connsiteY9" fmla="*/ 1260967 h 2626245"/>
              <a:gd name="connsiteX10" fmla="*/ 1695104 w 2672264"/>
              <a:gd name="connsiteY10" fmla="*/ 505958 h 2626245"/>
              <a:gd name="connsiteX11" fmla="*/ 1594436 w 2672264"/>
              <a:gd name="connsiteY11" fmla="*/ 103286 h 2626245"/>
              <a:gd name="connsiteX12" fmla="*/ 1233710 w 2672264"/>
              <a:gd name="connsiteY12" fmla="*/ 11008 h 2626245"/>
              <a:gd name="connsiteX0" fmla="*/ 1229580 w 2672854"/>
              <a:gd name="connsiteY0" fmla="*/ 11008 h 2591935"/>
              <a:gd name="connsiteX1" fmla="*/ 633961 w 2672854"/>
              <a:gd name="connsiteY1" fmla="*/ 296233 h 2591935"/>
              <a:gd name="connsiteX2" fmla="*/ 524904 w 2672854"/>
              <a:gd name="connsiteY2" fmla="*/ 1378413 h 2591935"/>
              <a:gd name="connsiteX3" fmla="*/ 88677 w 2672854"/>
              <a:gd name="connsiteY3" fmla="*/ 1848197 h 2591935"/>
              <a:gd name="connsiteX4" fmla="*/ 155789 w 2672854"/>
              <a:gd name="connsiteY4" fmla="*/ 2519316 h 2591935"/>
              <a:gd name="connsiteX5" fmla="*/ 1422526 w 2672854"/>
              <a:gd name="connsiteY5" fmla="*/ 2410259 h 2591935"/>
              <a:gd name="connsiteX6" fmla="*/ 2563429 w 2672854"/>
              <a:gd name="connsiteY6" fmla="*/ 2569650 h 2591935"/>
              <a:gd name="connsiteX7" fmla="*/ 2555040 w 2672854"/>
              <a:gd name="connsiteY7" fmla="*/ 1831419 h 2591935"/>
              <a:gd name="connsiteX8" fmla="*/ 1925866 w 2672854"/>
              <a:gd name="connsiteY8" fmla="*/ 1630083 h 2591935"/>
              <a:gd name="connsiteX9" fmla="*/ 1716141 w 2672854"/>
              <a:gd name="connsiteY9" fmla="*/ 1260967 h 2591935"/>
              <a:gd name="connsiteX10" fmla="*/ 1690974 w 2672854"/>
              <a:gd name="connsiteY10" fmla="*/ 505958 h 2591935"/>
              <a:gd name="connsiteX11" fmla="*/ 1590306 w 2672854"/>
              <a:gd name="connsiteY11" fmla="*/ 103286 h 2591935"/>
              <a:gd name="connsiteX12" fmla="*/ 1229580 w 2672854"/>
              <a:gd name="connsiteY12" fmla="*/ 11008 h 2591935"/>
              <a:gd name="connsiteX0" fmla="*/ 1219063 w 2662337"/>
              <a:gd name="connsiteY0" fmla="*/ 11008 h 2593413"/>
              <a:gd name="connsiteX1" fmla="*/ 623444 w 2662337"/>
              <a:gd name="connsiteY1" fmla="*/ 296233 h 2593413"/>
              <a:gd name="connsiteX2" fmla="*/ 514387 w 2662337"/>
              <a:gd name="connsiteY2" fmla="*/ 1378413 h 2593413"/>
              <a:gd name="connsiteX3" fmla="*/ 78160 w 2662337"/>
              <a:gd name="connsiteY3" fmla="*/ 1848197 h 2593413"/>
              <a:gd name="connsiteX4" fmla="*/ 136883 w 2662337"/>
              <a:gd name="connsiteY4" fmla="*/ 2393481 h 2593413"/>
              <a:gd name="connsiteX5" fmla="*/ 1412009 w 2662337"/>
              <a:gd name="connsiteY5" fmla="*/ 2410259 h 2593413"/>
              <a:gd name="connsiteX6" fmla="*/ 2552912 w 2662337"/>
              <a:gd name="connsiteY6" fmla="*/ 2569650 h 2593413"/>
              <a:gd name="connsiteX7" fmla="*/ 2544523 w 2662337"/>
              <a:gd name="connsiteY7" fmla="*/ 1831419 h 2593413"/>
              <a:gd name="connsiteX8" fmla="*/ 1915349 w 2662337"/>
              <a:gd name="connsiteY8" fmla="*/ 1630083 h 2593413"/>
              <a:gd name="connsiteX9" fmla="*/ 1705624 w 2662337"/>
              <a:gd name="connsiteY9" fmla="*/ 1260967 h 2593413"/>
              <a:gd name="connsiteX10" fmla="*/ 1680457 w 2662337"/>
              <a:gd name="connsiteY10" fmla="*/ 505958 h 2593413"/>
              <a:gd name="connsiteX11" fmla="*/ 1579789 w 2662337"/>
              <a:gd name="connsiteY11" fmla="*/ 103286 h 2593413"/>
              <a:gd name="connsiteX12" fmla="*/ 1219063 w 2662337"/>
              <a:gd name="connsiteY12" fmla="*/ 11008 h 2593413"/>
              <a:gd name="connsiteX0" fmla="*/ 1219063 w 2585536"/>
              <a:gd name="connsiteY0" fmla="*/ 11008 h 2441486"/>
              <a:gd name="connsiteX1" fmla="*/ 623444 w 2585536"/>
              <a:gd name="connsiteY1" fmla="*/ 296233 h 2441486"/>
              <a:gd name="connsiteX2" fmla="*/ 514387 w 2585536"/>
              <a:gd name="connsiteY2" fmla="*/ 1378413 h 2441486"/>
              <a:gd name="connsiteX3" fmla="*/ 78160 w 2585536"/>
              <a:gd name="connsiteY3" fmla="*/ 1848197 h 2441486"/>
              <a:gd name="connsiteX4" fmla="*/ 136883 w 2585536"/>
              <a:gd name="connsiteY4" fmla="*/ 2393481 h 2441486"/>
              <a:gd name="connsiteX5" fmla="*/ 1412009 w 2585536"/>
              <a:gd name="connsiteY5" fmla="*/ 2410259 h 2441486"/>
              <a:gd name="connsiteX6" fmla="*/ 2401910 w 2585536"/>
              <a:gd name="connsiteY6" fmla="*/ 2359925 h 2441486"/>
              <a:gd name="connsiteX7" fmla="*/ 2544523 w 2585536"/>
              <a:gd name="connsiteY7" fmla="*/ 1831419 h 2441486"/>
              <a:gd name="connsiteX8" fmla="*/ 1915349 w 2585536"/>
              <a:gd name="connsiteY8" fmla="*/ 1630083 h 2441486"/>
              <a:gd name="connsiteX9" fmla="*/ 1705624 w 2585536"/>
              <a:gd name="connsiteY9" fmla="*/ 1260967 h 2441486"/>
              <a:gd name="connsiteX10" fmla="*/ 1680457 w 2585536"/>
              <a:gd name="connsiteY10" fmla="*/ 505958 h 2441486"/>
              <a:gd name="connsiteX11" fmla="*/ 1579789 w 2585536"/>
              <a:gd name="connsiteY11" fmla="*/ 103286 h 2441486"/>
              <a:gd name="connsiteX12" fmla="*/ 1219063 w 2585536"/>
              <a:gd name="connsiteY12" fmla="*/ 11008 h 2441486"/>
              <a:gd name="connsiteX0" fmla="*/ 1219063 w 2527429"/>
              <a:gd name="connsiteY0" fmla="*/ 11008 h 2441486"/>
              <a:gd name="connsiteX1" fmla="*/ 623444 w 2527429"/>
              <a:gd name="connsiteY1" fmla="*/ 296233 h 2441486"/>
              <a:gd name="connsiteX2" fmla="*/ 514387 w 2527429"/>
              <a:gd name="connsiteY2" fmla="*/ 1378413 h 2441486"/>
              <a:gd name="connsiteX3" fmla="*/ 78160 w 2527429"/>
              <a:gd name="connsiteY3" fmla="*/ 1848197 h 2441486"/>
              <a:gd name="connsiteX4" fmla="*/ 136883 w 2527429"/>
              <a:gd name="connsiteY4" fmla="*/ 2393481 h 2441486"/>
              <a:gd name="connsiteX5" fmla="*/ 1412009 w 2527429"/>
              <a:gd name="connsiteY5" fmla="*/ 2410259 h 2441486"/>
              <a:gd name="connsiteX6" fmla="*/ 2401910 w 2527429"/>
              <a:gd name="connsiteY6" fmla="*/ 2359925 h 2441486"/>
              <a:gd name="connsiteX7" fmla="*/ 2460633 w 2527429"/>
              <a:gd name="connsiteY7" fmla="*/ 1831419 h 2441486"/>
              <a:gd name="connsiteX8" fmla="*/ 1915349 w 2527429"/>
              <a:gd name="connsiteY8" fmla="*/ 1630083 h 2441486"/>
              <a:gd name="connsiteX9" fmla="*/ 1705624 w 2527429"/>
              <a:gd name="connsiteY9" fmla="*/ 1260967 h 2441486"/>
              <a:gd name="connsiteX10" fmla="*/ 1680457 w 2527429"/>
              <a:gd name="connsiteY10" fmla="*/ 505958 h 2441486"/>
              <a:gd name="connsiteX11" fmla="*/ 1579789 w 2527429"/>
              <a:gd name="connsiteY11" fmla="*/ 103286 h 2441486"/>
              <a:gd name="connsiteX12" fmla="*/ 1219063 w 2527429"/>
              <a:gd name="connsiteY12" fmla="*/ 11008 h 2441486"/>
              <a:gd name="connsiteX0" fmla="*/ 1236865 w 2545231"/>
              <a:gd name="connsiteY0" fmla="*/ 11008 h 2441486"/>
              <a:gd name="connsiteX1" fmla="*/ 641246 w 2545231"/>
              <a:gd name="connsiteY1" fmla="*/ 296233 h 2441486"/>
              <a:gd name="connsiteX2" fmla="*/ 825804 w 2545231"/>
              <a:gd name="connsiteY2" fmla="*/ 1219022 h 2441486"/>
              <a:gd name="connsiteX3" fmla="*/ 95962 w 2545231"/>
              <a:gd name="connsiteY3" fmla="*/ 1848197 h 2441486"/>
              <a:gd name="connsiteX4" fmla="*/ 154685 w 2545231"/>
              <a:gd name="connsiteY4" fmla="*/ 2393481 h 2441486"/>
              <a:gd name="connsiteX5" fmla="*/ 1429811 w 2545231"/>
              <a:gd name="connsiteY5" fmla="*/ 2410259 h 2441486"/>
              <a:gd name="connsiteX6" fmla="*/ 2419712 w 2545231"/>
              <a:gd name="connsiteY6" fmla="*/ 2359925 h 2441486"/>
              <a:gd name="connsiteX7" fmla="*/ 2478435 w 2545231"/>
              <a:gd name="connsiteY7" fmla="*/ 1831419 h 2441486"/>
              <a:gd name="connsiteX8" fmla="*/ 1933151 w 2545231"/>
              <a:gd name="connsiteY8" fmla="*/ 1630083 h 2441486"/>
              <a:gd name="connsiteX9" fmla="*/ 1723426 w 2545231"/>
              <a:gd name="connsiteY9" fmla="*/ 1260967 h 2441486"/>
              <a:gd name="connsiteX10" fmla="*/ 1698259 w 2545231"/>
              <a:gd name="connsiteY10" fmla="*/ 505958 h 2441486"/>
              <a:gd name="connsiteX11" fmla="*/ 1597591 w 2545231"/>
              <a:gd name="connsiteY11" fmla="*/ 103286 h 2441486"/>
              <a:gd name="connsiteX12" fmla="*/ 1236865 w 2545231"/>
              <a:gd name="connsiteY12" fmla="*/ 11008 h 2441486"/>
              <a:gd name="connsiteX0" fmla="*/ 1236865 w 2545231"/>
              <a:gd name="connsiteY0" fmla="*/ 24644 h 2455122"/>
              <a:gd name="connsiteX1" fmla="*/ 641246 w 2545231"/>
              <a:gd name="connsiteY1" fmla="*/ 125311 h 2455122"/>
              <a:gd name="connsiteX2" fmla="*/ 825804 w 2545231"/>
              <a:gd name="connsiteY2" fmla="*/ 1232658 h 2455122"/>
              <a:gd name="connsiteX3" fmla="*/ 95962 w 2545231"/>
              <a:gd name="connsiteY3" fmla="*/ 1861833 h 2455122"/>
              <a:gd name="connsiteX4" fmla="*/ 154685 w 2545231"/>
              <a:gd name="connsiteY4" fmla="*/ 2407117 h 2455122"/>
              <a:gd name="connsiteX5" fmla="*/ 1429811 w 2545231"/>
              <a:gd name="connsiteY5" fmla="*/ 2423895 h 2455122"/>
              <a:gd name="connsiteX6" fmla="*/ 2419712 w 2545231"/>
              <a:gd name="connsiteY6" fmla="*/ 2373561 h 2455122"/>
              <a:gd name="connsiteX7" fmla="*/ 2478435 w 2545231"/>
              <a:gd name="connsiteY7" fmla="*/ 1845055 h 2455122"/>
              <a:gd name="connsiteX8" fmla="*/ 1933151 w 2545231"/>
              <a:gd name="connsiteY8" fmla="*/ 1643719 h 2455122"/>
              <a:gd name="connsiteX9" fmla="*/ 1723426 w 2545231"/>
              <a:gd name="connsiteY9" fmla="*/ 1274603 h 2455122"/>
              <a:gd name="connsiteX10" fmla="*/ 1698259 w 2545231"/>
              <a:gd name="connsiteY10" fmla="*/ 519594 h 2455122"/>
              <a:gd name="connsiteX11" fmla="*/ 1597591 w 2545231"/>
              <a:gd name="connsiteY11" fmla="*/ 116922 h 2455122"/>
              <a:gd name="connsiteX12" fmla="*/ 1236865 w 2545231"/>
              <a:gd name="connsiteY12" fmla="*/ 24644 h 2455122"/>
              <a:gd name="connsiteX0" fmla="*/ 1236865 w 2545231"/>
              <a:gd name="connsiteY0" fmla="*/ 11 h 2564712"/>
              <a:gd name="connsiteX1" fmla="*/ 641246 w 2545231"/>
              <a:gd name="connsiteY1" fmla="*/ 234901 h 2564712"/>
              <a:gd name="connsiteX2" fmla="*/ 825804 w 2545231"/>
              <a:gd name="connsiteY2" fmla="*/ 1342248 h 2564712"/>
              <a:gd name="connsiteX3" fmla="*/ 95962 w 2545231"/>
              <a:gd name="connsiteY3" fmla="*/ 1971423 h 2564712"/>
              <a:gd name="connsiteX4" fmla="*/ 154685 w 2545231"/>
              <a:gd name="connsiteY4" fmla="*/ 2516707 h 2564712"/>
              <a:gd name="connsiteX5" fmla="*/ 1429811 w 2545231"/>
              <a:gd name="connsiteY5" fmla="*/ 2533485 h 2564712"/>
              <a:gd name="connsiteX6" fmla="*/ 2419712 w 2545231"/>
              <a:gd name="connsiteY6" fmla="*/ 2483151 h 2564712"/>
              <a:gd name="connsiteX7" fmla="*/ 2478435 w 2545231"/>
              <a:gd name="connsiteY7" fmla="*/ 1954645 h 2564712"/>
              <a:gd name="connsiteX8" fmla="*/ 1933151 w 2545231"/>
              <a:gd name="connsiteY8" fmla="*/ 1753309 h 2564712"/>
              <a:gd name="connsiteX9" fmla="*/ 1723426 w 2545231"/>
              <a:gd name="connsiteY9" fmla="*/ 1384193 h 2564712"/>
              <a:gd name="connsiteX10" fmla="*/ 1698259 w 2545231"/>
              <a:gd name="connsiteY10" fmla="*/ 629184 h 2564712"/>
              <a:gd name="connsiteX11" fmla="*/ 1597591 w 2545231"/>
              <a:gd name="connsiteY11" fmla="*/ 226512 h 2564712"/>
              <a:gd name="connsiteX12" fmla="*/ 1236865 w 2545231"/>
              <a:gd name="connsiteY12" fmla="*/ 11 h 2564712"/>
              <a:gd name="connsiteX0" fmla="*/ 1236865 w 2545231"/>
              <a:gd name="connsiteY0" fmla="*/ 178 h 2564879"/>
              <a:gd name="connsiteX1" fmla="*/ 767081 w 2545231"/>
              <a:gd name="connsiteY1" fmla="*/ 260235 h 2564879"/>
              <a:gd name="connsiteX2" fmla="*/ 825804 w 2545231"/>
              <a:gd name="connsiteY2" fmla="*/ 1342415 h 2564879"/>
              <a:gd name="connsiteX3" fmla="*/ 95962 w 2545231"/>
              <a:gd name="connsiteY3" fmla="*/ 1971590 h 2564879"/>
              <a:gd name="connsiteX4" fmla="*/ 154685 w 2545231"/>
              <a:gd name="connsiteY4" fmla="*/ 2516874 h 2564879"/>
              <a:gd name="connsiteX5" fmla="*/ 1429811 w 2545231"/>
              <a:gd name="connsiteY5" fmla="*/ 2533652 h 2564879"/>
              <a:gd name="connsiteX6" fmla="*/ 2419712 w 2545231"/>
              <a:gd name="connsiteY6" fmla="*/ 2483318 h 2564879"/>
              <a:gd name="connsiteX7" fmla="*/ 2478435 w 2545231"/>
              <a:gd name="connsiteY7" fmla="*/ 1954812 h 2564879"/>
              <a:gd name="connsiteX8" fmla="*/ 1933151 w 2545231"/>
              <a:gd name="connsiteY8" fmla="*/ 1753476 h 2564879"/>
              <a:gd name="connsiteX9" fmla="*/ 1723426 w 2545231"/>
              <a:gd name="connsiteY9" fmla="*/ 1384360 h 2564879"/>
              <a:gd name="connsiteX10" fmla="*/ 1698259 w 2545231"/>
              <a:gd name="connsiteY10" fmla="*/ 629351 h 2564879"/>
              <a:gd name="connsiteX11" fmla="*/ 1597591 w 2545231"/>
              <a:gd name="connsiteY11" fmla="*/ 226679 h 2564879"/>
              <a:gd name="connsiteX12" fmla="*/ 1236865 w 2545231"/>
              <a:gd name="connsiteY12" fmla="*/ 178 h 2564879"/>
              <a:gd name="connsiteX0" fmla="*/ 1224486 w 2532852"/>
              <a:gd name="connsiteY0" fmla="*/ 178 h 2564879"/>
              <a:gd name="connsiteX1" fmla="*/ 754702 w 2532852"/>
              <a:gd name="connsiteY1" fmla="*/ 260235 h 2564879"/>
              <a:gd name="connsiteX2" fmla="*/ 612089 w 2532852"/>
              <a:gd name="connsiteY2" fmla="*/ 1342415 h 2564879"/>
              <a:gd name="connsiteX3" fmla="*/ 83583 w 2532852"/>
              <a:gd name="connsiteY3" fmla="*/ 1971590 h 2564879"/>
              <a:gd name="connsiteX4" fmla="*/ 142306 w 2532852"/>
              <a:gd name="connsiteY4" fmla="*/ 2516874 h 2564879"/>
              <a:gd name="connsiteX5" fmla="*/ 1417432 w 2532852"/>
              <a:gd name="connsiteY5" fmla="*/ 2533652 h 2564879"/>
              <a:gd name="connsiteX6" fmla="*/ 2407333 w 2532852"/>
              <a:gd name="connsiteY6" fmla="*/ 2483318 h 2564879"/>
              <a:gd name="connsiteX7" fmla="*/ 2466056 w 2532852"/>
              <a:gd name="connsiteY7" fmla="*/ 1954812 h 2564879"/>
              <a:gd name="connsiteX8" fmla="*/ 1920772 w 2532852"/>
              <a:gd name="connsiteY8" fmla="*/ 1753476 h 2564879"/>
              <a:gd name="connsiteX9" fmla="*/ 1711047 w 2532852"/>
              <a:gd name="connsiteY9" fmla="*/ 1384360 h 2564879"/>
              <a:gd name="connsiteX10" fmla="*/ 1685880 w 2532852"/>
              <a:gd name="connsiteY10" fmla="*/ 629351 h 2564879"/>
              <a:gd name="connsiteX11" fmla="*/ 1585212 w 2532852"/>
              <a:gd name="connsiteY11" fmla="*/ 226679 h 2564879"/>
              <a:gd name="connsiteX12" fmla="*/ 1224486 w 2532852"/>
              <a:gd name="connsiteY12" fmla="*/ 178 h 25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2852" h="2564879">
                <a:moveTo>
                  <a:pt x="1224486" y="178"/>
                </a:moveTo>
                <a:cubicBezTo>
                  <a:pt x="1086068" y="5771"/>
                  <a:pt x="856768" y="36529"/>
                  <a:pt x="754702" y="260235"/>
                </a:cubicBezTo>
                <a:cubicBezTo>
                  <a:pt x="652636" y="483941"/>
                  <a:pt x="723942" y="1057189"/>
                  <a:pt x="612089" y="1342415"/>
                </a:cubicBezTo>
                <a:cubicBezTo>
                  <a:pt x="500236" y="1627641"/>
                  <a:pt x="161880" y="1775847"/>
                  <a:pt x="83583" y="1971590"/>
                </a:cubicBezTo>
                <a:cubicBezTo>
                  <a:pt x="5286" y="2167333"/>
                  <a:pt x="-80002" y="2423197"/>
                  <a:pt x="142306" y="2516874"/>
                </a:cubicBezTo>
                <a:cubicBezTo>
                  <a:pt x="364614" y="2610551"/>
                  <a:pt x="1039928" y="2539245"/>
                  <a:pt x="1417432" y="2533652"/>
                </a:cubicBezTo>
                <a:cubicBezTo>
                  <a:pt x="1794936" y="2528059"/>
                  <a:pt x="2232562" y="2579791"/>
                  <a:pt x="2407333" y="2483318"/>
                </a:cubicBezTo>
                <a:cubicBezTo>
                  <a:pt x="2582104" y="2386845"/>
                  <a:pt x="2547149" y="2076452"/>
                  <a:pt x="2466056" y="1954812"/>
                </a:cubicBezTo>
                <a:cubicBezTo>
                  <a:pt x="2384963" y="1833172"/>
                  <a:pt x="2046607" y="1848551"/>
                  <a:pt x="1920772" y="1753476"/>
                </a:cubicBezTo>
                <a:cubicBezTo>
                  <a:pt x="1794937" y="1658401"/>
                  <a:pt x="1750196" y="1571714"/>
                  <a:pt x="1711047" y="1384360"/>
                </a:cubicBezTo>
                <a:cubicBezTo>
                  <a:pt x="1671898" y="1197006"/>
                  <a:pt x="1706852" y="822298"/>
                  <a:pt x="1685880" y="629351"/>
                </a:cubicBezTo>
                <a:cubicBezTo>
                  <a:pt x="1664908" y="436404"/>
                  <a:pt x="1662111" y="331541"/>
                  <a:pt x="1585212" y="226679"/>
                </a:cubicBezTo>
                <a:cubicBezTo>
                  <a:pt x="1508313" y="121817"/>
                  <a:pt x="1362904" y="-5415"/>
                  <a:pt x="1224486" y="178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54631" name="Straight Connector 49"/>
          <p:cNvCxnSpPr>
            <a:cxnSpLocks noChangeShapeType="1"/>
          </p:cNvCxnSpPr>
          <p:nvPr/>
        </p:nvCxnSpPr>
        <p:spPr bwMode="auto">
          <a:xfrm flipH="1">
            <a:off x="5924550" y="1195388"/>
            <a:ext cx="822325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32" name="Straight Connector 48"/>
          <p:cNvCxnSpPr>
            <a:cxnSpLocks noChangeShapeType="1"/>
          </p:cNvCxnSpPr>
          <p:nvPr/>
        </p:nvCxnSpPr>
        <p:spPr bwMode="auto">
          <a:xfrm>
            <a:off x="6729413" y="1952625"/>
            <a:ext cx="0" cy="5286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33" name="Straight Connector 35"/>
          <p:cNvCxnSpPr>
            <a:cxnSpLocks noChangeShapeType="1"/>
          </p:cNvCxnSpPr>
          <p:nvPr/>
        </p:nvCxnSpPr>
        <p:spPr bwMode="auto">
          <a:xfrm>
            <a:off x="8143875" y="1249363"/>
            <a:ext cx="26988" cy="10001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34" name="Straight Connector 46"/>
          <p:cNvCxnSpPr>
            <a:cxnSpLocks noChangeShapeType="1"/>
          </p:cNvCxnSpPr>
          <p:nvPr/>
        </p:nvCxnSpPr>
        <p:spPr bwMode="auto">
          <a:xfrm flipH="1">
            <a:off x="6746875" y="501650"/>
            <a:ext cx="782638" cy="693738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638" name="Title 4"/>
          <p:cNvSpPr>
            <a:spLocks noGrp="1"/>
          </p:cNvSpPr>
          <p:nvPr>
            <p:ph type="title"/>
          </p:nvPr>
        </p:nvSpPr>
        <p:spPr>
          <a:xfrm>
            <a:off x="1677988" y="-37213"/>
            <a:ext cx="7886700" cy="1325563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B0F0"/>
                </a:solidFill>
              </a:rPr>
              <a:t>Solving MIS on </a:t>
            </a:r>
            <a:br>
              <a:rPr lang="en-US" altLang="en-US" dirty="0" smtClean="0">
                <a:solidFill>
                  <a:srgbClr val="00B0F0"/>
                </a:solidFill>
              </a:rPr>
            </a:br>
            <a:r>
              <a:rPr lang="en-US" altLang="en-US" dirty="0" smtClean="0">
                <a:solidFill>
                  <a:srgbClr val="00B0F0"/>
                </a:solidFill>
              </a:rPr>
              <a:t>BTW Graphs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4005063"/>
            <a:ext cx="8507288" cy="2121099"/>
          </a:xfrm>
          <a:blipFill>
            <a:blip r:embed="rId4"/>
            <a:stretch>
              <a:fillRect t="-4885" r="-931" b="-86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546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E5AFD36-16E7-49C5-ADA7-1D42199D9344}" type="slidenum">
              <a:rPr lang="nb-NO" altLang="en-US" sz="1400" smtClean="0"/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nb-NO" altLang="en-US" sz="1400" smtClean="0"/>
          </a:p>
        </p:txBody>
      </p:sp>
      <p:pic>
        <p:nvPicPr>
          <p:cNvPr id="154637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16063"/>
            <a:ext cx="19335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052736"/>
            <a:ext cx="2448272" cy="400110"/>
          </a:xfrm>
          <a:prstGeom prst="rect">
            <a:avLst/>
          </a:prstGeom>
          <a:blipFill>
            <a:blip r:embed="rId6"/>
            <a:stretch>
              <a:fillRect l="-2488" t="-7692" b="-2923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838825" y="2516188"/>
            <a:ext cx="115888" cy="1158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4641" name="Straight Connector 10"/>
          <p:cNvCxnSpPr>
            <a:cxnSpLocks noChangeShapeType="1"/>
          </p:cNvCxnSpPr>
          <p:nvPr/>
        </p:nvCxnSpPr>
        <p:spPr bwMode="auto">
          <a:xfrm flipH="1">
            <a:off x="5080000" y="2573338"/>
            <a:ext cx="817563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42" name="Straight Connector 14"/>
          <p:cNvCxnSpPr>
            <a:cxnSpLocks noChangeShapeType="1"/>
          </p:cNvCxnSpPr>
          <p:nvPr/>
        </p:nvCxnSpPr>
        <p:spPr bwMode="auto">
          <a:xfrm>
            <a:off x="5897563" y="2573338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4787900" y="3103563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21438" y="3103563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72263" y="1130300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4646" name="Straight Connector 20"/>
          <p:cNvCxnSpPr>
            <a:cxnSpLocks noChangeShapeType="1"/>
          </p:cNvCxnSpPr>
          <p:nvPr/>
        </p:nvCxnSpPr>
        <p:spPr bwMode="auto">
          <a:xfrm>
            <a:off x="5910263" y="1858963"/>
            <a:ext cx="3175" cy="73977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47" name="Straight Connector 21"/>
          <p:cNvCxnSpPr>
            <a:cxnSpLocks noChangeShapeType="1"/>
            <a:stCxn id="24" idx="4"/>
          </p:cNvCxnSpPr>
          <p:nvPr/>
        </p:nvCxnSpPr>
        <p:spPr bwMode="auto">
          <a:xfrm>
            <a:off x="6729413" y="1479550"/>
            <a:ext cx="0" cy="5302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48" name="Straight Connector 22"/>
          <p:cNvCxnSpPr>
            <a:cxnSpLocks noChangeShapeType="1"/>
            <a:stCxn id="44" idx="4"/>
          </p:cNvCxnSpPr>
          <p:nvPr/>
        </p:nvCxnSpPr>
        <p:spPr bwMode="auto">
          <a:xfrm>
            <a:off x="7545388" y="525463"/>
            <a:ext cx="666750" cy="742950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6438900" y="8969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38900" y="2306638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21338" y="2306638"/>
            <a:ext cx="582612" cy="582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866063" y="958850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3713" y="2419352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000" cap="all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67429" y="2408053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cap="al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488238" y="409575"/>
            <a:ext cx="115887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254875" y="176213"/>
            <a:ext cx="582613" cy="5826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92168" y="252413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66063" y="1739900"/>
            <a:ext cx="584200" cy="58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32725" y="1802232"/>
            <a:ext cx="13652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>
              <a:defRPr/>
            </a:pPr>
            <a:endParaRPr lang="en-US" sz="2000" cap="all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42000" y="1768475"/>
            <a:ext cx="117475" cy="115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573713" y="1527176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69470" y="1616869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56388" y="1817688"/>
            <a:ext cx="117475" cy="1174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23025" y="1584325"/>
            <a:ext cx="584200" cy="58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2864" y="1707031"/>
            <a:ext cx="1365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000" cap="al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153958" y="1000579"/>
            <a:ext cx="288032" cy="288032"/>
          </a:xfrm>
          <a:prstGeom prst="ellipse">
            <a:avLst/>
          </a:prstGeom>
          <a:blipFill>
            <a:blip r:embed="rId7"/>
            <a:stretch>
              <a:fillRect l="-8511" r="-4255" b="-36170"/>
            </a:stretch>
          </a:blipFill>
          <a:ln>
            <a:noFill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81387" y="1172290"/>
            <a:ext cx="668428" cy="40011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88587" y="2128789"/>
            <a:ext cx="668428" cy="40011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26686" y="1978834"/>
            <a:ext cx="668428" cy="40011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1945" y="2971726"/>
            <a:ext cx="668428" cy="40011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65129" y="462026"/>
            <a:ext cx="668428" cy="423770"/>
          </a:xfrm>
          <a:prstGeom prst="rect">
            <a:avLst/>
          </a:prstGeom>
          <a:blipFill>
            <a:blip r:embed="rId12"/>
            <a:stretch>
              <a:fillRect b="-5797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97625" y="3238315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000" cap="all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82344" y="3171781"/>
            <a:ext cx="136525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000" cap="all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41276" y="985652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21612" y="1052766"/>
            <a:ext cx="1366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cap="all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8094" y="1584325"/>
            <a:ext cx="1513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81209" y="167235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64" name="Straight Connector 14"/>
          <p:cNvCxnSpPr>
            <a:cxnSpLocks noChangeShapeType="1"/>
          </p:cNvCxnSpPr>
          <p:nvPr/>
        </p:nvCxnSpPr>
        <p:spPr bwMode="auto">
          <a:xfrm>
            <a:off x="6988073" y="2731060"/>
            <a:ext cx="815975" cy="822325"/>
          </a:xfrm>
          <a:prstGeom prst="line">
            <a:avLst/>
          </a:prstGeom>
          <a:noFill/>
          <a:ln w="104775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7706085" y="3549164"/>
            <a:ext cx="161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 bwMode="auto">
          <a:xfrm>
            <a:off x="7758113" y="3416188"/>
            <a:ext cx="582612" cy="582612"/>
          </a:xfrm>
          <a:prstGeom prst="ellipse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2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42845</TotalTime>
  <Words>4301</Words>
  <Application>Microsoft Office PowerPoint</Application>
  <PresentationFormat>On-screen Show (4:3)</PresentationFormat>
  <Paragraphs>462</Paragraphs>
  <Slides>62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4" baseType="lpstr">
      <vt:lpstr>Arial</vt:lpstr>
      <vt:lpstr>Calibri</vt:lpstr>
      <vt:lpstr>Calibri Light</vt:lpstr>
      <vt:lpstr>Calisto MT</vt:lpstr>
      <vt:lpstr>Cambria Math</vt:lpstr>
      <vt:lpstr>cmmi10</vt:lpstr>
      <vt:lpstr>cmsy10</vt:lpstr>
      <vt:lpstr>Symbol</vt:lpstr>
      <vt:lpstr>Times</vt:lpstr>
      <vt:lpstr>Times New Roman</vt:lpstr>
      <vt:lpstr>Wingdings</vt:lpstr>
      <vt:lpstr>Office Theme</vt:lpstr>
      <vt:lpstr>Treewidth and Fix Parameter Tractability.</vt:lpstr>
      <vt:lpstr>Examples</vt:lpstr>
      <vt:lpstr>I will use Chandra Chekuri’s notes on treewidth but modified.</vt:lpstr>
      <vt:lpstr>Treewidth</vt:lpstr>
      <vt:lpstr>The bag representation</vt:lpstr>
      <vt:lpstr>Tree Decomposition</vt:lpstr>
      <vt:lpstr>This means something strong</vt:lpstr>
      <vt:lpstr>Properties of the bag representation</vt:lpstr>
      <vt:lpstr>Solving MIS on  BTW Graphs</vt:lpstr>
      <vt:lpstr>The max Independent set</vt:lpstr>
      <vt:lpstr>Continued</vt:lpstr>
      <vt:lpstr>Continued</vt:lpstr>
      <vt:lpstr>Continued</vt:lpstr>
      <vt:lpstr>The reason it works is that</vt:lpstr>
      <vt:lpstr>Planar graph theory: exact solution and approximation</vt:lpstr>
      <vt:lpstr>The Baker method</vt:lpstr>
      <vt:lpstr>The graphs </vt:lpstr>
      <vt:lpstr>Baker’s Decomposition</vt:lpstr>
      <vt:lpstr>Baker’s Decomposition</vt:lpstr>
      <vt:lpstr>Algorithm and analysis</vt:lpstr>
      <vt:lpstr>The generality of the algorithm</vt:lpstr>
      <vt:lpstr>We saw: parametrized by tw problems in planar graph are usually in FPT</vt:lpstr>
      <vt:lpstr>Next subject: Fixed parameter Tractability.</vt:lpstr>
      <vt:lpstr>Continued</vt:lpstr>
      <vt:lpstr>k-Euclidean Traveling Salesman </vt:lpstr>
      <vt:lpstr>k-Center in the Plane</vt:lpstr>
      <vt:lpstr>Can a set of points in the plane be covered by k lines?</vt:lpstr>
      <vt:lpstr>FPT algorithm in k for making a graph chordal by adding edges</vt:lpstr>
      <vt:lpstr>Recursive relation</vt:lpstr>
      <vt:lpstr>This is a very typical example</vt:lpstr>
      <vt:lpstr>Remark about Chordal graphs</vt:lpstr>
      <vt:lpstr>Continued</vt:lpstr>
      <vt:lpstr>Continued</vt:lpstr>
      <vt:lpstr>Simple FPT for Vertex Cover by opt</vt:lpstr>
      <vt:lpstr>The decision tree</vt:lpstr>
      <vt:lpstr>This is called a kernel</vt:lpstr>
      <vt:lpstr>Similar for covering triangles</vt:lpstr>
      <vt:lpstr>FPT in k for shortest path</vt:lpstr>
      <vt:lpstr>Hamiltonian Cycle</vt:lpstr>
      <vt:lpstr>Sketch</vt:lpstr>
      <vt:lpstr>So you need to check</vt:lpstr>
      <vt:lpstr>An intractable parameterized problem</vt:lpstr>
      <vt:lpstr>Problems that have no FPT algorithms</vt:lpstr>
      <vt:lpstr>Intuition</vt:lpstr>
      <vt:lpstr>Set-Cover and Clique.</vt:lpstr>
      <vt:lpstr>Combining approximation and FPT</vt:lpstr>
      <vt:lpstr>A very good reason to allow parametrization in approximation</vt:lpstr>
      <vt:lpstr>An example: allowing FPT time gives a PTAS</vt:lpstr>
      <vt:lpstr>Continued</vt:lpstr>
      <vt:lpstr>Continued</vt:lpstr>
      <vt:lpstr>Labeling the vertices</vt:lpstr>
      <vt:lpstr>If we guess L(j)</vt:lpstr>
      <vt:lpstr>If we have  a matching containing all L(j) sets</vt:lpstr>
      <vt:lpstr>Continued</vt:lpstr>
      <vt:lpstr>Parameter that is not opt continued</vt:lpstr>
      <vt:lpstr>The ratio</vt:lpstr>
      <vt:lpstr>Proof</vt:lpstr>
      <vt:lpstr>Continued</vt:lpstr>
      <vt:lpstr>Favorite open problem</vt:lpstr>
      <vt:lpstr>Continued</vt:lpstr>
      <vt:lpstr>Is there some real relation between FPT and approximation?</vt:lpstr>
      <vt:lpstr> Fix parameter  inapproximability is a young subject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2157</cp:revision>
  <dcterms:created xsi:type="dcterms:W3CDTF">2008-03-18T15:37:47Z</dcterms:created>
  <dcterms:modified xsi:type="dcterms:W3CDTF">2021-12-07T18:01:20Z</dcterms:modified>
</cp:coreProperties>
</file>