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notesMasterIdLst>
    <p:notesMasterId r:id="rId57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Garamond" panose="02020404030301010803" pitchFamily="18" charset="0"/>
        <a:ea typeface="+mn-ea"/>
        <a:cs typeface="Droid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slide" Target="slides/slide43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54" Type="http://schemas.openxmlformats.org/officeDocument/2006/relationships/slide" Target="slides/slide4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slide" Target="slides/slide41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slide" Target="slides/slide40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slide" Target="slides/slide44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9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331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96254B6B-7700-4D38-B229-913C518DF0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CE132C-9631-4261-A8B3-F9839EA9CE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7CF1ECFC-B1CB-4554-BF9C-BDE5B0B02676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5939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9DDB7C-E57C-4842-9B35-A0370800976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7164585C-C73A-45A5-B364-4FA176752FD6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10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861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77315F-6819-4E5F-A8B2-1EF2D977BA1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724A0C82-A4A8-492A-A718-6D6BD0FBED9D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11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963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0689B1-73F6-4CD9-910E-3AAB1A33670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49174252-5EB5-464D-BDD7-B2206079D078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12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065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A86B62-C3A3-4103-A2D2-D09876C31AB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B6088BB0-336F-404C-AEA8-49F8CCACF405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13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168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38E215-B208-4727-A16D-6855352A40F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E4EC3E66-5211-4990-A988-0FB8C4802F49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14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270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8DB87D-C724-4636-99AF-A88FC8A59D8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2153C024-EC7D-4319-B5A0-C50453B01349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15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373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067136-0351-4E3D-AD82-BD0A3225F51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243B20CB-6886-4C37-A4EE-CD9843278C3F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16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475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55D6CC-0E02-43CB-97C2-D0AE8062EF2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CCECD655-C2FF-4FB0-921E-EF89CB365202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17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577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8F16E0-C8B6-4639-8BDB-0961298CF1C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D3AE45B8-90AC-409A-B465-047540C65E64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18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680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907E9F-2C3E-4237-9F33-07950090F6B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410C6B05-C8DF-4C4F-B6AC-076EAD9CAB04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19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782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418C32-DB78-427C-B0E8-2AB80679FF8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D9CC6042-7839-449D-AD20-639AD8FF83A8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041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A6AE7A-16BB-4861-B0D3-AFDC3424721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E3B353BD-DEA2-473B-85AC-C9CDB9AF9A40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20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885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D8F84D-CAE9-459E-9F76-FF83C53D112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51318316-ABC3-4A3C-83E5-C9BAC3855FBF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21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7987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2A8C79-97F8-44AC-94BE-225E1FB27BE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9BE9BD03-8AA1-41F4-801E-24CEEA129979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22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089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EC384D-BD69-4AF4-85FE-EB3A36B1C3D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FDBF3330-ADBB-4E35-BD68-BF662E5287DB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23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192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4AA933-BDB1-43F8-99A1-69FE4566C4D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0339BF48-C4C8-4101-8BCB-3F519183B17F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24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294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070EF0-D149-44A3-B479-C810321570E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60232EF5-F2CE-478E-95A8-C5C4666E7BCF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25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397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DC3992-6B7B-4C3E-97EF-F447E0184C70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300C185A-01F2-4E47-AB26-C49209EB9E21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26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499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C06C21-BC43-4145-A1D8-211BA2B8B9C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3D66F3A6-BF26-4609-AABB-ADCEDA568DC8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27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601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EDC182-769A-45D3-B239-B276D620C7E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FCBCB5B0-5A15-4337-8758-3AF010368D0A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28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704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6A6D40-D4B5-4074-BF81-88DA2AF64BB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D63DF776-959D-47B2-8FE9-7429C1EE7664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29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806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94FEAC-3976-4124-8B01-9E10B3A2C4C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946A5D6B-C4C6-45B7-A613-1FB6C6C2B034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144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0E467D-0F6C-4F90-8661-8CD04B19F9F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07EA5BA8-2C89-431D-B1CA-1DA232779BF6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30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8909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DA01EA-943E-4465-B6FD-D9231CC62D4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BD6DB919-86BA-44A0-8219-4FE6AEE70099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31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011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B7974B-A54A-4DA7-B795-D2FB3A6DFF1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BB37C8EA-EEFE-4CB5-A0E9-E742FB13FCB8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32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113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5C865E-B78D-4870-AE09-E616FE2E58A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F9531C4A-E042-4EA9-88DD-9C1D22A7D469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33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216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817E2C-8337-46D2-9068-54BC9AF6D81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4908F17D-EAA9-452A-B6FE-0CB38195608D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34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318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AF6065-ECFC-48F3-8E10-177ED352256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7E7EA1B2-1780-4A59-B803-7F1A26E05CB4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35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421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6D2262-89A9-4959-AB26-19A0E4E869B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227EED25-D59D-4F0D-A233-879359EC79C8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36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523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9773B2-DF22-4BF2-84CF-22C920A9D43F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C362C9D7-0E03-4012-A5A0-A4AB74086903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37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625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36B481-7069-4072-8334-2DFB32805F5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C27D51F2-B0FA-4BB9-BA1B-369AA0C31868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38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728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9B4036-C373-4F4D-8E8F-0CCA3F42ACF6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E04B01E6-A22E-4A41-9F60-BA1964AF306D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39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830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3FD11B-7B7A-40F6-997F-6172773BB49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8D64A364-7712-41DE-A0BD-AB08A0A10564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4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246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292AB0-4AAB-44F8-92CA-ECA77A17068A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993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DC240EFC-B51D-41C9-8C22-B1CCB78B4121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40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9933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A7D7CC-7D6E-4A47-849C-6F42F3AE5A2C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8F479288-62A5-41BF-B6B1-715F2EC2E312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41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10035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70737F-F8C0-4F0A-9D85-D8FFDAF360E0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013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FFD2ED17-E5C0-4173-9D6B-0513E6412CA4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42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10137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C7C6AA-2ED0-40BC-BFA4-CDB3AC1D4418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D22C7DCB-1D05-4FEA-AFCE-12DABC742501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43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10240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F8063E-DB03-4E5E-B245-368C21545D12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AE3DF41E-0917-4F5A-81F5-1F235C657BB7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44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10342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AE954B-6FA2-46D9-9704-4F358FBAA94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0D3B1E72-85DE-429E-A4B0-330CE46C0D06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5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349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1C643E-FB4E-4180-8348-52AE9378C0C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54F0EEF4-91FD-4E6C-8C68-D8922FEB4D1C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6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451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7B2934-5952-4B68-B461-920616BD969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357496F4-AE24-4D86-9049-DF5D6DF529D2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7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553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9F7478-38D5-4F26-919A-DEB2F06642B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738F4784-953F-4266-A363-7E150C6FCD91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8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656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71B291-D954-4E69-8A1D-9CA517737CD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r" eaLnBrk="1">
              <a:buClrTx/>
              <a:buFontTx/>
              <a:buNone/>
            </a:pPr>
            <a:fld id="{6819B7B4-3C77-4232-9662-19ABB59BF169}" type="slidenum">
              <a:rPr lang="en-US" altLang="en-US" sz="1200">
                <a:latin typeface="Times New Roman" panose="02020603050405020304" pitchFamily="18" charset="0"/>
                <a:cs typeface="Bitstream Vera Sans" charset="0"/>
              </a:rPr>
              <a:pPr algn="r" eaLnBrk="1">
                <a:buClrTx/>
                <a:buFontTx/>
                <a:buNone/>
              </a:pPr>
              <a:t>9</a:t>
            </a:fld>
            <a:endParaRPr lang="en-US" altLang="en-US" sz="1200">
              <a:latin typeface="Times New Roman" panose="02020603050405020304" pitchFamily="18" charset="0"/>
              <a:cs typeface="Bitstream Vera Sans" charset="0"/>
            </a:endParaRPr>
          </a:p>
        </p:txBody>
      </p:sp>
      <p:sp>
        <p:nvSpPr>
          <p:cNvPr id="6758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51500C-3CAE-4C27-92FC-FB9BA6E41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02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779B87-7C19-4C96-826E-5666923D69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4945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690235-7BEB-481C-A5FE-12F49C918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255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AE5DC4-3182-4F4A-B536-F161B4385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86566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8828DD-114F-4184-A2D5-2D354D3D7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00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7F8412-7284-4071-A63A-146705419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7618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E9497C-BD22-4C7F-A27F-E4C2E7852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244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35736F-B1EE-4C9C-AE51-91F6C9933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8944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4E5292-A4D5-41E4-8492-1BF83CC97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24093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EA2C76-94CF-41F6-95B6-6E3C7AB38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19029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3A7326-7283-4273-ACA8-65F59175B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33916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E7D7E2-A7EC-432A-A488-03573D9EB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51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D56294-1C11-47FB-A88D-8C9995897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92491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F50DF2-D689-45F0-8A46-CC038BF63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1340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3C6703A-7534-4D2D-A6BE-52B82CA88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40857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439B54-BC68-49C7-AB91-62927A342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32482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C41A7-310B-4F2B-9B99-957767BB5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06958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92B57C-4B39-4BD9-9503-15B7CE0CB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66073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E01F77-77A3-4C97-B045-2A6E1E4D26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08070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BE6A91-54B9-42DB-810E-1A47DA348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05051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EE2F14-5FD4-4309-A3DA-BBE0269322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18826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C1B2A3-7AAE-4BBD-8DD8-F31CAF5C8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86025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A2B9FD1-FFE0-43C8-B9EB-AE2EF4694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016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CEA43B-F465-4906-BD42-2B2A64DE3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9574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805D3E-31F1-48E9-86A9-C76C8AA8C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91000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A34F7E-D4FB-40C3-9AB0-7FB8FCC4A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44848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D6995F-8531-41A0-BEC3-43CCE6625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1859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0B9B63-9857-4F03-95C2-32954C8F6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64732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86A670-59AB-420B-BA9C-62367F260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84691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C14030-86F8-42BC-9792-218EEC99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54858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0CB40D-64B7-4863-93E8-F7AB750BA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93083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115157-B253-4333-81EC-69619AB41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49324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27EA97-2613-4840-9EAB-C5646C63D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41003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36FA1E-85A2-4AC1-A52B-FC1463169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39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58C129-DDA8-494E-9ECF-3922BC520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6108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71F4462-262A-40C2-BDD9-5E73BD3D2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40555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502149-07B6-4E07-A63B-BED0B40BB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85733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4363FB-7C17-4974-A411-6F5157DC6A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411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02DAF2-1B12-40AF-AF7B-FB234D421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427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B9EB74-A9C4-40DA-997E-EB3CC5DEE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083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F8AFD3-25F7-47F2-BD6E-96EE0807D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023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1670890-B687-4DDE-BF44-35D2FD062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854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C0535E-703E-43C8-B58F-8037BAB53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812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FFC00D-DAFA-424E-9842-D969AC448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54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974240-9E0B-4A2E-A53A-B44CA0C796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955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BB47E8-DB09-47DF-8E7A-51E88D8A1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50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0AC2B0-F2BD-4F1B-8A34-66BF0CA9C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960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48B74E-187B-4382-9138-9C98FEA5F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89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C0B1EF-BDCE-41A9-977B-015AB20C1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190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32219E-9718-4B5D-9BFB-3518D97470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5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2E8E4B-6268-4699-BF42-AD387A4720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506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8DA74E-5BE0-4533-A7C4-1F7257FBF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6482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5CEE14-70E9-425A-B8A6-E466A6135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199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0B049B-E4AD-487B-A784-2D6726914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845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E7DDF4-E10B-41A4-AF08-34DF292D2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57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CB2455-0348-4667-9BB8-79E3EE370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223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A3E62E-9613-4E04-AA4B-62E5E86FC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3775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405C32-699E-45BC-9368-D1967C85B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370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6BEE14-6946-4BF3-8921-1B78157A7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5335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07B95F-9553-4A1A-A326-DE69943D1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25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9A439E-C01D-4593-B65D-3442D6064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900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017B64-D374-4FA1-996B-D1F51C7C2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139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17C503-4233-4986-80D4-06E646EA9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2009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973FA7-246E-42EE-85D3-8695D4093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9072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7B6511-2B48-4B55-A595-7AD3B3D38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592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AFD13D-E8E6-4B3C-8DD8-003DE977D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41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96C989-DE77-4610-835B-CB4948ACEC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0385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F781C2-9BF3-411F-8178-383028DD05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111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469F24-20FA-4F10-A45F-21D04C58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1077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943E65-9BAB-41F5-ADBD-A11E8EB97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660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E53388-6057-483A-9EB8-8A23765E7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1427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66A2C6-249F-4BD6-A5D1-DA04DDC651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9646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7A0649-09F0-4254-8C7C-7E3780D68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6826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C233F2-7907-423D-8A55-513B8AC1A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2391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9E0BDC3-F9CB-48D6-BA3B-A15CC14BF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5996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B651FC-C490-40DC-96D4-47AC7E38C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8241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225B39-B2D6-4BC9-BD45-2D465DD2F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16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B996CB-E093-4E33-B8FF-2DBE576F4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1529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41D522-58CC-414E-9215-84F931808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5433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5592A7-7108-4AA5-928F-9F40F1F67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4996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BF5115-CC00-4375-A0E6-64F8DA192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1356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D86C1E-5C68-487E-B313-B0CB27809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8312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E023C5-F0C0-4B25-BDE5-D9731F670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1454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EDFF88-7CD3-466A-B9EE-57FEEE1D70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0391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EB18C0-642B-47F3-9355-1227BBFF38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0557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4543A07-FDA2-4AEC-A072-EE5B5A263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0513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43BF35-EC12-407F-B123-B9D6EF5A3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7096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0ED5F9-CE02-4FFA-ADB5-14A278EC7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4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C4AF3A-43C0-4787-B68F-9F39C0F852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1769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35528B4-6840-470A-9375-9F880519B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2393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14D3E8-ECE2-4E38-B649-F6D6B5D38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4784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FCCF5E-C8F0-471B-9A60-865D3740D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681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165FAB-418C-4073-85A1-F270EDDC9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2257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654A1D-AB83-4257-AFB9-AD085AC73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595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CFE176-7C01-456A-9E6C-81E320552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6906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CC4271-E5B7-4438-B9F8-5E51F3608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087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F248D0-3346-488A-B8E7-18FFF94E1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599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905A52-CA10-4C7E-8F06-80F0D32519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1131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307B78-A30C-4ED5-B004-1C02EC495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23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805FDB-1E8F-4672-949E-1641739ED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7749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F7C980-76B7-43E2-A22A-3FF73F4D2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6457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722547-18FF-401D-9B4A-BF43BFD51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8682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C5832-FF02-4A3C-923A-772F34AEE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145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5E9A87-26B3-4740-BEEF-45817A978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966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CD7F14-4DCC-4228-85EC-C288B1ED7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544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E91CDE-16B6-4F1D-9543-90201BA39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4869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D126B6A-EB88-49F8-8112-5CB9E2637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2242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0D1BF1-5A6F-4661-88A7-D897374F8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5105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D0EABA-02BC-4BA5-91E0-2AD15D43A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3858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0AB41D-D00A-4312-92A3-F7F04137C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88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670F37-1990-4EF7-818E-B673246BE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9722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B0006F-B882-4BE9-95F2-73C0C8BA0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4104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D3FF93-58C5-4F08-93CD-68DDE6FF8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91614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8D0C8E-BAA3-438B-8D6F-FB899E8E3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2373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F76B04-7DA7-4302-AAAC-81421C6F3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3292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69DF55-DF5C-46EF-8DD3-C9AB437F80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8068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69DCE4-9FBF-4EF6-A8A1-F3885C68D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55611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78E30-9BA2-46A9-B874-AE8DDCAA4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19425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79A5D0-7109-45C1-B1D2-46CA9CF8B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3975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9BAD02-C192-4B7A-A11D-0A21400ED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9125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77852C-79F6-4A37-A57C-1190D8CBD3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40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4D3DB8-70B8-4F2C-97D0-01811EB74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1884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977B80-3FA3-4346-8DC3-8E62C0359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9453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A925C8-FBEE-420D-AB15-1A11DC5B4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9522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7069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FA18A0-D5EA-427A-B6E5-86334D3C8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8667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52DAD4-C429-4C1C-A559-570197BAF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51111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3E340E-06AD-46BE-88B5-01285CFAC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79293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93FBBE-A0B3-416F-AAA2-100A5B800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93745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B5B1C0-F45E-4557-AD99-F994634D5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22454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32B033-243A-4F09-87DF-3CF50825D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13536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A912740-C10A-47A8-8AD0-ECB3AA0D9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24128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4625"/>
            <a:ext cx="2055813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9800" cy="61325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D848ED9-59B5-4ABC-A7D6-DF2752C83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71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61100"/>
            <a:ext cx="2132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61100"/>
            <a:ext cx="2895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261100"/>
            <a:ext cx="760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Bitstream Vera Sans" charset="0"/>
              </a:defRPr>
            </a:lvl1pPr>
          </a:lstStyle>
          <a:p>
            <a:fld id="{B4A1940B-21D7-4761-95A1-9B54E700C2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18B147D3-3184-40D0-9E51-CA4E3556C9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18FC2CD9-095E-4ADC-9E6F-FBE9658B8F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8D99A855-1597-4AC0-BB3A-96406100A9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EC0419FB-43B5-412E-BAC5-259F98A027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D18A3D8C-04D0-442F-A844-356A9D57EE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EFEF9F8D-2067-44E2-8E74-7B858FC57E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68143DD4-EC47-4274-9947-1F984251EB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08874D27-539F-4830-8ED3-9765811BEE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B8E14357-49DF-4C82-BA25-35D3BB5CB2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3ACBF4C5-F0F0-47A2-9651-03197355B4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8013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70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6675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416675"/>
            <a:ext cx="7604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</a:tabLst>
              <a:defRPr sz="1200">
                <a:solidFill>
                  <a:srgbClr val="BCBCBC"/>
                </a:solidFill>
                <a:latin typeface="Times New Roman" panose="02020603050405020304" pitchFamily="18" charset="0"/>
                <a:cs typeface="Bitstream Vera Sans" charset="0"/>
              </a:defRPr>
            </a:lvl1pPr>
          </a:lstStyle>
          <a:p>
            <a:fld id="{5767FA29-B4A1-4006-8A84-EF58C1C42A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FFFFFF"/>
          </a:solidFill>
          <a:latin typeface="Lucida Sans" panose="020B0602030504020204" pitchFamily="34" charset="0"/>
          <a:cs typeface="Droid Sans" charset="0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-7294563"/>
            <a:ext cx="8001000" cy="1179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</a:t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</a:t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survey on approximating graph spanners</a:t>
            </a:r>
            <a:r>
              <a:rPr lang="en-US" altLang="en-US" sz="4800" b="1" i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altLang="en-US" sz="4800" b="1" i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800" b="1" i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800" b="1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Guy Kortsarz, Rutgers Camden</a:t>
            </a:r>
            <a:br>
              <a:rPr lang="en-US" altLang="en-US" sz="4800" b="1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4800" b="1">
              <a:solidFill>
                <a:srgbClr val="CC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66800" y="25908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en-US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altLang="en-US" sz="4000" b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least </a:t>
            </a:r>
            <a:r>
              <a:rPr lang="en-US" alt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are spanners with few edges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752600"/>
            <a:ext cx="8229600" cy="61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we shall see: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3-spanners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O(n*sqrt{n})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edges always exist, and the same goes for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4-spanners.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this is tight.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larger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is, the smaller is the upper bound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on the number of edges in the best spanner.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Remarkable fact:  maximum number of edges in a graph with girth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known.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Maybe for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years the upper and lower bound are quite far!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Heaviest edge on a short cycle</a:t>
            </a:r>
            <a:b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40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example a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-spanner,  only the edge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be removed, while maintaining a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4-spanner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429000" y="4267200"/>
            <a:ext cx="1588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676400" y="2971800"/>
            <a:ext cx="381000" cy="3810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276600" y="2971800"/>
            <a:ext cx="381000" cy="3810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2" name="AutoShape 6"/>
          <p:cNvCxnSpPr>
            <a:cxnSpLocks noChangeShapeType="1"/>
            <a:stCxn id="24580" idx="6"/>
            <a:endCxn id="24581" idx="2"/>
          </p:cNvCxnSpPr>
          <p:nvPr/>
        </p:nvCxnSpPr>
        <p:spPr bwMode="auto">
          <a:xfrm>
            <a:off x="2057400" y="3162300"/>
            <a:ext cx="1219200" cy="1588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438400" y="4876800"/>
            <a:ext cx="381000" cy="3810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352800" y="4343400"/>
            <a:ext cx="381000" cy="3810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6" name="AutoShape 10"/>
          <p:cNvCxnSpPr>
            <a:cxnSpLocks noChangeShapeType="1"/>
            <a:stCxn id="24583" idx="0"/>
            <a:endCxn id="24580" idx="4"/>
          </p:cNvCxnSpPr>
          <p:nvPr/>
        </p:nvCxnSpPr>
        <p:spPr bwMode="auto">
          <a:xfrm flipV="1">
            <a:off x="1638300" y="3352800"/>
            <a:ext cx="228600" cy="9906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7" name="AutoShape 11"/>
          <p:cNvCxnSpPr>
            <a:cxnSpLocks noChangeShapeType="1"/>
            <a:stCxn id="24583" idx="5"/>
            <a:endCxn id="24584" idx="2"/>
          </p:cNvCxnSpPr>
          <p:nvPr/>
        </p:nvCxnSpPr>
        <p:spPr bwMode="auto">
          <a:xfrm>
            <a:off x="1773238" y="4668838"/>
            <a:ext cx="665162" cy="398462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8" name="AutoShape 12"/>
          <p:cNvCxnSpPr>
            <a:cxnSpLocks noChangeShapeType="1"/>
            <a:stCxn id="24584" idx="7"/>
            <a:endCxn id="24585" idx="2"/>
          </p:cNvCxnSpPr>
          <p:nvPr/>
        </p:nvCxnSpPr>
        <p:spPr bwMode="auto">
          <a:xfrm flipV="1">
            <a:off x="2763838" y="4533900"/>
            <a:ext cx="588962" cy="398463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9" name="AutoShape 13"/>
          <p:cNvCxnSpPr>
            <a:cxnSpLocks noChangeShapeType="1"/>
            <a:stCxn id="24581" idx="4"/>
            <a:endCxn id="24585" idx="0"/>
          </p:cNvCxnSpPr>
          <p:nvPr/>
        </p:nvCxnSpPr>
        <p:spPr bwMode="auto">
          <a:xfrm>
            <a:off x="3467100" y="3352800"/>
            <a:ext cx="76200" cy="9906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438400" y="2667000"/>
            <a:ext cx="4889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295400" y="3733800"/>
            <a:ext cx="533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  7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905000" y="4800600"/>
            <a:ext cx="4572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895600" y="4648200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 8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505200" y="3581400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generalization of the Kruskal algorithm: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44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Sort the edges of the graph in increasing weights.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c(e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≤ c(e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≤ c(e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≤……….. ≤ c(e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 over all edges from small cost to large.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the next edge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3200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 the edge does not close a cycle of length at most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k+1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 previously added edges, add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G’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else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i=i+1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algorithm is due to </a:t>
            </a:r>
            <a:r>
              <a:rPr lang="en-US" altLang="en-US" sz="3200"/>
              <a:t>I. Althofer, G. Das, D. Dobkin, D. Joseph, and J. Soares</a:t>
            </a:r>
            <a:r>
              <a:rPr lang="en-US" altLang="en-US" sz="3200">
                <a:solidFill>
                  <a:srgbClr val="003300"/>
                </a:solidFill>
              </a:rPr>
              <a:t>. </a:t>
            </a:r>
            <a:r>
              <a:rPr lang="en-US" altLang="en-US" sz="3200">
                <a:solidFill>
                  <a:srgbClr val="00B0F0"/>
                </a:solidFill>
              </a:rPr>
              <a:t>1993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resulting graph is a </a:t>
            </a:r>
            <a:r>
              <a:rPr lang="en-US" alt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an edge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missing, then by construction, this edge is the most heavy edge in a cycle of length at most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k+1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is because we go over edges in non decreasing costs.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 we reach a cycle of size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k+1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then it means that previous edges were not removed.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implies that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largest edge in a cycle of length at most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k+1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it is safe to remove it.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Girth</a:t>
            </a:r>
            <a:r>
              <a:rPr lang="en-US" altLang="en-US" sz="4400" b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k+2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observe that the resulting  graph has </a:t>
            </a:r>
            <a:r>
              <a:rPr lang="en-US" altLang="en-US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girth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 least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k+2</a:t>
            </a:r>
          </a:p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girth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size of the minimum simple cycle.</a:t>
            </a:r>
          </a:p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Observe that when we reach  the largest edge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a cycle with at most 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k+1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edges, this edge  </a:t>
            </a:r>
            <a:r>
              <a:rPr lang="en-US" altLang="en-US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will be removed.</a:t>
            </a:r>
          </a:p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Therefore, there are no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k+1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size or smaller cycles.</a:t>
            </a:r>
          </a:p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Graphs with large girth have “few’’ edges.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graphs with girth</a:t>
            </a:r>
            <a:r>
              <a:rPr lang="en-US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altLang="en-US" sz="4000" b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</a:t>
            </a:r>
            <a:r>
              <a:rPr lang="en-US" alt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47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We show that graphs with girth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O(n*sqrt{n})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edges.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First remove all vertices of degree strictly smaller than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m/n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numbers of edges and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number of vertices.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Since we have removed at most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vertices and each vertex removes less than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m/n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edges it is clear that the resulting graph is not empty.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endParaRPr lang="en-US" altLang="en-US" sz="32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endParaRPr lang="en-US" altLang="en-US" sz="32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endParaRPr lang="en-US" altLang="en-US" sz="32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 layers BFS graph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the vertices seen below are</a:t>
            </a:r>
            <a:r>
              <a:rPr lang="en-US" altLang="en-US" sz="3200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distinct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otherwise there is a cycle of length at most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4038600" y="50292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429000" y="4419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724400" y="4419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3886200" y="45720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4038600" y="45720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4191000" y="45720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06" name="AutoShape 10"/>
          <p:cNvCxnSpPr>
            <a:cxnSpLocks noChangeShapeType="1"/>
            <a:stCxn id="29699" idx="1"/>
            <a:endCxn id="29700" idx="5"/>
          </p:cNvCxnSpPr>
          <p:nvPr/>
        </p:nvCxnSpPr>
        <p:spPr bwMode="auto">
          <a:xfrm flipH="1" flipV="1">
            <a:off x="3689350" y="4679950"/>
            <a:ext cx="393700" cy="3937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07" name="AutoShape 11"/>
          <p:cNvCxnSpPr>
            <a:cxnSpLocks noChangeShapeType="1"/>
            <a:stCxn id="29699" idx="7"/>
            <a:endCxn id="29701" idx="3"/>
          </p:cNvCxnSpPr>
          <p:nvPr/>
        </p:nvCxnSpPr>
        <p:spPr bwMode="auto">
          <a:xfrm flipV="1">
            <a:off x="4298950" y="4679950"/>
            <a:ext cx="469900" cy="3937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28194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10" name="AutoShape 14"/>
          <p:cNvCxnSpPr>
            <a:cxnSpLocks noChangeShapeType="1"/>
            <a:stCxn id="29708" idx="5"/>
            <a:endCxn id="29700" idx="1"/>
          </p:cNvCxnSpPr>
          <p:nvPr/>
        </p:nvCxnSpPr>
        <p:spPr bwMode="auto">
          <a:xfrm>
            <a:off x="3079750" y="3917950"/>
            <a:ext cx="395288" cy="5461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1" name="AutoShape 15"/>
          <p:cNvCxnSpPr>
            <a:cxnSpLocks noChangeShapeType="1"/>
            <a:stCxn id="29700" idx="0"/>
            <a:endCxn id="29709" idx="4"/>
          </p:cNvCxnSpPr>
          <p:nvPr/>
        </p:nvCxnSpPr>
        <p:spPr bwMode="auto">
          <a:xfrm flipV="1">
            <a:off x="3581400" y="3962400"/>
            <a:ext cx="228600" cy="4572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4495800" y="45720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3200400" y="37338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3352800" y="37338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3505200" y="37338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4419600" y="3581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5334000" y="3581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18" name="AutoShape 22"/>
          <p:cNvCxnSpPr>
            <a:cxnSpLocks noChangeShapeType="1"/>
            <a:stCxn id="29701" idx="0"/>
            <a:endCxn id="29716" idx="4"/>
          </p:cNvCxnSpPr>
          <p:nvPr/>
        </p:nvCxnSpPr>
        <p:spPr bwMode="auto">
          <a:xfrm flipH="1" flipV="1">
            <a:off x="4572000" y="3886200"/>
            <a:ext cx="304800" cy="533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9" name="AutoShape 23"/>
          <p:cNvCxnSpPr>
            <a:cxnSpLocks noChangeShapeType="1"/>
            <a:stCxn id="29701" idx="7"/>
            <a:endCxn id="29717" idx="4"/>
          </p:cNvCxnSpPr>
          <p:nvPr/>
        </p:nvCxnSpPr>
        <p:spPr bwMode="auto">
          <a:xfrm flipV="1">
            <a:off x="4984750" y="3886200"/>
            <a:ext cx="501650" cy="5778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4800600" y="36576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 flipV="1">
            <a:off x="4953000" y="36576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 flipV="1">
            <a:off x="5105400" y="3657600"/>
            <a:ext cx="76200" cy="762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4343400" y="4800600"/>
            <a:ext cx="1447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m/n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981200" y="4038600"/>
            <a:ext cx="1905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(m/n)-1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5257800" y="3962400"/>
            <a:ext cx="2209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(m/n)-1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Number of edges 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implies that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m/n(m/n-1)≤ n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/n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-m/n ≤n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m/n&lt;n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we get that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/n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&lt;2n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&lt;2n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m=O(n sqrt{n})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matching lower bound. A graph of girth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that has </a:t>
            </a:r>
            <a:r>
              <a:rPr lang="el-GR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Ω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(n*sqrt{n})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edges.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projective plane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our needs is a bipartite graph with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vetices on each side and  degree </a:t>
            </a:r>
            <a:r>
              <a:rPr lang="ru-RU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Ө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(sqrt{n})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contains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Ө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(n*sqrt{n})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edges.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main property: every pair of vertices in the same side share exactly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neighbor.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 i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Girth </a:t>
            </a:r>
            <a:r>
              <a:rPr lang="en-US" altLang="en-US" sz="4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could not be a cycle of size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2362200" y="4495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3581400" y="4495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3622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35814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51" name="AutoShape 7"/>
          <p:cNvCxnSpPr>
            <a:cxnSpLocks noChangeShapeType="1"/>
            <a:stCxn id="31748" idx="1"/>
            <a:endCxn id="31749" idx="5"/>
          </p:cNvCxnSpPr>
          <p:nvPr/>
        </p:nvCxnSpPr>
        <p:spPr bwMode="auto">
          <a:xfrm flipH="1" flipV="1">
            <a:off x="2622550" y="3917950"/>
            <a:ext cx="1003300" cy="6223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2" name="AutoShape 8"/>
          <p:cNvCxnSpPr>
            <a:cxnSpLocks noChangeShapeType="1"/>
            <a:stCxn id="31747" idx="0"/>
            <a:endCxn id="31749" idx="4"/>
          </p:cNvCxnSpPr>
          <p:nvPr/>
        </p:nvCxnSpPr>
        <p:spPr bwMode="auto">
          <a:xfrm flipV="1">
            <a:off x="2514600" y="3962400"/>
            <a:ext cx="1588" cy="533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3" name="AutoShape 9"/>
          <p:cNvCxnSpPr>
            <a:cxnSpLocks noChangeShapeType="1"/>
            <a:stCxn id="31747" idx="7"/>
            <a:endCxn id="31750" idx="3"/>
          </p:cNvCxnSpPr>
          <p:nvPr/>
        </p:nvCxnSpPr>
        <p:spPr bwMode="auto">
          <a:xfrm flipV="1">
            <a:off x="2622550" y="3917950"/>
            <a:ext cx="1003300" cy="6223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4" name="AutoShape 10"/>
          <p:cNvCxnSpPr>
            <a:cxnSpLocks noChangeShapeType="1"/>
            <a:stCxn id="31750" idx="4"/>
            <a:endCxn id="31748" idx="0"/>
          </p:cNvCxnSpPr>
          <p:nvPr/>
        </p:nvCxnSpPr>
        <p:spPr bwMode="auto">
          <a:xfrm>
            <a:off x="3733800" y="3962400"/>
            <a:ext cx="1588" cy="533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33400" y="5181600"/>
            <a:ext cx="7772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</a:rPr>
              <a:t>A cycle of length </a:t>
            </a:r>
            <a:r>
              <a:rPr lang="en-US" altLang="en-US" sz="3200">
                <a:solidFill>
                  <a:srgbClr val="CC0000"/>
                </a:solidFill>
              </a:rPr>
              <a:t>4</a:t>
            </a:r>
            <a:r>
              <a:rPr lang="en-US" altLang="en-US" sz="3200">
                <a:solidFill>
                  <a:srgbClr val="FFFFFF"/>
                </a:solidFill>
              </a:rPr>
              <a:t> implies that two vertices on the same side share two neighbors. Contradiction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 i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Girth </a:t>
            </a:r>
            <a:r>
              <a:rPr lang="en-US" altLang="en-US" sz="4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could not be a cycle of size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2362200" y="4495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581400" y="4495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23622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35814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75" name="AutoShape 7"/>
          <p:cNvCxnSpPr>
            <a:cxnSpLocks noChangeShapeType="1"/>
            <a:stCxn id="32772" idx="1"/>
            <a:endCxn id="32773" idx="5"/>
          </p:cNvCxnSpPr>
          <p:nvPr/>
        </p:nvCxnSpPr>
        <p:spPr bwMode="auto">
          <a:xfrm flipH="1" flipV="1">
            <a:off x="2622550" y="3917950"/>
            <a:ext cx="1003300" cy="6223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6" name="AutoShape 8"/>
          <p:cNvCxnSpPr>
            <a:cxnSpLocks noChangeShapeType="1"/>
            <a:stCxn id="32771" idx="0"/>
            <a:endCxn id="32773" idx="4"/>
          </p:cNvCxnSpPr>
          <p:nvPr/>
        </p:nvCxnSpPr>
        <p:spPr bwMode="auto">
          <a:xfrm flipV="1">
            <a:off x="2514600" y="3962400"/>
            <a:ext cx="1588" cy="533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7" name="AutoShape 9"/>
          <p:cNvCxnSpPr>
            <a:cxnSpLocks noChangeShapeType="1"/>
            <a:stCxn id="32774" idx="4"/>
            <a:endCxn id="32772" idx="0"/>
          </p:cNvCxnSpPr>
          <p:nvPr/>
        </p:nvCxnSpPr>
        <p:spPr bwMode="auto">
          <a:xfrm>
            <a:off x="3733800" y="3962400"/>
            <a:ext cx="1588" cy="533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3400" y="5181600"/>
            <a:ext cx="7772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</a:rPr>
              <a:t>Therefore girth </a:t>
            </a:r>
            <a:r>
              <a:rPr lang="en-US" altLang="en-US" sz="32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648200" y="4419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80" name="AutoShape 12"/>
          <p:cNvCxnSpPr>
            <a:cxnSpLocks noChangeShapeType="1"/>
            <a:stCxn id="32774" idx="5"/>
            <a:endCxn id="32779" idx="1"/>
          </p:cNvCxnSpPr>
          <p:nvPr/>
        </p:nvCxnSpPr>
        <p:spPr bwMode="auto">
          <a:xfrm>
            <a:off x="3841750" y="3917950"/>
            <a:ext cx="852488" cy="5461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4648200" y="3581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82" name="AutoShape 14"/>
          <p:cNvCxnSpPr>
            <a:cxnSpLocks noChangeShapeType="1"/>
            <a:stCxn id="32779" idx="0"/>
            <a:endCxn id="32781" idx="4"/>
          </p:cNvCxnSpPr>
          <p:nvPr/>
        </p:nvCxnSpPr>
        <p:spPr bwMode="auto">
          <a:xfrm flipV="1">
            <a:off x="4800600" y="3886200"/>
            <a:ext cx="1588" cy="533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83" name="AutoShape 15"/>
          <p:cNvCxnSpPr>
            <a:cxnSpLocks noChangeShapeType="1"/>
            <a:stCxn id="32771" idx="7"/>
            <a:endCxn id="32781" idx="3"/>
          </p:cNvCxnSpPr>
          <p:nvPr/>
        </p:nvCxnSpPr>
        <p:spPr bwMode="auto">
          <a:xfrm flipV="1">
            <a:off x="2622550" y="3841750"/>
            <a:ext cx="2071688" cy="6985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Unweighted  undirected </a:t>
            </a:r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k-spanners </a:t>
            </a: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Peleg and Ullman </a:t>
            </a:r>
            <a:r>
              <a:rPr lang="en-US" altLang="en-US" sz="40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1987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16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10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Input: An undirected graph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G(V,E)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an integer </a:t>
            </a:r>
            <a:r>
              <a:rPr lang="en-US" alt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Required: a subgraph </a:t>
            </a:r>
            <a:r>
              <a:rPr lang="en-US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G’ </a:t>
            </a:r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 that for every </a:t>
            </a:r>
            <a:r>
              <a:rPr lang="en-US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en-US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</a:t>
            </a:r>
            <a:r>
              <a:rPr lang="en-US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</a:t>
            </a:r>
            <a:r>
              <a:rPr lang="en-US" alt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n-US" altLang="en-US" sz="3200" baseline="30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</a:p>
          <a:p>
            <a:pPr eaLnBrk="1" hangingPunct="1">
              <a:spcBef>
                <a:spcPts val="1100"/>
              </a:spcBef>
              <a:buClrTx/>
              <a:buFontTx/>
              <a:buNone/>
            </a:pPr>
            <a:r>
              <a:rPr lang="en-US" altLang="en-US" sz="44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Dist</a:t>
            </a:r>
            <a:r>
              <a:rPr lang="en-US" altLang="en-US" sz="44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G’</a:t>
            </a:r>
            <a:r>
              <a:rPr lang="en-US" altLang="en-US" sz="44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(u,v)/Dist</a:t>
            </a:r>
            <a:r>
              <a:rPr lang="en-US" altLang="en-US" sz="44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altLang="en-US" sz="44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(u,v)≤ k    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3200" baseline="30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3200" baseline="300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</a:t>
            </a:r>
          </a:p>
          <a:p>
            <a:pPr eaLnBrk="1" hangingPunct="1">
              <a:spcBef>
                <a:spcPts val="15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6000" baseline="300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  COMPRESSION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bounds on  the minimum number of edges for a given girth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known that there is always a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2k-1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spanner with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44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1+1/k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edges.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Using this formula: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-spanners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needs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k=2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This gives the correct and tight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O(n* sqrt{n})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upper bound on the number of edges in a </a:t>
            </a:r>
            <a:r>
              <a:rPr lang="en-US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3-spanner.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Approximating spanners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are only very few approximations.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arbitrary costs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-spanners.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O(log d) 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with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average degree for minimum cost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2-spanners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we shall see such an approximation does not exist for 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k≥3.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-204788"/>
            <a:ext cx="82296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O(log(|E|/|V|)</a:t>
            </a:r>
            <a:r>
              <a:rPr lang="en-US" altLang="en-US" sz="4400" b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 for </a:t>
            </a:r>
            <a:r>
              <a:rPr lang="en-US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k=2 </a:t>
            </a: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arbitrary weight  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Due to K, Peleg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1992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 vertex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look at the graph induced by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N(v)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a desnsest subgraph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S(v)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N(v)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Return the edges from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S(v)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that is the most dense set over all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iterate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2971800" y="52578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4724400" y="46482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4724400" y="54102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4724400" y="57912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4724400" y="61722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4724400" y="64770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724400" y="4343400"/>
            <a:ext cx="228600" cy="2286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1" name="AutoShape 11"/>
          <p:cNvCxnSpPr>
            <a:cxnSpLocks noChangeShapeType="1"/>
            <a:stCxn id="35843" idx="6"/>
            <a:endCxn id="35848" idx="2"/>
          </p:cNvCxnSpPr>
          <p:nvPr/>
        </p:nvCxnSpPr>
        <p:spPr bwMode="auto">
          <a:xfrm>
            <a:off x="3200400" y="5372100"/>
            <a:ext cx="1524000" cy="914400"/>
          </a:xfrm>
          <a:prstGeom prst="straightConnector1">
            <a:avLst/>
          </a:prstGeom>
          <a:noFill/>
          <a:ln w="93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2" name="AutoShape 12"/>
          <p:cNvCxnSpPr>
            <a:cxnSpLocks noChangeShapeType="1"/>
            <a:stCxn id="35843" idx="6"/>
            <a:endCxn id="35847" idx="2"/>
          </p:cNvCxnSpPr>
          <p:nvPr/>
        </p:nvCxnSpPr>
        <p:spPr bwMode="auto">
          <a:xfrm>
            <a:off x="3200400" y="5372100"/>
            <a:ext cx="1524000" cy="533400"/>
          </a:xfrm>
          <a:prstGeom prst="straightConnector1">
            <a:avLst/>
          </a:prstGeom>
          <a:noFill/>
          <a:ln w="93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3" name="AutoShape 13"/>
          <p:cNvCxnSpPr>
            <a:cxnSpLocks noChangeShapeType="1"/>
            <a:stCxn id="35843" idx="7"/>
            <a:endCxn id="35846" idx="2"/>
          </p:cNvCxnSpPr>
          <p:nvPr/>
        </p:nvCxnSpPr>
        <p:spPr bwMode="auto">
          <a:xfrm>
            <a:off x="3167063" y="5291138"/>
            <a:ext cx="1557337" cy="233362"/>
          </a:xfrm>
          <a:prstGeom prst="straightConnector1">
            <a:avLst/>
          </a:prstGeom>
          <a:noFill/>
          <a:ln w="93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4" name="AutoShape 14"/>
          <p:cNvCxnSpPr>
            <a:cxnSpLocks noChangeShapeType="1"/>
            <a:stCxn id="35843" idx="6"/>
            <a:endCxn id="35845" idx="2"/>
          </p:cNvCxnSpPr>
          <p:nvPr/>
        </p:nvCxnSpPr>
        <p:spPr bwMode="auto">
          <a:xfrm flipV="1">
            <a:off x="3200400" y="5143500"/>
            <a:ext cx="1524000" cy="2286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5" name="AutoShape 15"/>
          <p:cNvCxnSpPr>
            <a:cxnSpLocks noChangeShapeType="1"/>
            <a:stCxn id="35843" idx="7"/>
            <a:endCxn id="35844" idx="2"/>
          </p:cNvCxnSpPr>
          <p:nvPr/>
        </p:nvCxnSpPr>
        <p:spPr bwMode="auto">
          <a:xfrm flipV="1">
            <a:off x="3167063" y="4762500"/>
            <a:ext cx="1557337" cy="528638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6" name="AutoShape 16"/>
          <p:cNvCxnSpPr>
            <a:cxnSpLocks noChangeShapeType="1"/>
            <a:stCxn id="35843" idx="0"/>
            <a:endCxn id="35850" idx="3"/>
          </p:cNvCxnSpPr>
          <p:nvPr/>
        </p:nvCxnSpPr>
        <p:spPr bwMode="auto">
          <a:xfrm flipV="1">
            <a:off x="3086100" y="4538663"/>
            <a:ext cx="1671638" cy="719137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57" name="Freeform 17"/>
          <p:cNvSpPr>
            <a:spLocks noChangeArrowheads="1"/>
          </p:cNvSpPr>
          <p:nvPr/>
        </p:nvSpPr>
        <p:spPr bwMode="auto">
          <a:xfrm>
            <a:off x="4749800" y="5422900"/>
            <a:ext cx="1358900" cy="1206500"/>
          </a:xfrm>
          <a:custGeom>
            <a:avLst/>
            <a:gdLst>
              <a:gd name="T0" fmla="*/ 2147483647 w 856"/>
              <a:gd name="T1" fmla="*/ 2147483647 h 760"/>
              <a:gd name="T2" fmla="*/ 2147483647 w 856"/>
              <a:gd name="T3" fmla="*/ 2147483647 h 760"/>
              <a:gd name="T4" fmla="*/ 2147483647 w 856"/>
              <a:gd name="T5" fmla="*/ 2147483647 h 760"/>
              <a:gd name="T6" fmla="*/ 2147483647 w 856"/>
              <a:gd name="T7" fmla="*/ 2147483647 h 760"/>
              <a:gd name="T8" fmla="*/ 0 w 856"/>
              <a:gd name="T9" fmla="*/ 0 h 760"/>
              <a:gd name="T10" fmla="*/ 856 w 856"/>
              <a:gd name="T11" fmla="*/ 760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56" h="760">
                <a:moveTo>
                  <a:pt x="80" y="760"/>
                </a:moveTo>
                <a:cubicBezTo>
                  <a:pt x="460" y="580"/>
                  <a:pt x="840" y="400"/>
                  <a:pt x="848" y="280"/>
                </a:cubicBezTo>
                <a:cubicBezTo>
                  <a:pt x="856" y="160"/>
                  <a:pt x="256" y="80"/>
                  <a:pt x="128" y="40"/>
                </a:cubicBezTo>
                <a:cubicBezTo>
                  <a:pt x="0" y="0"/>
                  <a:pt x="40" y="20"/>
                  <a:pt x="80" y="40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5105400" y="5943600"/>
            <a:ext cx="304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35859" name="Freeform 19"/>
          <p:cNvSpPr>
            <a:spLocks noChangeArrowheads="1"/>
          </p:cNvSpPr>
          <p:nvPr/>
        </p:nvSpPr>
        <p:spPr bwMode="auto">
          <a:xfrm>
            <a:off x="3886200" y="5867400"/>
            <a:ext cx="914400" cy="762000"/>
          </a:xfrm>
          <a:custGeom>
            <a:avLst/>
            <a:gdLst>
              <a:gd name="T0" fmla="*/ 2147483647 w 576"/>
              <a:gd name="T1" fmla="*/ 2147483647 h 480"/>
              <a:gd name="T2" fmla="*/ 0 w 576"/>
              <a:gd name="T3" fmla="*/ 2147483647 h 480"/>
              <a:gd name="T4" fmla="*/ 2147483647 w 576"/>
              <a:gd name="T5" fmla="*/ 0 h 480"/>
              <a:gd name="T6" fmla="*/ 0 w 576"/>
              <a:gd name="T7" fmla="*/ 0 h 480"/>
              <a:gd name="T8" fmla="*/ 576 w 576"/>
              <a:gd name="T9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576" h="480">
                <a:moveTo>
                  <a:pt x="576" y="480"/>
                </a:moveTo>
                <a:cubicBezTo>
                  <a:pt x="288" y="352"/>
                  <a:pt x="0" y="224"/>
                  <a:pt x="0" y="144"/>
                </a:cubicBezTo>
                <a:cubicBezTo>
                  <a:pt x="0" y="64"/>
                  <a:pt x="288" y="32"/>
                  <a:pt x="576" y="0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Freeform 20"/>
          <p:cNvSpPr>
            <a:spLocks noChangeArrowheads="1"/>
          </p:cNvSpPr>
          <p:nvPr/>
        </p:nvSpPr>
        <p:spPr bwMode="auto">
          <a:xfrm>
            <a:off x="4876800" y="55626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2147483647 h 432"/>
              <a:gd name="T4" fmla="*/ 0 w 432"/>
              <a:gd name="T5" fmla="*/ 0 h 432"/>
              <a:gd name="T6" fmla="*/ 0 w 432"/>
              <a:gd name="T7" fmla="*/ 0 h 432"/>
              <a:gd name="T8" fmla="*/ 432 w 432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432" h="432">
                <a:moveTo>
                  <a:pt x="0" y="432"/>
                </a:moveTo>
                <a:cubicBezTo>
                  <a:pt x="216" y="324"/>
                  <a:pt x="432" y="216"/>
                  <a:pt x="432" y="144"/>
                </a:cubicBezTo>
                <a:cubicBezTo>
                  <a:pt x="432" y="72"/>
                  <a:pt x="216" y="36"/>
                  <a:pt x="0" y="0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124200" y="5486400"/>
            <a:ext cx="1676400" cy="1066800"/>
          </a:xfrm>
          <a:prstGeom prst="line">
            <a:avLst/>
          </a:prstGeom>
          <a:noFill/>
          <a:ln w="93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V="1">
            <a:off x="4876800" y="5864225"/>
            <a:ext cx="1588" cy="38735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problem we need to solve is the densest subgraph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658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e(S)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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N(v)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 the number of edges in the graph induced by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problem requires finding a subset of the vertices with maximum density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e(S)/|S|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can be solved exactly via flow. This implies an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O(log d)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ratio for </a:t>
            </a:r>
            <a:r>
              <a:rPr lang="en-US" alt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average degree.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problem we need to solve is the densest subgraph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658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faster algorithm, approximates the best density by </a:t>
            </a:r>
            <a:r>
              <a:rPr lang="en-US" alt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 gets </a:t>
            </a:r>
            <a:r>
              <a:rPr lang="en-US" alt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O(n)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time and not flow time. Adds </a:t>
            </a:r>
            <a:r>
              <a:rPr lang="en-US" alt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ratio (so negligible).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Was done by </a:t>
            </a:r>
            <a:r>
              <a:rPr lang="en-US" alt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K,Peleg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1992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Also </a:t>
            </a:r>
            <a:r>
              <a:rPr lang="en-US" alt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Charikar </a:t>
            </a:r>
            <a:r>
              <a:rPr lang="en-US" alt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1998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Very extensively cited in social networks. Almost always attribute the result to </a:t>
            </a:r>
            <a:r>
              <a:rPr lang="en-US" alt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Charikar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hard is it to approximate </a:t>
            </a:r>
            <a:b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spanners for </a:t>
            </a:r>
            <a:r>
              <a:rPr lang="en-US" altLang="en-US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k≥3</a:t>
            </a: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Strong hardness is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exp(log 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r>
              <a:rPr lang="en-US" altLang="en-US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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 hardness is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(log n)/k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K. 98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First hardness. Weak hardness for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w(e)=l(e)=1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Tight for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k=2.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Later similar methods employed for hardness for </a:t>
            </a:r>
            <a:r>
              <a:rPr lang="en-US" altLang="en-US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Buy at Bulk.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Elkin Peleg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Strong hardness for: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General length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Weights=1 and general length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3)Unit length, arbitrary weights,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k≥3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 Basic but directed spanners.</a:t>
            </a:r>
            <a:r>
              <a:rPr lang="en-US" alt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basic spanners from now on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From now on,  edges have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weights and lengths 1.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Thus  the results presented from now on are only for basic spanners.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fact giving a similar result for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arbitrary weights 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already  unknown for some of the problems in later slides.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none of the algorithms to follow work on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lengths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question posed in</a:t>
            </a:r>
            <a:r>
              <a:rPr lang="en-US" altLang="en-US" sz="4400" b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1992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undirected the basic spanner problem strongly hard?</a:t>
            </a:r>
          </a:p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ICALP 2012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Dinitz, K, Raz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k≥3 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Labelcover-Hard (means only polynomial ratio is possible).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endParaRPr lang="en-US" altLang="en-US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 important result: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Labelcover  with large girth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as hard as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Labelcover</a:t>
            </a:r>
          </a:p>
          <a:p>
            <a:pPr eaLnBrk="1" hangingPunct="1"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Its rare (for me) to solve a 20 years old problem.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-1143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technique employed for approximating directed Steiner Forest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Feldman, K. and Nutov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2009.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following situation: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1066800" y="3810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66800" y="3962400"/>
            <a:ext cx="4572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6477000" y="3733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3657600" y="3200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657600" y="4191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3657600" y="4800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477000" y="3962400"/>
            <a:ext cx="685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4419600" y="3200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44196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4419600" y="42672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4419600" y="4800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352800" y="5257800"/>
            <a:ext cx="2895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At most </a:t>
            </a:r>
            <a:r>
              <a:rPr lang="en-US" altLang="en-US">
                <a:solidFill>
                  <a:srgbClr val="CC0000"/>
                </a:solidFill>
              </a:rPr>
              <a:t>n</a:t>
            </a:r>
            <a:r>
              <a:rPr lang="en-US" altLang="en-US" baseline="30000">
                <a:solidFill>
                  <a:srgbClr val="CC0000"/>
                </a:solidFill>
              </a:rPr>
              <a:t>2/5</a:t>
            </a:r>
            <a:r>
              <a:rPr lang="en-US" altLang="en-US">
                <a:solidFill>
                  <a:srgbClr val="CC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vertices in every layer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533400" y="5105400"/>
            <a:ext cx="2362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LP flow at least </a:t>
            </a:r>
            <a:r>
              <a:rPr lang="en-US" altLang="en-US">
                <a:solidFill>
                  <a:srgbClr val="CC0000"/>
                </a:solidFill>
              </a:rPr>
              <a:t>¼</a:t>
            </a:r>
            <a:r>
              <a:rPr lang="en-US" altLang="en-US">
                <a:solidFill>
                  <a:srgbClr val="FFFFFF"/>
                </a:solidFill>
              </a:rPr>
              <a:t> between every pair </a:t>
            </a:r>
            <a:r>
              <a:rPr lang="en-US" altLang="en-US">
                <a:solidFill>
                  <a:srgbClr val="CC0000"/>
                </a:solidFill>
              </a:rPr>
              <a:t>s,t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edge with large </a:t>
            </a:r>
            <a:r>
              <a:rPr lang="en-US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44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16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Between every two layers there is at most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4/5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edges.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 the largest capacity. Thus via every edge at most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 unit pass from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total flow between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at least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¼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Therefore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4/5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</a:t>
            </a:r>
            <a:r>
              <a:rPr lang="en-US" altLang="en-US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≥ ¼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Therefore there is an edge of value about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1/4n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4/5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Iterative rounding gives ratio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example of a </a:t>
            </a:r>
            <a:r>
              <a:rPr lang="en-US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4400" b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original graph: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676400" y="3048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676400" y="4038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514600" y="3581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124200" y="4114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200400" y="2895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2" name="AutoShape 8"/>
          <p:cNvCxnSpPr>
            <a:cxnSpLocks noChangeShapeType="1"/>
            <a:stCxn id="16387" idx="4"/>
            <a:endCxn id="16388" idx="0"/>
          </p:cNvCxnSpPr>
          <p:nvPr/>
        </p:nvCxnSpPr>
        <p:spPr bwMode="auto">
          <a:xfrm>
            <a:off x="1828800" y="3352800"/>
            <a:ext cx="1588" cy="6858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3" name="AutoShape 9"/>
          <p:cNvCxnSpPr>
            <a:cxnSpLocks noChangeShapeType="1"/>
            <a:stCxn id="16387" idx="5"/>
            <a:endCxn id="16389" idx="2"/>
          </p:cNvCxnSpPr>
          <p:nvPr/>
        </p:nvCxnSpPr>
        <p:spPr bwMode="auto">
          <a:xfrm>
            <a:off x="1936750" y="3308350"/>
            <a:ext cx="577850" cy="4254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4" name="AutoShape 10"/>
          <p:cNvCxnSpPr>
            <a:cxnSpLocks noChangeShapeType="1"/>
            <a:stCxn id="16388" idx="6"/>
            <a:endCxn id="16389" idx="3"/>
          </p:cNvCxnSpPr>
          <p:nvPr/>
        </p:nvCxnSpPr>
        <p:spPr bwMode="auto">
          <a:xfrm flipV="1">
            <a:off x="1981200" y="3841750"/>
            <a:ext cx="577850" cy="3492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5" name="AutoShape 11"/>
          <p:cNvCxnSpPr>
            <a:cxnSpLocks noChangeShapeType="1"/>
            <a:stCxn id="16387" idx="6"/>
            <a:endCxn id="16391" idx="3"/>
          </p:cNvCxnSpPr>
          <p:nvPr/>
        </p:nvCxnSpPr>
        <p:spPr bwMode="auto">
          <a:xfrm flipV="1">
            <a:off x="1981200" y="3155950"/>
            <a:ext cx="1263650" cy="444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6" name="AutoShape 12"/>
          <p:cNvCxnSpPr>
            <a:cxnSpLocks noChangeShapeType="1"/>
            <a:stCxn id="16389" idx="7"/>
            <a:endCxn id="16391" idx="3"/>
          </p:cNvCxnSpPr>
          <p:nvPr/>
        </p:nvCxnSpPr>
        <p:spPr bwMode="auto">
          <a:xfrm flipV="1">
            <a:off x="2774950" y="3155950"/>
            <a:ext cx="469900" cy="4699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7" name="AutoShape 13"/>
          <p:cNvCxnSpPr>
            <a:cxnSpLocks noChangeShapeType="1"/>
            <a:stCxn id="16389" idx="5"/>
            <a:endCxn id="16390" idx="1"/>
          </p:cNvCxnSpPr>
          <p:nvPr/>
        </p:nvCxnSpPr>
        <p:spPr bwMode="auto">
          <a:xfrm>
            <a:off x="2774950" y="3841750"/>
            <a:ext cx="393700" cy="3175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8" name="AutoShape 14"/>
          <p:cNvCxnSpPr>
            <a:cxnSpLocks noChangeShapeType="1"/>
            <a:stCxn id="16391" idx="4"/>
            <a:endCxn id="16390" idx="0"/>
          </p:cNvCxnSpPr>
          <p:nvPr/>
        </p:nvCxnSpPr>
        <p:spPr bwMode="auto">
          <a:xfrm flipH="1">
            <a:off x="3276600" y="3200400"/>
            <a:ext cx="76200" cy="914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410200" y="3581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4267200" y="3048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2" name="AutoShape 18"/>
          <p:cNvCxnSpPr>
            <a:cxnSpLocks noChangeShapeType="1"/>
            <a:stCxn id="16391" idx="6"/>
            <a:endCxn id="16401" idx="2"/>
          </p:cNvCxnSpPr>
          <p:nvPr/>
        </p:nvCxnSpPr>
        <p:spPr bwMode="auto">
          <a:xfrm>
            <a:off x="3505200" y="3048000"/>
            <a:ext cx="762000" cy="152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3" name="AutoShape 19"/>
          <p:cNvCxnSpPr>
            <a:cxnSpLocks noChangeShapeType="1"/>
          </p:cNvCxnSpPr>
          <p:nvPr/>
        </p:nvCxnSpPr>
        <p:spPr bwMode="auto">
          <a:xfrm>
            <a:off x="3429000" y="4267200"/>
            <a:ext cx="852488" cy="3175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4" name="AutoShape 20"/>
          <p:cNvCxnSpPr>
            <a:cxnSpLocks noChangeShapeType="1"/>
            <a:stCxn id="16390" idx="7"/>
            <a:endCxn id="16401" idx="3"/>
          </p:cNvCxnSpPr>
          <p:nvPr/>
        </p:nvCxnSpPr>
        <p:spPr bwMode="auto">
          <a:xfrm flipV="1">
            <a:off x="3384550" y="3308350"/>
            <a:ext cx="927100" cy="8509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5" name="AutoShape 21"/>
          <p:cNvCxnSpPr>
            <a:cxnSpLocks noChangeShapeType="1"/>
            <a:stCxn id="16399" idx="0"/>
            <a:endCxn id="16401" idx="5"/>
          </p:cNvCxnSpPr>
          <p:nvPr/>
        </p:nvCxnSpPr>
        <p:spPr bwMode="auto">
          <a:xfrm flipV="1">
            <a:off x="4343400" y="3308350"/>
            <a:ext cx="184150" cy="8064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6" name="AutoShape 22"/>
          <p:cNvCxnSpPr>
            <a:cxnSpLocks noChangeShapeType="1"/>
            <a:stCxn id="16401" idx="6"/>
            <a:endCxn id="16400" idx="2"/>
          </p:cNvCxnSpPr>
          <p:nvPr/>
        </p:nvCxnSpPr>
        <p:spPr bwMode="auto">
          <a:xfrm>
            <a:off x="4572000" y="3200400"/>
            <a:ext cx="838200" cy="533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7" name="AutoShape 23"/>
          <p:cNvCxnSpPr>
            <a:cxnSpLocks noChangeShapeType="1"/>
            <a:stCxn id="16399" idx="6"/>
            <a:endCxn id="16400" idx="3"/>
          </p:cNvCxnSpPr>
          <p:nvPr/>
        </p:nvCxnSpPr>
        <p:spPr bwMode="auto">
          <a:xfrm flipV="1">
            <a:off x="4495800" y="3841750"/>
            <a:ext cx="958850" cy="4254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5943600" y="4419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0" name="AutoShape 26"/>
          <p:cNvCxnSpPr>
            <a:cxnSpLocks noChangeShapeType="1"/>
            <a:stCxn id="16399" idx="5"/>
            <a:endCxn id="16408" idx="1"/>
          </p:cNvCxnSpPr>
          <p:nvPr/>
        </p:nvCxnSpPr>
        <p:spPr bwMode="auto">
          <a:xfrm>
            <a:off x="4451350" y="4375150"/>
            <a:ext cx="317500" cy="4699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1" name="AutoShape 27"/>
          <p:cNvCxnSpPr>
            <a:cxnSpLocks noChangeShapeType="1"/>
            <a:stCxn id="16408" idx="6"/>
            <a:endCxn id="16409" idx="3"/>
          </p:cNvCxnSpPr>
          <p:nvPr/>
        </p:nvCxnSpPr>
        <p:spPr bwMode="auto">
          <a:xfrm flipV="1">
            <a:off x="5029200" y="4679950"/>
            <a:ext cx="958850" cy="2730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2" name="AutoShape 28"/>
          <p:cNvCxnSpPr>
            <a:cxnSpLocks noChangeShapeType="1"/>
            <a:stCxn id="16409" idx="1"/>
            <a:endCxn id="16400" idx="5"/>
          </p:cNvCxnSpPr>
          <p:nvPr/>
        </p:nvCxnSpPr>
        <p:spPr bwMode="auto">
          <a:xfrm flipH="1" flipV="1">
            <a:off x="5670550" y="3841750"/>
            <a:ext cx="317500" cy="6223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2286000" y="4953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4" name="AutoShape 30"/>
          <p:cNvCxnSpPr>
            <a:cxnSpLocks noChangeShapeType="1"/>
            <a:stCxn id="16388" idx="5"/>
            <a:endCxn id="16413" idx="1"/>
          </p:cNvCxnSpPr>
          <p:nvPr/>
        </p:nvCxnSpPr>
        <p:spPr bwMode="auto">
          <a:xfrm>
            <a:off x="1936750" y="4298950"/>
            <a:ext cx="395288" cy="6985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5" name="AutoShape 31"/>
          <p:cNvCxnSpPr>
            <a:cxnSpLocks noChangeShapeType="1"/>
            <a:stCxn id="16413" idx="7"/>
            <a:endCxn id="16390" idx="3"/>
          </p:cNvCxnSpPr>
          <p:nvPr/>
        </p:nvCxnSpPr>
        <p:spPr bwMode="auto">
          <a:xfrm flipV="1">
            <a:off x="2546350" y="4375150"/>
            <a:ext cx="622300" cy="6223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Approximating directed spanners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11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Krauthgamer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Dinitz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2012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employed (part of) our techniques to get an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2/3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approximation for directed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-spanners. The techniques was (re)invented </a:t>
            </a:r>
            <a:r>
              <a:rPr lang="en-US" alt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independently.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Improvement: non iterative but randomized rounding gets about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1/2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ratio. Very clever trick!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Due to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Berman, Bhattacharyya, Makarychev,  Raskhodnikova, Yaroslavtsev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r>
              <a:rPr lang="en-US" alt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results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k=3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they get ratio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1/3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the directed case. Note that even for undirected graphs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1/2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trivial but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1/3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They also improve the result for </a:t>
            </a:r>
            <a:r>
              <a:rPr lang="en-US" altLang="en-US" sz="32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Directed Steiner forest</a:t>
            </a:r>
            <a:r>
              <a:rPr lang="en-US" altLang="en-US" sz="32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new best ratio is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2/3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we show a better integrality gap for the natural LP?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answer is no.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Dinitz and Zhang </a:t>
            </a:r>
            <a:r>
              <a:rPr lang="en-US" altLang="en-US" sz="44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3200" baseline="30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1/3  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 </a:t>
            </a:r>
            <a:r>
              <a:rPr lang="en-US" altLang="en-US" sz="3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k=4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n-US" altLang="en-US" sz="3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ADDJ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upper bound and the integrality gaps of the natural LP are </a:t>
            </a:r>
            <a:r>
              <a:rPr lang="en-US" altLang="en-US" sz="3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that far.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Interesting proof: builds its own type of </a:t>
            </a:r>
            <a:r>
              <a:rPr lang="en-US" altLang="en-US" sz="3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Min-Rep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uses the fact that </a:t>
            </a:r>
            <a:r>
              <a:rPr lang="en-US" altLang="en-US" sz="3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Min-Rep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hard for large super girth several times.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would guess that the ratio of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ADDJ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will not be easily improved if at all.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Preservers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input contains a collection of pairs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{x,y}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you want minimum edges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G’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 that the distance between every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x,y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the same as in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paper by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Chlamtac, Dinitz,  K, and Laekhanukit,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SODA 2017.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3/5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for preservers.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is a big problem. The inequality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opt≥n-1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does not hold.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overcome this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SODA 2017 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paper introduced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junction trees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the last stage.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Junction trees are trees that connect many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s,t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pairs so that all paths from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s,t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every pair goes via the same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vertex r.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Invented in relation to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Buy at Bulk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Namely when the relative cost of items goes down if you buy many.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do the junction trees help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Instead of bounding the cost by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bound the cost by the number of terminal pairs connected, times the maximum length.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has some small tricks like applying a different algorithm if the number of pairs is 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Ω(n</a:t>
            </a:r>
            <a:r>
              <a:rPr lang="en-US" altLang="en-US" sz="40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4/5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en-US" altLang="en-US" sz="4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-204788"/>
            <a:ext cx="82296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Steiner Forest with distance bounds 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Input: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Given the pairs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{s,t} 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pair has a distance bound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D(s,t) 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Objective: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a minimum cost solution so that the distance between every pair of vertices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s,t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at most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D(s,t).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same approximation ratio: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3/5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 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en-US" altLang="en-US" sz="3200" baseline="300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1350"/>
              </a:spcBef>
              <a:buClrTx/>
              <a:buFontTx/>
              <a:buNone/>
            </a:pPr>
            <a:endParaRPr lang="en-US" altLang="en-US" sz="5400" baseline="30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1350"/>
              </a:spcBef>
              <a:buClrTx/>
              <a:buFontTx/>
              <a:buNone/>
            </a:pPr>
            <a:endParaRPr lang="en-US" altLang="en-US" sz="5400" baseline="30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Getting back to Directed Steiner Forest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First sub-linear ratio by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Feldman, Kortsarz, Nutov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,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2009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4/5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Berman et al,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improved the ratio to 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2/3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using their clever randomized rounding method.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Using our additional junction tree and threshold  trick we improve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Berman et al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3/5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(however recall that our result is for the unweighted case). 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SODA 2017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message of this last paper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Introducing junction tress 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help approximating </a:t>
            </a:r>
            <a:r>
              <a:rPr lang="en-US" altLang="en-US" sz="44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spanner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problems. The first time </a:t>
            </a:r>
            <a:r>
              <a:rPr lang="en-US" altLang="en-US" sz="44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junction trees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ever used in spanners.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second message is that it seems that </a:t>
            </a:r>
            <a:r>
              <a:rPr lang="en-US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additive spanners</a:t>
            </a:r>
            <a:r>
              <a:rPr lang="en-US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harder to approximate than </a:t>
            </a:r>
            <a:r>
              <a:rPr lang="en-US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usual spanners.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en-US" altLang="en-US" sz="4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Additive spanners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Aingworth, Chekuri, Indyk, Motwani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1996.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any graph,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n∙ sqt{n}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+2 spanners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Chechik.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+4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spanners always exists with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7/5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2013.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Baswana, Kavitha, Mehlhorn, Pettie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show: Always exists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+6, 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4/3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2010 (before +4).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we continue with this hobby for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k=8, k=10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so 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4400" b="1">
                <a:solidFill>
                  <a:srgbClr val="B9EF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Easy to check the new distance for every pair is at most twice the original  distance.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1676400" y="3048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676400" y="4038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514600" y="3581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124200" y="4114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200400" y="2895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6" name="AutoShape 8"/>
          <p:cNvCxnSpPr>
            <a:cxnSpLocks noChangeShapeType="1"/>
            <a:stCxn id="17411" idx="5"/>
            <a:endCxn id="17413" idx="2"/>
          </p:cNvCxnSpPr>
          <p:nvPr/>
        </p:nvCxnSpPr>
        <p:spPr bwMode="auto">
          <a:xfrm>
            <a:off x="1936750" y="3308350"/>
            <a:ext cx="577850" cy="4254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7" name="AutoShape 9"/>
          <p:cNvCxnSpPr>
            <a:cxnSpLocks noChangeShapeType="1"/>
            <a:stCxn id="17412" idx="6"/>
            <a:endCxn id="17413" idx="3"/>
          </p:cNvCxnSpPr>
          <p:nvPr/>
        </p:nvCxnSpPr>
        <p:spPr bwMode="auto">
          <a:xfrm flipV="1">
            <a:off x="1981200" y="3841750"/>
            <a:ext cx="577850" cy="3492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8" name="AutoShape 10"/>
          <p:cNvCxnSpPr>
            <a:cxnSpLocks noChangeShapeType="1"/>
            <a:stCxn id="17413" idx="7"/>
            <a:endCxn id="17415" idx="3"/>
          </p:cNvCxnSpPr>
          <p:nvPr/>
        </p:nvCxnSpPr>
        <p:spPr bwMode="auto">
          <a:xfrm flipV="1">
            <a:off x="2774950" y="3155950"/>
            <a:ext cx="469900" cy="4699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9" name="AutoShape 11"/>
          <p:cNvCxnSpPr>
            <a:cxnSpLocks noChangeShapeType="1"/>
            <a:stCxn id="17413" idx="5"/>
            <a:endCxn id="17414" idx="1"/>
          </p:cNvCxnSpPr>
          <p:nvPr/>
        </p:nvCxnSpPr>
        <p:spPr bwMode="auto">
          <a:xfrm>
            <a:off x="2774950" y="3841750"/>
            <a:ext cx="393700" cy="3175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5410200" y="35814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4267200" y="3048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3" name="AutoShape 15"/>
          <p:cNvCxnSpPr>
            <a:cxnSpLocks noChangeShapeType="1"/>
            <a:stCxn id="17415" idx="6"/>
            <a:endCxn id="17422" idx="2"/>
          </p:cNvCxnSpPr>
          <p:nvPr/>
        </p:nvCxnSpPr>
        <p:spPr bwMode="auto">
          <a:xfrm>
            <a:off x="3505200" y="3048000"/>
            <a:ext cx="762000" cy="1524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4" name="AutoShape 16"/>
          <p:cNvCxnSpPr>
            <a:cxnSpLocks noChangeShapeType="1"/>
          </p:cNvCxnSpPr>
          <p:nvPr/>
        </p:nvCxnSpPr>
        <p:spPr bwMode="auto">
          <a:xfrm>
            <a:off x="3429000" y="4267200"/>
            <a:ext cx="852488" cy="3175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5" name="AutoShape 17"/>
          <p:cNvCxnSpPr>
            <a:cxnSpLocks noChangeShapeType="1"/>
            <a:stCxn id="17420" idx="0"/>
            <a:endCxn id="17422" idx="5"/>
          </p:cNvCxnSpPr>
          <p:nvPr/>
        </p:nvCxnSpPr>
        <p:spPr bwMode="auto">
          <a:xfrm flipV="1">
            <a:off x="4343400" y="3308350"/>
            <a:ext cx="184150" cy="8064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6" name="AutoShape 18"/>
          <p:cNvCxnSpPr>
            <a:cxnSpLocks noChangeShapeType="1"/>
            <a:stCxn id="17420" idx="6"/>
            <a:endCxn id="17421" idx="3"/>
          </p:cNvCxnSpPr>
          <p:nvPr/>
        </p:nvCxnSpPr>
        <p:spPr bwMode="auto">
          <a:xfrm flipV="1">
            <a:off x="4495800" y="3841750"/>
            <a:ext cx="958850" cy="4254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5943600" y="4419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9" name="AutoShape 21"/>
          <p:cNvCxnSpPr>
            <a:cxnSpLocks noChangeShapeType="1"/>
            <a:stCxn id="17420" idx="5"/>
            <a:endCxn id="17427" idx="1"/>
          </p:cNvCxnSpPr>
          <p:nvPr/>
        </p:nvCxnSpPr>
        <p:spPr bwMode="auto">
          <a:xfrm>
            <a:off x="4451350" y="4375150"/>
            <a:ext cx="317500" cy="4699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0" name="AutoShape 22"/>
          <p:cNvCxnSpPr>
            <a:cxnSpLocks noChangeShapeType="1"/>
            <a:stCxn id="17427" idx="6"/>
            <a:endCxn id="17428" idx="3"/>
          </p:cNvCxnSpPr>
          <p:nvPr/>
        </p:nvCxnSpPr>
        <p:spPr bwMode="auto">
          <a:xfrm flipV="1">
            <a:off x="5029200" y="4679950"/>
            <a:ext cx="958850" cy="27305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1" name="AutoShape 23"/>
          <p:cNvCxnSpPr>
            <a:cxnSpLocks noChangeShapeType="1"/>
            <a:stCxn id="17428" idx="1"/>
            <a:endCxn id="17421" idx="5"/>
          </p:cNvCxnSpPr>
          <p:nvPr/>
        </p:nvCxnSpPr>
        <p:spPr bwMode="auto">
          <a:xfrm flipH="1" flipV="1">
            <a:off x="5670550" y="3841750"/>
            <a:ext cx="317500" cy="6223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2286000" y="4953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3" name="AutoShape 25"/>
          <p:cNvCxnSpPr>
            <a:cxnSpLocks noChangeShapeType="1"/>
            <a:stCxn id="17412" idx="5"/>
            <a:endCxn id="17432" idx="1"/>
          </p:cNvCxnSpPr>
          <p:nvPr/>
        </p:nvCxnSpPr>
        <p:spPr bwMode="auto">
          <a:xfrm>
            <a:off x="1936750" y="4298950"/>
            <a:ext cx="395288" cy="6985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4" name="AutoShape 26"/>
          <p:cNvCxnSpPr>
            <a:cxnSpLocks noChangeShapeType="1"/>
            <a:stCxn id="17432" idx="7"/>
            <a:endCxn id="17414" idx="3"/>
          </p:cNvCxnSpPr>
          <p:nvPr/>
        </p:nvCxnSpPr>
        <p:spPr bwMode="auto">
          <a:xfrm flipV="1">
            <a:off x="2546350" y="4375150"/>
            <a:ext cx="622300" cy="622300"/>
          </a:xfrm>
          <a:prstGeom prst="straightConnector1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Surprise (at least for me)</a:t>
            </a: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Amir Abboud and Greg Bodwin.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4/3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not be not be improved.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are large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µ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so that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µ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additive spanners requires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Ω(n</a:t>
            </a:r>
            <a:r>
              <a:rPr lang="en-US" alt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4/3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last result for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k=6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best possible for much higher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do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additive spanners compare to spanners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approximation? Turns out: Also harder.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case of </a:t>
            </a:r>
            <a:r>
              <a:rPr lang="en-US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k=1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83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gave the first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lower bound.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SODA 2017.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 we have edges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cost 0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is easy.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can not show that its hard to spann edges because of the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O(log n) for k=2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Dividing edges brings new edges that need to be spanned. Feels like </a:t>
            </a:r>
            <a:r>
              <a:rPr lang="en-US" alt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catch 22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Overcoming that by making the new paths added 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the same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Labelcover hard.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CDLK, </a:t>
            </a:r>
            <a:r>
              <a:rPr lang="en-US" alt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SODA 2017.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</a:t>
            </a:r>
            <a:r>
              <a:rPr lang="en-US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k=O(polylog(n))</a:t>
            </a: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Again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Labercover hard.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Harder proof.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Additive spanners are harder to aproximate than spanners.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Any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spanner is a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2-spanner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spanner much harder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Also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O(log n)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spanner has constant ratio but additive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polylog(n)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spanner is Labelcover hard.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spanners result surprised me.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Open problems 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34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Transitive closure spanners. Tree spanners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Fault tolerant spanners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and nice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 by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Dinitz and Krauthgamer.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Fault tolerant spanners: 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version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Preserve the distance  from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G-s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under at most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that can fall. </a:t>
            </a:r>
            <a:r>
              <a:rPr lang="en-US" altLang="en-US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Parver and Peleg.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a minimum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 that for any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|F|≤f, 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dist(s,u,G-F)=dist(s,u,H-F).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Turned to be equivalent  to Set Cover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Parver and Peleg.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open questions remain here.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en-US" altLang="en-US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457200" y="-204788"/>
            <a:ext cx="82296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not possible to predict the future. Did you know that?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Peleg and Ulman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invented spanners in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1987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was nothing.  Only some results from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geometry.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would imagine </a:t>
            </a:r>
            <a:r>
              <a:rPr lang="en-US" altLang="en-US" sz="320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Peleg and Ulman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did not expect the extent of which this subject will develop back then.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dealing with edges is enough?</a:t>
            </a:r>
          </a:p>
        </p:txBody>
      </p:sp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9906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2438400" y="3733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5410200" y="3810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Freeform 6"/>
          <p:cNvSpPr>
            <a:spLocks noChangeArrowheads="1"/>
          </p:cNvSpPr>
          <p:nvPr/>
        </p:nvSpPr>
        <p:spPr bwMode="auto">
          <a:xfrm>
            <a:off x="1143000" y="2352675"/>
            <a:ext cx="1414463" cy="1433513"/>
          </a:xfrm>
          <a:custGeom>
            <a:avLst/>
            <a:gdLst>
              <a:gd name="T0" fmla="*/ 0 w 1414463"/>
              <a:gd name="T1" fmla="*/ 1433525 h 1433512"/>
              <a:gd name="T2" fmla="*/ 514350 w 1414463"/>
              <a:gd name="T3" fmla="*/ 4762 h 1433512"/>
              <a:gd name="T4" fmla="*/ 1414463 w 1414463"/>
              <a:gd name="T5" fmla="*/ 1404950 h 1433512"/>
              <a:gd name="T6" fmla="*/ 0 w 1414463"/>
              <a:gd name="T7" fmla="*/ 0 h 1433512"/>
              <a:gd name="T8" fmla="*/ 1414463 w 1414463"/>
              <a:gd name="T9" fmla="*/ 1433512 h 1433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414463" h="1433512">
                <a:moveTo>
                  <a:pt x="0" y="1433512"/>
                </a:moveTo>
                <a:cubicBezTo>
                  <a:pt x="139303" y="721518"/>
                  <a:pt x="278606" y="9524"/>
                  <a:pt x="514350" y="4762"/>
                </a:cubicBezTo>
                <a:cubicBezTo>
                  <a:pt x="750094" y="0"/>
                  <a:pt x="1082278" y="702468"/>
                  <a:pt x="1414463" y="1404937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2614613" y="2284413"/>
            <a:ext cx="1557337" cy="1573212"/>
          </a:xfrm>
          <a:custGeom>
            <a:avLst/>
            <a:gdLst>
              <a:gd name="T0" fmla="*/ 0 w 1557337"/>
              <a:gd name="T1" fmla="*/ 1464357 h 1574006"/>
              <a:gd name="T2" fmla="*/ 971550 w 1557337"/>
              <a:gd name="T3" fmla="*/ 16565 h 1574006"/>
              <a:gd name="T4" fmla="*/ 1557337 w 1557337"/>
              <a:gd name="T5" fmla="*/ 1563715 h 1574006"/>
              <a:gd name="T6" fmla="*/ 1557337 w 1557337"/>
              <a:gd name="T7" fmla="*/ 1563715 h 1574006"/>
              <a:gd name="T8" fmla="*/ 0 w 1557337"/>
              <a:gd name="T9" fmla="*/ 0 h 1574006"/>
              <a:gd name="T10" fmla="*/ 1557337 w 1557337"/>
              <a:gd name="T11" fmla="*/ 1574006 h 1574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557337" h="1574006">
                <a:moveTo>
                  <a:pt x="0" y="1473994"/>
                </a:moveTo>
                <a:cubicBezTo>
                  <a:pt x="355997" y="736997"/>
                  <a:pt x="711994" y="0"/>
                  <a:pt x="971550" y="16669"/>
                </a:cubicBezTo>
                <a:cubicBezTo>
                  <a:pt x="1231106" y="33338"/>
                  <a:pt x="1557337" y="1574006"/>
                  <a:pt x="1557337" y="1574006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Freeform 8"/>
          <p:cNvSpPr>
            <a:spLocks noChangeArrowheads="1"/>
          </p:cNvSpPr>
          <p:nvPr/>
        </p:nvSpPr>
        <p:spPr bwMode="auto">
          <a:xfrm>
            <a:off x="4214813" y="1957388"/>
            <a:ext cx="1357312" cy="1943100"/>
          </a:xfrm>
          <a:custGeom>
            <a:avLst/>
            <a:gdLst>
              <a:gd name="T0" fmla="*/ 0 w 1357312"/>
              <a:gd name="T1" fmla="*/ 1871662 h 1943100"/>
              <a:gd name="T2" fmla="*/ 571500 w 1357312"/>
              <a:gd name="T3" fmla="*/ 485775 h 1943100"/>
              <a:gd name="T4" fmla="*/ 1028700 w 1357312"/>
              <a:gd name="T5" fmla="*/ 242887 h 1943100"/>
              <a:gd name="T6" fmla="*/ 1357312 w 1357312"/>
              <a:gd name="T7" fmla="*/ 1943100 h 1943100"/>
              <a:gd name="T8" fmla="*/ 1357312 w 1357312"/>
              <a:gd name="T9" fmla="*/ 1943100 h 1943100"/>
              <a:gd name="T10" fmla="*/ 1357312 w 1357312"/>
              <a:gd name="T11" fmla="*/ 1943100 h 1943100"/>
              <a:gd name="T12" fmla="*/ 0 w 1357312"/>
              <a:gd name="T13" fmla="*/ 0 h 1943100"/>
              <a:gd name="T14" fmla="*/ 1357312 w 1357312"/>
              <a:gd name="T15" fmla="*/ 1943100 h 1943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357312" h="1943100">
                <a:moveTo>
                  <a:pt x="0" y="1871662"/>
                </a:moveTo>
                <a:cubicBezTo>
                  <a:pt x="200025" y="1314450"/>
                  <a:pt x="400050" y="757238"/>
                  <a:pt x="571500" y="485775"/>
                </a:cubicBezTo>
                <a:cubicBezTo>
                  <a:pt x="742950" y="214312"/>
                  <a:pt x="897731" y="0"/>
                  <a:pt x="1028700" y="242887"/>
                </a:cubicBezTo>
                <a:cubicBezTo>
                  <a:pt x="1159669" y="485774"/>
                  <a:pt x="1357312" y="1943100"/>
                  <a:pt x="1357312" y="1943100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295400" y="3810000"/>
            <a:ext cx="1143000" cy="762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743200" y="3886200"/>
            <a:ext cx="1295400" cy="762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343400" y="3962400"/>
            <a:ext cx="10668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447800" y="1905000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352800" y="1905000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953000" y="1676400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dealing with edges is enough?</a:t>
            </a:r>
          </a:p>
        </p:txBody>
      </p:sp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990600" y="36576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438400" y="37338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410200" y="3810000"/>
            <a:ext cx="304800" cy="3048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Freeform 6"/>
          <p:cNvSpPr>
            <a:spLocks noChangeArrowheads="1"/>
          </p:cNvSpPr>
          <p:nvPr/>
        </p:nvSpPr>
        <p:spPr bwMode="auto">
          <a:xfrm>
            <a:off x="1143000" y="2352675"/>
            <a:ext cx="1414463" cy="1433513"/>
          </a:xfrm>
          <a:custGeom>
            <a:avLst/>
            <a:gdLst>
              <a:gd name="T0" fmla="*/ 0 w 1414463"/>
              <a:gd name="T1" fmla="*/ 1433525 h 1433512"/>
              <a:gd name="T2" fmla="*/ 514350 w 1414463"/>
              <a:gd name="T3" fmla="*/ 4762 h 1433512"/>
              <a:gd name="T4" fmla="*/ 1414463 w 1414463"/>
              <a:gd name="T5" fmla="*/ 1404950 h 1433512"/>
              <a:gd name="T6" fmla="*/ 0 w 1414463"/>
              <a:gd name="T7" fmla="*/ 0 h 1433512"/>
              <a:gd name="T8" fmla="*/ 1414463 w 1414463"/>
              <a:gd name="T9" fmla="*/ 1433512 h 1433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414463" h="1433512">
                <a:moveTo>
                  <a:pt x="0" y="1433512"/>
                </a:moveTo>
                <a:cubicBezTo>
                  <a:pt x="139303" y="721518"/>
                  <a:pt x="278606" y="9524"/>
                  <a:pt x="514350" y="4762"/>
                </a:cubicBezTo>
                <a:cubicBezTo>
                  <a:pt x="750094" y="0"/>
                  <a:pt x="1082278" y="702468"/>
                  <a:pt x="1414463" y="1404937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2614613" y="2284413"/>
            <a:ext cx="1557337" cy="1573212"/>
          </a:xfrm>
          <a:custGeom>
            <a:avLst/>
            <a:gdLst>
              <a:gd name="T0" fmla="*/ 0 w 1557337"/>
              <a:gd name="T1" fmla="*/ 1464357 h 1574006"/>
              <a:gd name="T2" fmla="*/ 971550 w 1557337"/>
              <a:gd name="T3" fmla="*/ 16565 h 1574006"/>
              <a:gd name="T4" fmla="*/ 1557337 w 1557337"/>
              <a:gd name="T5" fmla="*/ 1563715 h 1574006"/>
              <a:gd name="T6" fmla="*/ 1557337 w 1557337"/>
              <a:gd name="T7" fmla="*/ 1563715 h 1574006"/>
              <a:gd name="T8" fmla="*/ 0 w 1557337"/>
              <a:gd name="T9" fmla="*/ 0 h 1574006"/>
              <a:gd name="T10" fmla="*/ 1557337 w 1557337"/>
              <a:gd name="T11" fmla="*/ 1574006 h 1574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557337" h="1574006">
                <a:moveTo>
                  <a:pt x="0" y="1473994"/>
                </a:moveTo>
                <a:cubicBezTo>
                  <a:pt x="355997" y="736997"/>
                  <a:pt x="711994" y="0"/>
                  <a:pt x="971550" y="16669"/>
                </a:cubicBezTo>
                <a:cubicBezTo>
                  <a:pt x="1231106" y="33338"/>
                  <a:pt x="1557337" y="1574006"/>
                  <a:pt x="1557337" y="1574006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Freeform 8"/>
          <p:cNvSpPr>
            <a:spLocks noChangeArrowheads="1"/>
          </p:cNvSpPr>
          <p:nvPr/>
        </p:nvSpPr>
        <p:spPr bwMode="auto">
          <a:xfrm>
            <a:off x="4214813" y="1957388"/>
            <a:ext cx="1357312" cy="1943100"/>
          </a:xfrm>
          <a:custGeom>
            <a:avLst/>
            <a:gdLst>
              <a:gd name="T0" fmla="*/ 0 w 1357312"/>
              <a:gd name="T1" fmla="*/ 1871662 h 1943100"/>
              <a:gd name="T2" fmla="*/ 571500 w 1357312"/>
              <a:gd name="T3" fmla="*/ 485775 h 1943100"/>
              <a:gd name="T4" fmla="*/ 1028700 w 1357312"/>
              <a:gd name="T5" fmla="*/ 242887 h 1943100"/>
              <a:gd name="T6" fmla="*/ 1357312 w 1357312"/>
              <a:gd name="T7" fmla="*/ 1943100 h 1943100"/>
              <a:gd name="T8" fmla="*/ 1357312 w 1357312"/>
              <a:gd name="T9" fmla="*/ 1943100 h 1943100"/>
              <a:gd name="T10" fmla="*/ 1357312 w 1357312"/>
              <a:gd name="T11" fmla="*/ 1943100 h 1943100"/>
              <a:gd name="T12" fmla="*/ 0 w 1357312"/>
              <a:gd name="T13" fmla="*/ 0 h 1943100"/>
              <a:gd name="T14" fmla="*/ 1357312 w 1357312"/>
              <a:gd name="T15" fmla="*/ 1943100 h 1943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357312" h="1943100">
                <a:moveTo>
                  <a:pt x="0" y="1871662"/>
                </a:moveTo>
                <a:cubicBezTo>
                  <a:pt x="200025" y="1314450"/>
                  <a:pt x="400050" y="757238"/>
                  <a:pt x="571500" y="485775"/>
                </a:cubicBezTo>
                <a:cubicBezTo>
                  <a:pt x="742950" y="214312"/>
                  <a:pt x="897731" y="0"/>
                  <a:pt x="1028700" y="242887"/>
                </a:cubicBezTo>
                <a:cubicBezTo>
                  <a:pt x="1159669" y="485774"/>
                  <a:pt x="1357312" y="1943100"/>
                  <a:pt x="1357312" y="1943100"/>
                </a:cubicBezTo>
              </a:path>
            </a:pathLst>
          </a:cu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447800" y="1905000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352800" y="1905000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953000" y="1676400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295400" y="4495800"/>
            <a:ext cx="5715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FFFFFF"/>
                </a:solidFill>
              </a:rPr>
              <a:t>Distance </a:t>
            </a:r>
            <a:r>
              <a:rPr lang="en-US" altLang="en-US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FFFF"/>
                </a:solidFill>
              </a:rPr>
              <a:t> becomes </a:t>
            </a:r>
            <a:r>
              <a:rPr lang="en-US" altLang="en-US">
                <a:solidFill>
                  <a:srgbClr val="FF0000"/>
                </a:solidFill>
              </a:rPr>
              <a:t>3k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alternative definition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a subgraph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G’(V,E’)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 that for every edge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E-E’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adding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must close a cycle of size at most k+1.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general variants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which the above is not true.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case of </a:t>
            </a:r>
            <a:r>
              <a:rPr lang="en-US" altLang="en-US" sz="3200">
                <a:solidFill>
                  <a:srgbClr val="0724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lengths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 the edges.</a:t>
            </a:r>
          </a:p>
          <a:p>
            <a:pPr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Then a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k-spanner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must be a </a:t>
            </a:r>
            <a:r>
              <a:rPr lang="en-US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k-spanner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respect to </a:t>
            </a:r>
            <a:r>
              <a:rPr lang="en-US" altLang="en-US" sz="3200">
                <a:solidFill>
                  <a:srgbClr val="0724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weighted distance.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en-US" altLang="en-US" sz="3200">
              <a:solidFill>
                <a:srgbClr val="0724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6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geometry.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Small routing tables: </a:t>
            </a:r>
            <a:r>
              <a:rPr lang="en-US" altLang="en-US">
                <a:solidFill>
                  <a:srgbClr val="CC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spanners have less edges. Thus smaller tables. But not much larger distance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</a:rPr>
              <a:t>Synchronizers: </a:t>
            </a:r>
            <a:r>
              <a:rPr lang="en-US" altLang="en-US">
                <a:solidFill>
                  <a:srgbClr val="CCFF66"/>
                </a:solidFill>
              </a:rPr>
              <a:t>make non synchronized distributed computation, synchronized.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</a:rPr>
              <a:t>Parallel distributed and streaming algorithms.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</a:rPr>
              <a:t>Distance oracles. </a:t>
            </a:r>
            <a:r>
              <a:rPr lang="en-US" altLang="en-US">
                <a:solidFill>
                  <a:srgbClr val="CCFF66"/>
                </a:solidFill>
              </a:rPr>
              <a:t>Handle queries about distance between two vertices quick by preprocessing.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</a:rPr>
              <a:t>Property testing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>
                <a:solidFill>
                  <a:srgbClr val="FFFFFF"/>
                </a:solidFill>
              </a:rPr>
              <a:t>Minimum time broadcast.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2-spanners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rgbClr val="000000"/>
                </a:solidFill>
                <a:latin typeface="Garamond" panose="02020404030301010803" pitchFamily="18" charset="0"/>
                <a:cs typeface="Droid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is a difficulty. Unlike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k≥3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there are not necessarily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spanners with few edges.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only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-spanners of a complete bipartite graph is the graph itself.</a:t>
            </a:r>
          </a:p>
          <a:p>
            <a:pPr eaLnBrk="1" hangingPunct="1">
              <a:spcBef>
                <a:spcPts val="800"/>
              </a:spcBef>
              <a:buClr>
                <a:srgbClr val="00FF99"/>
              </a:buClr>
              <a:buFont typeface="Garamond" panose="02020404030301010803" pitchFamily="18" charset="0"/>
              <a:buChar char="•"/>
            </a:pP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Like in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2-SAT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2-Coloring 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other problems, </a:t>
            </a:r>
            <a:r>
              <a:rPr lang="en-US" alt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-spanners is different than the rest.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"/>
        <a:cs typeface="Droid Sans"/>
      </a:majorFont>
      <a:minorFont>
        <a:latin typeface="Book Antiqua"/>
        <a:ea typeface="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anose="02020404030301010803" pitchFamily="18" charset="0"/>
            <a:cs typeface="Droid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13504</TotalTime>
  <Words>2533</Words>
  <Application>Microsoft Office PowerPoint</Application>
  <PresentationFormat>On-screen Show (4:3)</PresentationFormat>
  <Paragraphs>314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44</vt:i4>
      </vt:variant>
    </vt:vector>
  </HeadingPairs>
  <TitlesOfParts>
    <vt:vector size="65" baseType="lpstr">
      <vt:lpstr>Times New Roman</vt:lpstr>
      <vt:lpstr>Lucida Sans</vt:lpstr>
      <vt:lpstr>Droid Sans</vt:lpstr>
      <vt:lpstr>Book Antiqua</vt:lpstr>
      <vt:lpstr>Garamond</vt:lpstr>
      <vt:lpstr>Bitstream Vera Sans</vt:lpstr>
      <vt:lpstr>Wingdings</vt:lpstr>
      <vt:lpstr>Symbol</vt:lpstr>
      <vt:lpstr>Arial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barn door after the horses left : What should be taught in approximation algorithms courses? Guy Kortsarz, Rutgers Camden</dc:title>
  <dc:creator>kortsarts</dc:creator>
  <cp:lastModifiedBy>forensics</cp:lastModifiedBy>
  <cp:revision>508</cp:revision>
  <cp:lastPrinted>1601-01-01T00:00:00Z</cp:lastPrinted>
  <dcterms:created xsi:type="dcterms:W3CDTF">2011-02-26T21:58:22Z</dcterms:created>
  <dcterms:modified xsi:type="dcterms:W3CDTF">2022-07-25T20:02:01Z</dcterms:modified>
</cp:coreProperties>
</file>