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</p:sldMasterIdLst>
  <p:notesMasterIdLst>
    <p:notesMasterId r:id="rId64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fld id="{73DDA186-D7C6-44D0-9E04-A81C746426C4}" type="slidenum">
              <a:rPr lang="en-US" altLang="en-US"/>
              <a:pPr>
                <a:buClrTx/>
                <a:buFontTx/>
                <a:buNone/>
              </a:pPr>
              <a:t>39</a:t>
            </a:fld>
            <a:endParaRPr lang="en-US" altLang="en-US"/>
          </a:p>
        </p:txBody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r" eaLnBrk="1">
              <a:buClrTx/>
              <a:buFontTx/>
              <a:buNone/>
            </a:pPr>
            <a:fld id="{4819660C-7554-4431-88FC-59E19B33BD3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Bitstream Vera Sans" charset="0"/>
              </a:rPr>
              <a:pPr algn="r" eaLnBrk="1">
                <a:buClrTx/>
                <a:buFontTx/>
                <a:buNone/>
              </a:pPr>
              <a:t>39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05475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fld id="{B14BABA2-1694-4301-B5EE-BB6D9E028143}" type="slidenum">
              <a:rPr lang="en-US" altLang="en-US"/>
              <a:pPr>
                <a:buClrTx/>
                <a:buFontTx/>
                <a:buNone/>
              </a:pPr>
              <a:t>40</a:t>
            </a:fld>
            <a:endParaRPr lang="en-US" altLang="en-US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r" eaLnBrk="1">
              <a:buClrTx/>
              <a:buFontTx/>
              <a:buNone/>
            </a:pPr>
            <a:fld id="{2853CD5E-5FD1-4DF5-ACB1-8DF5D8BEF69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Bitstream Vera Sans" charset="0"/>
              </a:rPr>
              <a:pPr algn="r" eaLnBrk="1">
                <a:buClrTx/>
                <a:buFontTx/>
                <a:buNone/>
              </a:pPr>
              <a:t>40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06499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12185D-1CFC-4BE7-B5B9-B8BA0D6EB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6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91D15C-9B15-460B-A378-FA31C6A0D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7252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F6CF80-D5DD-4378-A398-35D9B5140FD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2281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8FC08E-DD61-4E56-985E-BEDABA43585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6796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3A6DAE-1C5E-49BC-9E4E-3A8E6150F25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119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2CCA81-F0ED-452C-B829-5035DA558C1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864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8F4A43-5FCB-4EF3-9074-83DE6339AC9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8124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D534AC-66E0-48FA-A7CE-878BBE59E23C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1427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BC5EAC-B998-492D-BFFD-30AA02AD75C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608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528BA0-8CC7-4E91-A93A-009C298559BE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0420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F046C1-7866-4EFD-A437-9E88769B73E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89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2355DA-3C28-4F2F-A4C7-ABF916DE2A0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00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A4D98A-B39B-4D46-8A72-2348A4FB2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2490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DC9FD9-A316-47FA-8709-C02A033EBF3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66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509C24-D5D3-4ACE-B4F7-3EC811E88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87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C41E95-F2B7-4B70-930B-27B832AA5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52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B10D63-93CD-48B4-8BA1-A9714D72E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89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96780E-DD71-41F5-B46A-B6259BF5C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33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3269BB-75C6-495C-9C19-1D5AEBCE7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38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BE7FBE-DA76-4882-97A7-7FA330FD8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081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FB0A6D-D07E-467B-992D-12DCA5592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34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FF61AC-CDEE-4570-985C-04EC3E974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72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F4BE60-CA9B-40EB-954E-0CA068C44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2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C62283-9972-4BD9-8EE6-7E84144F8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669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05B737-792A-411B-9141-BEE9055C7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280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1D4754-7022-4832-9400-CBEFA183F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519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E24CA8-599D-4494-96E1-CA32FA5B5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7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B6152A-5C1F-4EAB-A935-3E5411E5A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811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D25BC7-FB5E-4FA9-8C70-594AED9B2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16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593E45-CF68-4F2B-B5B5-161B7DDF4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968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9D1628-DA6C-473C-8480-01BBC6163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425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3B7AC-C888-4CD2-9484-F0D162966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884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236714-6D61-4F9E-A15D-43CA504A2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3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D98114-D009-42D5-8F7E-5B01DBC27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FD27CE-ABD8-405F-854F-4376EEDE4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255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7332FA-E522-4396-B367-A9905E72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630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879BFB-FA78-487E-98ED-F02982F29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215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252398-08D6-4492-ACB7-F6BAEE7C1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39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E686BD-8F58-4711-B88B-0B08B2ADD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553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64AD4D-8505-4E0C-A861-53BB7D4B1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264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DE2E2A-80C0-4E52-B520-E5702E70E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26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D4A632-BD90-4D5B-9DB1-BED44D7D7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731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7FB8BE-E9FF-47A5-BA54-FE7B58A1D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924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4184A4-08A9-4842-B7DB-447C40420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7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F27CB3-CD9E-4AAD-8D00-66633CB79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112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CBB3C5-0504-4B90-8B19-0DACF7B4B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625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B8E752-4B38-410B-82B3-F5FD05374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024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E75CE5-AE4A-4324-A6F2-DB975C2D6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414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474D71-19FE-438F-A214-CDC4A0AE8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046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ACB780-BB9B-460B-9E72-C1C6FC34D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547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40D61F-D5D8-4E55-80DA-386CC286B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774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C95828-4BD7-467A-B477-557EDA95C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067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1199DE-F85F-4199-910C-CC90255CB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329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7BC9FD-9305-4E31-9FD2-D5FC48B8A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111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BD3B73-A415-4A3E-9730-A27B11DA3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15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94CF36-D9E5-4BF7-8E51-97BE0A90D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52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1A3562-2CD7-47A2-A6A8-2453A48F7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1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737B0D-C481-4B97-AD3B-93712B333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15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8FA240-8A3B-4CB5-888E-EC56B7A2A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79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6AA8CB-EA90-4E5B-A7E5-30DEC0B4A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712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403A29-761D-4E5A-ABCB-BE3D5778A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9359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9E5710-43A0-4AE5-8971-1DA3CE107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971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A338E5-9BE6-4B74-8C18-93A9A7D73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514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1359CE-5FFE-4EE3-9C8C-F849402D0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42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6755F8-D387-4F6B-A52A-221952E82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771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5D53E4-095F-4F99-94BB-34ECF06DC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1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BC6BB6-731B-48EF-8677-8D8C44427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663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9088C4-7330-4C4F-AE8D-5A2CBAF48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181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383385-2F25-4161-8BA1-D6E281F39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426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C41456-CD5F-4639-91E2-1EA1D1337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3765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680D9C-E5AB-4D69-9850-38D24333A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2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22ECC5-E460-4686-B338-ED4270FA3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50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E89D13-691D-4052-B821-96E6B3869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450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EAD2DD-E488-43DD-9D36-E46960A2D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636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B4A41A-A115-4E99-92E3-39B839BF0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981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A93C38-6C74-4554-9C55-3DF721D9F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2643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08DDF3-0813-43C5-8492-ED1BBCD16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72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AEFEBD-76CB-482B-A3DF-3BE6B6C1B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645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D5CA3F-AD36-43CE-898A-EFA1AC39F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537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DE1742-6C1E-4B08-89A6-B3446C817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559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615825-C2CE-4C60-8C6A-218C575C3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94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12D01F-E9FD-486D-86F7-DC615CC25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047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F5CE7-3D1C-4D21-9BE2-05F04B4F6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714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4E1500-1398-4052-9866-B0A0D3216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1438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DAA083-0325-4A90-B524-C090AEF5D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347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661CB5-A87E-4C72-9649-650813F73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789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FA14DB-6EB0-4E5D-97A1-1E0CD6D8392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43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BB0FE0-9377-41F3-9843-8C26E2B8B94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3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7F9864-3AFB-42DD-8A16-B3AA910D4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350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DBB561-3F6A-4236-B0AF-AA156AF66A4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79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C49D58-6018-4071-A2E9-FFA47326CD9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64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80752C-4BAA-43E0-A8E3-E4A63894A31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2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2549D3-00B7-4882-9BFD-EBB734A993C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2677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FDFFB6-F066-4E98-A9FB-56DF44D49B0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876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ED8210-FEBC-497A-AE99-27ED46FF6A78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15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184A2D-1566-45E3-91E7-119D0AA779D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3378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6DBB98-B1FC-49E1-9A9D-AA7944DBA67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5040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5800B1-CE2B-47A2-A2CF-F2A36F25501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547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C06EF0-EFD6-420D-A180-1442FFCE6C9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33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2CE226-2910-4A73-B59F-95CEEDD12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7303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FD7B02-588A-4A85-9474-E434203C765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001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88101F-6436-4C56-846F-B693C739186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3346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0DB709-FB65-48E2-BCFA-061CCE47552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2781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D54C68-0CD6-4717-9C7C-AAD725D98EF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1713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322367-B7D5-4617-BD60-571FDE477F6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1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DFBDBE-FC54-4CB2-B5CA-1A67C20640C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29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B4AA38-AA40-4545-87B8-F7D5617CFA8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727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7DA5EC-8656-452E-A425-B5F9C801094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862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06371A-EF8E-4FEC-ABF1-A222C974061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26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729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729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9F088A-ACC5-42DE-BB14-C35BE2F6B948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8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65535 32768"/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65535 32768"/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-6350" y="5791200"/>
            <a:ext cx="3398838" cy="1076325"/>
            <a:chOff x="-4" y="3648"/>
            <a:chExt cx="2141" cy="6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8D9DB71-6FD8-4950-A09A-821D9C9956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3175" y="4953000"/>
            <a:ext cx="9144000" cy="1908175"/>
            <a:chOff x="-2" y="3120"/>
            <a:chExt cx="5760" cy="1202"/>
          </a:xfrm>
        </p:grpSpPr>
        <p:sp>
          <p:nvSpPr>
            <p:cNvPr id="10243" name="Freeform 3"/>
            <p:cNvSpPr>
              <a:spLocks noChangeArrowheads="1"/>
            </p:cNvSpPr>
            <p:nvPr/>
          </p:nvSpPr>
          <p:spPr bwMode="auto">
            <a:xfrm>
              <a:off x="1067" y="3120"/>
              <a:ext cx="4691" cy="305"/>
            </a:xfrm>
            <a:custGeom>
              <a:avLst/>
              <a:gdLst>
                <a:gd name="G0" fmla="+- 1 0 0"/>
                <a:gd name="G1" fmla="+- 4915 0 0"/>
                <a:gd name="G2" fmla="+- 2 0 0"/>
                <a:gd name="G3" fmla="*/ 1 23333 16384"/>
                <a:gd name="T0" fmla="*/ 4632 w 4697"/>
                <a:gd name="T1" fmla="*/ 0 h 367"/>
                <a:gd name="T2" fmla="*/ 4632 w 4697"/>
                <a:gd name="T3" fmla="*/ 35 h 367"/>
                <a:gd name="T4" fmla="*/ 0 w 4697"/>
                <a:gd name="T5" fmla="*/ 21 h 367"/>
                <a:gd name="T6" fmla="*/ 4632 w 4697"/>
                <a:gd name="T7" fmla="*/ 0 h 367"/>
                <a:gd name="T8" fmla="*/ 0 w 4697"/>
                <a:gd name="T9" fmla="*/ 0 h 367"/>
                <a:gd name="T10" fmla="*/ 4697 w 4697"/>
                <a:gd name="T11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 noChangeArrowheads="1"/>
            </p:cNvSpPr>
            <p:nvPr/>
          </p:nvSpPr>
          <p:spPr bwMode="auto">
            <a:xfrm>
              <a:off x="28" y="3299"/>
              <a:ext cx="5730" cy="495"/>
            </a:xfrm>
            <a:custGeom>
              <a:avLst/>
              <a:gdLst>
                <a:gd name="G0" fmla="+- 5760 0 0"/>
                <a:gd name="G1" fmla="+- 0 0 0"/>
                <a:gd name="G2" fmla="+- 8 0 0"/>
                <a:gd name="G3" fmla="*/ 1 65535 32768"/>
                <a:gd name="T0" fmla="*/ 0 w 5760"/>
                <a:gd name="T1" fmla="*/ 0 h 528"/>
                <a:gd name="T2" fmla="*/ 2011096411 w 5760"/>
                <a:gd name="T3" fmla="*/ 0 h 528"/>
                <a:gd name="T4" fmla="*/ 2011096411 w 5760"/>
                <a:gd name="T5" fmla="*/ 952687939 h 528"/>
                <a:gd name="T6" fmla="*/ 2011096411 w 5760"/>
                <a:gd name="T7" fmla="*/ 0 h 528"/>
                <a:gd name="T8" fmla="*/ 0 w 5760"/>
                <a:gd name="T9" fmla="*/ 0 h 528"/>
                <a:gd name="T10" fmla="*/ 5760 w 5760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5" y="3149"/>
              <a:ext cx="5753" cy="1173"/>
              <a:chOff x="5" y="3149"/>
              <a:chExt cx="5753" cy="1173"/>
            </a:xfrm>
          </p:grpSpPr>
          <p:pic>
            <p:nvPicPr>
              <p:cNvPr id="10246" name="Picture 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3149"/>
                <a:ext cx="5753" cy="1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247" name="Text Box 7"/>
              <p:cNvSpPr txBox="1">
                <a:spLocks noChangeArrowheads="1"/>
              </p:cNvSpPr>
              <p:nvPr/>
            </p:nvSpPr>
            <p:spPr bwMode="auto">
              <a:xfrm>
                <a:off x="6" y="315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3145"/>
              <a:ext cx="5760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60C4BD68-3A16-4D4B-AEA0-57BF0F2A17D9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175" y="4953000"/>
            <a:ext cx="9144000" cy="1908175"/>
            <a:chOff x="-2" y="3120"/>
            <a:chExt cx="5760" cy="1202"/>
          </a:xfrm>
        </p:grpSpPr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1067" y="3120"/>
              <a:ext cx="4691" cy="305"/>
            </a:xfrm>
            <a:custGeom>
              <a:avLst/>
              <a:gdLst>
                <a:gd name="G0" fmla="+- 1 0 0"/>
                <a:gd name="G1" fmla="+- 4915 0 0"/>
                <a:gd name="G2" fmla="+- 2 0 0"/>
                <a:gd name="G3" fmla="*/ 1 23333 16384"/>
                <a:gd name="T0" fmla="*/ 4632 w 4697"/>
                <a:gd name="T1" fmla="*/ 0 h 367"/>
                <a:gd name="T2" fmla="*/ 4632 w 4697"/>
                <a:gd name="T3" fmla="*/ 35 h 367"/>
                <a:gd name="T4" fmla="*/ 0 w 4697"/>
                <a:gd name="T5" fmla="*/ 21 h 367"/>
                <a:gd name="T6" fmla="*/ 4632 w 4697"/>
                <a:gd name="T7" fmla="*/ 0 h 367"/>
                <a:gd name="T8" fmla="*/ 0 w 4697"/>
                <a:gd name="T9" fmla="*/ 0 h 367"/>
                <a:gd name="T10" fmla="*/ 4697 w 4697"/>
                <a:gd name="T11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28" y="3299"/>
              <a:ext cx="5730" cy="495"/>
            </a:xfrm>
            <a:custGeom>
              <a:avLst/>
              <a:gdLst>
                <a:gd name="G0" fmla="+- 5760 0 0"/>
                <a:gd name="G1" fmla="+- 0 0 0"/>
                <a:gd name="G2" fmla="+- 8 0 0"/>
                <a:gd name="G3" fmla="*/ 1 65535 32768"/>
                <a:gd name="T0" fmla="*/ 0 w 5760"/>
                <a:gd name="T1" fmla="*/ 0 h 528"/>
                <a:gd name="T2" fmla="*/ 2011096411 w 5760"/>
                <a:gd name="T3" fmla="*/ 0 h 528"/>
                <a:gd name="T4" fmla="*/ 2011096411 w 5760"/>
                <a:gd name="T5" fmla="*/ 952687939 h 528"/>
                <a:gd name="T6" fmla="*/ 2011096411 w 5760"/>
                <a:gd name="T7" fmla="*/ 0 h 528"/>
                <a:gd name="T8" fmla="*/ 0 w 5760"/>
                <a:gd name="T9" fmla="*/ 0 h 528"/>
                <a:gd name="T10" fmla="*/ 5760 w 5760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5" y="3149"/>
              <a:ext cx="5753" cy="1173"/>
              <a:chOff x="5" y="3149"/>
              <a:chExt cx="5753" cy="1173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3149"/>
                <a:ext cx="5753" cy="1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6" y="315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3145"/>
              <a:ext cx="5760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480E4637-4D14-40C1-9014-1F45FB5A6C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65535 32768"/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65535 32768"/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-6350" y="5791200"/>
            <a:ext cx="3398838" cy="1076325"/>
            <a:chOff x="-4" y="3648"/>
            <a:chExt cx="2141" cy="67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845406F-305B-46BB-B4DE-D837F2940A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DEF5FA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CF3E099-FFCB-4EFD-812E-FEA0715011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65535 32768"/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65535 32768"/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-6350" y="5791200"/>
            <a:ext cx="3398838" cy="1076325"/>
            <a:chOff x="-4" y="3648"/>
            <a:chExt cx="2141" cy="678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13E400B-1BFC-4F1A-BDB1-B2BBA4223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DEF5FA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33354E7-2196-4341-8A85-02BA3A035F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65535 32768"/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65535 32768"/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-6350" y="5791200"/>
            <a:ext cx="3398838" cy="1076325"/>
            <a:chOff x="-4" y="3648"/>
            <a:chExt cx="2141" cy="678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FontTx/>
              <a:buNone/>
              <a:defRPr sz="1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A67C2691-2694-4980-A9C0-E6A7E71EE1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DEF5FA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65535 32768"/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65535 32768"/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-6350" y="5791200"/>
            <a:ext cx="3398838" cy="1076325"/>
            <a:chOff x="-4" y="3648"/>
            <a:chExt cx="2141" cy="67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DFBA213-5AC8-4FB2-80E7-07DB3E89704D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65535 32768"/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65535 32768"/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-6350" y="5791200"/>
            <a:ext cx="3398838" cy="1076325"/>
            <a:chOff x="-4" y="3648"/>
            <a:chExt cx="2141" cy="678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DF46363-8FDD-47DD-B656-FA605F0AB338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66800" y="25908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95600" y="1447800"/>
            <a:ext cx="184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00200" y="685800"/>
            <a:ext cx="63246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800">
                <a:solidFill>
                  <a:srgbClr val="0070C0"/>
                </a:solidFill>
              </a:rPr>
              <a:t>A survey of the </a:t>
            </a:r>
            <a:r>
              <a:rPr lang="en-US" altLang="en-US" sz="4800">
                <a:solidFill>
                  <a:srgbClr val="FF0000"/>
                </a:solidFill>
              </a:rPr>
              <a:t>Directed Steiner Tree </a:t>
            </a:r>
            <a:r>
              <a:rPr lang="en-US" altLang="en-US" sz="4800">
                <a:solidFill>
                  <a:srgbClr val="0070C0"/>
                </a:solidFill>
              </a:rPr>
              <a:t>problem </a:t>
            </a:r>
          </a:p>
          <a:p>
            <a:pPr>
              <a:buClrTx/>
              <a:buFontTx/>
              <a:buNone/>
            </a:pPr>
            <a:endParaRPr lang="en-US" altLang="en-US">
              <a:solidFill>
                <a:srgbClr val="0070C0"/>
              </a:solidFill>
            </a:endParaRPr>
          </a:p>
          <a:p>
            <a:pPr>
              <a:buClrTx/>
              <a:buFontTx/>
              <a:buNone/>
            </a:pPr>
            <a:endParaRPr lang="en-US" altLang="en-US">
              <a:solidFill>
                <a:srgbClr val="0070C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</a:rPr>
              <a:t>Guy Kortsarz </a:t>
            </a:r>
            <a:r>
              <a:rPr lang="en-US" altLang="en-US">
                <a:solidFill>
                  <a:srgbClr val="000000"/>
                </a:solidFill>
              </a:rPr>
              <a:t>Rutgers University.</a:t>
            </a:r>
          </a:p>
        </p:txBody>
      </p:sp>
    </p:spTree>
  </p:cSld>
  <p:clrMapOvr>
    <a:masterClrMapping/>
  </p:clrMapOvr>
  <p:transition spd="slow" advTm="409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1950" indent="-255588"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analysis of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K. Peleg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gives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27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 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ratio for every 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and gives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O(log n)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ratio in case the height is a </a:t>
            </a: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universal constant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None/>
            </a:pPr>
            <a:endParaRPr lang="en-US" altLang="en-US" sz="2700" baseline="300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result implies the same ratios for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Directed Steiner Tree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and the analysis is similar.  But since we did not know the height reduction back then, and the 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K. Peleg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analysis also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sub optimal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, the approximation for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DST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is due to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Charikar et al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685800"/>
            <a:ext cx="7239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7030A0"/>
                </a:solidFill>
              </a:rPr>
              <a:t>K Peleg </a:t>
            </a:r>
            <a:r>
              <a:rPr lang="en-US" altLang="en-US">
                <a:solidFill>
                  <a:srgbClr val="000000"/>
                </a:solidFill>
              </a:rPr>
              <a:t>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1950" indent="-255588"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Claim: the tree returned will have density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h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times the density of the optimum algorithm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By standard Set Cover argument the ratio resulting is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O(log t)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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1/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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1/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 n</a:t>
            </a:r>
            <a:r>
              <a:rPr lang="en-US" altLang="en-US" sz="27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first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1/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is due to the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h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factor.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second due to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Zelikovsky’s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hight reduction.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 baseline="-2500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 baseline="-2500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95400" y="685800"/>
            <a:ext cx="716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main claim of </a:t>
            </a:r>
            <a:r>
              <a:rPr lang="en-US" altLang="en-US">
                <a:solidFill>
                  <a:srgbClr val="7030A0"/>
                </a:solidFill>
              </a:rPr>
              <a:t>Charikar et </a:t>
            </a:r>
            <a:r>
              <a:rPr lang="en-US" altLang="en-US">
                <a:solidFill>
                  <a:srgbClr val="000000"/>
                </a:solidFill>
              </a:rPr>
              <a:t>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07950"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Since the ratio is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O(log t)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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(1/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)n</a:t>
            </a:r>
            <a:r>
              <a:rPr lang="en-US" altLang="en-US" sz="27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setting 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=1/log t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we get an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O(log</a:t>
            </a:r>
            <a:r>
              <a:rPr lang="en-US" altLang="en-US" sz="27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3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t)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in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quasi poly time.</a:t>
            </a:r>
          </a:p>
          <a:p>
            <a:pPr marL="106363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Arial" panose="020B0604020202020204" pitchFamily="34" charset="0"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At the time we thought that this may indicate that there is a polynomial time, polylog ratio for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Directed Steiner Tree.</a:t>
            </a:r>
          </a:p>
          <a:p>
            <a:pPr marL="106363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Arial" panose="020B0604020202020204" pitchFamily="34" charset="0"/>
              <a:buNone/>
            </a:pPr>
            <a:endParaRPr lang="en-US" altLang="en-US" sz="270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Warning.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Chekuri and Pal: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Under the ETH, P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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Quasi(P)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 baseline="-2500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 baseline="-2500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28700" y="76200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running time roughly  </a:t>
            </a:r>
            <a:r>
              <a:rPr lang="en-US" altLang="en-US">
                <a:solidFill>
                  <a:srgbClr val="FF0000"/>
                </a:solidFill>
              </a:rPr>
              <a:t>n</a:t>
            </a:r>
            <a:r>
              <a:rPr lang="en-US" altLang="en-US" baseline="30000">
                <a:solidFill>
                  <a:srgbClr val="FF0000"/>
                </a:solidFill>
              </a:rPr>
              <a:t>1/</a:t>
            </a:r>
            <a:r>
              <a:rPr lang="en-US" altLang="en-US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1066800"/>
            <a:ext cx="7010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800">
                <a:solidFill>
                  <a:srgbClr val="000000"/>
                </a:solidFill>
              </a:rPr>
              <a:t>What is the dificulty?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04888" y="1938338"/>
            <a:ext cx="7162800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If at each level we approximate the cost by a constant 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>
                <a:solidFill>
                  <a:srgbClr val="000000"/>
                </a:solidFill>
              </a:rPr>
              <a:t>, we loose 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30000">
                <a:solidFill>
                  <a:srgbClr val="FF0000"/>
                </a:solidFill>
              </a:rPr>
              <a:t>h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in the ratio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This </a:t>
            </a:r>
            <a:r>
              <a:rPr lang="en-US" altLang="en-US">
                <a:solidFill>
                  <a:srgbClr val="00B050"/>
                </a:solidFill>
              </a:rPr>
              <a:t>“does not matter” </a:t>
            </a:r>
            <a:r>
              <a:rPr lang="en-US" altLang="en-US">
                <a:solidFill>
                  <a:srgbClr val="000000"/>
                </a:solidFill>
              </a:rPr>
              <a:t>since we use height </a:t>
            </a:r>
            <a:r>
              <a:rPr lang="en-US" altLang="en-US">
                <a:solidFill>
                  <a:srgbClr val="FF0000"/>
                </a:solidFill>
              </a:rPr>
              <a:t>1/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>
                <a:solidFill>
                  <a:srgbClr val="000000"/>
                </a:solidFill>
              </a:rPr>
              <a:t> and thus the above is constant. But the </a:t>
            </a:r>
            <a:r>
              <a:rPr lang="en-US" altLang="en-US">
                <a:solidFill>
                  <a:srgbClr val="7030A0"/>
                </a:solidFill>
              </a:rPr>
              <a:t>Charikar et al </a:t>
            </a:r>
            <a:r>
              <a:rPr lang="en-US" altLang="en-US">
                <a:solidFill>
                  <a:srgbClr val="000000"/>
                </a:solidFill>
              </a:rPr>
              <a:t>analysis is much better and very elegant.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937000" y="3171825"/>
            <a:ext cx="37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6934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The analysis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4122738" y="2743200"/>
            <a:ext cx="296862" cy="3048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741738" y="2498725"/>
            <a:ext cx="762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122738" y="3790950"/>
            <a:ext cx="2286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4235450" y="3048000"/>
            <a:ext cx="76200" cy="742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665538" y="3227388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621088" y="3997325"/>
            <a:ext cx="1231900" cy="1295400"/>
          </a:xfrm>
          <a:prstGeom prst="triangle">
            <a:avLst>
              <a:gd name="adj" fmla="val 50000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68738" y="4629150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44925" y="28670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676400" y="1752600"/>
            <a:ext cx="63246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Let </a:t>
            </a:r>
            <a:r>
              <a:rPr lang="en-US" altLang="en-US" sz="4000">
                <a:solidFill>
                  <a:srgbClr val="FF0000"/>
                </a:solidFill>
              </a:rPr>
              <a:t>s</a:t>
            </a:r>
            <a:r>
              <a:rPr lang="en-US" altLang="en-US" sz="4000" baseline="-25000">
                <a:solidFill>
                  <a:srgbClr val="FF0000"/>
                </a:solidFill>
              </a:rPr>
              <a:t>k</a:t>
            </a:r>
            <a:r>
              <a:rPr lang="en-US" altLang="en-US" sz="4000">
                <a:solidFill>
                  <a:srgbClr val="000000"/>
                </a:solidFill>
              </a:rPr>
              <a:t> be the correct child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066800" y="990600"/>
            <a:ext cx="6477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800">
                <a:solidFill>
                  <a:srgbClr val="000000"/>
                </a:solidFill>
              </a:rPr>
              <a:t>The analysis: by induction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66294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Say that we run the algorithm with </a:t>
            </a:r>
            <a:r>
              <a:rPr lang="en-US" altLang="en-US" sz="4000">
                <a:solidFill>
                  <a:srgbClr val="FF0000"/>
                </a:solidFill>
              </a:rPr>
              <a:t>s</a:t>
            </a:r>
            <a:r>
              <a:rPr lang="en-US" altLang="en-US" sz="4000" baseline="-25000">
                <a:solidFill>
                  <a:srgbClr val="FF0000"/>
                </a:solidFill>
              </a:rPr>
              <a:t>k </a:t>
            </a:r>
            <a:r>
              <a:rPr lang="en-US" altLang="en-US" baseline="-25000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and </a:t>
            </a:r>
            <a:r>
              <a:rPr lang="en-US" altLang="en-US" sz="4000">
                <a:solidFill>
                  <a:srgbClr val="FF0000"/>
                </a:solidFill>
              </a:rPr>
              <a:t>t</a:t>
            </a:r>
            <a:r>
              <a:rPr lang="en-US" altLang="en-US" sz="4000" baseline="-25000">
                <a:solidFill>
                  <a:srgbClr val="FF0000"/>
                </a:solidFill>
              </a:rPr>
              <a:t>k</a:t>
            </a:r>
          </a:p>
          <a:p>
            <a:pPr>
              <a:buClrTx/>
              <a:buFontTx/>
              <a:buNone/>
            </a:pPr>
            <a:endParaRPr lang="en-US" altLang="en-US" sz="4000">
              <a:solidFill>
                <a:srgbClr val="FF000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Consider the first moment we cover</a:t>
            </a:r>
            <a:r>
              <a:rPr lang="en-US" altLang="en-US" sz="4000">
                <a:solidFill>
                  <a:srgbClr val="FF0000"/>
                </a:solidFill>
              </a:rPr>
              <a:t> t</a:t>
            </a:r>
            <a:r>
              <a:rPr lang="en-US" altLang="en-US" sz="4000" baseline="-25000">
                <a:solidFill>
                  <a:srgbClr val="FF0000"/>
                </a:solidFill>
              </a:rPr>
              <a:t>k/h </a:t>
            </a:r>
            <a:r>
              <a:rPr lang="en-US" altLang="en-US" sz="4000">
                <a:solidFill>
                  <a:srgbClr val="FF0000"/>
                </a:solidFill>
              </a:rPr>
              <a:t>  </a:t>
            </a:r>
            <a:r>
              <a:rPr lang="en-US" altLang="en-US" sz="4000">
                <a:solidFill>
                  <a:srgbClr val="000000"/>
                </a:solidFill>
              </a:rPr>
              <a:t>terminals.</a:t>
            </a:r>
            <a:r>
              <a:rPr lang="en-US" altLang="en-US" sz="4000" baseline="-25000">
                <a:solidFill>
                  <a:srgbClr val="000000"/>
                </a:solidFill>
              </a:rPr>
              <a:t> </a:t>
            </a:r>
            <a:r>
              <a:rPr lang="en-US" altLang="en-US" sz="4000" baseline="-25000">
                <a:solidFill>
                  <a:srgbClr val="FF0000"/>
                </a:solidFill>
              </a:rPr>
              <a:t>     </a:t>
            </a:r>
          </a:p>
          <a:p>
            <a:pPr>
              <a:buClrTx/>
              <a:buFontTx/>
              <a:buNone/>
            </a:pPr>
            <a:endParaRPr lang="en-US" altLang="en-US" sz="4000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38200" y="1143000"/>
            <a:ext cx="7543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The density: almost the optimal one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2438400"/>
            <a:ext cx="7543800" cy="752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Note that until 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/h</a:t>
            </a:r>
            <a:r>
              <a:rPr lang="en-US" altLang="en-US">
                <a:solidFill>
                  <a:srgbClr val="000000"/>
                </a:solidFill>
              </a:rPr>
              <a:t> terminals are covered the number of terminals is still 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(1-1/h</a:t>
            </a:r>
            <a:r>
              <a:rPr lang="en-US" altLang="en-US">
                <a:solidFill>
                  <a:srgbClr val="000000"/>
                </a:solidFill>
              </a:rPr>
              <a:t>)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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k </a:t>
            </a:r>
            <a:r>
              <a:rPr lang="en-US" altLang="en-US">
                <a:solidFill>
                  <a:srgbClr val="FF0000"/>
                </a:solidFill>
              </a:rPr>
              <a:t>= (h-1)/h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</a:t>
            </a:r>
            <a:r>
              <a:rPr lang="en-US" altLang="en-US">
                <a:solidFill>
                  <a:srgbClr val="FF0000"/>
                </a:solidFill>
              </a:rPr>
              <a:t> t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Therefore the density is at most 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h/(h-1) </a:t>
            </a:r>
            <a:r>
              <a:rPr lang="en-US" altLang="en-US">
                <a:solidFill>
                  <a:srgbClr val="000000"/>
                </a:solidFill>
              </a:rPr>
              <a:t>times the optimum destiny.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By induction we will get a tree with density at most </a:t>
            </a:r>
            <a:r>
              <a:rPr lang="en-US" altLang="en-US">
                <a:solidFill>
                  <a:srgbClr val="FF0000"/>
                </a:solidFill>
              </a:rPr>
              <a:t>h </a:t>
            </a:r>
            <a:r>
              <a:rPr lang="en-US" altLang="en-US">
                <a:solidFill>
                  <a:srgbClr val="000000"/>
                </a:solidFill>
              </a:rPr>
              <a:t>times the optimum.</a:t>
            </a:r>
          </a:p>
          <a:p>
            <a:pPr>
              <a:buClrTx/>
              <a:buFontTx/>
              <a:buNone/>
            </a:pPr>
            <a:endParaRPr lang="en-US" altLang="en-US" baseline="-250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en-US" altLang="en-US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90600" y="776288"/>
            <a:ext cx="7239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Special cases of </a:t>
            </a:r>
            <a:r>
              <a:rPr lang="en-US" altLang="en-US">
                <a:solidFill>
                  <a:srgbClr val="FF0000"/>
                </a:solidFill>
              </a:rPr>
              <a:t>DST</a:t>
            </a:r>
          </a:p>
        </p:txBody>
      </p:sp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495425" y="36195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990600" y="363696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019800" y="346551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486400" y="346551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4876800" y="35052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2028825" y="3609975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3429000" y="352266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757488" y="3557588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4191000" y="35052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1071563" y="48006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 flipV="1">
            <a:off x="1119188" y="3830638"/>
            <a:ext cx="30162" cy="9715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1201738" y="3846513"/>
            <a:ext cx="369887" cy="9890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1223963" y="3722688"/>
            <a:ext cx="957262" cy="1193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1223963" y="3751263"/>
            <a:ext cx="1662112" cy="1165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2681288" y="490855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 flipV="1">
            <a:off x="1624013" y="3813175"/>
            <a:ext cx="1211262" cy="12112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 flipV="1">
            <a:off x="2179638" y="3722688"/>
            <a:ext cx="655637" cy="130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2833688" y="3670300"/>
            <a:ext cx="76200" cy="13541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4157663" y="490061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181600" y="4867275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019800" y="4867275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2681288" y="3732213"/>
            <a:ext cx="1585912" cy="1292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505200" y="3751263"/>
            <a:ext cx="674688" cy="1344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V="1">
            <a:off x="4310063" y="3698875"/>
            <a:ext cx="696912" cy="13176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H="1" flipV="1">
            <a:off x="2755900" y="3670300"/>
            <a:ext cx="1479550" cy="14605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 flipV="1">
            <a:off x="5005388" y="3698875"/>
            <a:ext cx="1038225" cy="12033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6042025" y="3659188"/>
            <a:ext cx="107950" cy="12430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H="1" flipV="1">
            <a:off x="5614988" y="3659188"/>
            <a:ext cx="406400" cy="1323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H="1" flipV="1">
            <a:off x="1141413" y="3749675"/>
            <a:ext cx="3017837" cy="12668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2681288" y="3617913"/>
            <a:ext cx="2347912" cy="14065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2809875" y="3578225"/>
            <a:ext cx="2828925" cy="1527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V="1">
            <a:off x="2909888" y="3578225"/>
            <a:ext cx="3262312" cy="15192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H="1" flipV="1">
            <a:off x="4341813" y="3617913"/>
            <a:ext cx="841375" cy="1365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 flipV="1">
            <a:off x="5027613" y="3617913"/>
            <a:ext cx="231775" cy="1250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V="1">
            <a:off x="5181600" y="3578225"/>
            <a:ext cx="457200" cy="14049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914400" y="5051425"/>
            <a:ext cx="15922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c=8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2405063" y="5087938"/>
            <a:ext cx="11763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c=5</a:t>
            </a: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3505200" y="5051425"/>
            <a:ext cx="11763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c=4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4884738" y="5126038"/>
            <a:ext cx="11763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c=7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857875" y="5137150"/>
            <a:ext cx="11763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c=9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1120775" y="1446213"/>
            <a:ext cx="7158038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0000"/>
                </a:solidFill>
              </a:rPr>
              <a:t>Set Cover </a:t>
            </a:r>
            <a:r>
              <a:rPr lang="en-US" altLang="en-US">
                <a:solidFill>
                  <a:srgbClr val="000000"/>
                </a:solidFill>
              </a:rPr>
              <a:t>problem: choose a minimum cost vertices of </a:t>
            </a:r>
            <a:r>
              <a:rPr lang="en-US" altLang="en-US">
                <a:solidFill>
                  <a:srgbClr val="FF0000"/>
                </a:solidFill>
              </a:rPr>
              <a:t>Y </a:t>
            </a:r>
            <a:r>
              <a:rPr lang="en-US" altLang="en-US">
                <a:solidFill>
                  <a:srgbClr val="000000"/>
                </a:solidFill>
              </a:rPr>
              <a:t>so that each vertex in </a:t>
            </a:r>
            <a:r>
              <a:rPr lang="en-US" altLang="en-US">
                <a:solidFill>
                  <a:srgbClr val="FF0000"/>
                </a:solidFill>
              </a:rPr>
              <a:t>X </a:t>
            </a:r>
            <a:r>
              <a:rPr lang="en-US" altLang="en-US">
                <a:solidFill>
                  <a:srgbClr val="000000"/>
                </a:solidFill>
              </a:rPr>
              <a:t>has degree at least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304800" y="3557588"/>
            <a:ext cx="6096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304800" y="4657725"/>
            <a:ext cx="381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990600" y="776288"/>
            <a:ext cx="7239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Special cases of </a:t>
            </a:r>
            <a:r>
              <a:rPr lang="en-US" altLang="en-US">
                <a:solidFill>
                  <a:srgbClr val="FF0000"/>
                </a:solidFill>
              </a:rPr>
              <a:t>DST</a:t>
            </a:r>
          </a:p>
        </p:txBody>
      </p:sp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1495425" y="36195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990600" y="363696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6019800" y="346551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5486400" y="346551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4876800" y="35052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2028825" y="3609975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429000" y="352266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2757488" y="3557588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4191000" y="35052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681288" y="490855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1624013" y="3813175"/>
            <a:ext cx="1211262" cy="12112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2179638" y="3722688"/>
            <a:ext cx="655637" cy="130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2833688" y="3670300"/>
            <a:ext cx="76200" cy="13541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4157663" y="490061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2681288" y="3732213"/>
            <a:ext cx="1585912" cy="1292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505200" y="3751263"/>
            <a:ext cx="674688" cy="1344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4310063" y="3698875"/>
            <a:ext cx="696912" cy="13176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 flipV="1">
            <a:off x="2755900" y="3670300"/>
            <a:ext cx="1479550" cy="14605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 flipV="1">
            <a:off x="1141413" y="3749675"/>
            <a:ext cx="3017837" cy="12668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2681288" y="3617913"/>
            <a:ext cx="2347912" cy="14065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2809875" y="3578225"/>
            <a:ext cx="2828925" cy="1527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2909888" y="3578225"/>
            <a:ext cx="3262312" cy="15192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405063" y="5087938"/>
            <a:ext cx="11763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c=5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505200" y="5051425"/>
            <a:ext cx="11763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c=4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120775" y="1446213"/>
            <a:ext cx="7158038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0000"/>
                </a:solidFill>
              </a:rPr>
              <a:t>Set Cover </a:t>
            </a:r>
            <a:r>
              <a:rPr lang="en-US" altLang="en-US">
                <a:solidFill>
                  <a:srgbClr val="000000"/>
                </a:solidFill>
              </a:rPr>
              <a:t>problem: choose a minimum cost vertices of </a:t>
            </a:r>
            <a:r>
              <a:rPr lang="en-US" altLang="en-US">
                <a:solidFill>
                  <a:srgbClr val="FF0000"/>
                </a:solidFill>
              </a:rPr>
              <a:t>Y </a:t>
            </a:r>
            <a:r>
              <a:rPr lang="en-US" altLang="en-US">
                <a:solidFill>
                  <a:srgbClr val="000000"/>
                </a:solidFill>
              </a:rPr>
              <a:t>so that each vertex in </a:t>
            </a:r>
            <a:r>
              <a:rPr lang="en-US" altLang="en-US">
                <a:solidFill>
                  <a:srgbClr val="FF0000"/>
                </a:solidFill>
              </a:rPr>
              <a:t>X </a:t>
            </a:r>
            <a:r>
              <a:rPr lang="en-US" altLang="en-US">
                <a:solidFill>
                  <a:srgbClr val="000000"/>
                </a:solidFill>
              </a:rPr>
              <a:t>has degree at least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04800" y="3557588"/>
            <a:ext cx="6096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04800" y="4657725"/>
            <a:ext cx="381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990600" y="776288"/>
            <a:ext cx="7239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Special cases of </a:t>
            </a:r>
            <a:r>
              <a:rPr lang="en-US" altLang="en-US">
                <a:solidFill>
                  <a:srgbClr val="FF0000"/>
                </a:solidFill>
              </a:rPr>
              <a:t>DST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609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524000" y="173355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2216150" y="173355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2971800" y="177165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4641850" y="1716088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181600" y="1685925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5715000" y="164465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6248400" y="1608138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3429000" y="1754188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3962400" y="1749425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676400" y="32766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2743200" y="33147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733800" y="3338513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4718050" y="3348038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5867400" y="33147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3640138" y="5410200"/>
            <a:ext cx="1524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259138" y="5087938"/>
            <a:ext cx="762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30739" name="AutoShape 19"/>
          <p:cNvCxnSpPr>
            <a:cxnSpLocks noChangeShapeType="1"/>
          </p:cNvCxnSpPr>
          <p:nvPr/>
        </p:nvCxnSpPr>
        <p:spPr bwMode="auto">
          <a:xfrm flipH="1" flipV="1">
            <a:off x="1828800" y="3505200"/>
            <a:ext cx="1963738" cy="1906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0" name="AutoShape 20"/>
          <p:cNvCxnSpPr>
            <a:cxnSpLocks noChangeShapeType="1"/>
            <a:endCxn id="30733" idx="4"/>
          </p:cNvCxnSpPr>
          <p:nvPr/>
        </p:nvCxnSpPr>
        <p:spPr bwMode="auto">
          <a:xfrm flipH="1" flipV="1">
            <a:off x="2819400" y="3543300"/>
            <a:ext cx="895350" cy="1979613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1" name="AutoShape 21"/>
          <p:cNvCxnSpPr>
            <a:cxnSpLocks noChangeShapeType="1"/>
            <a:endCxn id="30734" idx="4"/>
          </p:cNvCxnSpPr>
          <p:nvPr/>
        </p:nvCxnSpPr>
        <p:spPr bwMode="auto">
          <a:xfrm flipV="1">
            <a:off x="3716338" y="3567113"/>
            <a:ext cx="93662" cy="19573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2" name="AutoShape 22"/>
          <p:cNvCxnSpPr>
            <a:cxnSpLocks noChangeShapeType="1"/>
            <a:endCxn id="30735" idx="4"/>
          </p:cNvCxnSpPr>
          <p:nvPr/>
        </p:nvCxnSpPr>
        <p:spPr bwMode="auto">
          <a:xfrm flipV="1">
            <a:off x="3640138" y="3576638"/>
            <a:ext cx="1154112" cy="19478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3" name="AutoShape 23"/>
          <p:cNvCxnSpPr>
            <a:cxnSpLocks noChangeShapeType="1"/>
            <a:endCxn id="30736" idx="3"/>
          </p:cNvCxnSpPr>
          <p:nvPr/>
        </p:nvCxnSpPr>
        <p:spPr bwMode="auto">
          <a:xfrm flipV="1">
            <a:off x="3810000" y="3509963"/>
            <a:ext cx="2081213" cy="21272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079625" y="3887788"/>
            <a:ext cx="685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2819400" y="3870325"/>
            <a:ext cx="685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67100" y="3748088"/>
            <a:ext cx="685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4219575" y="3748088"/>
            <a:ext cx="685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029200" y="3748088"/>
            <a:ext cx="685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30749" name="AutoShape 29"/>
          <p:cNvCxnSpPr>
            <a:cxnSpLocks noChangeShapeType="1"/>
            <a:stCxn id="30732" idx="3"/>
            <a:endCxn id="30723" idx="5"/>
          </p:cNvCxnSpPr>
          <p:nvPr/>
        </p:nvCxnSpPr>
        <p:spPr bwMode="auto">
          <a:xfrm flipH="1" flipV="1">
            <a:off x="1654175" y="1928813"/>
            <a:ext cx="44450" cy="1543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0" name="AutoShape 30"/>
          <p:cNvCxnSpPr>
            <a:cxnSpLocks noChangeShapeType="1"/>
            <a:stCxn id="30732" idx="6"/>
            <a:endCxn id="30724" idx="3"/>
          </p:cNvCxnSpPr>
          <p:nvPr/>
        </p:nvCxnSpPr>
        <p:spPr bwMode="auto">
          <a:xfrm flipV="1">
            <a:off x="1828800" y="1928813"/>
            <a:ext cx="409575" cy="14620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1" name="AutoShape 31"/>
          <p:cNvCxnSpPr>
            <a:cxnSpLocks noChangeShapeType="1"/>
            <a:stCxn id="30732" idx="6"/>
            <a:endCxn id="30725" idx="3"/>
          </p:cNvCxnSpPr>
          <p:nvPr/>
        </p:nvCxnSpPr>
        <p:spPr bwMode="auto">
          <a:xfrm flipV="1">
            <a:off x="1828800" y="1966913"/>
            <a:ext cx="1165225" cy="14239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2" name="AutoShape 32"/>
          <p:cNvCxnSpPr>
            <a:cxnSpLocks noChangeShapeType="1"/>
            <a:stCxn id="30732" idx="6"/>
            <a:endCxn id="30730" idx="2"/>
          </p:cNvCxnSpPr>
          <p:nvPr/>
        </p:nvCxnSpPr>
        <p:spPr bwMode="auto">
          <a:xfrm flipV="1">
            <a:off x="1828800" y="1868488"/>
            <a:ext cx="1600200" cy="15224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3" name="AutoShape 33"/>
          <p:cNvCxnSpPr>
            <a:cxnSpLocks noChangeShapeType="1"/>
            <a:stCxn id="30733" idx="3"/>
            <a:endCxn id="30724" idx="5"/>
          </p:cNvCxnSpPr>
          <p:nvPr/>
        </p:nvCxnSpPr>
        <p:spPr bwMode="auto">
          <a:xfrm flipH="1" flipV="1">
            <a:off x="2346325" y="1928813"/>
            <a:ext cx="419100" cy="15811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252538" y="2306638"/>
            <a:ext cx="4572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0755" name="AutoShape 35"/>
          <p:cNvCxnSpPr>
            <a:cxnSpLocks noChangeShapeType="1"/>
            <a:stCxn id="30733" idx="1"/>
            <a:endCxn id="30725" idx="4"/>
          </p:cNvCxnSpPr>
          <p:nvPr/>
        </p:nvCxnSpPr>
        <p:spPr bwMode="auto">
          <a:xfrm flipV="1">
            <a:off x="2765425" y="2000250"/>
            <a:ext cx="282575" cy="13477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6" name="AutoShape 36"/>
          <p:cNvCxnSpPr>
            <a:cxnSpLocks noChangeShapeType="1"/>
            <a:stCxn id="30733" idx="7"/>
            <a:endCxn id="30730" idx="5"/>
          </p:cNvCxnSpPr>
          <p:nvPr/>
        </p:nvCxnSpPr>
        <p:spPr bwMode="auto">
          <a:xfrm flipV="1">
            <a:off x="2873375" y="1949450"/>
            <a:ext cx="685800" cy="1398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7" name="AutoShape 37"/>
          <p:cNvCxnSpPr>
            <a:cxnSpLocks noChangeShapeType="1"/>
            <a:stCxn id="30733" idx="3"/>
            <a:endCxn id="30726" idx="3"/>
          </p:cNvCxnSpPr>
          <p:nvPr/>
        </p:nvCxnSpPr>
        <p:spPr bwMode="auto">
          <a:xfrm flipV="1">
            <a:off x="2765425" y="1911350"/>
            <a:ext cx="1898650" cy="1598613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8" name="AutoShape 38"/>
          <p:cNvCxnSpPr>
            <a:cxnSpLocks noChangeShapeType="1"/>
            <a:stCxn id="30733" idx="6"/>
            <a:endCxn id="30727" idx="2"/>
          </p:cNvCxnSpPr>
          <p:nvPr/>
        </p:nvCxnSpPr>
        <p:spPr bwMode="auto">
          <a:xfrm flipV="1">
            <a:off x="2895600" y="1800225"/>
            <a:ext cx="2286000" cy="16287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9" name="AutoShape 39"/>
          <p:cNvCxnSpPr>
            <a:cxnSpLocks noChangeShapeType="1"/>
            <a:stCxn id="30733" idx="3"/>
            <a:endCxn id="30728" idx="3"/>
          </p:cNvCxnSpPr>
          <p:nvPr/>
        </p:nvCxnSpPr>
        <p:spPr bwMode="auto">
          <a:xfrm flipV="1">
            <a:off x="2765425" y="1839913"/>
            <a:ext cx="2971800" cy="1670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0" name="AutoShape 40"/>
          <p:cNvCxnSpPr>
            <a:cxnSpLocks noChangeShapeType="1"/>
            <a:stCxn id="30733" idx="5"/>
            <a:endCxn id="30729" idx="2"/>
          </p:cNvCxnSpPr>
          <p:nvPr/>
        </p:nvCxnSpPr>
        <p:spPr bwMode="auto">
          <a:xfrm flipV="1">
            <a:off x="2873375" y="1722438"/>
            <a:ext cx="3375025" cy="17875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1" name="AutoShape 41"/>
          <p:cNvCxnSpPr>
            <a:cxnSpLocks noChangeShapeType="1"/>
            <a:stCxn id="30734" idx="6"/>
            <a:endCxn id="30723" idx="6"/>
          </p:cNvCxnSpPr>
          <p:nvPr/>
        </p:nvCxnSpPr>
        <p:spPr bwMode="auto">
          <a:xfrm flipH="1" flipV="1">
            <a:off x="1676400" y="1847850"/>
            <a:ext cx="2209800" cy="1604963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2" name="AutoShape 42"/>
          <p:cNvCxnSpPr>
            <a:cxnSpLocks noChangeShapeType="1"/>
            <a:stCxn id="30734" idx="1"/>
            <a:endCxn id="30730" idx="5"/>
          </p:cNvCxnSpPr>
          <p:nvPr/>
        </p:nvCxnSpPr>
        <p:spPr bwMode="auto">
          <a:xfrm flipH="1" flipV="1">
            <a:off x="3559175" y="1949450"/>
            <a:ext cx="196850" cy="14224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3" name="AutoShape 43"/>
          <p:cNvCxnSpPr>
            <a:cxnSpLocks noChangeShapeType="1"/>
            <a:stCxn id="30734" idx="2"/>
            <a:endCxn id="30731" idx="4"/>
          </p:cNvCxnSpPr>
          <p:nvPr/>
        </p:nvCxnSpPr>
        <p:spPr bwMode="auto">
          <a:xfrm flipV="1">
            <a:off x="3733800" y="1978025"/>
            <a:ext cx="304800" cy="14747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4" name="AutoShape 44"/>
          <p:cNvCxnSpPr>
            <a:cxnSpLocks noChangeShapeType="1"/>
            <a:stCxn id="30734" idx="0"/>
            <a:endCxn id="30727" idx="5"/>
          </p:cNvCxnSpPr>
          <p:nvPr/>
        </p:nvCxnSpPr>
        <p:spPr bwMode="auto">
          <a:xfrm flipV="1">
            <a:off x="3810000" y="1881188"/>
            <a:ext cx="1501775" cy="14573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5" name="AutoShape 45"/>
          <p:cNvCxnSpPr>
            <a:cxnSpLocks noChangeShapeType="1"/>
            <a:stCxn id="30735" idx="7"/>
            <a:endCxn id="30728" idx="5"/>
          </p:cNvCxnSpPr>
          <p:nvPr/>
        </p:nvCxnSpPr>
        <p:spPr bwMode="auto">
          <a:xfrm flipV="1">
            <a:off x="4848225" y="1839913"/>
            <a:ext cx="996950" cy="15414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6" name="AutoShape 46"/>
          <p:cNvCxnSpPr>
            <a:cxnSpLocks noChangeShapeType="1"/>
            <a:stCxn id="30735" idx="2"/>
            <a:endCxn id="30726" idx="5"/>
          </p:cNvCxnSpPr>
          <p:nvPr/>
        </p:nvCxnSpPr>
        <p:spPr bwMode="auto">
          <a:xfrm flipV="1">
            <a:off x="4718050" y="1911350"/>
            <a:ext cx="53975" cy="15509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7" name="AutoShape 47"/>
          <p:cNvCxnSpPr>
            <a:cxnSpLocks noChangeShapeType="1"/>
            <a:stCxn id="30736" idx="1"/>
            <a:endCxn id="30727" idx="5"/>
          </p:cNvCxnSpPr>
          <p:nvPr/>
        </p:nvCxnSpPr>
        <p:spPr bwMode="auto">
          <a:xfrm flipH="1" flipV="1">
            <a:off x="5311775" y="1881188"/>
            <a:ext cx="577850" cy="14668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8" name="AutoShape 48"/>
          <p:cNvCxnSpPr>
            <a:cxnSpLocks noChangeShapeType="1"/>
            <a:stCxn id="30736" idx="6"/>
            <a:endCxn id="30728" idx="5"/>
          </p:cNvCxnSpPr>
          <p:nvPr/>
        </p:nvCxnSpPr>
        <p:spPr bwMode="auto">
          <a:xfrm flipH="1" flipV="1">
            <a:off x="5845175" y="1839913"/>
            <a:ext cx="174625" cy="15890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9" name="AutoShape 49"/>
          <p:cNvCxnSpPr>
            <a:cxnSpLocks noChangeShapeType="1"/>
            <a:stCxn id="30736" idx="2"/>
            <a:endCxn id="30729" idx="6"/>
          </p:cNvCxnSpPr>
          <p:nvPr/>
        </p:nvCxnSpPr>
        <p:spPr bwMode="auto">
          <a:xfrm flipV="1">
            <a:off x="5867400" y="1722438"/>
            <a:ext cx="533400" cy="17065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14D875-C2E1-4CF7-83E2-363C40F51FBC}" type="slidenum">
              <a:rPr lang="he-IL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53975"/>
            <a:ext cx="91455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Directed Steiner Tree (DST)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208962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430338" indent="-1428750"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Instance: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digraph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 cost function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</a:t>
            </a:r>
            <a:r>
              <a:rPr lang="en-US" altLang="en-US" sz="2400">
                <a:solidFill>
                  <a:srgbClr val="000000"/>
                </a:solidFill>
                <a:latin typeface="Wingdings 3" panose="05040102010807070707" pitchFamily="18" charset="2"/>
              </a:rPr>
              <a:t></a:t>
            </a: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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root node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set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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a subgraph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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minimum cost connecting all nodes of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Asymmetric connectivity cost.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981200" y="3429000"/>
            <a:ext cx="5181600" cy="1958975"/>
            <a:chOff x="1248" y="2160"/>
            <a:chExt cx="3264" cy="1234"/>
          </a:xfrm>
        </p:grpSpPr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1292" y="2170"/>
              <a:ext cx="317" cy="361"/>
              <a:chOff x="1292" y="2170"/>
              <a:chExt cx="317" cy="361"/>
            </a:xfrm>
          </p:grpSpPr>
          <p:sp>
            <p:nvSpPr>
              <p:cNvPr id="13318" name="Oval 6"/>
              <p:cNvSpPr>
                <a:spLocks noChangeArrowheads="1"/>
              </p:cNvSpPr>
              <p:nvPr/>
            </p:nvSpPr>
            <p:spPr bwMode="auto">
              <a:xfrm>
                <a:off x="1292" y="2215"/>
                <a:ext cx="317" cy="316"/>
              </a:xfrm>
              <a:prstGeom prst="ellipse">
                <a:avLst/>
              </a:prstGeom>
              <a:solidFill>
                <a:srgbClr val="FF9900"/>
              </a:solidFill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" name="Text Box 7"/>
              <p:cNvSpPr txBox="1">
                <a:spLocks noChangeArrowheads="1"/>
              </p:cNvSpPr>
              <p:nvPr/>
            </p:nvSpPr>
            <p:spPr bwMode="auto">
              <a:xfrm>
                <a:off x="1338" y="2170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1927" y="2533"/>
              <a:ext cx="317" cy="361"/>
              <a:chOff x="1927" y="2533"/>
              <a:chExt cx="317" cy="361"/>
            </a:xfrm>
          </p:grpSpPr>
          <p:sp>
            <p:nvSpPr>
              <p:cNvPr id="13321" name="Oval 9"/>
              <p:cNvSpPr>
                <a:spLocks noChangeArrowheads="1"/>
              </p:cNvSpPr>
              <p:nvPr/>
            </p:nvSpPr>
            <p:spPr bwMode="auto">
              <a:xfrm>
                <a:off x="1927" y="2578"/>
                <a:ext cx="317" cy="316"/>
              </a:xfrm>
              <a:prstGeom prst="ellipse">
                <a:avLst/>
              </a:prstGeom>
              <a:solidFill>
                <a:srgbClr val="FF9900"/>
              </a:solidFill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Text Box 10"/>
              <p:cNvSpPr txBox="1">
                <a:spLocks noChangeArrowheads="1"/>
              </p:cNvSpPr>
              <p:nvPr/>
            </p:nvSpPr>
            <p:spPr bwMode="auto">
              <a:xfrm>
                <a:off x="1986" y="2533"/>
                <a:ext cx="21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13323" name="Group 11"/>
            <p:cNvGrpSpPr>
              <a:grpSpLocks/>
            </p:cNvGrpSpPr>
            <p:nvPr/>
          </p:nvGrpSpPr>
          <p:grpSpPr bwMode="auto">
            <a:xfrm>
              <a:off x="1292" y="2895"/>
              <a:ext cx="317" cy="361"/>
              <a:chOff x="1292" y="2895"/>
              <a:chExt cx="317" cy="361"/>
            </a:xfrm>
          </p:grpSpPr>
          <p:sp>
            <p:nvSpPr>
              <p:cNvPr id="13324" name="Oval 12"/>
              <p:cNvSpPr>
                <a:spLocks noChangeArrowheads="1"/>
              </p:cNvSpPr>
              <p:nvPr/>
            </p:nvSpPr>
            <p:spPr bwMode="auto">
              <a:xfrm>
                <a:off x="1292" y="2940"/>
                <a:ext cx="317" cy="316"/>
              </a:xfrm>
              <a:prstGeom prst="ellips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1338" y="2895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2562" y="2977"/>
              <a:ext cx="317" cy="31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2595" y="2875"/>
              <a:ext cx="2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4000" b="1" i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3334" y="2578"/>
              <a:ext cx="317" cy="361"/>
              <a:chOff x="3334" y="2578"/>
              <a:chExt cx="317" cy="361"/>
            </a:xfrm>
          </p:grpSpPr>
          <p:sp>
            <p:nvSpPr>
              <p:cNvPr id="13329" name="Oval 17"/>
              <p:cNvSpPr>
                <a:spLocks noChangeArrowheads="1"/>
              </p:cNvSpPr>
              <p:nvPr/>
            </p:nvSpPr>
            <p:spPr bwMode="auto">
              <a:xfrm>
                <a:off x="3334" y="2623"/>
                <a:ext cx="317" cy="316"/>
              </a:xfrm>
              <a:prstGeom prst="ellips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Text Box 18"/>
              <p:cNvSpPr txBox="1">
                <a:spLocks noChangeArrowheads="1"/>
              </p:cNvSpPr>
              <p:nvPr/>
            </p:nvSpPr>
            <p:spPr bwMode="auto">
              <a:xfrm>
                <a:off x="3383" y="2578"/>
                <a:ext cx="1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  <p:grpSp>
          <p:nvGrpSpPr>
            <p:cNvPr id="13331" name="Group 19"/>
            <p:cNvGrpSpPr>
              <a:grpSpLocks/>
            </p:cNvGrpSpPr>
            <p:nvPr/>
          </p:nvGrpSpPr>
          <p:grpSpPr bwMode="auto">
            <a:xfrm>
              <a:off x="2517" y="2306"/>
              <a:ext cx="317" cy="361"/>
              <a:chOff x="2517" y="2306"/>
              <a:chExt cx="317" cy="361"/>
            </a:xfrm>
          </p:grpSpPr>
          <p:sp>
            <p:nvSpPr>
              <p:cNvPr id="13332" name="Oval 20"/>
              <p:cNvSpPr>
                <a:spLocks noChangeArrowheads="1"/>
              </p:cNvSpPr>
              <p:nvPr/>
            </p:nvSpPr>
            <p:spPr bwMode="auto">
              <a:xfrm>
                <a:off x="2517" y="2351"/>
                <a:ext cx="317" cy="316"/>
              </a:xfrm>
              <a:prstGeom prst="ellips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Text Box 21"/>
              <p:cNvSpPr txBox="1">
                <a:spLocks noChangeArrowheads="1"/>
              </p:cNvSpPr>
              <p:nvPr/>
            </p:nvSpPr>
            <p:spPr bwMode="auto">
              <a:xfrm>
                <a:off x="2562" y="2306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600">
                    <a:solidFill>
                      <a:srgbClr val="FFFFFF"/>
                    </a:solidFill>
                    <a:latin typeface="Garamond" panose="02020404030301010803" pitchFamily="18" charset="0"/>
                    <a:cs typeface="DejaVu Sans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4195" y="2396"/>
              <a:ext cx="317" cy="316"/>
            </a:xfrm>
            <a:prstGeom prst="ellipse">
              <a:avLst/>
            </a:prstGeom>
            <a:solidFill>
              <a:srgbClr val="FF99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4242" y="2351"/>
              <a:ext cx="2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1610" y="2396"/>
              <a:ext cx="906" cy="9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flipH="1" flipV="1">
              <a:off x="1563" y="2486"/>
              <a:ext cx="364" cy="182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2199" y="2850"/>
              <a:ext cx="362" cy="226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H="1">
              <a:off x="1609" y="3122"/>
              <a:ext cx="953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 flipV="1">
              <a:off x="1441" y="2528"/>
              <a:ext cx="0" cy="41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2834" y="2578"/>
              <a:ext cx="498" cy="135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 flipV="1">
              <a:off x="2880" y="2849"/>
              <a:ext cx="452" cy="228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 flipV="1">
              <a:off x="3651" y="2577"/>
              <a:ext cx="543" cy="137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H="1">
              <a:off x="2833" y="2532"/>
              <a:ext cx="1362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1248" y="257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1972" y="2160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347" name="Text Box 35"/>
            <p:cNvSpPr txBox="1">
              <a:spLocks noChangeArrowheads="1"/>
            </p:cNvSpPr>
            <p:nvPr/>
          </p:nvSpPr>
          <p:spPr bwMode="auto">
            <a:xfrm>
              <a:off x="3333" y="2251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2834" y="2532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3741" y="2614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350" name="Text Box 38"/>
            <p:cNvSpPr txBox="1">
              <a:spLocks noChangeArrowheads="1"/>
            </p:cNvSpPr>
            <p:nvPr/>
          </p:nvSpPr>
          <p:spPr bwMode="auto">
            <a:xfrm>
              <a:off x="3017" y="2886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351" name="Text Box 39"/>
            <p:cNvSpPr txBox="1">
              <a:spLocks noChangeArrowheads="1"/>
            </p:cNvSpPr>
            <p:nvPr/>
          </p:nvSpPr>
          <p:spPr bwMode="auto">
            <a:xfrm>
              <a:off x="1928" y="3067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352" name="Text Box 40"/>
            <p:cNvSpPr txBox="1">
              <a:spLocks noChangeArrowheads="1"/>
            </p:cNvSpPr>
            <p:nvPr/>
          </p:nvSpPr>
          <p:spPr bwMode="auto">
            <a:xfrm>
              <a:off x="1611" y="2532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353" name="Text Box 41"/>
            <p:cNvSpPr txBox="1">
              <a:spLocks noChangeArrowheads="1"/>
            </p:cNvSpPr>
            <p:nvPr/>
          </p:nvSpPr>
          <p:spPr bwMode="auto">
            <a:xfrm>
              <a:off x="2290" y="2704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351213" y="5372100"/>
            <a:ext cx="20018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c, e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grpSp>
        <p:nvGrpSpPr>
          <p:cNvPr id="13355" name="Group 43"/>
          <p:cNvGrpSpPr>
            <a:grpSpLocks/>
          </p:cNvGrpSpPr>
          <p:nvPr/>
        </p:nvGrpSpPr>
        <p:grpSpPr bwMode="auto">
          <a:xfrm>
            <a:off x="2051050" y="3443288"/>
            <a:ext cx="5111750" cy="1820862"/>
            <a:chOff x="1292" y="2169"/>
            <a:chExt cx="3220" cy="1147"/>
          </a:xfrm>
        </p:grpSpPr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>
              <a:off x="1292" y="2214"/>
              <a:ext cx="317" cy="316"/>
            </a:xfrm>
            <a:prstGeom prst="ellipse">
              <a:avLst/>
            </a:prstGeom>
            <a:solidFill>
              <a:srgbClr val="FF9900"/>
            </a:solidFill>
            <a:ln w="57240" cap="sq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Text Box 45"/>
            <p:cNvSpPr txBox="1">
              <a:spLocks noChangeArrowheads="1"/>
            </p:cNvSpPr>
            <p:nvPr/>
          </p:nvSpPr>
          <p:spPr bwMode="auto">
            <a:xfrm>
              <a:off x="1338" y="2169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>
              <a:off x="1927" y="2577"/>
              <a:ext cx="317" cy="316"/>
            </a:xfrm>
            <a:prstGeom prst="ellipse">
              <a:avLst/>
            </a:prstGeom>
            <a:solidFill>
              <a:srgbClr val="FF9900"/>
            </a:solidFill>
            <a:ln w="57240" cap="sq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Text Box 47"/>
            <p:cNvSpPr txBox="1">
              <a:spLocks noChangeArrowheads="1"/>
            </p:cNvSpPr>
            <p:nvPr/>
          </p:nvSpPr>
          <p:spPr bwMode="auto">
            <a:xfrm>
              <a:off x="1986" y="2532"/>
              <a:ext cx="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>
              <a:off x="2562" y="2976"/>
              <a:ext cx="317" cy="316"/>
            </a:xfrm>
            <a:prstGeom prst="ellipse">
              <a:avLst/>
            </a:prstGeom>
            <a:noFill/>
            <a:ln w="57240" cap="sq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2595" y="2874"/>
              <a:ext cx="2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4000" b="1" i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3334" y="2622"/>
              <a:ext cx="317" cy="316"/>
            </a:xfrm>
            <a:prstGeom prst="ellipse">
              <a:avLst/>
            </a:prstGeom>
            <a:noFill/>
            <a:ln w="57240" cap="sq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Text Box 51"/>
            <p:cNvSpPr txBox="1">
              <a:spLocks noChangeArrowheads="1"/>
            </p:cNvSpPr>
            <p:nvPr/>
          </p:nvSpPr>
          <p:spPr bwMode="auto">
            <a:xfrm>
              <a:off x="3383" y="2577"/>
              <a:ext cx="1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2517" y="2350"/>
              <a:ext cx="317" cy="316"/>
            </a:xfrm>
            <a:prstGeom prst="ellipse">
              <a:avLst/>
            </a:prstGeom>
            <a:noFill/>
            <a:ln w="57240" cap="sq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Text Box 53"/>
            <p:cNvSpPr txBox="1">
              <a:spLocks noChangeArrowheads="1"/>
            </p:cNvSpPr>
            <p:nvPr/>
          </p:nvSpPr>
          <p:spPr bwMode="auto">
            <a:xfrm>
              <a:off x="2562" y="230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4195" y="2395"/>
              <a:ext cx="317" cy="316"/>
            </a:xfrm>
            <a:prstGeom prst="ellipse">
              <a:avLst/>
            </a:prstGeom>
            <a:solidFill>
              <a:srgbClr val="FF9900"/>
            </a:solidFill>
            <a:ln w="57240" cap="sq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Text Box 55"/>
            <p:cNvSpPr txBox="1">
              <a:spLocks noChangeArrowheads="1"/>
            </p:cNvSpPr>
            <p:nvPr/>
          </p:nvSpPr>
          <p:spPr bwMode="auto">
            <a:xfrm>
              <a:off x="4242" y="2350"/>
              <a:ext cx="2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auto">
            <a:xfrm>
              <a:off x="1610" y="2395"/>
              <a:ext cx="906" cy="90"/>
            </a:xfrm>
            <a:prstGeom prst="line">
              <a:avLst/>
            </a:prstGeom>
            <a:noFill/>
            <a:ln w="5724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 flipH="1" flipV="1">
              <a:off x="1563" y="2485"/>
              <a:ext cx="364" cy="182"/>
            </a:xfrm>
            <a:prstGeom prst="line">
              <a:avLst/>
            </a:prstGeom>
            <a:noFill/>
            <a:ln w="5724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>
              <a:off x="2834" y="2577"/>
              <a:ext cx="498" cy="135"/>
            </a:xfrm>
            <a:prstGeom prst="line">
              <a:avLst/>
            </a:prstGeom>
            <a:noFill/>
            <a:ln w="5724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 flipV="1">
              <a:off x="2880" y="2848"/>
              <a:ext cx="452" cy="228"/>
            </a:xfrm>
            <a:prstGeom prst="line">
              <a:avLst/>
            </a:prstGeom>
            <a:noFill/>
            <a:ln w="57240" cap="sq">
              <a:solidFill>
                <a:srgbClr val="CC33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 flipH="1">
              <a:off x="2833" y="2531"/>
              <a:ext cx="1362" cy="0"/>
            </a:xfrm>
            <a:prstGeom prst="line">
              <a:avLst/>
            </a:prstGeom>
            <a:noFill/>
            <a:ln w="5724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762000"/>
            <a:ext cx="586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0000"/>
                </a:solidFill>
              </a:rPr>
              <a:t>Group Steiner </a:t>
            </a:r>
            <a:r>
              <a:rPr lang="en-US" altLang="en-US">
                <a:solidFill>
                  <a:srgbClr val="000000"/>
                </a:solidFill>
              </a:rPr>
              <a:t>Problem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43000" y="2057400"/>
            <a:ext cx="62484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We are given an undirected graph </a:t>
            </a:r>
            <a:r>
              <a:rPr lang="en-US" altLang="en-US">
                <a:solidFill>
                  <a:srgbClr val="FF0000"/>
                </a:solidFill>
              </a:rPr>
              <a:t>G(V,E,r) </a:t>
            </a:r>
            <a:r>
              <a:rPr lang="en-US" altLang="en-US">
                <a:solidFill>
                  <a:srgbClr val="000000"/>
                </a:solidFill>
              </a:rPr>
              <a:t>with costs on the edges and a collection of groups </a:t>
            </a:r>
            <a:r>
              <a:rPr lang="en-US" altLang="en-US">
                <a:solidFill>
                  <a:srgbClr val="FF0000"/>
                </a:solidFill>
              </a:rPr>
              <a:t>{U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0000"/>
                </a:solidFill>
              </a:rPr>
              <a:t> } </a:t>
            </a:r>
            <a:r>
              <a:rPr lang="en-US" altLang="en-US">
                <a:solidFill>
                  <a:srgbClr val="000000"/>
                </a:solidFill>
              </a:rPr>
              <a:t>so that </a:t>
            </a: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 baseline="-25000">
                <a:solidFill>
                  <a:srgbClr val="FF0000"/>
                </a:solidFill>
              </a:rPr>
              <a:t>i 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</a:t>
            </a:r>
            <a:r>
              <a:rPr lang="en-US" altLang="en-US">
                <a:solidFill>
                  <a:srgbClr val="FF0000"/>
                </a:solidFill>
              </a:rPr>
              <a:t> V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Required: A tree of minimum cost rooted at </a:t>
            </a:r>
            <a:r>
              <a:rPr lang="en-US" altLang="en-US">
                <a:solidFill>
                  <a:srgbClr val="FF0000"/>
                </a:solidFill>
              </a:rPr>
              <a:t>r</a:t>
            </a:r>
            <a:r>
              <a:rPr lang="en-US" altLang="en-US">
                <a:solidFill>
                  <a:srgbClr val="000000"/>
                </a:solidFill>
              </a:rPr>
              <a:t> that contains at least one vertex of every </a:t>
            </a: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 baseline="-25000">
                <a:solidFill>
                  <a:srgbClr val="FF0000"/>
                </a:solidFill>
              </a:rPr>
              <a:t>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val 1"/>
          <p:cNvSpPr>
            <a:spLocks noChangeArrowheads="1"/>
          </p:cNvSpPr>
          <p:nvPr/>
        </p:nvSpPr>
        <p:spPr bwMode="auto">
          <a:xfrm>
            <a:off x="1371600" y="1981200"/>
            <a:ext cx="2209800" cy="8382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752600" y="2209800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324100" y="2266950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971800" y="2305050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2209800" y="1866900"/>
            <a:ext cx="3352800" cy="10668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886200" y="2362200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495800" y="2362200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5029200" y="2324100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2895600" y="838200"/>
            <a:ext cx="1371600" cy="23622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3608388" y="1714500"/>
            <a:ext cx="3657600" cy="16764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943600" y="2389188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6553200" y="2400300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3533775" y="1301750"/>
            <a:ext cx="152400" cy="1905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4679950" y="838200"/>
            <a:ext cx="1676400" cy="27432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783" name="AutoShape 15"/>
          <p:cNvCxnSpPr>
            <a:cxnSpLocks noChangeShapeType="1"/>
            <a:stCxn id="32770" idx="4"/>
          </p:cNvCxnSpPr>
          <p:nvPr/>
        </p:nvCxnSpPr>
        <p:spPr bwMode="auto">
          <a:xfrm>
            <a:off x="1828800" y="2400300"/>
            <a:ext cx="495300" cy="19431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4" name="AutoShape 16"/>
          <p:cNvCxnSpPr>
            <a:cxnSpLocks noChangeShapeType="1"/>
            <a:stCxn id="32771" idx="5"/>
          </p:cNvCxnSpPr>
          <p:nvPr/>
        </p:nvCxnSpPr>
        <p:spPr bwMode="auto">
          <a:xfrm flipH="1">
            <a:off x="2400300" y="2428875"/>
            <a:ext cx="53975" cy="18383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5" name="AutoShape 17"/>
          <p:cNvCxnSpPr>
            <a:cxnSpLocks noChangeShapeType="1"/>
            <a:stCxn id="32772" idx="6"/>
          </p:cNvCxnSpPr>
          <p:nvPr/>
        </p:nvCxnSpPr>
        <p:spPr bwMode="auto">
          <a:xfrm flipH="1">
            <a:off x="2427288" y="2400300"/>
            <a:ext cx="696912" cy="18669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6" name="AutoShape 18"/>
          <p:cNvCxnSpPr>
            <a:cxnSpLocks noChangeShapeType="1"/>
            <a:stCxn id="32772" idx="6"/>
          </p:cNvCxnSpPr>
          <p:nvPr/>
        </p:nvCxnSpPr>
        <p:spPr bwMode="auto">
          <a:xfrm>
            <a:off x="3124200" y="2400300"/>
            <a:ext cx="441325" cy="19431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7" name="AutoShape 19"/>
          <p:cNvCxnSpPr>
            <a:cxnSpLocks noChangeShapeType="1"/>
            <a:stCxn id="32774" idx="4"/>
          </p:cNvCxnSpPr>
          <p:nvPr/>
        </p:nvCxnSpPr>
        <p:spPr bwMode="auto">
          <a:xfrm flipH="1">
            <a:off x="3563938" y="2552700"/>
            <a:ext cx="398462" cy="17145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8" name="AutoShape 20"/>
          <p:cNvCxnSpPr>
            <a:cxnSpLocks noChangeShapeType="1"/>
          </p:cNvCxnSpPr>
          <p:nvPr/>
        </p:nvCxnSpPr>
        <p:spPr bwMode="auto">
          <a:xfrm flipH="1">
            <a:off x="3543300" y="1314450"/>
            <a:ext cx="76200" cy="28781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9" name="AutoShape 21"/>
          <p:cNvCxnSpPr>
            <a:cxnSpLocks noChangeShapeType="1"/>
            <a:stCxn id="32771" idx="6"/>
          </p:cNvCxnSpPr>
          <p:nvPr/>
        </p:nvCxnSpPr>
        <p:spPr bwMode="auto">
          <a:xfrm>
            <a:off x="2476500" y="2362200"/>
            <a:ext cx="2203450" cy="18288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0" name="AutoShape 22"/>
          <p:cNvCxnSpPr>
            <a:cxnSpLocks noChangeShapeType="1"/>
            <a:stCxn id="32772" idx="6"/>
          </p:cNvCxnSpPr>
          <p:nvPr/>
        </p:nvCxnSpPr>
        <p:spPr bwMode="auto">
          <a:xfrm>
            <a:off x="3124200" y="2400300"/>
            <a:ext cx="1525588" cy="1638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1" name="AutoShape 23"/>
          <p:cNvCxnSpPr>
            <a:cxnSpLocks noChangeShapeType="1"/>
            <a:stCxn id="32774" idx="4"/>
          </p:cNvCxnSpPr>
          <p:nvPr/>
        </p:nvCxnSpPr>
        <p:spPr bwMode="auto">
          <a:xfrm>
            <a:off x="3962400" y="2552700"/>
            <a:ext cx="685800" cy="14859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2" name="AutoShape 24"/>
          <p:cNvCxnSpPr>
            <a:cxnSpLocks noChangeShapeType="1"/>
            <a:stCxn id="32775" idx="4"/>
          </p:cNvCxnSpPr>
          <p:nvPr/>
        </p:nvCxnSpPr>
        <p:spPr bwMode="auto">
          <a:xfrm>
            <a:off x="4572000" y="2552700"/>
            <a:ext cx="76200" cy="1638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3" name="AutoShape 25"/>
          <p:cNvCxnSpPr>
            <a:cxnSpLocks noChangeShapeType="1"/>
            <a:stCxn id="32776" idx="6"/>
          </p:cNvCxnSpPr>
          <p:nvPr/>
        </p:nvCxnSpPr>
        <p:spPr bwMode="auto">
          <a:xfrm flipH="1">
            <a:off x="4679950" y="2419350"/>
            <a:ext cx="501650" cy="17716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4" name="AutoShape 26"/>
          <p:cNvCxnSpPr>
            <a:cxnSpLocks noChangeShapeType="1"/>
            <a:stCxn id="32776" idx="2"/>
          </p:cNvCxnSpPr>
          <p:nvPr/>
        </p:nvCxnSpPr>
        <p:spPr bwMode="auto">
          <a:xfrm>
            <a:off x="5029200" y="2419350"/>
            <a:ext cx="534988" cy="16192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5" name="AutoShape 27"/>
          <p:cNvCxnSpPr>
            <a:cxnSpLocks noChangeShapeType="1"/>
            <a:stCxn id="32779" idx="6"/>
          </p:cNvCxnSpPr>
          <p:nvPr/>
        </p:nvCxnSpPr>
        <p:spPr bwMode="auto">
          <a:xfrm flipH="1">
            <a:off x="5562600" y="2484438"/>
            <a:ext cx="533400" cy="17065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6" name="AutoShape 28"/>
          <p:cNvCxnSpPr>
            <a:cxnSpLocks noChangeShapeType="1"/>
            <a:stCxn id="32774" idx="5"/>
          </p:cNvCxnSpPr>
          <p:nvPr/>
        </p:nvCxnSpPr>
        <p:spPr bwMode="auto">
          <a:xfrm>
            <a:off x="4016375" y="2525713"/>
            <a:ext cx="2339975" cy="16668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7" name="AutoShape 29"/>
          <p:cNvCxnSpPr>
            <a:cxnSpLocks noChangeShapeType="1"/>
            <a:stCxn id="32775" idx="6"/>
          </p:cNvCxnSpPr>
          <p:nvPr/>
        </p:nvCxnSpPr>
        <p:spPr bwMode="auto">
          <a:xfrm>
            <a:off x="4648200" y="2457450"/>
            <a:ext cx="1708150" cy="17335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8" name="AutoShape 30"/>
          <p:cNvCxnSpPr>
            <a:cxnSpLocks noChangeShapeType="1"/>
            <a:stCxn id="32776" idx="6"/>
          </p:cNvCxnSpPr>
          <p:nvPr/>
        </p:nvCxnSpPr>
        <p:spPr bwMode="auto">
          <a:xfrm>
            <a:off x="5181600" y="2419350"/>
            <a:ext cx="1176338" cy="17716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9" name="AutoShape 31"/>
          <p:cNvCxnSpPr>
            <a:cxnSpLocks noChangeShapeType="1"/>
            <a:stCxn id="32779" idx="6"/>
          </p:cNvCxnSpPr>
          <p:nvPr/>
        </p:nvCxnSpPr>
        <p:spPr bwMode="auto">
          <a:xfrm>
            <a:off x="6096000" y="2484438"/>
            <a:ext cx="261938" cy="15541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800" name="AutoShape 32"/>
          <p:cNvCxnSpPr>
            <a:cxnSpLocks noChangeShapeType="1"/>
            <a:stCxn id="32780" idx="5"/>
          </p:cNvCxnSpPr>
          <p:nvPr/>
        </p:nvCxnSpPr>
        <p:spPr bwMode="auto">
          <a:xfrm flipH="1">
            <a:off x="6356350" y="2563813"/>
            <a:ext cx="327025" cy="16287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1143000" y="1866900"/>
            <a:ext cx="609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3124200" y="304800"/>
            <a:ext cx="5619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32803" name="AutoShape 35"/>
          <p:cNvCxnSpPr>
            <a:cxnSpLocks noChangeShapeType="1"/>
          </p:cNvCxnSpPr>
          <p:nvPr/>
        </p:nvCxnSpPr>
        <p:spPr bwMode="auto">
          <a:xfrm>
            <a:off x="1885950" y="950913"/>
            <a:ext cx="647700" cy="11811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1562100" y="457200"/>
            <a:ext cx="838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029200" y="304800"/>
            <a:ext cx="1654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6835775" y="2298700"/>
            <a:ext cx="1654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6096000" y="4048125"/>
            <a:ext cx="1654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5295900" y="3943350"/>
            <a:ext cx="1654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4529138" y="4019550"/>
            <a:ext cx="1654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3349625" y="4054475"/>
            <a:ext cx="8985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2124075" y="4054475"/>
            <a:ext cx="1219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600200" y="838200"/>
            <a:ext cx="632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Why we get  </a:t>
            </a:r>
            <a:r>
              <a:rPr lang="en-US" altLang="en-US">
                <a:solidFill>
                  <a:srgbClr val="FF0000"/>
                </a:solidFill>
              </a:rPr>
              <a:t>Group Steiner 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00200" y="1600200"/>
            <a:ext cx="6553200" cy="61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To reach the vertex of a group  you need to reach one of it members</a:t>
            </a:r>
          </a:p>
          <a:p>
            <a:pPr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It does not work in the undirected case as it causes shortcuts.</a:t>
            </a:r>
          </a:p>
          <a:p>
            <a:pPr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It is easy to see that </a:t>
            </a:r>
            <a:r>
              <a:rPr lang="en-US" altLang="en-US">
                <a:solidFill>
                  <a:srgbClr val="FF0000"/>
                </a:solidFill>
              </a:rPr>
              <a:t>GS</a:t>
            </a:r>
            <a:r>
              <a:rPr lang="en-US" altLang="en-US">
                <a:solidFill>
                  <a:srgbClr val="000000"/>
                </a:solidFill>
              </a:rPr>
              <a:t> is more general than </a:t>
            </a:r>
            <a:r>
              <a:rPr lang="en-US" altLang="en-US">
                <a:solidFill>
                  <a:srgbClr val="FF0000"/>
                </a:solidFill>
              </a:rPr>
              <a:t>Set Cover.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1974850" y="5164138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2890838" y="5076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376613" y="50895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4310063" y="5059363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200650" y="50895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6000750" y="5133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6791325" y="5164138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533650" y="4371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26" name="AutoShape 10"/>
          <p:cNvCxnSpPr>
            <a:cxnSpLocks noChangeShapeType="1"/>
            <a:stCxn id="34818" idx="7"/>
            <a:endCxn id="34825" idx="4"/>
          </p:cNvCxnSpPr>
          <p:nvPr/>
        </p:nvCxnSpPr>
        <p:spPr bwMode="auto">
          <a:xfrm flipV="1">
            <a:off x="2178050" y="4581525"/>
            <a:ext cx="474663" cy="6127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7" name="AutoShape 11"/>
          <p:cNvCxnSpPr>
            <a:cxnSpLocks noChangeShapeType="1"/>
            <a:stCxn id="34819" idx="0"/>
            <a:endCxn id="34825" idx="4"/>
          </p:cNvCxnSpPr>
          <p:nvPr/>
        </p:nvCxnSpPr>
        <p:spPr bwMode="auto">
          <a:xfrm flipH="1" flipV="1">
            <a:off x="2652713" y="4581525"/>
            <a:ext cx="357187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2009775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265271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325755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373380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431006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5081588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564356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6376988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702945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7524750" y="5781675"/>
            <a:ext cx="238125" cy="2667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38" name="AutoShape 22"/>
          <p:cNvCxnSpPr>
            <a:cxnSpLocks noChangeShapeType="1"/>
            <a:stCxn id="34818" idx="4"/>
            <a:endCxn id="34828" idx="0"/>
          </p:cNvCxnSpPr>
          <p:nvPr/>
        </p:nvCxnSpPr>
        <p:spPr bwMode="auto">
          <a:xfrm>
            <a:off x="2093913" y="5373688"/>
            <a:ext cx="34925" cy="4651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9" name="AutoShape 23"/>
          <p:cNvCxnSpPr>
            <a:cxnSpLocks noChangeShapeType="1"/>
            <a:stCxn id="34818" idx="5"/>
            <a:endCxn id="34829" idx="1"/>
          </p:cNvCxnSpPr>
          <p:nvPr/>
        </p:nvCxnSpPr>
        <p:spPr bwMode="auto">
          <a:xfrm>
            <a:off x="2178050" y="5343525"/>
            <a:ext cx="509588" cy="527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0" name="AutoShape 24"/>
          <p:cNvCxnSpPr>
            <a:cxnSpLocks noChangeShapeType="1"/>
            <a:stCxn id="34818" idx="5"/>
            <a:endCxn id="34830" idx="1"/>
          </p:cNvCxnSpPr>
          <p:nvPr/>
        </p:nvCxnSpPr>
        <p:spPr bwMode="auto">
          <a:xfrm>
            <a:off x="2178050" y="5343525"/>
            <a:ext cx="1114425" cy="527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1" name="AutoShape 25"/>
          <p:cNvCxnSpPr>
            <a:cxnSpLocks noChangeShapeType="1"/>
            <a:stCxn id="34818" idx="6"/>
            <a:endCxn id="34831" idx="0"/>
          </p:cNvCxnSpPr>
          <p:nvPr/>
        </p:nvCxnSpPr>
        <p:spPr bwMode="auto">
          <a:xfrm>
            <a:off x="2212975" y="5268913"/>
            <a:ext cx="1639888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2" name="AutoShape 26"/>
          <p:cNvCxnSpPr>
            <a:cxnSpLocks noChangeShapeType="1"/>
            <a:stCxn id="34818" idx="5"/>
            <a:endCxn id="34832" idx="0"/>
          </p:cNvCxnSpPr>
          <p:nvPr/>
        </p:nvCxnSpPr>
        <p:spPr bwMode="auto">
          <a:xfrm>
            <a:off x="2178050" y="5343525"/>
            <a:ext cx="2251075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3" name="AutoShape 27"/>
          <p:cNvCxnSpPr>
            <a:cxnSpLocks noChangeShapeType="1"/>
            <a:stCxn id="34818" idx="5"/>
            <a:endCxn id="34833" idx="0"/>
          </p:cNvCxnSpPr>
          <p:nvPr/>
        </p:nvCxnSpPr>
        <p:spPr bwMode="auto">
          <a:xfrm>
            <a:off x="2178050" y="5343525"/>
            <a:ext cx="3022600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4" name="AutoShape 28"/>
          <p:cNvCxnSpPr>
            <a:cxnSpLocks noChangeShapeType="1"/>
            <a:stCxn id="34818" idx="6"/>
            <a:endCxn id="34834" idx="0"/>
          </p:cNvCxnSpPr>
          <p:nvPr/>
        </p:nvCxnSpPr>
        <p:spPr bwMode="auto">
          <a:xfrm>
            <a:off x="2212975" y="5268913"/>
            <a:ext cx="3549650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5" name="AutoShape 29"/>
          <p:cNvCxnSpPr>
            <a:cxnSpLocks noChangeShapeType="1"/>
            <a:stCxn id="34818" idx="6"/>
            <a:endCxn id="34835" idx="0"/>
          </p:cNvCxnSpPr>
          <p:nvPr/>
        </p:nvCxnSpPr>
        <p:spPr bwMode="auto">
          <a:xfrm>
            <a:off x="2212975" y="5268913"/>
            <a:ext cx="4283075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6" name="AutoShape 30"/>
          <p:cNvCxnSpPr>
            <a:cxnSpLocks noChangeShapeType="1"/>
            <a:stCxn id="34818" idx="6"/>
            <a:endCxn id="34836" idx="0"/>
          </p:cNvCxnSpPr>
          <p:nvPr/>
        </p:nvCxnSpPr>
        <p:spPr bwMode="auto">
          <a:xfrm>
            <a:off x="2212975" y="5268913"/>
            <a:ext cx="4935538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7" name="AutoShape 31"/>
          <p:cNvCxnSpPr>
            <a:cxnSpLocks noChangeShapeType="1"/>
            <a:stCxn id="34818" idx="6"/>
            <a:endCxn id="34837" idx="0"/>
          </p:cNvCxnSpPr>
          <p:nvPr/>
        </p:nvCxnSpPr>
        <p:spPr bwMode="auto">
          <a:xfrm>
            <a:off x="2212975" y="5268913"/>
            <a:ext cx="5430838" cy="5127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8" name="AutoShape 32"/>
          <p:cNvCxnSpPr>
            <a:cxnSpLocks noChangeShapeType="1"/>
            <a:stCxn id="34819" idx="2"/>
            <a:endCxn id="34828" idx="7"/>
          </p:cNvCxnSpPr>
          <p:nvPr/>
        </p:nvCxnSpPr>
        <p:spPr bwMode="auto">
          <a:xfrm flipH="1">
            <a:off x="2212975" y="5181600"/>
            <a:ext cx="677863" cy="6889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9" name="AutoShape 33"/>
          <p:cNvCxnSpPr>
            <a:cxnSpLocks noChangeShapeType="1"/>
            <a:stCxn id="34819" idx="3"/>
            <a:endCxn id="34829" idx="0"/>
          </p:cNvCxnSpPr>
          <p:nvPr/>
        </p:nvCxnSpPr>
        <p:spPr bwMode="auto">
          <a:xfrm flipH="1">
            <a:off x="2771775" y="5256213"/>
            <a:ext cx="153988" cy="584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0" name="AutoShape 34"/>
          <p:cNvCxnSpPr>
            <a:cxnSpLocks noChangeShapeType="1"/>
            <a:stCxn id="34820" idx="3"/>
            <a:endCxn id="34828" idx="7"/>
          </p:cNvCxnSpPr>
          <p:nvPr/>
        </p:nvCxnSpPr>
        <p:spPr bwMode="auto">
          <a:xfrm flipH="1">
            <a:off x="2212975" y="5268913"/>
            <a:ext cx="1196975" cy="6016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1" name="AutoShape 35"/>
          <p:cNvCxnSpPr>
            <a:cxnSpLocks noChangeShapeType="1"/>
            <a:stCxn id="34820" idx="4"/>
            <a:endCxn id="34829" idx="7"/>
          </p:cNvCxnSpPr>
          <p:nvPr/>
        </p:nvCxnSpPr>
        <p:spPr bwMode="auto">
          <a:xfrm flipH="1">
            <a:off x="2855913" y="5299075"/>
            <a:ext cx="639762" cy="569913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2" name="AutoShape 36"/>
          <p:cNvCxnSpPr>
            <a:cxnSpLocks noChangeShapeType="1"/>
            <a:stCxn id="34821" idx="3"/>
            <a:endCxn id="34830" idx="7"/>
          </p:cNvCxnSpPr>
          <p:nvPr/>
        </p:nvCxnSpPr>
        <p:spPr bwMode="auto">
          <a:xfrm flipH="1">
            <a:off x="3460750" y="5238750"/>
            <a:ext cx="882650" cy="6318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3" name="AutoShape 37"/>
          <p:cNvCxnSpPr>
            <a:cxnSpLocks noChangeShapeType="1"/>
            <a:stCxn id="34821" idx="4"/>
            <a:endCxn id="34831" idx="7"/>
          </p:cNvCxnSpPr>
          <p:nvPr/>
        </p:nvCxnSpPr>
        <p:spPr bwMode="auto">
          <a:xfrm flipH="1">
            <a:off x="3937000" y="5268913"/>
            <a:ext cx="492125" cy="6000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4" name="AutoShape 38"/>
          <p:cNvCxnSpPr>
            <a:cxnSpLocks noChangeShapeType="1"/>
            <a:stCxn id="34822" idx="3"/>
            <a:endCxn id="34832" idx="0"/>
          </p:cNvCxnSpPr>
          <p:nvPr/>
        </p:nvCxnSpPr>
        <p:spPr bwMode="auto">
          <a:xfrm flipH="1">
            <a:off x="4429125" y="5268913"/>
            <a:ext cx="806450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5" name="AutoShape 39"/>
          <p:cNvCxnSpPr>
            <a:cxnSpLocks noChangeShapeType="1"/>
            <a:stCxn id="34822" idx="4"/>
            <a:endCxn id="34833" idx="0"/>
          </p:cNvCxnSpPr>
          <p:nvPr/>
        </p:nvCxnSpPr>
        <p:spPr bwMode="auto">
          <a:xfrm flipH="1">
            <a:off x="5200650" y="5299075"/>
            <a:ext cx="119063" cy="539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6" name="AutoShape 40"/>
          <p:cNvCxnSpPr>
            <a:cxnSpLocks noChangeShapeType="1"/>
            <a:stCxn id="34823" idx="4"/>
            <a:endCxn id="34834" idx="7"/>
          </p:cNvCxnSpPr>
          <p:nvPr/>
        </p:nvCxnSpPr>
        <p:spPr bwMode="auto">
          <a:xfrm flipH="1">
            <a:off x="5846763" y="5343525"/>
            <a:ext cx="273050" cy="527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7" name="AutoShape 41"/>
          <p:cNvCxnSpPr>
            <a:cxnSpLocks noChangeShapeType="1"/>
            <a:stCxn id="34823" idx="5"/>
            <a:endCxn id="34835" idx="1"/>
          </p:cNvCxnSpPr>
          <p:nvPr/>
        </p:nvCxnSpPr>
        <p:spPr bwMode="auto">
          <a:xfrm>
            <a:off x="6203950" y="5313363"/>
            <a:ext cx="207963" cy="5572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8" name="AutoShape 42"/>
          <p:cNvCxnSpPr>
            <a:cxnSpLocks noChangeShapeType="1"/>
            <a:stCxn id="34824" idx="4"/>
            <a:endCxn id="34836" idx="1"/>
          </p:cNvCxnSpPr>
          <p:nvPr/>
        </p:nvCxnSpPr>
        <p:spPr bwMode="auto">
          <a:xfrm>
            <a:off x="6910388" y="5373688"/>
            <a:ext cx="153987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59" name="AutoShape 43"/>
          <p:cNvCxnSpPr>
            <a:cxnSpLocks noChangeShapeType="1"/>
            <a:stCxn id="34824" idx="5"/>
            <a:endCxn id="34837" idx="1"/>
          </p:cNvCxnSpPr>
          <p:nvPr/>
        </p:nvCxnSpPr>
        <p:spPr bwMode="auto">
          <a:xfrm>
            <a:off x="6994525" y="5343525"/>
            <a:ext cx="565150" cy="4778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60" name="Oval 44"/>
          <p:cNvSpPr>
            <a:spLocks noChangeArrowheads="1"/>
          </p:cNvSpPr>
          <p:nvPr/>
        </p:nvSpPr>
        <p:spPr bwMode="auto">
          <a:xfrm>
            <a:off x="3852863" y="4371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61" name="AutoShape 45"/>
          <p:cNvCxnSpPr>
            <a:cxnSpLocks noChangeShapeType="1"/>
            <a:stCxn id="34860" idx="4"/>
            <a:endCxn id="34820" idx="7"/>
          </p:cNvCxnSpPr>
          <p:nvPr/>
        </p:nvCxnSpPr>
        <p:spPr bwMode="auto">
          <a:xfrm flipH="1">
            <a:off x="3579813" y="4581525"/>
            <a:ext cx="392112" cy="539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62" name="AutoShape 46"/>
          <p:cNvCxnSpPr>
            <a:cxnSpLocks noChangeShapeType="1"/>
          </p:cNvCxnSpPr>
          <p:nvPr/>
        </p:nvCxnSpPr>
        <p:spPr bwMode="auto">
          <a:xfrm>
            <a:off x="3971925" y="4551363"/>
            <a:ext cx="373063" cy="5080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63" name="Oval 47"/>
          <p:cNvSpPr>
            <a:spLocks noChangeArrowheads="1"/>
          </p:cNvSpPr>
          <p:nvPr/>
        </p:nvSpPr>
        <p:spPr bwMode="auto">
          <a:xfrm>
            <a:off x="3292475" y="37242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64" name="AutoShape 48"/>
          <p:cNvCxnSpPr>
            <a:cxnSpLocks noChangeShapeType="1"/>
            <a:stCxn id="34863" idx="3"/>
            <a:endCxn id="34825" idx="7"/>
          </p:cNvCxnSpPr>
          <p:nvPr/>
        </p:nvCxnSpPr>
        <p:spPr bwMode="auto">
          <a:xfrm flipH="1">
            <a:off x="2736850" y="3903663"/>
            <a:ext cx="588963" cy="500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65" name="AutoShape 49"/>
          <p:cNvCxnSpPr>
            <a:cxnSpLocks noChangeShapeType="1"/>
            <a:stCxn id="34863" idx="5"/>
            <a:endCxn id="34860" idx="1"/>
          </p:cNvCxnSpPr>
          <p:nvPr/>
        </p:nvCxnSpPr>
        <p:spPr bwMode="auto">
          <a:xfrm>
            <a:off x="3495675" y="3903663"/>
            <a:ext cx="392113" cy="500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6203950" y="4297363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67" name="AutoShape 51"/>
          <p:cNvCxnSpPr>
            <a:cxnSpLocks noChangeShapeType="1"/>
            <a:stCxn id="34866" idx="3"/>
            <a:endCxn id="34822" idx="7"/>
          </p:cNvCxnSpPr>
          <p:nvPr/>
        </p:nvCxnSpPr>
        <p:spPr bwMode="auto">
          <a:xfrm flipH="1">
            <a:off x="5403850" y="4476750"/>
            <a:ext cx="835025" cy="6445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68" name="AutoShape 52"/>
          <p:cNvCxnSpPr>
            <a:cxnSpLocks noChangeShapeType="1"/>
            <a:stCxn id="34823" idx="7"/>
            <a:endCxn id="34866" idx="4"/>
          </p:cNvCxnSpPr>
          <p:nvPr/>
        </p:nvCxnSpPr>
        <p:spPr bwMode="auto">
          <a:xfrm flipV="1">
            <a:off x="6203950" y="4506913"/>
            <a:ext cx="119063" cy="6572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69" name="AutoShape 53"/>
          <p:cNvCxnSpPr>
            <a:cxnSpLocks noChangeShapeType="1"/>
            <a:stCxn id="34824" idx="1"/>
            <a:endCxn id="34866" idx="5"/>
          </p:cNvCxnSpPr>
          <p:nvPr/>
        </p:nvCxnSpPr>
        <p:spPr bwMode="auto">
          <a:xfrm flipH="1" flipV="1">
            <a:off x="6407150" y="4476750"/>
            <a:ext cx="419100" cy="7175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4843463" y="2847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71" name="AutoShape 55"/>
          <p:cNvCxnSpPr>
            <a:cxnSpLocks noChangeShapeType="1"/>
            <a:stCxn id="34870" idx="3"/>
            <a:endCxn id="34863" idx="7"/>
          </p:cNvCxnSpPr>
          <p:nvPr/>
        </p:nvCxnSpPr>
        <p:spPr bwMode="auto">
          <a:xfrm flipH="1">
            <a:off x="3495675" y="3027363"/>
            <a:ext cx="1382713" cy="7286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72" name="AutoShape 56"/>
          <p:cNvCxnSpPr>
            <a:cxnSpLocks noChangeShapeType="1"/>
            <a:stCxn id="34870" idx="5"/>
            <a:endCxn id="34866" idx="1"/>
          </p:cNvCxnSpPr>
          <p:nvPr/>
        </p:nvCxnSpPr>
        <p:spPr bwMode="auto">
          <a:xfrm>
            <a:off x="5046663" y="3027363"/>
            <a:ext cx="1192212" cy="1301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73" name="Text Box 57"/>
          <p:cNvSpPr txBox="1">
            <a:spLocks noChangeArrowheads="1"/>
          </p:cNvSpPr>
          <p:nvPr/>
        </p:nvSpPr>
        <p:spPr bwMode="auto">
          <a:xfrm>
            <a:off x="2093913" y="4810125"/>
            <a:ext cx="2778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2855913" y="4752975"/>
            <a:ext cx="401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3411538" y="4797425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4162425" y="4722813"/>
            <a:ext cx="53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5489575" y="4710113"/>
            <a:ext cx="357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6407150" y="4625975"/>
            <a:ext cx="498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2647950" y="3933825"/>
            <a:ext cx="723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3614738" y="3903663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5643563" y="3400425"/>
            <a:ext cx="560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4882" name="Text Box 66"/>
          <p:cNvSpPr txBox="1">
            <a:spLocks noChangeArrowheads="1"/>
          </p:cNvSpPr>
          <p:nvPr/>
        </p:nvSpPr>
        <p:spPr bwMode="auto">
          <a:xfrm>
            <a:off x="6119813" y="4710113"/>
            <a:ext cx="322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83" name="Text Box 67"/>
          <p:cNvSpPr txBox="1">
            <a:spLocks noChangeArrowheads="1"/>
          </p:cNvSpPr>
          <p:nvPr/>
        </p:nvSpPr>
        <p:spPr bwMode="auto">
          <a:xfrm>
            <a:off x="3937000" y="3171825"/>
            <a:ext cx="37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3971925" y="3057525"/>
            <a:ext cx="3730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990600" y="533400"/>
            <a:ext cx="73152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The </a:t>
            </a:r>
            <a:r>
              <a:rPr lang="en-US" altLang="en-US" sz="4000">
                <a:solidFill>
                  <a:srgbClr val="FF0000"/>
                </a:solidFill>
              </a:rPr>
              <a:t>Group Steiner Problem </a:t>
            </a:r>
            <a:r>
              <a:rPr lang="en-US" altLang="en-US" sz="4000">
                <a:solidFill>
                  <a:srgbClr val="000000"/>
                </a:solidFill>
              </a:rPr>
              <a:t>on </a:t>
            </a:r>
            <a:r>
              <a:rPr lang="en-US" altLang="en-US" sz="4000">
                <a:solidFill>
                  <a:srgbClr val="00B050"/>
                </a:solidFill>
              </a:rPr>
              <a:t>trees</a:t>
            </a:r>
          </a:p>
        </p:txBody>
      </p:sp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1295400" y="1905000"/>
            <a:ext cx="701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Set  Cover </a:t>
            </a:r>
            <a:r>
              <a:rPr lang="en-US" altLang="en-US">
                <a:solidFill>
                  <a:srgbClr val="000000"/>
                </a:solidFill>
              </a:rPr>
              <a:t>and the sets </a:t>
            </a:r>
            <a:r>
              <a:rPr lang="en-US" altLang="en-US">
                <a:solidFill>
                  <a:srgbClr val="7030A0"/>
                </a:solidFill>
              </a:rPr>
              <a:t>are leaves of a tree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3376613" y="50895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4310063" y="5059363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200650" y="50895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000750" y="5133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6791325" y="5164138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2009775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265271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325755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373380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431006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5081588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564356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6376988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702945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7524750" y="5781675"/>
            <a:ext cx="238125" cy="2667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AutoShape 17"/>
          <p:cNvCxnSpPr>
            <a:cxnSpLocks noChangeShapeType="1"/>
            <a:stCxn id="35842" idx="3"/>
            <a:endCxn id="35847" idx="7"/>
          </p:cNvCxnSpPr>
          <p:nvPr/>
        </p:nvCxnSpPr>
        <p:spPr bwMode="auto">
          <a:xfrm flipH="1">
            <a:off x="2212975" y="5268913"/>
            <a:ext cx="1196975" cy="6016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58" name="AutoShape 18"/>
          <p:cNvCxnSpPr>
            <a:cxnSpLocks noChangeShapeType="1"/>
            <a:stCxn id="35842" idx="4"/>
            <a:endCxn id="35848" idx="7"/>
          </p:cNvCxnSpPr>
          <p:nvPr/>
        </p:nvCxnSpPr>
        <p:spPr bwMode="auto">
          <a:xfrm flipH="1">
            <a:off x="2855913" y="5299075"/>
            <a:ext cx="639762" cy="569913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59" name="AutoShape 19"/>
          <p:cNvCxnSpPr>
            <a:cxnSpLocks noChangeShapeType="1"/>
            <a:stCxn id="35843" idx="3"/>
            <a:endCxn id="35849" idx="7"/>
          </p:cNvCxnSpPr>
          <p:nvPr/>
        </p:nvCxnSpPr>
        <p:spPr bwMode="auto">
          <a:xfrm flipH="1">
            <a:off x="3460750" y="5238750"/>
            <a:ext cx="882650" cy="6318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60" name="AutoShape 20"/>
          <p:cNvCxnSpPr>
            <a:cxnSpLocks noChangeShapeType="1"/>
            <a:stCxn id="35843" idx="4"/>
            <a:endCxn id="35850" idx="7"/>
          </p:cNvCxnSpPr>
          <p:nvPr/>
        </p:nvCxnSpPr>
        <p:spPr bwMode="auto">
          <a:xfrm flipH="1">
            <a:off x="3937000" y="5268913"/>
            <a:ext cx="492125" cy="6000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61" name="AutoShape 21"/>
          <p:cNvCxnSpPr>
            <a:cxnSpLocks noChangeShapeType="1"/>
            <a:stCxn id="35844" idx="3"/>
            <a:endCxn id="35851" idx="0"/>
          </p:cNvCxnSpPr>
          <p:nvPr/>
        </p:nvCxnSpPr>
        <p:spPr bwMode="auto">
          <a:xfrm flipH="1">
            <a:off x="4429125" y="5268913"/>
            <a:ext cx="806450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62" name="AutoShape 22"/>
          <p:cNvCxnSpPr>
            <a:cxnSpLocks noChangeShapeType="1"/>
            <a:stCxn id="35844" idx="4"/>
            <a:endCxn id="35852" idx="0"/>
          </p:cNvCxnSpPr>
          <p:nvPr/>
        </p:nvCxnSpPr>
        <p:spPr bwMode="auto">
          <a:xfrm flipH="1">
            <a:off x="5200650" y="5299075"/>
            <a:ext cx="119063" cy="539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63" name="AutoShape 23"/>
          <p:cNvCxnSpPr>
            <a:cxnSpLocks noChangeShapeType="1"/>
            <a:stCxn id="35845" idx="4"/>
            <a:endCxn id="35853" idx="7"/>
          </p:cNvCxnSpPr>
          <p:nvPr/>
        </p:nvCxnSpPr>
        <p:spPr bwMode="auto">
          <a:xfrm flipH="1">
            <a:off x="5846763" y="5343525"/>
            <a:ext cx="273050" cy="527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64" name="AutoShape 24"/>
          <p:cNvCxnSpPr>
            <a:cxnSpLocks noChangeShapeType="1"/>
            <a:stCxn id="35845" idx="5"/>
            <a:endCxn id="35854" idx="1"/>
          </p:cNvCxnSpPr>
          <p:nvPr/>
        </p:nvCxnSpPr>
        <p:spPr bwMode="auto">
          <a:xfrm>
            <a:off x="6203950" y="5313363"/>
            <a:ext cx="207963" cy="5572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65" name="AutoShape 25"/>
          <p:cNvCxnSpPr>
            <a:cxnSpLocks noChangeShapeType="1"/>
            <a:stCxn id="35846" idx="4"/>
            <a:endCxn id="35855" idx="1"/>
          </p:cNvCxnSpPr>
          <p:nvPr/>
        </p:nvCxnSpPr>
        <p:spPr bwMode="auto">
          <a:xfrm>
            <a:off x="6910388" y="5373688"/>
            <a:ext cx="153987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66" name="AutoShape 26"/>
          <p:cNvCxnSpPr>
            <a:cxnSpLocks noChangeShapeType="1"/>
            <a:stCxn id="35846" idx="5"/>
            <a:endCxn id="35856" idx="1"/>
          </p:cNvCxnSpPr>
          <p:nvPr/>
        </p:nvCxnSpPr>
        <p:spPr bwMode="auto">
          <a:xfrm>
            <a:off x="6994525" y="5343525"/>
            <a:ext cx="565150" cy="4778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3852863" y="4371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68" name="AutoShape 28"/>
          <p:cNvCxnSpPr>
            <a:cxnSpLocks noChangeShapeType="1"/>
            <a:stCxn id="35867" idx="4"/>
            <a:endCxn id="35842" idx="7"/>
          </p:cNvCxnSpPr>
          <p:nvPr/>
        </p:nvCxnSpPr>
        <p:spPr bwMode="auto">
          <a:xfrm flipH="1">
            <a:off x="3579813" y="4581525"/>
            <a:ext cx="392112" cy="539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69" name="AutoShape 29"/>
          <p:cNvCxnSpPr>
            <a:cxnSpLocks noChangeShapeType="1"/>
          </p:cNvCxnSpPr>
          <p:nvPr/>
        </p:nvCxnSpPr>
        <p:spPr bwMode="auto">
          <a:xfrm>
            <a:off x="3971925" y="4551363"/>
            <a:ext cx="373063" cy="5080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3292475" y="37242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71" name="AutoShape 31"/>
          <p:cNvCxnSpPr>
            <a:cxnSpLocks noChangeShapeType="1"/>
            <a:stCxn id="35870" idx="5"/>
            <a:endCxn id="35867" idx="1"/>
          </p:cNvCxnSpPr>
          <p:nvPr/>
        </p:nvCxnSpPr>
        <p:spPr bwMode="auto">
          <a:xfrm>
            <a:off x="3495675" y="3903663"/>
            <a:ext cx="392113" cy="500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872" name="Oval 32"/>
          <p:cNvSpPr>
            <a:spLocks noChangeArrowheads="1"/>
          </p:cNvSpPr>
          <p:nvPr/>
        </p:nvSpPr>
        <p:spPr bwMode="auto">
          <a:xfrm>
            <a:off x="6203950" y="4297363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73" name="AutoShape 33"/>
          <p:cNvCxnSpPr>
            <a:cxnSpLocks noChangeShapeType="1"/>
            <a:stCxn id="35872" idx="3"/>
            <a:endCxn id="35844" idx="7"/>
          </p:cNvCxnSpPr>
          <p:nvPr/>
        </p:nvCxnSpPr>
        <p:spPr bwMode="auto">
          <a:xfrm flipH="1">
            <a:off x="5403850" y="4476750"/>
            <a:ext cx="835025" cy="6445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74" name="AutoShape 34"/>
          <p:cNvCxnSpPr>
            <a:cxnSpLocks noChangeShapeType="1"/>
            <a:stCxn id="35845" idx="7"/>
            <a:endCxn id="35872" idx="4"/>
          </p:cNvCxnSpPr>
          <p:nvPr/>
        </p:nvCxnSpPr>
        <p:spPr bwMode="auto">
          <a:xfrm flipV="1">
            <a:off x="6203950" y="4506913"/>
            <a:ext cx="119063" cy="6572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75" name="AutoShape 35"/>
          <p:cNvCxnSpPr>
            <a:cxnSpLocks noChangeShapeType="1"/>
            <a:stCxn id="35846" idx="1"/>
            <a:endCxn id="35872" idx="5"/>
          </p:cNvCxnSpPr>
          <p:nvPr/>
        </p:nvCxnSpPr>
        <p:spPr bwMode="auto">
          <a:xfrm flipH="1" flipV="1">
            <a:off x="6407150" y="4476750"/>
            <a:ext cx="419100" cy="7175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876" name="Oval 36"/>
          <p:cNvSpPr>
            <a:spLocks noChangeArrowheads="1"/>
          </p:cNvSpPr>
          <p:nvPr/>
        </p:nvSpPr>
        <p:spPr bwMode="auto">
          <a:xfrm>
            <a:off x="4843463" y="2847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77" name="AutoShape 37"/>
          <p:cNvCxnSpPr>
            <a:cxnSpLocks noChangeShapeType="1"/>
            <a:stCxn id="35876" idx="3"/>
            <a:endCxn id="35870" idx="7"/>
          </p:cNvCxnSpPr>
          <p:nvPr/>
        </p:nvCxnSpPr>
        <p:spPr bwMode="auto">
          <a:xfrm flipH="1">
            <a:off x="3495675" y="3027363"/>
            <a:ext cx="1382713" cy="7286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878" name="AutoShape 38"/>
          <p:cNvCxnSpPr>
            <a:cxnSpLocks noChangeShapeType="1"/>
            <a:stCxn id="35876" idx="5"/>
            <a:endCxn id="35872" idx="1"/>
          </p:cNvCxnSpPr>
          <p:nvPr/>
        </p:nvCxnSpPr>
        <p:spPr bwMode="auto">
          <a:xfrm>
            <a:off x="5046663" y="3027363"/>
            <a:ext cx="1192212" cy="1301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3411538" y="4797425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4162425" y="4722813"/>
            <a:ext cx="53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5489575" y="4710113"/>
            <a:ext cx="357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6407150" y="4625975"/>
            <a:ext cx="498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3614738" y="3903663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5643563" y="3400425"/>
            <a:ext cx="560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6119813" y="4710113"/>
            <a:ext cx="322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3937000" y="3171825"/>
            <a:ext cx="37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971925" y="3057525"/>
            <a:ext cx="3730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1295400" y="381000"/>
            <a:ext cx="7391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Choosing a </a:t>
            </a:r>
            <a:r>
              <a:rPr lang="en-US" altLang="en-US">
                <a:solidFill>
                  <a:srgbClr val="FF0000"/>
                </a:solidFill>
              </a:rPr>
              <a:t>Set Cover </a:t>
            </a:r>
            <a:r>
              <a:rPr lang="en-US" altLang="en-US">
                <a:solidFill>
                  <a:srgbClr val="000000"/>
                </a:solidFill>
              </a:rPr>
              <a:t>of size </a:t>
            </a:r>
            <a:r>
              <a:rPr lang="en-US" altLang="en-US">
                <a:solidFill>
                  <a:srgbClr val="FF0000"/>
                </a:solidFill>
              </a:rPr>
              <a:t>5</a:t>
            </a:r>
            <a:r>
              <a:rPr lang="en-US" altLang="en-US">
                <a:solidFill>
                  <a:srgbClr val="000000"/>
                </a:solidFill>
              </a:rPr>
              <a:t> is better than choosing a </a:t>
            </a:r>
            <a:r>
              <a:rPr lang="en-US" altLang="en-US">
                <a:solidFill>
                  <a:srgbClr val="FF0000"/>
                </a:solidFill>
              </a:rPr>
              <a:t>Set Cover </a:t>
            </a:r>
            <a:r>
              <a:rPr lang="en-US" altLang="en-US">
                <a:solidFill>
                  <a:srgbClr val="000000"/>
                </a:solidFill>
              </a:rPr>
              <a:t>of size </a:t>
            </a:r>
            <a:r>
              <a:rPr lang="en-US" altLang="en-US">
                <a:solidFill>
                  <a:srgbClr val="FF0000"/>
                </a:solidFill>
              </a:rPr>
              <a:t>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371600" y="990600"/>
            <a:ext cx="6172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Approximating </a:t>
            </a:r>
            <a:r>
              <a:rPr lang="en-US" altLang="en-US">
                <a:solidFill>
                  <a:srgbClr val="FF0000"/>
                </a:solidFill>
              </a:rPr>
              <a:t>GS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63663" y="1905000"/>
            <a:ext cx="60960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A paper by </a:t>
            </a:r>
            <a:r>
              <a:rPr lang="en-US" altLang="en-US">
                <a:solidFill>
                  <a:srgbClr val="7030A0"/>
                </a:solidFill>
              </a:rPr>
              <a:t>FRT </a:t>
            </a:r>
            <a:r>
              <a:rPr lang="en-US" altLang="en-US">
                <a:solidFill>
                  <a:srgbClr val="000000"/>
                </a:solidFill>
              </a:rPr>
              <a:t>can reduce any metric into a random tree so that distances do not shrink and can increase by </a:t>
            </a:r>
            <a:r>
              <a:rPr lang="en-US" altLang="en-US">
                <a:solidFill>
                  <a:srgbClr val="FF0000"/>
                </a:solidFill>
              </a:rPr>
              <a:t>O(log n).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</a:rPr>
              <a:t>Garg Konjevod and Ravi </a:t>
            </a:r>
            <a:r>
              <a:rPr lang="en-US" altLang="en-US">
                <a:solidFill>
                  <a:srgbClr val="000000"/>
                </a:solidFill>
              </a:rPr>
              <a:t>reduced the problem to a tree as a first step.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1950" indent="-255588"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Set capacities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c</a:t>
            </a:r>
            <a:r>
              <a:rPr lang="en-US" altLang="en-US" sz="2700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e 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on  edges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capacities should allow a flow of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from all the terminals of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 g</a:t>
            </a:r>
            <a:r>
              <a:rPr lang="en-US" altLang="en-US" sz="2700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i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to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 r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Edges are rounded w.p  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x</a:t>
            </a:r>
            <a:r>
              <a:rPr lang="en-US" altLang="en-US" sz="2700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/x</a:t>
            </a:r>
            <a:r>
              <a:rPr lang="en-US" altLang="en-US" sz="2700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p(e)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probability 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  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which gives telescopic multiplication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An edge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connects to the root 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w.p x</a:t>
            </a:r>
            <a:r>
              <a:rPr lang="en-US" altLang="en-US" sz="2700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Expected cost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opt</a:t>
            </a:r>
            <a:r>
              <a:rPr lang="en-US" altLang="en-US" sz="2700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f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=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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x</a:t>
            </a:r>
            <a:r>
              <a:rPr lang="en-US" altLang="en-US" sz="2700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c</a:t>
            </a:r>
            <a:r>
              <a:rPr lang="en-US" altLang="en-US" sz="2700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 baseline="-2500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 baseline="-2500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533400"/>
            <a:ext cx="685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algorithm of </a:t>
            </a:r>
            <a:r>
              <a:rPr lang="en-US" altLang="en-US">
                <a:solidFill>
                  <a:srgbClr val="7030A0"/>
                </a:solidFill>
              </a:rPr>
              <a:t>GKR </a:t>
            </a:r>
            <a:r>
              <a:rPr lang="en-US" altLang="en-US">
                <a:solidFill>
                  <a:srgbClr val="000000"/>
                </a:solidFill>
              </a:rPr>
              <a:t>on trees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1950" indent="-255588"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Every group is covered w.p at least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1/O(log N)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Thus </a:t>
            </a:r>
            <a:r>
              <a:rPr lang="en-US" altLang="en-US" sz="2700">
                <a:solidFill>
                  <a:srgbClr val="DA1F28"/>
                </a:solidFill>
                <a:latin typeface="Lucida Sans Unicode" panose="020B0602030504020204" pitchFamily="34" charset="0"/>
              </a:rPr>
              <a:t>O(log N*log k)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rounds suffice to cover all groups with high probability.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Which gives a ratio of </a:t>
            </a:r>
            <a:r>
              <a:rPr lang="en-US" altLang="en-US" sz="2700">
                <a:solidFill>
                  <a:srgbClr val="DA1F28"/>
                </a:solidFill>
                <a:latin typeface="Lucida Sans Unicode" panose="020B0602030504020204" pitchFamily="34" charset="0"/>
              </a:rPr>
              <a:t>O(log N*log k) 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DA1F28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For general graphs </a:t>
            </a:r>
            <a:r>
              <a:rPr lang="en-US" altLang="en-US" sz="2700">
                <a:solidFill>
                  <a:srgbClr val="DA1F28"/>
                </a:solidFill>
                <a:latin typeface="Lucida Sans Unicode" panose="020B0602030504020204" pitchFamily="34" charset="0"/>
              </a:rPr>
              <a:t>O(log N*log k*log n)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because the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FRT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gives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log n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loss.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5125" indent="-252413"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marL="363538" indent="-254000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Create a graph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H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in which each path from the root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r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 to some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u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of length at most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1/</a:t>
            </a:r>
            <a:r>
              <a:rPr lang="en-US" altLang="en-US" sz="2700" i="1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,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is a node.</a:t>
            </a:r>
          </a:p>
          <a:p>
            <a:pPr marL="363538" indent="-254000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There is a directed edge from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 p’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to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p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if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p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extends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p’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by one edge</a:t>
            </a:r>
            <a:r>
              <a:rPr lang="en-US" altLang="en-US" sz="2700" i="1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 marL="363538" indent="-254000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By the theorem of </a:t>
            </a:r>
            <a:r>
              <a:rPr lang="en-US" alt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Zelikovsky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, a solution of cost at most</a:t>
            </a:r>
            <a:r>
              <a:rPr lang="en-US" altLang="en-US" sz="2700" i="1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O(n </a:t>
            </a:r>
            <a:r>
              <a:rPr lang="en-US" altLang="en-US" sz="2700" i="1" baseline="30000">
                <a:solidFill>
                  <a:srgbClr val="CC0000"/>
                </a:solidFill>
                <a:latin typeface="Lucida Sans Unicode" panose="020B0602030504020204" pitchFamily="34" charset="0"/>
              </a:rPr>
              <a:t>1/</a:t>
            </a:r>
            <a:r>
              <a:rPr lang="en-US" altLang="en-US" sz="2700" i="1" baseline="30000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 )opt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is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embedded in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i="1">
                <a:solidFill>
                  <a:srgbClr val="CC0000"/>
                </a:solidFill>
                <a:latin typeface="Lucida Sans Unicode" panose="020B0602030504020204" pitchFamily="34" charset="0"/>
              </a:rPr>
              <a:t>H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01650" y="1676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1950" indent="-255588"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For every terminal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, make a group </a:t>
            </a:r>
            <a:r>
              <a:rPr lang="en-US" altLang="en-US">
                <a:solidFill>
                  <a:srgbClr val="CC0000"/>
                </a:solidFill>
                <a:latin typeface="Lucida Sans Unicode" panose="020B0602030504020204" pitchFamily="34" charset="0"/>
              </a:rPr>
              <a:t>H</a:t>
            </a:r>
            <a:r>
              <a:rPr lang="en-US" altLang="en-US" baseline="-25000">
                <a:solidFill>
                  <a:srgbClr val="CC00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of all paths of length at most </a:t>
            </a:r>
            <a:r>
              <a:rPr lang="en-US" altLang="en-US">
                <a:solidFill>
                  <a:srgbClr val="CC0000"/>
                </a:solidFill>
                <a:latin typeface="Lucida Sans Unicode" panose="020B0602030504020204" pitchFamily="34" charset="0"/>
              </a:rPr>
              <a:t>1/</a:t>
            </a:r>
            <a:r>
              <a:rPr lang="en-US" altLang="en-US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that start at </a:t>
            </a:r>
            <a:r>
              <a:rPr lang="en-US" altLang="en-US" i="1">
                <a:solidFill>
                  <a:srgbClr val="CC0000"/>
                </a:solidFill>
                <a:latin typeface="Lucida Sans Unicode" panose="020B0602030504020204" pitchFamily="34" charset="0"/>
              </a:rPr>
              <a:t>r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and end at </a:t>
            </a:r>
            <a:r>
              <a:rPr lang="en-US" altLang="en-US" i="1">
                <a:solidFill>
                  <a:srgbClr val="CC00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 This creates a tree.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This reduces the problem to </a:t>
            </a:r>
            <a:r>
              <a:rPr lang="en-US" altLang="en-US">
                <a:solidFill>
                  <a:srgbClr val="7030A0"/>
                </a:solidFill>
                <a:latin typeface="Lucida Sans Unicode" panose="020B0602030504020204" pitchFamily="34" charset="0"/>
              </a:rPr>
              <a:t>Group Steiner on trees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:</a:t>
            </a:r>
            <a:r>
              <a:rPr lang="en-US" altLang="en-US">
                <a:solidFill>
                  <a:srgbClr val="0033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Connect at least one terminal of </a:t>
            </a:r>
            <a:r>
              <a:rPr lang="en-US" altLang="en-US" i="1">
                <a:solidFill>
                  <a:srgbClr val="CC0000"/>
                </a:solidFill>
                <a:latin typeface="Lucida Sans Unicode" panose="020B0602030504020204" pitchFamily="34" charset="0"/>
              </a:rPr>
              <a:t>H</a:t>
            </a:r>
            <a:r>
              <a:rPr lang="en-US" altLang="en-US" i="1" baseline="-25000">
                <a:solidFill>
                  <a:srgbClr val="CC00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baseline="-2500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by a path from</a:t>
            </a:r>
            <a:r>
              <a:rPr lang="en-US" altLang="en-US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i="1">
                <a:solidFill>
                  <a:srgbClr val="CC0000"/>
                </a:solidFill>
                <a:latin typeface="Lucida Sans Unicode" panose="020B0602030504020204" pitchFamily="34" charset="0"/>
              </a:rPr>
              <a:t>r</a:t>
            </a:r>
            <a:r>
              <a:rPr lang="en-US" altLang="en-US" i="1">
                <a:solidFill>
                  <a:srgbClr val="000000"/>
                </a:solidFill>
                <a:latin typeface="Lucida Sans Unicode" panose="020B0602030504020204" pitchFamily="34" charset="0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for every</a:t>
            </a:r>
            <a:r>
              <a:rPr lang="en-US" altLang="en-US" i="1">
                <a:solidFill>
                  <a:srgbClr val="CC0000"/>
                </a:solidFill>
                <a:latin typeface="Lucida Sans Unicode" panose="020B0602030504020204" pitchFamily="34" charset="0"/>
              </a:rPr>
              <a:t> t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Problem: bad space complexity.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320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None/>
            </a:pPr>
            <a:endParaRPr lang="en-US" altLang="en-US" sz="320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3513"/>
            <a:ext cx="8356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100" b="1">
                <a:solidFill>
                  <a:srgbClr val="000000"/>
                </a:solidFill>
                <a:latin typeface="Lucida Sans Unicode" panose="020B0602030504020204" pitchFamily="34" charset="0"/>
              </a:rPr>
              <a:t>Preliminaries: </a:t>
            </a:r>
            <a:r>
              <a:rPr lang="en-US" altLang="en-US" sz="4100" b="1">
                <a:solidFill>
                  <a:srgbClr val="7030A0"/>
                </a:solidFill>
                <a:latin typeface="Lucida Sans Unicode" panose="020B0602030504020204" pitchFamily="34" charset="0"/>
              </a:rPr>
              <a:t>Zelikovsky’s </a:t>
            </a:r>
            <a:r>
              <a:rPr lang="en-US" altLang="en-US" sz="4100" b="1">
                <a:solidFill>
                  <a:srgbClr val="000000"/>
                </a:solidFill>
                <a:latin typeface="Lucida Sans Unicode" panose="020B0602030504020204" pitchFamily="34" charset="0"/>
              </a:rPr>
              <a:t>height reduction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90600" y="2362200"/>
            <a:ext cx="76962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</a:rPr>
              <a:t>Zelikovsky</a:t>
            </a:r>
            <a:r>
              <a:rPr lang="en-US" altLang="en-US">
                <a:solidFill>
                  <a:srgbClr val="000000"/>
                </a:solidFill>
              </a:rPr>
              <a:t> showed how to reduce the height to  </a:t>
            </a:r>
            <a:r>
              <a:rPr lang="en-US" altLang="en-US">
                <a:solidFill>
                  <a:srgbClr val="FF0000"/>
                </a:solidFill>
              </a:rPr>
              <a:t>1/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>
                <a:solidFill>
                  <a:srgbClr val="000000"/>
                </a:solidFill>
              </a:rPr>
              <a:t> paying </a:t>
            </a:r>
            <a:r>
              <a:rPr lang="en-US" altLang="en-US">
                <a:solidFill>
                  <a:srgbClr val="FF0000"/>
                </a:solidFill>
              </a:rPr>
              <a:t>(1/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>
                <a:solidFill>
                  <a:srgbClr val="FF0000"/>
                </a:solidFill>
              </a:rPr>
              <a:t>)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</a:t>
            </a:r>
            <a:r>
              <a:rPr lang="en-US" altLang="en-US">
                <a:solidFill>
                  <a:srgbClr val="FF0000"/>
                </a:solidFill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baseline="30000">
                <a:solidFill>
                  <a:srgbClr val="FF0000"/>
                </a:solidFill>
              </a:rPr>
              <a:t>  </a:t>
            </a:r>
            <a:r>
              <a:rPr lang="en-US" altLang="en-US">
                <a:solidFill>
                  <a:srgbClr val="000000"/>
                </a:solidFill>
              </a:rPr>
              <a:t>in the ratio</a:t>
            </a:r>
            <a:r>
              <a:rPr lang="en-US" altLang="en-US" baseline="30000">
                <a:solidFill>
                  <a:srgbClr val="000000"/>
                </a:solidFill>
              </a:rPr>
              <a:t> </a:t>
            </a:r>
          </a:p>
          <a:p>
            <a:pPr>
              <a:buClrTx/>
              <a:buFontTx/>
              <a:buNone/>
            </a:pPr>
            <a:endParaRPr lang="en-US" altLang="en-US" baseline="30000">
              <a:solidFill>
                <a:srgbClr val="FF000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Thus we can reduce the height to a constant:</a:t>
            </a:r>
            <a:r>
              <a:rPr lang="en-US" altLang="en-US">
                <a:solidFill>
                  <a:srgbClr val="FF0000"/>
                </a:solidFill>
              </a:rPr>
              <a:t> 1/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</a:p>
          <a:p>
            <a:pPr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8600" y="17526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5125" indent="-252413"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Halperin, K, Krauthgamer, Srinivasan,Wang</a:t>
            </a:r>
          </a:p>
        </p:txBody>
      </p:sp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3733800" y="29718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g1,g2</a:t>
            </a:r>
          </a:p>
          <a:p>
            <a:pPr algn="ctr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g3,g4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981200" y="41148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g1,g3,g2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5105400" y="41910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g2,g4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914400" y="53340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g1,g3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590800" y="54102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g1,g2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4419600" y="54102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g2</a:t>
            </a: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6477000" y="53340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g4</a:t>
            </a:r>
          </a:p>
        </p:txBody>
      </p:sp>
      <p:cxnSp>
        <p:nvCxnSpPr>
          <p:cNvPr id="41993" name="AutoShape 9"/>
          <p:cNvCxnSpPr>
            <a:cxnSpLocks noChangeShapeType="1"/>
            <a:stCxn id="41986" idx="3"/>
            <a:endCxn id="41987" idx="7"/>
          </p:cNvCxnSpPr>
          <p:nvPr/>
        </p:nvCxnSpPr>
        <p:spPr bwMode="auto">
          <a:xfrm flipH="1">
            <a:off x="2827338" y="3752850"/>
            <a:ext cx="1050925" cy="4968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4" name="AutoShape 10"/>
          <p:cNvCxnSpPr>
            <a:cxnSpLocks noChangeShapeType="1"/>
            <a:stCxn id="41986" idx="5"/>
            <a:endCxn id="41988" idx="1"/>
          </p:cNvCxnSpPr>
          <p:nvPr/>
        </p:nvCxnSpPr>
        <p:spPr bwMode="auto">
          <a:xfrm>
            <a:off x="4579938" y="3752850"/>
            <a:ext cx="671512" cy="5730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5" name="AutoShape 11"/>
          <p:cNvCxnSpPr>
            <a:cxnSpLocks noChangeShapeType="1"/>
            <a:stCxn id="41987" idx="3"/>
            <a:endCxn id="41989" idx="7"/>
          </p:cNvCxnSpPr>
          <p:nvPr/>
        </p:nvCxnSpPr>
        <p:spPr bwMode="auto">
          <a:xfrm flipH="1">
            <a:off x="1760538" y="4895850"/>
            <a:ext cx="365125" cy="5730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6" name="AutoShape 12"/>
          <p:cNvCxnSpPr>
            <a:cxnSpLocks noChangeShapeType="1"/>
            <a:stCxn id="41987" idx="4"/>
            <a:endCxn id="41990" idx="1"/>
          </p:cNvCxnSpPr>
          <p:nvPr/>
        </p:nvCxnSpPr>
        <p:spPr bwMode="auto">
          <a:xfrm>
            <a:off x="2476500" y="5029200"/>
            <a:ext cx="260350" cy="5159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7" name="AutoShape 13"/>
          <p:cNvCxnSpPr>
            <a:cxnSpLocks noChangeShapeType="1"/>
            <a:stCxn id="41988" idx="4"/>
            <a:endCxn id="41991" idx="7"/>
          </p:cNvCxnSpPr>
          <p:nvPr/>
        </p:nvCxnSpPr>
        <p:spPr bwMode="auto">
          <a:xfrm flipH="1">
            <a:off x="5265738" y="5105400"/>
            <a:ext cx="334962" cy="4381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8" name="AutoShape 14"/>
          <p:cNvCxnSpPr>
            <a:cxnSpLocks noChangeShapeType="1"/>
            <a:stCxn id="41988" idx="5"/>
            <a:endCxn id="41992" idx="1"/>
          </p:cNvCxnSpPr>
          <p:nvPr/>
        </p:nvCxnSpPr>
        <p:spPr bwMode="auto">
          <a:xfrm>
            <a:off x="5951538" y="4972050"/>
            <a:ext cx="671512" cy="4968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143000" y="457200"/>
            <a:ext cx="6858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Integrality gap for 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1000" y="1752600"/>
            <a:ext cx="861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1950" indent="-255588"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The costs need to decrease by constant factor </a:t>
            </a: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[HST]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The fractional value is the same at every level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Thus, if the height is </a:t>
            </a:r>
            <a:r>
              <a:rPr lang="en-US" altLang="en-US" sz="2700" i="1">
                <a:solidFill>
                  <a:srgbClr val="CC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then the fractional is </a:t>
            </a:r>
            <a:r>
              <a:rPr lang="en-US" altLang="en-US" sz="2700" i="1">
                <a:solidFill>
                  <a:srgbClr val="CC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700" i="1">
                <a:solidFill>
                  <a:srgbClr val="CC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The integral </a:t>
            </a:r>
            <a:r>
              <a:rPr lang="en-US" altLang="en-US" sz="2700" b="1" i="1">
                <a:solidFill>
                  <a:srgbClr val="0033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700" b="1" baseline="30000">
                <a:solidFill>
                  <a:srgbClr val="0033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700" b="1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>
                <a:solidFill>
                  <a:srgbClr val="003300"/>
                </a:solidFill>
                <a:latin typeface="Symbol" panose="05050102010706020507" pitchFamily="18" charset="2"/>
              </a:rPr>
              <a:t></a:t>
            </a:r>
            <a:r>
              <a:rPr lang="en-US" altLang="en-US" sz="2700" b="1">
                <a:solidFill>
                  <a:srgbClr val="003300"/>
                </a:solidFill>
                <a:latin typeface="Times New Roman" panose="02020603050405020304" pitchFamily="18" charset="0"/>
              </a:rPr>
              <a:t> log </a:t>
            </a:r>
            <a:r>
              <a:rPr lang="en-US" altLang="en-US" sz="2700" b="1" i="1">
                <a:solidFill>
                  <a:srgbClr val="0033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  (</a:t>
            </a:r>
            <a:r>
              <a:rPr lang="en-US" altLang="en-US" sz="2700" i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is # groups)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(log </a:t>
            </a:r>
            <a:r>
              <a:rPr lang="en-US" altLang="en-US" sz="2700" i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700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 gap as </a:t>
            </a:r>
            <a:r>
              <a:rPr lang="en-US" altLang="en-US" sz="2700">
                <a:solidFill>
                  <a:srgbClr val="003300"/>
                </a:solidFill>
                <a:latin typeface="Times New Roman" panose="02020603050405020304" pitchFamily="18" charset="0"/>
              </a:rPr>
              <a:t>H=</a:t>
            </a:r>
            <a:r>
              <a:rPr lang="en-US" altLang="en-US" sz="2700" b="1">
                <a:solidFill>
                  <a:srgbClr val="003300"/>
                </a:solidFill>
                <a:latin typeface="Times New Roman" panose="02020603050405020304" pitchFamily="18" charset="0"/>
              </a:rPr>
              <a:t>log </a:t>
            </a:r>
            <a:r>
              <a:rPr lang="en-US" altLang="en-US" sz="2700" b="1" i="1">
                <a:solidFill>
                  <a:srgbClr val="0033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363538" indent="-254000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63538" indent="-254000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Remark: we showed </a:t>
            </a:r>
            <a:r>
              <a:rPr lang="en-US" altLang="en-US" sz="27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(log </a:t>
            </a:r>
            <a:r>
              <a:rPr lang="en-US" altLang="en-US" sz="2700" i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700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700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  for </a:t>
            </a:r>
            <a:r>
              <a:rPr lang="en-US" altLang="en-US" sz="2700">
                <a:solidFill>
                  <a:srgbClr val="FF0000"/>
                </a:solidFill>
                <a:latin typeface="Times New Roman" panose="02020603050405020304" pitchFamily="18" charset="0"/>
              </a:rPr>
              <a:t>HST GS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1950" indent="-255588"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5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Halperin, Krauthgamer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: </a:t>
            </a:r>
            <a:r>
              <a:rPr lang="el-GR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Ω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(log </a:t>
            </a:r>
            <a:r>
              <a:rPr lang="en-US" altLang="en-US" sz="2500" baseline="30000">
                <a:solidFill>
                  <a:srgbClr val="CC0000"/>
                </a:solidFill>
                <a:latin typeface="Lucida Sans Unicode" panose="020B0602030504020204" pitchFamily="34" charset="0"/>
              </a:rPr>
              <a:t>2-</a:t>
            </a:r>
            <a:r>
              <a:rPr lang="en-US" altLang="en-US" sz="2500" baseline="30000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 n)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  hardness for </a:t>
            </a:r>
            <a:r>
              <a:rPr lang="en-US" altLang="en-US" sz="2500">
                <a:solidFill>
                  <a:srgbClr val="FF0000"/>
                </a:solidFill>
                <a:latin typeface="Lucida Sans Unicode" panose="020B0602030504020204" pitchFamily="34" charset="0"/>
              </a:rPr>
              <a:t>GS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 on trees hence for </a:t>
            </a:r>
            <a:r>
              <a:rPr lang="en-US" altLang="en-US" sz="2500">
                <a:solidFill>
                  <a:srgbClr val="FF0000"/>
                </a:solidFill>
                <a:latin typeface="Lucida Sans Unicode" panose="020B0602030504020204" pitchFamily="34" charset="0"/>
              </a:rPr>
              <a:t>DST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5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5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Chekuri K, Even 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: 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O(log </a:t>
            </a:r>
            <a:r>
              <a:rPr lang="en-US" altLang="en-US" sz="2500" baseline="30000">
                <a:solidFill>
                  <a:srgbClr val="CC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 n)/loglog(n))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 ratio in </a:t>
            </a:r>
            <a:r>
              <a:rPr lang="en-US" altLang="en-US" sz="2500">
                <a:solidFill>
                  <a:srgbClr val="00B050"/>
                </a:solidFill>
                <a:latin typeface="Lucida Sans Unicode" panose="020B0602030504020204" pitchFamily="34" charset="0"/>
              </a:rPr>
              <a:t>quasi polynomial 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time for </a:t>
            </a:r>
            <a:r>
              <a:rPr lang="en-US" altLang="en-US" sz="2500">
                <a:solidFill>
                  <a:srgbClr val="FF0000"/>
                </a:solidFill>
                <a:latin typeface="Lucida Sans Unicode" panose="020B0602030504020204" pitchFamily="34" charset="0"/>
              </a:rPr>
              <a:t>GS 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on trees.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5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5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Chekuri Pal</a:t>
            </a:r>
            <a:r>
              <a:rPr lang="en-US" altLang="en-US" sz="2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: Gave better  than 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O(log</a:t>
            </a:r>
            <a:r>
              <a:rPr lang="en-US" altLang="en-US" sz="2500" baseline="30000">
                <a:solidFill>
                  <a:srgbClr val="CC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n) 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ratio in sub exp time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. 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The algorithm of 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HK 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must be</a:t>
            </a:r>
            <a:r>
              <a:rPr lang="en-US" altLang="en-US" sz="2500">
                <a:solidFill>
                  <a:srgbClr val="CC0000"/>
                </a:solidFill>
                <a:latin typeface="Lucida Sans Unicode" panose="020B0602030504020204" pitchFamily="34" charset="0"/>
              </a:rPr>
              <a:t> QP.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5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Under </a:t>
            </a:r>
            <a:r>
              <a:rPr lang="en-US" altLang="en-US" sz="25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ETH,  P</a:t>
            </a:r>
            <a:r>
              <a:rPr lang="en-US" altLang="en-US" sz="25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</a:t>
            </a:r>
            <a:r>
              <a:rPr lang="en-US" altLang="en-US" sz="25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Quasi(P).</a:t>
            </a:r>
          </a:p>
          <a:p>
            <a:pPr marL="363538" indent="-254000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5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No polylog for </a:t>
            </a:r>
            <a:r>
              <a:rPr lang="en-US" altLang="en-US" sz="2500">
                <a:solidFill>
                  <a:srgbClr val="7030A0"/>
                </a:solidFill>
                <a:latin typeface="Lucida Sans Unicode" panose="020B0602030504020204" pitchFamily="34" charset="0"/>
              </a:rPr>
              <a:t>Directed Steiner </a:t>
            </a:r>
            <a:r>
              <a:rPr lang="en-US" altLang="en-US" sz="2500">
                <a:solidFill>
                  <a:srgbClr val="000000"/>
                </a:solidFill>
                <a:latin typeface="Lucida Sans Unicode" panose="020B0602030504020204" pitchFamily="34" charset="0"/>
              </a:rPr>
              <a:t>in poly time?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4638"/>
            <a:ext cx="84851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1534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Generalizations of the </a:t>
            </a:r>
            <a:r>
              <a:rPr lang="en-US" altLang="en-US" sz="4000">
                <a:solidFill>
                  <a:srgbClr val="FF0000"/>
                </a:solidFill>
              </a:rPr>
              <a:t>DST </a:t>
            </a:r>
            <a:r>
              <a:rPr lang="en-US" altLang="en-US" sz="4000">
                <a:solidFill>
                  <a:srgbClr val="000000"/>
                </a:solidFill>
              </a:rPr>
              <a:t>problem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14400" y="1676400"/>
            <a:ext cx="6019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Find a graph with </a:t>
            </a:r>
            <a:r>
              <a:rPr lang="en-US" altLang="en-US">
                <a:solidFill>
                  <a:srgbClr val="FF0000"/>
                </a:solidFill>
              </a:rPr>
              <a:t>k </a:t>
            </a:r>
            <a:r>
              <a:rPr lang="en-US" altLang="en-US">
                <a:solidFill>
                  <a:srgbClr val="000000"/>
                </a:solidFill>
              </a:rPr>
              <a:t>edge disjoint paths from </a:t>
            </a:r>
            <a:r>
              <a:rPr lang="en-US" altLang="en-US">
                <a:solidFill>
                  <a:srgbClr val="FF0000"/>
                </a:solidFill>
              </a:rPr>
              <a:t>r</a:t>
            </a:r>
            <a:r>
              <a:rPr lang="en-US" altLang="en-US">
                <a:solidFill>
                  <a:srgbClr val="000000"/>
                </a:solidFill>
              </a:rPr>
              <a:t> to every terminal, of minimum cost.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Roughly the same results as </a:t>
            </a:r>
            <a:r>
              <a:rPr lang="en-US" altLang="en-US">
                <a:solidFill>
                  <a:srgbClr val="FF0000"/>
                </a:solidFill>
              </a:rPr>
              <a:t>k=1</a:t>
            </a:r>
            <a:r>
              <a:rPr lang="en-US" altLang="en-US">
                <a:solidFill>
                  <a:srgbClr val="000000"/>
                </a:solidFill>
              </a:rPr>
              <a:t> holds for </a:t>
            </a:r>
            <a:r>
              <a:rPr lang="en-US" altLang="en-US">
                <a:solidFill>
                  <a:srgbClr val="FF0000"/>
                </a:solidFill>
              </a:rPr>
              <a:t>k=2.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This is due to </a:t>
            </a:r>
            <a:r>
              <a:rPr lang="en-US" altLang="en-US">
                <a:solidFill>
                  <a:srgbClr val="7030A0"/>
                </a:solidFill>
              </a:rPr>
              <a:t>Grandoni and Laekhanukit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447800" y="533400"/>
            <a:ext cx="60198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Main property used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47800" y="1524000"/>
            <a:ext cx="6477000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There exists two </a:t>
            </a:r>
            <a:r>
              <a:rPr lang="en-US" altLang="en-US">
                <a:solidFill>
                  <a:srgbClr val="FF0000"/>
                </a:solidFill>
              </a:rPr>
              <a:t>Directed Steiner trees </a:t>
            </a:r>
            <a:r>
              <a:rPr lang="en-US" altLang="en-US">
                <a:solidFill>
                  <a:srgbClr val="000000"/>
                </a:solidFill>
              </a:rPr>
              <a:t>so that the paths from every terminal 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to the two roots </a:t>
            </a:r>
            <a:r>
              <a:rPr lang="en-US" altLang="en-US">
                <a:solidFill>
                  <a:srgbClr val="FF0000"/>
                </a:solidFill>
              </a:rPr>
              <a:t>r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and </a:t>
            </a:r>
            <a:r>
              <a:rPr lang="en-US" altLang="en-US">
                <a:solidFill>
                  <a:srgbClr val="FF0000"/>
                </a:solidFill>
              </a:rPr>
              <a:t>r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are vertex disjoint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trees are not vertex/edge disjoint.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Then </a:t>
            </a:r>
            <a:r>
              <a:rPr lang="en-US" altLang="en-US">
                <a:solidFill>
                  <a:srgbClr val="FF0000"/>
                </a:solidFill>
              </a:rPr>
              <a:t>LP</a:t>
            </a:r>
            <a:r>
              <a:rPr lang="en-US" altLang="en-US">
                <a:solidFill>
                  <a:srgbClr val="000000"/>
                </a:solidFill>
              </a:rPr>
              <a:t> and </a:t>
            </a:r>
            <a:r>
              <a:rPr lang="en-US" altLang="en-US">
                <a:solidFill>
                  <a:srgbClr val="FF0000"/>
                </a:solidFill>
              </a:rPr>
              <a:t>GS</a:t>
            </a:r>
            <a:r>
              <a:rPr lang="en-US" altLang="en-US">
                <a:solidFill>
                  <a:srgbClr val="000000"/>
                </a:solidFill>
              </a:rPr>
              <a:t> techniques are used. But for </a:t>
            </a:r>
            <a:r>
              <a:rPr lang="en-US" altLang="en-US">
                <a:solidFill>
                  <a:srgbClr val="FF0000"/>
                </a:solidFill>
              </a:rPr>
              <a:t>k=3</a:t>
            </a:r>
            <a:r>
              <a:rPr lang="en-US" altLang="en-US">
                <a:solidFill>
                  <a:srgbClr val="000000"/>
                </a:solidFill>
              </a:rPr>
              <a:t> it does not work.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1EE17D56-FB02-4B8E-9B92-E050B02D431E}" type="slidenum">
              <a:rPr lang="he-IL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47700" y="53975"/>
            <a:ext cx="85328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Generalization: Directed Steiner Forest (DSF)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4213" y="908050"/>
            <a:ext cx="8208962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430338" indent="-1428750"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  <a:tab pos="10117138" algn="l"/>
                <a:tab pos="105743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Instance: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digraph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 cost function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latin typeface="Wingdings 3" panose="05040102010807070707" pitchFamily="18" charset="2"/>
              </a:rPr>
              <a:t></a:t>
            </a: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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and a set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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Wingdings 2" panose="05020102010507070707" pitchFamily="18" charset="2"/>
              </a:rPr>
              <a:t>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ordered node pairs of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a subgraph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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minimum cost containing an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s-t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 for every 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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148263" y="3259138"/>
            <a:ext cx="3349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b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g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)}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044575" y="2998788"/>
            <a:ext cx="3587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1163638" y="2420938"/>
            <a:ext cx="4054475" cy="1704975"/>
            <a:chOff x="733" y="1525"/>
            <a:chExt cx="2554" cy="1074"/>
          </a:xfrm>
        </p:grpSpPr>
        <p:sp>
          <p:nvSpPr>
            <p:cNvPr id="47111" name="Oval 7"/>
            <p:cNvSpPr>
              <a:spLocks noChangeArrowheads="1"/>
            </p:cNvSpPr>
            <p:nvPr/>
          </p:nvSpPr>
          <p:spPr bwMode="auto">
            <a:xfrm>
              <a:off x="733" y="1609"/>
              <a:ext cx="251" cy="24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734" y="152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7113" name="Oval 9"/>
            <p:cNvSpPr>
              <a:spLocks noChangeArrowheads="1"/>
            </p:cNvSpPr>
            <p:nvPr/>
          </p:nvSpPr>
          <p:spPr bwMode="auto">
            <a:xfrm>
              <a:off x="1236" y="1891"/>
              <a:ext cx="251" cy="247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Text Box 10"/>
            <p:cNvSpPr txBox="1">
              <a:spLocks noChangeArrowheads="1"/>
            </p:cNvSpPr>
            <p:nvPr/>
          </p:nvSpPr>
          <p:spPr bwMode="auto">
            <a:xfrm>
              <a:off x="1248" y="1833"/>
              <a:ext cx="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7115" name="Oval 11"/>
            <p:cNvSpPr>
              <a:spLocks noChangeArrowheads="1"/>
            </p:cNvSpPr>
            <p:nvPr/>
          </p:nvSpPr>
          <p:spPr bwMode="auto">
            <a:xfrm>
              <a:off x="733" y="2173"/>
              <a:ext cx="251" cy="247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734" y="211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1741" y="2209"/>
              <a:ext cx="251" cy="24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1742" y="2151"/>
              <a:ext cx="2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>
              <a:off x="2353" y="1926"/>
              <a:ext cx="251" cy="247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2385" y="1888"/>
              <a:ext cx="1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1705" y="1715"/>
              <a:ext cx="251" cy="24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1706" y="1661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>
              <a:off x="3035" y="1750"/>
              <a:ext cx="252" cy="24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3036" y="1661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985" y="1750"/>
              <a:ext cx="719" cy="69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flipH="1" flipV="1">
              <a:off x="948" y="1819"/>
              <a:ext cx="288" cy="142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>
              <a:off x="1452" y="2103"/>
              <a:ext cx="287" cy="176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flipH="1">
              <a:off x="984" y="2315"/>
              <a:ext cx="756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flipV="1">
              <a:off x="851" y="1853"/>
              <a:ext cx="0" cy="319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1956" y="1891"/>
              <a:ext cx="395" cy="105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flipV="1">
              <a:off x="1993" y="2102"/>
              <a:ext cx="358" cy="178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flipV="1">
              <a:off x="2604" y="1890"/>
              <a:ext cx="430" cy="107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flipH="1">
              <a:off x="1955" y="1856"/>
              <a:ext cx="1080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Text Box 30"/>
            <p:cNvSpPr txBox="1">
              <a:spLocks noChangeArrowheads="1"/>
            </p:cNvSpPr>
            <p:nvPr/>
          </p:nvSpPr>
          <p:spPr bwMode="auto">
            <a:xfrm>
              <a:off x="1273" y="152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7135" name="Text Box 31"/>
            <p:cNvSpPr txBox="1">
              <a:spLocks noChangeArrowheads="1"/>
            </p:cNvSpPr>
            <p:nvPr/>
          </p:nvSpPr>
          <p:spPr bwMode="auto">
            <a:xfrm>
              <a:off x="2352" y="1609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136" name="Text Box 32"/>
            <p:cNvSpPr txBox="1">
              <a:spLocks noChangeArrowheads="1"/>
            </p:cNvSpPr>
            <p:nvPr/>
          </p:nvSpPr>
          <p:spPr bwMode="auto">
            <a:xfrm>
              <a:off x="1957" y="1856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7137" name="Text Box 33"/>
            <p:cNvSpPr txBox="1">
              <a:spLocks noChangeArrowheads="1"/>
            </p:cNvSpPr>
            <p:nvPr/>
          </p:nvSpPr>
          <p:spPr bwMode="auto">
            <a:xfrm>
              <a:off x="2676" y="1920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138" name="Text Box 34"/>
            <p:cNvSpPr txBox="1">
              <a:spLocks noChangeArrowheads="1"/>
            </p:cNvSpPr>
            <p:nvPr/>
          </p:nvSpPr>
          <p:spPr bwMode="auto">
            <a:xfrm>
              <a:off x="2101" y="2131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39" name="Text Box 35"/>
            <p:cNvSpPr txBox="1">
              <a:spLocks noChangeArrowheads="1"/>
            </p:cNvSpPr>
            <p:nvPr/>
          </p:nvSpPr>
          <p:spPr bwMode="auto">
            <a:xfrm>
              <a:off x="1237" y="2272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40" name="Text Box 36"/>
            <p:cNvSpPr txBox="1">
              <a:spLocks noChangeArrowheads="1"/>
            </p:cNvSpPr>
            <p:nvPr/>
          </p:nvSpPr>
          <p:spPr bwMode="auto">
            <a:xfrm>
              <a:off x="986" y="1856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141" name="Text Box 37"/>
            <p:cNvSpPr txBox="1">
              <a:spLocks noChangeArrowheads="1"/>
            </p:cNvSpPr>
            <p:nvPr/>
          </p:nvSpPr>
          <p:spPr bwMode="auto">
            <a:xfrm>
              <a:off x="1525" y="1933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6213475" y="4221163"/>
            <a:ext cx="950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DSF</a:t>
            </a:r>
          </a:p>
        </p:txBody>
      </p:sp>
      <p:grpSp>
        <p:nvGrpSpPr>
          <p:cNvPr id="47143" name="Group 39"/>
          <p:cNvGrpSpPr>
            <a:grpSpLocks/>
          </p:cNvGrpSpPr>
          <p:nvPr/>
        </p:nvGrpSpPr>
        <p:grpSpPr bwMode="auto">
          <a:xfrm>
            <a:off x="1163638" y="2420938"/>
            <a:ext cx="4054475" cy="1704975"/>
            <a:chOff x="733" y="1525"/>
            <a:chExt cx="2554" cy="1074"/>
          </a:xfrm>
        </p:grpSpPr>
        <p:sp>
          <p:nvSpPr>
            <p:cNvPr id="47144" name="Oval 40"/>
            <p:cNvSpPr>
              <a:spLocks noChangeArrowheads="1"/>
            </p:cNvSpPr>
            <p:nvPr/>
          </p:nvSpPr>
          <p:spPr bwMode="auto">
            <a:xfrm>
              <a:off x="733" y="1609"/>
              <a:ext cx="251" cy="24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5" name="Text Box 41"/>
            <p:cNvSpPr txBox="1">
              <a:spLocks noChangeArrowheads="1"/>
            </p:cNvSpPr>
            <p:nvPr/>
          </p:nvSpPr>
          <p:spPr bwMode="auto">
            <a:xfrm>
              <a:off x="734" y="152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7146" name="Oval 42"/>
            <p:cNvSpPr>
              <a:spLocks noChangeArrowheads="1"/>
            </p:cNvSpPr>
            <p:nvPr/>
          </p:nvSpPr>
          <p:spPr bwMode="auto">
            <a:xfrm>
              <a:off x="1236" y="1891"/>
              <a:ext cx="251" cy="247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7" name="Text Box 43"/>
            <p:cNvSpPr txBox="1">
              <a:spLocks noChangeArrowheads="1"/>
            </p:cNvSpPr>
            <p:nvPr/>
          </p:nvSpPr>
          <p:spPr bwMode="auto">
            <a:xfrm>
              <a:off x="1248" y="1833"/>
              <a:ext cx="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7148" name="Oval 44"/>
            <p:cNvSpPr>
              <a:spLocks noChangeArrowheads="1"/>
            </p:cNvSpPr>
            <p:nvPr/>
          </p:nvSpPr>
          <p:spPr bwMode="auto">
            <a:xfrm>
              <a:off x="733" y="2173"/>
              <a:ext cx="251" cy="247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9" name="Text Box 45"/>
            <p:cNvSpPr txBox="1">
              <a:spLocks noChangeArrowheads="1"/>
            </p:cNvSpPr>
            <p:nvPr/>
          </p:nvSpPr>
          <p:spPr bwMode="auto">
            <a:xfrm>
              <a:off x="734" y="211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7150" name="Oval 46"/>
            <p:cNvSpPr>
              <a:spLocks noChangeArrowheads="1"/>
            </p:cNvSpPr>
            <p:nvPr/>
          </p:nvSpPr>
          <p:spPr bwMode="auto">
            <a:xfrm>
              <a:off x="1741" y="2209"/>
              <a:ext cx="251" cy="24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1" name="Text Box 47"/>
            <p:cNvSpPr txBox="1">
              <a:spLocks noChangeArrowheads="1"/>
            </p:cNvSpPr>
            <p:nvPr/>
          </p:nvSpPr>
          <p:spPr bwMode="auto">
            <a:xfrm>
              <a:off x="1742" y="2151"/>
              <a:ext cx="2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7152" name="Oval 48"/>
            <p:cNvSpPr>
              <a:spLocks noChangeArrowheads="1"/>
            </p:cNvSpPr>
            <p:nvPr/>
          </p:nvSpPr>
          <p:spPr bwMode="auto">
            <a:xfrm>
              <a:off x="2353" y="1926"/>
              <a:ext cx="251" cy="247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3" name="Text Box 49"/>
            <p:cNvSpPr txBox="1">
              <a:spLocks noChangeArrowheads="1"/>
            </p:cNvSpPr>
            <p:nvPr/>
          </p:nvSpPr>
          <p:spPr bwMode="auto">
            <a:xfrm>
              <a:off x="2385" y="1888"/>
              <a:ext cx="1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1705" y="1715"/>
              <a:ext cx="251" cy="24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5" name="Text Box 51"/>
            <p:cNvSpPr txBox="1">
              <a:spLocks noChangeArrowheads="1"/>
            </p:cNvSpPr>
            <p:nvPr/>
          </p:nvSpPr>
          <p:spPr bwMode="auto">
            <a:xfrm>
              <a:off x="1706" y="1661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7156" name="Oval 52"/>
            <p:cNvSpPr>
              <a:spLocks noChangeArrowheads="1"/>
            </p:cNvSpPr>
            <p:nvPr/>
          </p:nvSpPr>
          <p:spPr bwMode="auto">
            <a:xfrm>
              <a:off x="3035" y="1750"/>
              <a:ext cx="252" cy="246"/>
            </a:xfrm>
            <a:prstGeom prst="ellips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7" name="Text Box 53"/>
            <p:cNvSpPr txBox="1">
              <a:spLocks noChangeArrowheads="1"/>
            </p:cNvSpPr>
            <p:nvPr/>
          </p:nvSpPr>
          <p:spPr bwMode="auto">
            <a:xfrm>
              <a:off x="3036" y="1661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7158" name="Line 54"/>
            <p:cNvSpPr>
              <a:spLocks noChangeShapeType="1"/>
            </p:cNvSpPr>
            <p:nvPr/>
          </p:nvSpPr>
          <p:spPr bwMode="auto">
            <a:xfrm>
              <a:off x="985" y="1750"/>
              <a:ext cx="719" cy="69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55"/>
            <p:cNvSpPr>
              <a:spLocks noChangeShapeType="1"/>
            </p:cNvSpPr>
            <p:nvPr/>
          </p:nvSpPr>
          <p:spPr bwMode="auto">
            <a:xfrm flipH="1" flipV="1">
              <a:off x="948" y="1818"/>
              <a:ext cx="288" cy="142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56"/>
            <p:cNvSpPr>
              <a:spLocks noChangeShapeType="1"/>
            </p:cNvSpPr>
            <p:nvPr/>
          </p:nvSpPr>
          <p:spPr bwMode="auto">
            <a:xfrm>
              <a:off x="1452" y="2103"/>
              <a:ext cx="287" cy="176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57"/>
            <p:cNvSpPr>
              <a:spLocks noChangeShapeType="1"/>
            </p:cNvSpPr>
            <p:nvPr/>
          </p:nvSpPr>
          <p:spPr bwMode="auto">
            <a:xfrm flipH="1">
              <a:off x="984" y="2315"/>
              <a:ext cx="756" cy="0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Line 58"/>
            <p:cNvSpPr>
              <a:spLocks noChangeShapeType="1"/>
            </p:cNvSpPr>
            <p:nvPr/>
          </p:nvSpPr>
          <p:spPr bwMode="auto">
            <a:xfrm flipV="1">
              <a:off x="851" y="1853"/>
              <a:ext cx="0" cy="319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Line 59"/>
            <p:cNvSpPr>
              <a:spLocks noChangeShapeType="1"/>
            </p:cNvSpPr>
            <p:nvPr/>
          </p:nvSpPr>
          <p:spPr bwMode="auto">
            <a:xfrm>
              <a:off x="1956" y="1891"/>
              <a:ext cx="395" cy="105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Line 60"/>
            <p:cNvSpPr>
              <a:spLocks noChangeShapeType="1"/>
            </p:cNvSpPr>
            <p:nvPr/>
          </p:nvSpPr>
          <p:spPr bwMode="auto">
            <a:xfrm flipV="1">
              <a:off x="1993" y="2102"/>
              <a:ext cx="358" cy="178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Line 61"/>
            <p:cNvSpPr>
              <a:spLocks noChangeShapeType="1"/>
            </p:cNvSpPr>
            <p:nvPr/>
          </p:nvSpPr>
          <p:spPr bwMode="auto">
            <a:xfrm flipV="1">
              <a:off x="2604" y="1889"/>
              <a:ext cx="430" cy="107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Line 62"/>
            <p:cNvSpPr>
              <a:spLocks noChangeShapeType="1"/>
            </p:cNvSpPr>
            <p:nvPr/>
          </p:nvSpPr>
          <p:spPr bwMode="auto">
            <a:xfrm flipH="1">
              <a:off x="1955" y="1856"/>
              <a:ext cx="1080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Text Box 63"/>
            <p:cNvSpPr txBox="1">
              <a:spLocks noChangeArrowheads="1"/>
            </p:cNvSpPr>
            <p:nvPr/>
          </p:nvSpPr>
          <p:spPr bwMode="auto">
            <a:xfrm>
              <a:off x="1273" y="152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7168" name="Text Box 64"/>
            <p:cNvSpPr txBox="1">
              <a:spLocks noChangeArrowheads="1"/>
            </p:cNvSpPr>
            <p:nvPr/>
          </p:nvSpPr>
          <p:spPr bwMode="auto">
            <a:xfrm>
              <a:off x="2352" y="1609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169" name="Text Box 65"/>
            <p:cNvSpPr txBox="1">
              <a:spLocks noChangeArrowheads="1"/>
            </p:cNvSpPr>
            <p:nvPr/>
          </p:nvSpPr>
          <p:spPr bwMode="auto">
            <a:xfrm>
              <a:off x="1957" y="1856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7170" name="Text Box 66"/>
            <p:cNvSpPr txBox="1">
              <a:spLocks noChangeArrowheads="1"/>
            </p:cNvSpPr>
            <p:nvPr/>
          </p:nvSpPr>
          <p:spPr bwMode="auto">
            <a:xfrm>
              <a:off x="2676" y="1920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171" name="Text Box 67"/>
            <p:cNvSpPr txBox="1">
              <a:spLocks noChangeArrowheads="1"/>
            </p:cNvSpPr>
            <p:nvPr/>
          </p:nvSpPr>
          <p:spPr bwMode="auto">
            <a:xfrm>
              <a:off x="2101" y="2131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72" name="Text Box 68"/>
            <p:cNvSpPr txBox="1">
              <a:spLocks noChangeArrowheads="1"/>
            </p:cNvSpPr>
            <p:nvPr/>
          </p:nvSpPr>
          <p:spPr bwMode="auto">
            <a:xfrm>
              <a:off x="1237" y="2272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73" name="Text Box 69"/>
            <p:cNvSpPr txBox="1">
              <a:spLocks noChangeArrowheads="1"/>
            </p:cNvSpPr>
            <p:nvPr/>
          </p:nvSpPr>
          <p:spPr bwMode="auto">
            <a:xfrm>
              <a:off x="986" y="1856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174" name="Text Box 70"/>
            <p:cNvSpPr txBox="1">
              <a:spLocks noChangeArrowheads="1"/>
            </p:cNvSpPr>
            <p:nvPr/>
          </p:nvSpPr>
          <p:spPr bwMode="auto">
            <a:xfrm>
              <a:off x="1525" y="1933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rgbClr val="FFFFFF"/>
                  </a:solidFill>
                  <a:latin typeface="Garamond" panose="02020404030301010803" pitchFamily="18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57622E-6 L 0.40312 0.34791">
                                      <p:cBhvr additive="repl">
                                        <p:cTn id="28" dur="2000" fill="hold"/>
                                        <p:tgtEl>
                                          <p:spTgt spid="471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9708D44E-1D02-4814-9E96-1D7157B539F5}" type="slidenum">
              <a:rPr lang="he-IL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9750" y="3800475"/>
            <a:ext cx="792003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 marL="744538" indent="-298450"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5113" algn="l"/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problems above also have a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version.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version is never easier than the normal version, often it is significantly more difficult.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eaLnBrk="1" hangingPunct="1">
              <a:buFont typeface="Times New Roman" panose="02020603050405020304" pitchFamily="18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 has a 2 approximation.</a:t>
            </a:r>
          </a:p>
          <a:p>
            <a:pPr lvl="1" eaLnBrk="1" hangingPunct="1">
              <a:buFont typeface="Times New Roman" panose="02020603050405020304" pitchFamily="18" charset="0"/>
              <a:buChar char="•"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-SF has only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(min{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}) approximation.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DSF and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-DSF admit almost the same ratio.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7388" y="198438"/>
            <a:ext cx="77724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Summary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762000" y="3825875"/>
            <a:ext cx="4746625" cy="1588"/>
          </a:xfrm>
          <a:prstGeom prst="line">
            <a:avLst/>
          </a:prstGeom>
          <a:noFill/>
          <a:ln w="38160" cap="sq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7388" y="3140075"/>
            <a:ext cx="77724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-Versions</a:t>
            </a:r>
          </a:p>
        </p:txBody>
      </p:sp>
      <p:graphicFrame>
        <p:nvGraphicFramePr>
          <p:cNvPr id="48134" name="Group 6"/>
          <p:cNvGraphicFramePr>
            <a:graphicFrameLocks noGrp="1"/>
          </p:cNvGraphicFramePr>
          <p:nvPr/>
        </p:nvGraphicFramePr>
        <p:xfrm>
          <a:off x="685800" y="1044575"/>
          <a:ext cx="7773988" cy="2106613"/>
        </p:xfrm>
        <a:graphic>
          <a:graphicData uri="http://schemas.openxmlformats.org/drawingml/2006/table">
            <a:tbl>
              <a:tblPr/>
              <a:tblGrid>
                <a:gridCol w="3381375">
                  <a:extLst>
                    <a:ext uri="{9D8B030D-6E8A-4147-A177-3AD203B41FA5}">
                      <a16:colId xmlns:a16="http://schemas.microsoft.com/office/drawing/2014/main" val="4118938528"/>
                    </a:ext>
                  </a:extLst>
                </a:gridCol>
                <a:gridCol w="1801813">
                  <a:extLst>
                    <a:ext uri="{9D8B030D-6E8A-4147-A177-3AD203B41FA5}">
                      <a16:colId xmlns:a16="http://schemas.microsoft.com/office/drawing/2014/main" val="427343129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059231649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67056" horzOverflow="overflow">
                    <a:lnL>
                      <a:noFill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Undirected</a:t>
                      </a:r>
                    </a:p>
                  </a:txBody>
                  <a:tcPr marL="90000" marR="90000" marT="67056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Directed</a:t>
                      </a:r>
                    </a:p>
                  </a:txBody>
                  <a:tcPr marL="90000" marR="90000" marT="67056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626776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Connecting all terminals to a root</a:t>
                      </a:r>
                    </a:p>
                  </a:txBody>
                  <a:tcPr marL="90000" marR="90000" marT="67056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Steiner Tree (ST)</a:t>
                      </a:r>
                    </a:p>
                  </a:txBody>
                  <a:tcPr marL="90000" marR="90000" marT="67056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Directed Steiner Tree (DST)</a:t>
                      </a:r>
                    </a:p>
                  </a:txBody>
                  <a:tcPr marL="90000" marR="90000" marT="67056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297541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Connecting pairs of nodes</a:t>
                      </a:r>
                    </a:p>
                  </a:txBody>
                  <a:tcPr marL="90000" marR="90000" marT="67056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Steiner Forest (SF)</a:t>
                      </a:r>
                    </a:p>
                  </a:txBody>
                  <a:tcPr marL="90000" marR="90000" marT="67056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3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1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9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7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4pPr>
                      <a:lvl5pPr>
                        <a:spcBef>
                          <a:spcPts val="3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000000"/>
                          </a:solidFill>
                          <a:latin typeface="Lucida Sans Unicode" panose="020B060203050402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Directed Steiner Forest (DSF)</a:t>
                      </a:r>
                    </a:p>
                  </a:txBody>
                  <a:tcPr marL="90000" marR="90000" marT="67056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57973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New technique invented by </a:t>
            </a:r>
            <a:r>
              <a:rPr lang="en-US" altLang="en-US" sz="2800">
                <a:solidFill>
                  <a:srgbClr val="00B050"/>
                </a:solidFill>
                <a:latin typeface="Lucida Sans Unicode" panose="020B0602030504020204" pitchFamily="34" charset="0"/>
              </a:rPr>
              <a:t>Chekuri</a:t>
            </a:r>
          </a:p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Lucida Sans Unicode" panose="020B0602030504020204" pitchFamily="34" charset="0"/>
              </a:rPr>
              <a:t>Hajiaghayi, K, and Salavatipour.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Say that we have a 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Steiner forest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instance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with </a:t>
            </a:r>
            <a:r>
              <a:rPr lang="en-US" altLang="en-US" sz="2800">
                <a:solidFill>
                  <a:srgbClr val="00B050"/>
                </a:solidFill>
                <a:latin typeface="Lucida Sans Unicode" panose="020B0602030504020204" pitchFamily="34" charset="0"/>
              </a:rPr>
              <a:t>costs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and (different) </a:t>
            </a:r>
            <a:r>
              <a:rPr lang="en-US" altLang="en-US" sz="2800">
                <a:solidFill>
                  <a:srgbClr val="00B050"/>
                </a:solidFill>
                <a:latin typeface="Lucida Sans Unicode" panose="020B0602030504020204" pitchFamily="34" charset="0"/>
              </a:rPr>
              <a:t>lengths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 on edges 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and  the goal is to minimize the total sum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of costs plus the sum of distances between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pairs.Then: There are trees, all of whose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path go via the same 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v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 that have good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density. A way to find such  trees was given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by the paper above and a paper by </a:t>
            </a:r>
            <a:r>
              <a:rPr lang="en-US" altLang="en-US" sz="2800">
                <a:solidFill>
                  <a:srgbClr val="00B050"/>
                </a:solidFill>
                <a:latin typeface="Lucida Sans Unicode" panose="020B0602030504020204" pitchFamily="34" charset="0"/>
              </a:rPr>
              <a:t>Chekuri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Lucida Sans Unicode" panose="020B0602030504020204" pitchFamily="34" charset="0"/>
              </a:rPr>
              <a:t>Even et al.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      </a:t>
            </a:r>
            <a:r>
              <a:rPr lang="en-US" altLang="en-US" sz="4000">
                <a:solidFill>
                  <a:srgbClr val="000000"/>
                </a:solidFill>
                <a:latin typeface="Lucida Sans Unicode" panose="020B0602030504020204" pitchFamily="34" charset="0"/>
              </a:rPr>
              <a:t>Feldman, K, Nutov: </a:t>
            </a:r>
            <a:r>
              <a:rPr lang="en-US" altLang="en-US" sz="4000">
                <a:solidFill>
                  <a:srgbClr val="FF0000"/>
                </a:solidFill>
                <a:latin typeface="Lucida Sans Unicode" panose="020B0602030504020204" pitchFamily="34" charset="0"/>
              </a:rPr>
              <a:t>O(n</a:t>
            </a:r>
            <a:r>
              <a:rPr lang="en-US" altLang="en-US" sz="40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4/5</a:t>
            </a:r>
            <a:r>
              <a:rPr lang="en-US" altLang="en-US" sz="4000">
                <a:solidFill>
                  <a:srgbClr val="FF0000"/>
                </a:solidFill>
                <a:latin typeface="Lucida Sans Unicode" panose="020B0602030504020204" pitchFamily="34" charset="0"/>
              </a:rPr>
              <a:t>)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40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397000" y="1219200"/>
            <a:ext cx="6400800" cy="942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If many of the paths have at least </a:t>
            </a:r>
            <a:r>
              <a:rPr lang="en-US" altLang="en-US">
                <a:solidFill>
                  <a:srgbClr val="FF0000"/>
                </a:solidFill>
              </a:rPr>
              <a:t>n</a:t>
            </a:r>
            <a:r>
              <a:rPr lang="en-US" altLang="en-US" baseline="30000">
                <a:solidFill>
                  <a:srgbClr val="FF0000"/>
                </a:solidFill>
              </a:rPr>
              <a:t>3/5</a:t>
            </a:r>
            <a:r>
              <a:rPr lang="en-US" altLang="en-US" baseline="30000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edges, 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by averaging, there is a good </a:t>
            </a:r>
            <a:r>
              <a:rPr lang="en-US" altLang="en-US">
                <a:solidFill>
                  <a:srgbClr val="00B050"/>
                </a:solidFill>
              </a:rPr>
              <a:t>junction tree</a:t>
            </a:r>
            <a:r>
              <a:rPr lang="en-US" altLang="en-US">
                <a:solidFill>
                  <a:srgbClr val="000000"/>
                </a:solidFill>
              </a:rPr>
              <a:t>. We use the </a:t>
            </a:r>
            <a:r>
              <a:rPr lang="en-US" altLang="en-US">
                <a:solidFill>
                  <a:srgbClr val="7030A0"/>
                </a:solidFill>
              </a:rPr>
              <a:t>Chekuri Even et al </a:t>
            </a:r>
            <a:r>
              <a:rPr lang="en-US" altLang="en-US">
                <a:solidFill>
                  <a:srgbClr val="000000"/>
                </a:solidFill>
              </a:rPr>
              <a:t>paper to find a good solution. Hence we may assume short paths. If there are many vertices on short paths between pairs, we use the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probabilistic method</a:t>
            </a:r>
            <a:r>
              <a:rPr lang="en-US" altLang="en-US">
                <a:solidFill>
                  <a:srgbClr val="000000"/>
                </a:solidFill>
              </a:rPr>
              <a:t>  to connect</a:t>
            </a: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these pairs.</a:t>
            </a:r>
            <a:r>
              <a:rPr lang="en-US" altLang="en-US">
                <a:solidFill>
                  <a:srgbClr val="00B050"/>
                </a:solidFill>
              </a:rPr>
              <a:t>  </a:t>
            </a:r>
          </a:p>
          <a:p>
            <a:pPr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buClrTx/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57200" y="1519238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FF99"/>
              </a:buClr>
              <a:buFont typeface="Garamond" panose="02020404030301010803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In the last step we manage a flow of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¼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with all paths having length at most </a:t>
            </a:r>
            <a:r>
              <a:rPr lang="en-US" altLang="en-US" sz="3200">
                <a:solidFill>
                  <a:srgbClr val="CC0000"/>
                </a:solidFill>
                <a:cs typeface="Droid Sans" charset="0"/>
              </a:rPr>
              <a:t>n</a:t>
            </a:r>
            <a:r>
              <a:rPr lang="en-US" altLang="en-US" sz="3200" baseline="30000">
                <a:solidFill>
                  <a:srgbClr val="CC0000"/>
                </a:solidFill>
                <a:cs typeface="Droid Sans" charset="0"/>
              </a:rPr>
              <a:t>2/3</a:t>
            </a:r>
          </a:p>
          <a:p>
            <a:pPr marL="339725"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  </a:t>
            </a:r>
          </a:p>
        </p:txBody>
      </p:sp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1066800" y="38100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66800" y="3962400"/>
            <a:ext cx="457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cs typeface="Droid Sans" charset="0"/>
              </a:rPr>
              <a:t>s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6477000" y="37338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657600" y="32004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3657600" y="41910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3657600" y="36576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3657600" y="48006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477000" y="3962400"/>
            <a:ext cx="685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cs typeface="Droid Sans" charset="0"/>
              </a:rPr>
              <a:t>t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419600" y="32004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419600" y="36576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4419600" y="42672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4419600" y="4800600"/>
            <a:ext cx="304800" cy="304800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352800" y="5257800"/>
            <a:ext cx="2895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cs typeface="Droid Sans" charset="0"/>
              </a:rPr>
              <a:t>A</a:t>
            </a:r>
            <a:r>
              <a:rPr lang="en-US" altLang="en-US" sz="2800">
                <a:solidFill>
                  <a:srgbClr val="CC0000"/>
                </a:solidFill>
                <a:cs typeface="Droid Sans" charset="0"/>
              </a:rPr>
              <a:t> n</a:t>
            </a:r>
            <a:r>
              <a:rPr lang="en-US" altLang="en-US" sz="2800" baseline="30000">
                <a:solidFill>
                  <a:srgbClr val="CC0000"/>
                </a:solidFill>
                <a:cs typeface="Droid Sans" charset="0"/>
              </a:rPr>
              <a:t>2/5</a:t>
            </a:r>
            <a:r>
              <a:rPr lang="en-US" altLang="en-US" sz="2800">
                <a:solidFill>
                  <a:srgbClr val="CC0000"/>
                </a:solidFill>
                <a:cs typeface="Droid Sans" charset="0"/>
              </a:rPr>
              <a:t> </a:t>
            </a:r>
            <a:r>
              <a:rPr lang="en-US" altLang="en-US" sz="2800">
                <a:cs typeface="Droid Sans" charset="0"/>
              </a:rPr>
              <a:t>t</a:t>
            </a:r>
            <a:r>
              <a:rPr lang="en-US" altLang="en-US" sz="2800">
                <a:solidFill>
                  <a:srgbClr val="CC0000"/>
                </a:solidFill>
                <a:cs typeface="Droid Sans" charset="0"/>
              </a:rPr>
              <a:t>n</a:t>
            </a:r>
            <a:r>
              <a:rPr lang="en-US" altLang="en-US" sz="2800" baseline="30000">
                <a:solidFill>
                  <a:srgbClr val="CC0000"/>
                </a:solidFill>
                <a:cs typeface="Droid Sans" charset="0"/>
              </a:rPr>
              <a:t>2/5</a:t>
            </a:r>
            <a:r>
              <a:rPr lang="en-US" altLang="en-US" sz="2800">
                <a:solidFill>
                  <a:srgbClr val="CC0000"/>
                </a:solidFill>
                <a:cs typeface="Droid Sans" charset="0"/>
              </a:rPr>
              <a:t> </a:t>
            </a:r>
            <a:r>
              <a:rPr lang="en-US" altLang="en-US" sz="2800">
                <a:cs typeface="Droid Sans" charset="0"/>
              </a:rPr>
              <a:t>vertices in every layer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3400" y="5105400"/>
            <a:ext cx="23622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cs typeface="Droid Sans" charset="0"/>
              </a:rPr>
              <a:t>LP flow at least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371600" y="304800"/>
            <a:ext cx="647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Two consecutive  layers in a </a:t>
            </a:r>
            <a:r>
              <a:rPr lang="en-US" altLang="en-US">
                <a:solidFill>
                  <a:srgbClr val="FF0000"/>
                </a:solidFill>
              </a:rPr>
              <a:t>BFS </a:t>
            </a:r>
            <a:r>
              <a:rPr lang="en-US" altLang="en-US">
                <a:solidFill>
                  <a:srgbClr val="000000"/>
                </a:solidFill>
              </a:rPr>
              <a:t>are small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039813" y="3259138"/>
            <a:ext cx="914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6362700" y="3227388"/>
            <a:ext cx="914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47675" y="2332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07950"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We are given an a directed graph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G(V,E,r,h)</a:t>
            </a:r>
          </a:p>
          <a:p>
            <a:pPr marL="106363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vertex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r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is a root and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h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is a height bound.</a:t>
            </a:r>
          </a:p>
          <a:p>
            <a:pPr marL="106363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All the edges are directed away from the root.</a:t>
            </a:r>
          </a:p>
          <a:p>
            <a:pPr marL="106363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marL="106363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goal is to to find the </a:t>
            </a: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Minimum Steiner  Tree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among all trees of height at most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h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54864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This reduces the </a:t>
            </a:r>
            <a:r>
              <a:rPr lang="en-US" altLang="en-US">
                <a:solidFill>
                  <a:srgbClr val="FF0000"/>
                </a:solidFill>
              </a:rPr>
              <a:t>Directed Steiner problem</a:t>
            </a:r>
            <a:r>
              <a:rPr lang="en-US" altLang="en-US">
                <a:solidFill>
                  <a:srgbClr val="000000"/>
                </a:solidFill>
              </a:rPr>
              <a:t> to the </a:t>
            </a:r>
            <a:r>
              <a:rPr lang="en-US" altLang="en-US">
                <a:solidFill>
                  <a:srgbClr val="FF0000"/>
                </a:solidFill>
              </a:rPr>
              <a:t>Shallow Light Tree </a:t>
            </a:r>
            <a:r>
              <a:rPr lang="en-US" altLang="en-US">
                <a:solidFill>
                  <a:srgbClr val="000000"/>
                </a:solidFill>
              </a:rPr>
              <a:t>problem.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A large </a:t>
            </a:r>
            <a:r>
              <a:rPr lang="en-US" alt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x</a:t>
            </a:r>
            <a:r>
              <a:rPr lang="en-US" altLang="en-US" sz="4400" b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e          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FF99"/>
              </a:buClr>
              <a:buFont typeface="Garamond" panose="02020404030301010803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Between these  two layers there is at most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n</a:t>
            </a:r>
            <a:r>
              <a:rPr lang="en-US" altLang="en-US" sz="3200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4/5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edges.</a:t>
            </a:r>
          </a:p>
          <a:p>
            <a:pPr eaLnBrk="1" hangingPunct="1">
              <a:spcBef>
                <a:spcPts val="800"/>
              </a:spcBef>
              <a:buClr>
                <a:srgbClr val="00FF99"/>
              </a:buClr>
              <a:buFont typeface="Garamond" panose="02020404030301010803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Let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x</a:t>
            </a:r>
            <a:r>
              <a:rPr lang="en-US" altLang="en-US" sz="3200" baseline="-2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e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be the largest capacity. Thus via every edge at most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x</a:t>
            </a:r>
            <a:r>
              <a:rPr lang="en-US" altLang="en-US" sz="3200" baseline="-2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e 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flow units pass from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s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to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t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.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</a:p>
          <a:p>
            <a:pPr eaLnBrk="1" hangingPunct="1">
              <a:spcBef>
                <a:spcPts val="800"/>
              </a:spcBef>
              <a:buClr>
                <a:srgbClr val="00FF99"/>
              </a:buClr>
              <a:buFont typeface="Garamond" panose="02020404030301010803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The total flow between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s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and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t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is at least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¼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.</a:t>
            </a:r>
          </a:p>
          <a:p>
            <a:pPr eaLnBrk="1" hangingPunct="1">
              <a:spcBef>
                <a:spcPts val="800"/>
              </a:spcBef>
              <a:buClr>
                <a:srgbClr val="00FF99"/>
              </a:buClr>
              <a:buFont typeface="Garamond" panose="02020404030301010803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Therefore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n</a:t>
            </a:r>
            <a:r>
              <a:rPr lang="en-US" altLang="en-US" sz="3200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4/5</a:t>
            </a:r>
            <a:r>
              <a:rPr lang="en-US" altLang="en-US" sz="3200" baseline="-2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*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x</a:t>
            </a:r>
            <a:r>
              <a:rPr lang="en-US" altLang="en-US" sz="3200" baseline="-2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e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≥ ¼</a:t>
            </a:r>
          </a:p>
          <a:p>
            <a:pPr eaLnBrk="1" hangingPunct="1">
              <a:spcBef>
                <a:spcPts val="800"/>
              </a:spcBef>
              <a:buClr>
                <a:srgbClr val="00FF99"/>
              </a:buClr>
              <a:buFont typeface="Garamond" panose="02020404030301010803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Therefore there is an edge of value about 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1/4n</a:t>
            </a:r>
            <a:r>
              <a:rPr lang="en-US" altLang="en-US" sz="3200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4/5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.</a:t>
            </a:r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roid Sans" charset="0"/>
              </a:rPr>
              <a:t>Take the edge and iterate.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Ratio as a function of the number 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k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of pairs that you want to cover, given that there are 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p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 pairs such that 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k&lt;p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</a:pPr>
            <a:endParaRPr lang="en-US" altLang="en-US" sz="280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7030A0"/>
                </a:solidFill>
                <a:latin typeface="Lucida Sans Unicode" panose="020B0602030504020204" pitchFamily="34" charset="0"/>
              </a:rPr>
              <a:t>Chekuri et al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gave a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 sqrt{p}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ratio for the special case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 k=p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with the use of exponential </a:t>
            </a:r>
            <a:r>
              <a:rPr lang="en-US" altLang="en-US" sz="2800">
                <a:solidFill>
                  <a:srgbClr val="00B050"/>
                </a:solidFill>
                <a:latin typeface="Lucida Sans Unicode" panose="020B0602030504020204" pitchFamily="34" charset="0"/>
              </a:rPr>
              <a:t>LP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</a:pPr>
            <a:endParaRPr lang="en-US" altLang="en-US" sz="28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Charikar et al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in their classic paper gave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 k</a:t>
            </a:r>
            <a:r>
              <a:rPr lang="en-US" altLang="en-US" sz="28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2/3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ratio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This was improved in 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2009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 by </a:t>
            </a:r>
            <a:r>
              <a:rPr lang="en-US" altLang="en-US" sz="2800">
                <a:solidFill>
                  <a:srgbClr val="7030A0"/>
                </a:solidFill>
                <a:latin typeface="Lucida Sans Unicode" panose="020B0602030504020204" pitchFamily="34" charset="0"/>
              </a:rPr>
              <a:t>Feldman Kortsarz and Nutov.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7030A0"/>
                </a:solidFill>
                <a:latin typeface="Lucida Sans Unicode" panose="020B0602030504020204" pitchFamily="34" charset="0"/>
              </a:rPr>
              <a:t>Feldman, K, Nuto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v improved the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k</a:t>
            </a:r>
            <a:r>
              <a:rPr lang="en-US" altLang="en-US" sz="32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2/3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to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k</a:t>
            </a:r>
            <a:r>
              <a:rPr lang="en-US" altLang="en-US" sz="32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1/2+</a:t>
            </a:r>
            <a:r>
              <a:rPr lang="en-US" altLang="en-US" sz="32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 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for every constant </a:t>
            </a:r>
            <a:r>
              <a:rPr lang="en-US" altLang="en-US" sz="32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The relation between the undirected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and directed  versions is </a:t>
            </a:r>
            <a:r>
              <a:rPr lang="en-US" altLang="en-US" sz="3200">
                <a:solidFill>
                  <a:srgbClr val="00B050"/>
                </a:solidFill>
                <a:latin typeface="Lucida Sans Unicode" panose="020B0602030504020204" pitchFamily="34" charset="0"/>
              </a:rPr>
              <a:t>remarkable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The undirected version is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Dense K-Subgraph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hard, and admits a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sqrt{k}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ratio. The best for the </a:t>
            </a:r>
            <a:r>
              <a:rPr lang="en-US" altLang="en-US" sz="3200">
                <a:solidFill>
                  <a:srgbClr val="00B050"/>
                </a:solidFill>
                <a:latin typeface="Lucida Sans Unicode" panose="020B0602030504020204" pitchFamily="34" charset="0"/>
              </a:rPr>
              <a:t>undirected case is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sqrt{k}</a:t>
            </a:r>
            <a:r>
              <a:rPr lang="en-US" altLang="en-US" sz="3200">
                <a:solidFill>
                  <a:srgbClr val="00B050"/>
                </a:solidFill>
                <a:latin typeface="Lucida Sans Unicode" panose="020B0602030504020204" pitchFamily="34" charset="0"/>
              </a:rPr>
              <a:t>. For the directed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 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k</a:t>
            </a:r>
            <a:r>
              <a:rPr lang="en-US" altLang="en-US" sz="32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1/2+</a:t>
            </a:r>
            <a:r>
              <a:rPr lang="en-US" altLang="en-US" sz="32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(!!)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The technique for the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k</a:t>
            </a:r>
            <a:r>
              <a:rPr lang="en-US" altLang="en-US" sz="32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1/2+</a:t>
            </a:r>
            <a:r>
              <a:rPr lang="en-US" altLang="en-US" sz="32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ratio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A combinatorial reduction from the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DSF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problem to the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DST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problem loosing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sqrt{k}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in the ratio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Using a </a:t>
            </a: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junction-tree lemma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that I suggest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those who work on this field, should know.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Then we use the classic recursive greedy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algorithm for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DST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, adding 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k</a:t>
            </a:r>
            <a:r>
              <a:rPr lang="en-US" altLang="en-US" sz="28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8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to the ratio.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What ratio can we get for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DST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given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Some running times? What is the best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ratio for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Quasi(P)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time?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This was recently solved by </a:t>
            </a:r>
            <a:r>
              <a:rPr lang="it-IT" altLang="en-US" sz="3200">
                <a:solidFill>
                  <a:srgbClr val="7030A0"/>
                </a:solidFill>
                <a:latin typeface="Lucida Sans Unicode" panose="020B0602030504020204" pitchFamily="34" charset="0"/>
              </a:rPr>
              <a:t>Grandoni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it-IT" altLang="en-US" sz="3200">
                <a:solidFill>
                  <a:srgbClr val="7030A0"/>
                </a:solidFill>
                <a:latin typeface="Lucida Sans Unicode" panose="020B0602030504020204" pitchFamily="34" charset="0"/>
              </a:rPr>
              <a:t>Laekhanukit and  Li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it-IT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it-IT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The best ratio posible is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it-IT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O(log</a:t>
            </a:r>
            <a:r>
              <a:rPr lang="it-IT" altLang="en-US" sz="32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2</a:t>
            </a:r>
            <a:r>
              <a:rPr lang="it-IT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t/loglog t)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it-IT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Under the </a:t>
            </a:r>
            <a:r>
              <a:rPr lang="it-IT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ETH </a:t>
            </a:r>
            <a:r>
              <a:rPr lang="it-IT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and the </a:t>
            </a:r>
            <a:r>
              <a:rPr lang="it-IT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PGC</a:t>
            </a:r>
            <a:r>
              <a:rPr lang="it-IT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 it’s tight.</a:t>
            </a:r>
          </a:p>
          <a:p>
            <a:pPr algn="ctr">
              <a:spcBef>
                <a:spcPts val="4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What is the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ETH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? </a:t>
            </a:r>
          </a:p>
          <a:p>
            <a:pPr algn="ctr">
              <a:spcBef>
                <a:spcPts val="4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This is the assumption that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the </a:t>
            </a: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SAT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problem can’t be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solved in time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o(n) </a:t>
            </a:r>
            <a:r>
              <a:rPr lang="en-US" altLang="en-US" baseline="3000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with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n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number of </a:t>
            </a: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variables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The </a:t>
            </a: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Projection Game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Conjecture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is related to the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PCP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and is complex to state.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An orthogonal question</a:t>
            </a:r>
          </a:p>
          <a:p>
            <a:pPr algn="ctr">
              <a:spcBef>
                <a:spcPts val="4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What time is required in order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to give an approximation rat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(1-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)ln n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for </a:t>
            </a: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Set Cover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?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Lucida Sans Unicode" panose="020B0602030504020204" pitchFamily="34" charset="0"/>
              </a:rPr>
              <a:t>M.Cygan et al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gave an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exp(n</a:t>
            </a:r>
            <a:r>
              <a:rPr lang="en-US" altLang="en-US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)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running time algorithm.</a:t>
            </a:r>
            <a:r>
              <a:rPr lang="en-US" altLang="en-US" baseline="3000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Lucida Sans Unicode" panose="020B0602030504020204" pitchFamily="34" charset="0"/>
              </a:rPr>
              <a:t>Cygan, K, Laekhanukit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studied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that.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A paper of </a:t>
            </a:r>
            <a:r>
              <a:rPr lang="en-US" altLang="en-US" sz="3200">
                <a:solidFill>
                  <a:srgbClr val="7030A0"/>
                </a:solidFill>
                <a:latin typeface="Lucida Sans Unicode" panose="020B0602030504020204" pitchFamily="34" charset="0"/>
              </a:rPr>
              <a:t>M. Cygan,  K,  Laekhanukit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gave a matching lower bound.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We prove that the time required to get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(1-</a:t>
            </a:r>
            <a:r>
              <a:rPr lang="en-US" altLang="en-US" sz="32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) ln n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ratio is  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exp(n</a:t>
            </a:r>
            <a:r>
              <a:rPr lang="en-US" altLang="en-US" sz="32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.  It cant be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exp(o(n</a:t>
            </a:r>
            <a:r>
              <a:rPr lang="en-US" altLang="en-US" sz="3200" baseline="300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200">
                <a:solidFill>
                  <a:srgbClr val="FF0000"/>
                </a:solidFill>
                <a:latin typeface="Lucida Sans Unicode" panose="020B0602030504020204" pitchFamily="34" charset="0"/>
              </a:rPr>
              <a:t>))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3200" baseline="300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This is proved under the </a:t>
            </a:r>
            <a:r>
              <a:rPr lang="en-US" altLang="en-US" sz="3200">
                <a:solidFill>
                  <a:srgbClr val="00B050"/>
                </a:solidFill>
                <a:latin typeface="Lucida Sans Unicode" panose="020B0602030504020204" pitchFamily="34" charset="0"/>
              </a:rPr>
              <a:t>ETH 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and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B050"/>
                </a:solidFill>
                <a:latin typeface="Lucida Sans Unicode" panose="020B0602030504020204" pitchFamily="34" charset="0"/>
              </a:rPr>
              <a:t>PGC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.  Based on a smart paper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by </a:t>
            </a:r>
            <a:r>
              <a:rPr lang="en-US" altLang="en-US" sz="3200">
                <a:solidFill>
                  <a:srgbClr val="00B050"/>
                </a:solidFill>
                <a:latin typeface="Lucida Sans Unicode" panose="020B0602030504020204" pitchFamily="34" charset="0"/>
              </a:rPr>
              <a:t>Dana Moskovitz</a:t>
            </a:r>
            <a:r>
              <a:rPr lang="en-US" altLang="en-US" sz="3200">
                <a:solidFill>
                  <a:srgbClr val="7030A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3200" b="1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algn="ctr">
              <a:spcBef>
                <a:spcPts val="4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Let us see how we prove that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a better ratio than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ln n/2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requires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exp(sqrt{n})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time.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This is achieved by getting a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Set Cover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of size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N=n</a:t>
            </a:r>
            <a:r>
              <a:rPr lang="en-US" altLang="en-US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The gap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we get between a </a:t>
            </a: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yes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and a </a:t>
            </a: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no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instance is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ln n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We now show what is the ratio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plus running time in terms of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7620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What does it mean?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Since the new size is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N=n</a:t>
            </a:r>
            <a:r>
              <a:rPr lang="en-US" altLang="en-US" sz="2700" baseline="30000">
                <a:solidFill>
                  <a:srgbClr val="FF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if there is an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algorithm with approximation better than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ln N/2=ln n 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in time 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exp(o(sqrt{N})) this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implies that we can tell between a </a:t>
            </a: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yes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and </a:t>
            </a: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no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instance of </a:t>
            </a: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SAT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in time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exp(o(n))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contradicting the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ETH.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This precludes a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better than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ln n/2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approximation for the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problem in time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exp(o(sqrt{n}))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. And equals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time required for such a ratio as proved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by </a:t>
            </a:r>
            <a:r>
              <a:rPr lang="en-US" altLang="en-US" sz="2700">
                <a:solidFill>
                  <a:srgbClr val="7030A0"/>
                </a:solidFill>
                <a:latin typeface="Lucida Sans Unicode" panose="020B0602030504020204" pitchFamily="34" charset="0"/>
              </a:rPr>
              <a:t>Cygan et al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14400" y="685800"/>
            <a:ext cx="754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00B050"/>
                </a:solidFill>
              </a:rPr>
              <a:t>Recursive Greedy </a:t>
            </a:r>
            <a:r>
              <a:rPr lang="en-US" altLang="en-US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7239000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</a:rPr>
              <a:t>Zelikovsky</a:t>
            </a:r>
            <a:r>
              <a:rPr lang="en-US" altLang="en-US">
                <a:solidFill>
                  <a:srgbClr val="000000"/>
                </a:solidFill>
              </a:rPr>
              <a:t> invented a slightly more complex variant of the </a:t>
            </a:r>
            <a:r>
              <a:rPr lang="en-US" altLang="en-US">
                <a:solidFill>
                  <a:srgbClr val="00B050"/>
                </a:solidFill>
              </a:rPr>
              <a:t>Recursive Greedy </a:t>
            </a:r>
            <a:r>
              <a:rPr lang="en-US" altLang="en-US">
                <a:solidFill>
                  <a:srgbClr val="000000"/>
                </a:solidFill>
              </a:rPr>
              <a:t>and claimed the result only for </a:t>
            </a:r>
            <a:r>
              <a:rPr lang="en-US" altLang="en-US">
                <a:solidFill>
                  <a:srgbClr val="FF0000"/>
                </a:solidFill>
              </a:rPr>
              <a:t>DAG’s </a:t>
            </a:r>
          </a:p>
          <a:p>
            <a:pPr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standard </a:t>
            </a:r>
            <a:r>
              <a:rPr lang="en-US" altLang="en-US">
                <a:solidFill>
                  <a:srgbClr val="00B050"/>
                </a:solidFill>
              </a:rPr>
              <a:t>Recursive Greedy  </a:t>
            </a:r>
            <a:r>
              <a:rPr lang="en-US" altLang="en-US">
                <a:solidFill>
                  <a:srgbClr val="000000"/>
                </a:solidFill>
              </a:rPr>
              <a:t>algorithm used today is due to  </a:t>
            </a:r>
            <a:r>
              <a:rPr lang="en-US" altLang="en-US">
                <a:solidFill>
                  <a:srgbClr val="7030A0"/>
                </a:solidFill>
              </a:rPr>
              <a:t>K and Peleg.</a:t>
            </a:r>
          </a:p>
          <a:p>
            <a:pPr>
              <a:buClrTx/>
              <a:buFontTx/>
              <a:buNone/>
            </a:pPr>
            <a:endParaRPr lang="en-US" alt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What about the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DST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problem?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We do not have a matching lower and upper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bound, but close.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 sz="270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We can approximate the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DSF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problem</a:t>
            </a: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within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(1-</a:t>
            </a:r>
            <a:r>
              <a:rPr lang="en-US" altLang="en-US" sz="270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)ln n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ratio in time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exp(n</a:t>
            </a:r>
            <a:r>
              <a:rPr lang="en-US" altLang="en-US" sz="2700" baseline="30000">
                <a:solidFill>
                  <a:srgbClr val="FF0000"/>
                </a:solidFill>
                <a:latin typeface="Symbol" panose="05050102010706020507" pitchFamily="18" charset="2"/>
              </a:rPr>
              <a:t>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log n)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versus the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lower bound of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exp(n</a:t>
            </a:r>
            <a:r>
              <a:rPr lang="en-US" altLang="en-US" sz="2700" baseline="30000">
                <a:solidFill>
                  <a:srgbClr val="FF0000"/>
                </a:solidFill>
                <a:latin typeface="Symbol" panose="05050102010706020507" pitchFamily="18" charset="2"/>
              </a:rPr>
              <a:t>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)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that follows from the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lower bound for 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Set Cover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. But the running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times are </a:t>
            </a:r>
            <a:r>
              <a:rPr lang="en-US" altLang="en-US" sz="2700">
                <a:solidFill>
                  <a:srgbClr val="00B050"/>
                </a:solidFill>
                <a:latin typeface="Lucida Sans Unicode" panose="020B0602030504020204" pitchFamily="34" charset="0"/>
              </a:rPr>
              <a:t>“almost”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tight.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The paper by </a:t>
            </a: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Chekuri and Pal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The problem:  given a </a:t>
            </a: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edge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weighted directed graph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G(V,E)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and a pair of vertices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and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find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a walk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P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between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and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with bounded cost  and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maximize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f(P)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, for a submodular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function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f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The authors give a </a:t>
            </a:r>
            <a:r>
              <a:rPr lang="en-US" altLang="en-US">
                <a:solidFill>
                  <a:srgbClr val="FF0000"/>
                </a:solidFill>
                <a:latin typeface="Lucida Sans Unicode" panose="020B0602030504020204" pitchFamily="34" charset="0"/>
              </a:rPr>
              <a:t>polylog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 ratio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for various problems along those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Lines.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Lucida Sans Unicode" panose="020B0602030504020204" pitchFamily="34" charset="0"/>
              </a:rPr>
              <a:t>Neighborhood TSP 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(you do not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need to visit the vertex but you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have to hit a Sphere around the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vertex). The technique used is the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Recursive Greedy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 The time is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Lucida Sans Unicode" panose="020B0602030504020204" pitchFamily="34" charset="0"/>
              </a:rPr>
              <a:t>quasi-polynomial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 </a:t>
            </a:r>
            <a:r>
              <a:rPr lang="en-US" altLang="en-US">
                <a:solidFill>
                  <a:srgbClr val="7030A0"/>
                </a:solidFill>
                <a:latin typeface="Lucida Sans Unicode" panose="020B0602030504020204" pitchFamily="34" charset="0"/>
              </a:rPr>
              <a:t>Very general</a:t>
            </a:r>
            <a:r>
              <a:rPr lang="en-US" altLang="en-US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1950" indent="-255588"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Is there a polylog ratio algorithm for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GS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on graphs without tree embedding?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Is there an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O(log</a:t>
            </a:r>
            <a:r>
              <a:rPr lang="en-US" altLang="en-US" sz="2700" baseline="30000">
                <a:solidFill>
                  <a:srgbClr val="CC0000"/>
                </a:solidFill>
                <a:latin typeface="Lucida Sans Unicode" panose="020B0602030504020204" pitchFamily="34" charset="0"/>
              </a:rPr>
              <a:t> 2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n)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ratio for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GS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on graphs?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Is there an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O(log</a:t>
            </a:r>
            <a:r>
              <a:rPr lang="en-US" altLang="en-US" sz="2700" baseline="30000">
                <a:solidFill>
                  <a:srgbClr val="CC0000"/>
                </a:solidFill>
                <a:latin typeface="Lucida Sans Unicode" panose="020B0602030504020204" pitchFamily="34" charset="0"/>
              </a:rPr>
              <a:t> 2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n/loglog n) 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ratio for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GS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on trees? The integrality gap must have degrees  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log n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which means height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log n/loglog n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Group Steiner with vertex costs?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Prove under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ETH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that </a:t>
            </a:r>
            <a:r>
              <a:rPr lang="en-US" altLang="en-US" sz="2700">
                <a:solidFill>
                  <a:srgbClr val="CC0000"/>
                </a:solidFill>
                <a:latin typeface="Lucida Sans Unicode" panose="020B0602030504020204" pitchFamily="34" charset="0"/>
              </a:rPr>
              <a:t>Directed Steiner Tree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has no polynomial time, polylog ratio approximation.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The best ratio for the </a:t>
            </a:r>
            <a:r>
              <a:rPr lang="en-US" altLang="en-US" sz="2700">
                <a:solidFill>
                  <a:srgbClr val="FF0000"/>
                </a:solidFill>
                <a:latin typeface="Lucida Sans Unicode" panose="020B0602030504020204" pitchFamily="34" charset="0"/>
              </a:rPr>
              <a:t>DSF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?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5275"/>
            <a:ext cx="8485188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937000" y="3171825"/>
            <a:ext cx="37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6934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7030A0"/>
                </a:solidFill>
              </a:rPr>
              <a:t>K. Peleg  </a:t>
            </a:r>
            <a:r>
              <a:rPr lang="en-US" altLang="en-US">
                <a:solidFill>
                  <a:srgbClr val="FF0000"/>
                </a:solidFill>
              </a:rPr>
              <a:t>Recursive Greedy </a:t>
            </a:r>
            <a:r>
              <a:rPr lang="en-US" altLang="en-US">
                <a:solidFill>
                  <a:srgbClr val="000000"/>
                </a:solidFill>
              </a:rPr>
              <a:t>in the context of Shallow-Light trees.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4122738" y="2743200"/>
            <a:ext cx="296862" cy="3048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41738" y="2498725"/>
            <a:ext cx="762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4122738" y="3790950"/>
            <a:ext cx="2286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6057900" y="3829050"/>
            <a:ext cx="2286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2817813" y="2895600"/>
            <a:ext cx="1306512" cy="10287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4235450" y="3048000"/>
            <a:ext cx="76200" cy="742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03738" y="2979738"/>
            <a:ext cx="1558925" cy="8143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2060575" y="4057650"/>
            <a:ext cx="1231900" cy="1295400"/>
          </a:xfrm>
          <a:prstGeom prst="triangle">
            <a:avLst>
              <a:gd name="adj" fmla="val 50000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424113" y="3189288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665538" y="3227388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3127375" y="3922713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678238" y="3865563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943600" y="31845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 baseline="-250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4762500" y="3844925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5276850" y="3905250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5588000" y="3867150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3621088" y="3997325"/>
            <a:ext cx="1231900" cy="1295400"/>
          </a:xfrm>
          <a:prstGeom prst="triangle">
            <a:avLst>
              <a:gd name="adj" fmla="val 50000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5556250" y="4075113"/>
            <a:ext cx="1231900" cy="1295400"/>
          </a:xfrm>
          <a:prstGeom prst="triangle">
            <a:avLst>
              <a:gd name="adj" fmla="val 50000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382838" y="46450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868738" y="4629150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943600" y="4699000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154363" y="29051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844925" y="28670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037138" y="284797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-25000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937000" y="3171825"/>
            <a:ext cx="37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69342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Density, a definition: </a:t>
            </a:r>
            <a:r>
              <a:rPr lang="en-US" altLang="en-US">
                <a:solidFill>
                  <a:srgbClr val="000000"/>
                </a:solidFill>
              </a:rPr>
              <a:t>The cost of the subtree including 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over 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122738" y="2743200"/>
            <a:ext cx="296862" cy="3048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741738" y="2498725"/>
            <a:ext cx="762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4122738" y="3790950"/>
            <a:ext cx="2286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057900" y="3829050"/>
            <a:ext cx="228600" cy="2286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817813" y="2895600"/>
            <a:ext cx="1306512" cy="10287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235450" y="3048000"/>
            <a:ext cx="76200" cy="742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503738" y="2979738"/>
            <a:ext cx="1558925" cy="8143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2060575" y="4057650"/>
            <a:ext cx="1231900" cy="1295400"/>
          </a:xfrm>
          <a:prstGeom prst="triangle">
            <a:avLst>
              <a:gd name="adj" fmla="val 50000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424113" y="3189288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665538" y="3227388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127375" y="3922713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678238" y="3865563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943600" y="31845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 baseline="-250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4762500" y="3844925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5276850" y="3905250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5588000" y="3867150"/>
            <a:ext cx="152400" cy="152400"/>
          </a:xfrm>
          <a:prstGeom prst="ellipse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3621088" y="3997325"/>
            <a:ext cx="1231900" cy="1295400"/>
          </a:xfrm>
          <a:prstGeom prst="triangle">
            <a:avLst>
              <a:gd name="adj" fmla="val 50000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5556250" y="4075113"/>
            <a:ext cx="1231900" cy="1295400"/>
          </a:xfrm>
          <a:prstGeom prst="triangle">
            <a:avLst>
              <a:gd name="adj" fmla="val 50000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382838" y="46450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868738" y="4629150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943600" y="4699000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3154363" y="29051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3844925" y="286702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5037138" y="2847975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 baseline="-25000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937000" y="3171825"/>
            <a:ext cx="37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6934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</a:rPr>
              <a:t>K. Peleg: </a:t>
            </a:r>
            <a:r>
              <a:rPr lang="en-US" altLang="en-US">
                <a:solidFill>
                  <a:srgbClr val="000000"/>
                </a:solidFill>
              </a:rPr>
              <a:t>A trivial observation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68425" y="1752600"/>
            <a:ext cx="7391400" cy="751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One of the trees rooted by some </a:t>
            </a:r>
            <a:r>
              <a:rPr lang="en-US" altLang="en-US" sz="4000">
                <a:solidFill>
                  <a:srgbClr val="FF0000"/>
                </a:solidFill>
              </a:rPr>
              <a:t>s</a:t>
            </a:r>
            <a:r>
              <a:rPr lang="en-US" altLang="en-US" sz="4000" baseline="-25000">
                <a:solidFill>
                  <a:srgbClr val="FF0000"/>
                </a:solidFill>
              </a:rPr>
              <a:t>k</a:t>
            </a:r>
          </a:p>
          <a:p>
            <a:pPr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has </a:t>
            </a:r>
            <a:r>
              <a:rPr lang="en-US" altLang="en-US" sz="4000">
                <a:solidFill>
                  <a:srgbClr val="002060"/>
                </a:solidFill>
              </a:rPr>
              <a:t>no worse density </a:t>
            </a:r>
            <a:r>
              <a:rPr lang="en-US" altLang="en-US" sz="4000">
                <a:solidFill>
                  <a:srgbClr val="000000"/>
                </a:solidFill>
              </a:rPr>
              <a:t>than the optimum tree. Including the cost </a:t>
            </a:r>
            <a:r>
              <a:rPr lang="en-US" altLang="en-US" sz="4000">
                <a:solidFill>
                  <a:srgbClr val="FF0000"/>
                </a:solidFill>
              </a:rPr>
              <a:t>c</a:t>
            </a:r>
            <a:r>
              <a:rPr lang="en-US" altLang="en-US" sz="4000" baseline="-25000">
                <a:solidFill>
                  <a:srgbClr val="FF0000"/>
                </a:solidFill>
              </a:rPr>
              <a:t>k</a:t>
            </a:r>
          </a:p>
          <a:p>
            <a:pPr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of the edge entering the child. </a:t>
            </a:r>
          </a:p>
          <a:p>
            <a:pPr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We should recurse on </a:t>
            </a:r>
            <a:r>
              <a:rPr lang="en-US" altLang="en-US" sz="4000">
                <a:solidFill>
                  <a:srgbClr val="FF0000"/>
                </a:solidFill>
              </a:rPr>
              <a:t>this child </a:t>
            </a:r>
            <a:r>
              <a:rPr lang="en-US" altLang="en-US" sz="4000">
                <a:solidFill>
                  <a:srgbClr val="000000"/>
                </a:solidFill>
              </a:rPr>
              <a:t>with the correct number of terminals and with</a:t>
            </a:r>
            <a:r>
              <a:rPr lang="en-US" altLang="en-US" sz="4000">
                <a:solidFill>
                  <a:srgbClr val="FF0000"/>
                </a:solidFill>
              </a:rPr>
              <a:t> h-1</a:t>
            </a:r>
          </a:p>
          <a:p>
            <a:pPr>
              <a:buClrTx/>
              <a:buFontTx/>
              <a:buNone/>
            </a:pPr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07950"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 Guess the child </a:t>
            </a:r>
            <a:r>
              <a:rPr lang="en-US" altLang="en-US" sz="2800">
                <a:solidFill>
                  <a:srgbClr val="FF0000"/>
                </a:solidFill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</a:rPr>
              <a:t>K</a:t>
            </a: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 with better density</a:t>
            </a:r>
          </a:p>
          <a:p>
            <a:pPr marL="106363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700">
                <a:solidFill>
                  <a:srgbClr val="000000"/>
                </a:solidFill>
                <a:latin typeface="Lucida Sans Unicode" panose="020B0602030504020204" pitchFamily="34" charset="0"/>
              </a:rPr>
              <a:t>Guest the number </a:t>
            </a:r>
            <a:r>
              <a:rPr lang="en-US" altLang="en-US" sz="4000">
                <a:solidFill>
                  <a:srgbClr val="FF0000"/>
                </a:solidFill>
              </a:rPr>
              <a:t>t</a:t>
            </a:r>
            <a:r>
              <a:rPr lang="en-US" altLang="en-US" sz="2400" baseline="-25000">
                <a:solidFill>
                  <a:srgbClr val="FF0000"/>
                </a:solidFill>
              </a:rPr>
              <a:t>K 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of terminals that belong to the tree of</a:t>
            </a:r>
            <a:r>
              <a:rPr lang="en-US" altLang="en-US" sz="2800">
                <a:solidFill>
                  <a:srgbClr val="FF0000"/>
                </a:solidFill>
              </a:rPr>
              <a:t> S</a:t>
            </a:r>
            <a:r>
              <a:rPr lang="en-US" altLang="en-US" sz="2800" baseline="-25000">
                <a:solidFill>
                  <a:srgbClr val="FF0000"/>
                </a:solidFill>
              </a:rPr>
              <a:t>K</a:t>
            </a:r>
          </a:p>
          <a:p>
            <a:pPr marL="106363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Run recursively the algorithm with all choices of </a:t>
            </a:r>
            <a:r>
              <a:rPr lang="en-US" altLang="en-US" sz="2800">
                <a:solidFill>
                  <a:srgbClr val="FF0000"/>
                </a:solidFill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</a:rPr>
              <a:t>K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 baseline="-25000">
                <a:solidFill>
                  <a:srgbClr val="FF0000"/>
                </a:solidFill>
              </a:rPr>
              <a:t>K   </a:t>
            </a:r>
            <a:r>
              <a:rPr lang="en-US" altLang="en-US">
                <a:solidFill>
                  <a:srgbClr val="000000"/>
                </a:solidFill>
              </a:rPr>
              <a:t>and with </a:t>
            </a:r>
            <a:r>
              <a:rPr lang="en-US" altLang="en-US">
                <a:solidFill>
                  <a:srgbClr val="FF0000"/>
                </a:solidFill>
              </a:rPr>
              <a:t>h-1.</a:t>
            </a:r>
          </a:p>
          <a:p>
            <a:pPr marL="106363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Char char=""/>
            </a:pP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Add to the solution the tree with </a:t>
            </a:r>
            <a:r>
              <a:rPr lang="en-US" alt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best density </a:t>
            </a:r>
            <a:r>
              <a:rPr lang="en-US" altLang="en-US" sz="2800">
                <a:solidFill>
                  <a:srgbClr val="000000"/>
                </a:solidFill>
                <a:latin typeface="Lucida Sans Unicode" panose="020B0602030504020204" pitchFamily="34" charset="0"/>
              </a:rPr>
              <a:t>among all trees and iterate</a:t>
            </a:r>
            <a:r>
              <a:rPr lang="en-US" altLang="en-US" sz="320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 marL="106363" eaLnBrk="1" hangingPunct="1">
              <a:spcBef>
                <a:spcPts val="400"/>
              </a:spcBef>
              <a:buClr>
                <a:srgbClr val="2DA2BF"/>
              </a:buClr>
              <a:buFont typeface="Wingdings 3" panose="05040102010807070707" pitchFamily="18" charset="2"/>
              <a:buNone/>
            </a:pPr>
            <a:endParaRPr lang="en-US" altLang="en-US" sz="32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280988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FF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0000"/>
                </a:solidFill>
              </a:rPr>
              <a:t>recursive greedy </a:t>
            </a:r>
            <a:r>
              <a:rPr lang="en-US" altLang="en-US">
                <a:solidFill>
                  <a:srgbClr val="000000"/>
                </a:solidFill>
              </a:rPr>
              <a:t>algorithm of </a:t>
            </a:r>
            <a:r>
              <a:rPr lang="en-US" altLang="en-US">
                <a:solidFill>
                  <a:srgbClr val="7030A0"/>
                </a:solidFill>
              </a:rPr>
              <a:t>K. Peleg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15369</TotalTime>
  <Words>2794</Words>
  <Application>Microsoft Office PowerPoint</Application>
  <PresentationFormat>On-screen Show (4:3)</PresentationFormat>
  <Paragraphs>458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53</vt:i4>
      </vt:variant>
    </vt:vector>
  </HeadingPairs>
  <TitlesOfParts>
    <vt:vector size="75" baseType="lpstr">
      <vt:lpstr>Times New Roman</vt:lpstr>
      <vt:lpstr>Lucida Sans Unicode</vt:lpstr>
      <vt:lpstr>DejaVu Sans</vt:lpstr>
      <vt:lpstr>Garamond</vt:lpstr>
      <vt:lpstr>Wingdings</vt:lpstr>
      <vt:lpstr>Arial</vt:lpstr>
      <vt:lpstr>Wingdings 3</vt:lpstr>
      <vt:lpstr>Symbol</vt:lpstr>
      <vt:lpstr>Tahoma</vt:lpstr>
      <vt:lpstr>Wingdings 2</vt:lpstr>
      <vt:lpstr>Droid Sans</vt:lpstr>
      <vt:lpstr>Bitstream Vera Sans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barn door after the horses left : What should be taught in approximation algorithms courses? Guy Kortsarz, Rutgers Camden</dc:title>
  <dc:creator>kortsarts</dc:creator>
  <cp:lastModifiedBy>forensics</cp:lastModifiedBy>
  <cp:revision>511</cp:revision>
  <cp:lastPrinted>1601-01-01T00:00:00Z</cp:lastPrinted>
  <dcterms:created xsi:type="dcterms:W3CDTF">2011-02-26T21:58:22Z</dcterms:created>
  <dcterms:modified xsi:type="dcterms:W3CDTF">2022-07-25T20:04:06Z</dcterms:modified>
</cp:coreProperties>
</file>