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5"/>
  </p:notesMasterIdLst>
  <p:sldIdLst>
    <p:sldId id="256" r:id="rId3"/>
    <p:sldId id="257" r:id="rId4"/>
    <p:sldId id="258" r:id="rId5"/>
    <p:sldId id="259" r:id="rId6"/>
    <p:sldId id="323" r:id="rId7"/>
    <p:sldId id="267" r:id="rId8"/>
    <p:sldId id="268" r:id="rId9"/>
    <p:sldId id="355" r:id="rId10"/>
    <p:sldId id="356" r:id="rId11"/>
    <p:sldId id="357" r:id="rId12"/>
    <p:sldId id="358" r:id="rId13"/>
    <p:sldId id="313" r:id="rId14"/>
    <p:sldId id="317" r:id="rId15"/>
    <p:sldId id="352" r:id="rId16"/>
    <p:sldId id="318" r:id="rId17"/>
    <p:sldId id="349" r:id="rId18"/>
    <p:sldId id="350" r:id="rId19"/>
    <p:sldId id="351" r:id="rId20"/>
    <p:sldId id="260" r:id="rId21"/>
    <p:sldId id="262" r:id="rId22"/>
    <p:sldId id="263" r:id="rId23"/>
    <p:sldId id="264" r:id="rId24"/>
    <p:sldId id="265" r:id="rId25"/>
    <p:sldId id="266" r:id="rId26"/>
    <p:sldId id="269" r:id="rId27"/>
    <p:sldId id="270" r:id="rId28"/>
    <p:sldId id="271" r:id="rId29"/>
    <p:sldId id="272" r:id="rId30"/>
    <p:sldId id="324" r:id="rId31"/>
    <p:sldId id="325" r:id="rId32"/>
    <p:sldId id="326" r:id="rId33"/>
    <p:sldId id="327" r:id="rId34"/>
    <p:sldId id="273" r:id="rId35"/>
    <p:sldId id="274" r:id="rId36"/>
    <p:sldId id="275" r:id="rId37"/>
    <p:sldId id="276" r:id="rId38"/>
    <p:sldId id="346" r:id="rId39"/>
    <p:sldId id="347" r:id="rId40"/>
    <p:sldId id="278" r:id="rId41"/>
    <p:sldId id="329" r:id="rId42"/>
    <p:sldId id="348" r:id="rId43"/>
    <p:sldId id="279" r:id="rId44"/>
    <p:sldId id="280" r:id="rId45"/>
    <p:sldId id="359" r:id="rId46"/>
    <p:sldId id="335" r:id="rId47"/>
    <p:sldId id="340" r:id="rId48"/>
    <p:sldId id="336" r:id="rId49"/>
    <p:sldId id="337" r:id="rId50"/>
    <p:sldId id="341" r:id="rId51"/>
    <p:sldId id="342" r:id="rId52"/>
    <p:sldId id="344" r:id="rId53"/>
    <p:sldId id="345" r:id="rId54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ahoma" panose="020B0604030504040204" pitchFamily="34" charset="0"/>
        <a:ea typeface="+mn-ea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ahoma" panose="020B0604030504040204" pitchFamily="34" charset="0"/>
        <a:ea typeface="+mn-ea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ahoma" panose="020B0604030504040204" pitchFamily="34" charset="0"/>
        <a:ea typeface="+mn-ea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ahoma" panose="020B0604030504040204" pitchFamily="34" charset="0"/>
        <a:ea typeface="+mn-ea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ahoma" panose="020B0604030504040204" pitchFamily="34" charset="0"/>
        <a:ea typeface="+mn-ea"/>
        <a:cs typeface="DejaVu Sans" charset="0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ahoma" panose="020B0604030504040204" pitchFamily="34" charset="0"/>
        <a:ea typeface="+mn-ea"/>
        <a:cs typeface="DejaVu Sans" charset="0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ahoma" panose="020B0604030504040204" pitchFamily="34" charset="0"/>
        <a:ea typeface="+mn-ea"/>
        <a:cs typeface="DejaVu Sans" charset="0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ahoma" panose="020B0604030504040204" pitchFamily="34" charset="0"/>
        <a:ea typeface="+mn-ea"/>
        <a:cs typeface="DejaVu Sans" charset="0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ahoma" panose="020B0604030504040204" pitchFamily="34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0"/>
  </p:normalViewPr>
  <p:slideViewPr>
    <p:cSldViewPr>
      <p:cViewPr varScale="1">
        <p:scale>
          <a:sx n="72" d="100"/>
          <a:sy n="72" d="100"/>
        </p:scale>
        <p:origin x="1769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0BD52-DAB1-4A35-BB32-690D77485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2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650D0-48DA-41F1-A3F4-A5D8A8C598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18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49450" cy="5916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66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C2E32-3EB1-4174-9D27-0F658D827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94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FB02C-478B-4082-A166-AE45A3AC6E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805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593A6-CACC-4AB3-A65B-B845FA8F4A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729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6E572-C8F0-4340-A5CD-D49BD2867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659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17713"/>
            <a:ext cx="3810000" cy="4113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7C18F-DDC5-4F5E-A5D5-4487E59C4A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199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5A99-E453-453C-8C52-980DF99A9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971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03230-190A-450B-B5A4-6EFD10FCF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1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7890E-EBB8-43EC-B553-D30AB002A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388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DB30-B22A-4286-8275-0B3B27A2E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19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0BB0F-E0DA-4913-8C03-BEA55AFB1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38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C5B61-A360-4B96-9C21-E4F145391E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598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1B293-5EC4-4E29-B75D-59116C0B4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067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49450" cy="5916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66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A0132-686C-4BD2-A872-E683A60705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19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61093-FE9B-4C69-B164-7B7F08791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20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17713"/>
            <a:ext cx="3810000" cy="4113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9E973-9247-4F77-AABF-8BFE52823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52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3DF38-A65E-4D7D-AF68-6E0A7DCE2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92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753F6-93EB-4B64-B467-B5A079030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77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95FEA-741A-4ADC-A783-B73DB9E1C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0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77F05-27F9-420F-884D-49C7CBD35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2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124C4-6C6F-4931-8728-5E20D239D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4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F01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33CC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81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1C1C1C"/>
              </a:gs>
            </a:gsLst>
            <a:lin ang="108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145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0812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7042150" y="6243638"/>
            <a:ext cx="19034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5900"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96B87B7-C938-4E14-B0F2-87E5DB3382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2438400"/>
            <a:ext cx="9007475" cy="1050925"/>
            <a:chOff x="0" y="1536"/>
            <a:chExt cx="5674" cy="662"/>
          </a:xfrm>
        </p:grpSpPr>
        <p:grpSp>
          <p:nvGrpSpPr>
            <p:cNvPr id="2056" name="Group 2"/>
            <p:cNvGrpSpPr>
              <a:grpSpLocks/>
            </p:cNvGrpSpPr>
            <p:nvPr/>
          </p:nvGrpSpPr>
          <p:grpSpPr bwMode="auto">
            <a:xfrm>
              <a:off x="183" y="1604"/>
              <a:ext cx="447" cy="298"/>
              <a:chOff x="183" y="1604"/>
              <a:chExt cx="447" cy="298"/>
            </a:xfrm>
          </p:grpSpPr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183" y="1604"/>
                <a:ext cx="275" cy="298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/>
              </a:p>
            </p:txBody>
          </p:sp>
          <p:sp>
            <p:nvSpPr>
              <p:cNvPr id="2064" name="Rectangle 4"/>
              <p:cNvSpPr>
                <a:spLocks noChangeArrowheads="1"/>
              </p:cNvSpPr>
              <p:nvPr/>
            </p:nvSpPr>
            <p:spPr bwMode="auto">
              <a:xfrm>
                <a:off x="424" y="1604"/>
                <a:ext cx="206" cy="29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/>
              </a:p>
            </p:txBody>
          </p:sp>
        </p:grpSp>
        <p:grpSp>
          <p:nvGrpSpPr>
            <p:cNvPr id="2057" name="Group 5"/>
            <p:cNvGrpSpPr>
              <a:grpSpLocks/>
            </p:cNvGrpSpPr>
            <p:nvPr/>
          </p:nvGrpSpPr>
          <p:grpSpPr bwMode="auto">
            <a:xfrm>
              <a:off x="261" y="1870"/>
              <a:ext cx="464" cy="298"/>
              <a:chOff x="261" y="1870"/>
              <a:chExt cx="464" cy="298"/>
            </a:xfrm>
          </p:grpSpPr>
          <p:sp>
            <p:nvSpPr>
              <p:cNvPr id="2061" name="Rectangle 6"/>
              <p:cNvSpPr>
                <a:spLocks noChangeArrowheads="1"/>
              </p:cNvSpPr>
              <p:nvPr/>
            </p:nvSpPr>
            <p:spPr bwMode="auto">
              <a:xfrm>
                <a:off x="261" y="1870"/>
                <a:ext cx="265" cy="298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/>
              </a:p>
            </p:txBody>
          </p:sp>
          <p:sp>
            <p:nvSpPr>
              <p:cNvPr id="2062" name="Rectangle 7"/>
              <p:cNvSpPr>
                <a:spLocks noChangeArrowheads="1"/>
              </p:cNvSpPr>
              <p:nvPr/>
            </p:nvSpPr>
            <p:spPr bwMode="auto">
              <a:xfrm>
                <a:off x="494" y="1870"/>
                <a:ext cx="231" cy="29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CF01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en-US" altLang="en-US"/>
              </a:p>
            </p:txBody>
          </p:sp>
        </p:grp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352" cy="265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059" name="Rectangle 9"/>
            <p:cNvSpPr>
              <a:spLocks noChangeArrowheads="1"/>
            </p:cNvSpPr>
            <p:nvPr/>
          </p:nvSpPr>
          <p:spPr bwMode="auto">
            <a:xfrm>
              <a:off x="400" y="1536"/>
              <a:ext cx="19" cy="662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  <p:sp>
          <p:nvSpPr>
            <p:cNvPr id="2060" name="Rectangle 10"/>
            <p:cNvSpPr>
              <a:spLocks noChangeArrowheads="1"/>
            </p:cNvSpPr>
            <p:nvPr/>
          </p:nvSpPr>
          <p:spPr bwMode="auto">
            <a:xfrm flipV="1">
              <a:off x="199" y="2054"/>
              <a:ext cx="5475" cy="3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/>
            </a:p>
          </p:txBody>
        </p:sp>
      </p:grpSp>
      <p:sp>
        <p:nvSpPr>
          <p:cNvPr id="20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145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0812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053" name="Text Box 13"/>
          <p:cNvSpPr txBox="1">
            <a:spLocks noChangeArrowheads="1"/>
          </p:cNvSpPr>
          <p:nvPr/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400">
                <a:solidFill>
                  <a:srgbClr val="1C1C1C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5FF25FE-31A8-4B9D-8349-EF5B53A03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333399"/>
          </a:solidFill>
          <a:latin typeface="Tahoma" panose="020B0604030504040204" pitchFamily="34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search/cs?searchtype=author&amp;query=Byrka%2C+J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914400" y="1600200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A Survey on the  Tree augmentation problem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buClrTx/>
              <a:buSzPct val="60000"/>
              <a:buFontTx/>
              <a:buNone/>
            </a:pPr>
            <a:r>
              <a:rPr lang="en-US" altLang="en-US">
                <a:solidFill>
                  <a:srgbClr val="0070C0"/>
                </a:solidFill>
              </a:rPr>
              <a:t>Guy Kortsarz</a:t>
            </a:r>
          </a:p>
          <a:p>
            <a:pPr algn="ctr" eaLnBrk="1" hangingPunct="1">
              <a:buClrTx/>
              <a:buSzPct val="60000"/>
              <a:buFontTx/>
              <a:buNone/>
            </a:pPr>
            <a:endParaRPr lang="en-US" altLang="en-US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/>
            <a:r>
              <a:rPr lang="en-US" altLang="en-US" sz="4400">
                <a:solidFill>
                  <a:srgbClr val="333399"/>
                </a:solidFill>
              </a:rPr>
              <a:t> </a:t>
            </a:r>
            <a:r>
              <a:rPr lang="en-US" altLang="en-US" sz="4400">
                <a:solidFill>
                  <a:srgbClr val="00B0F0"/>
                </a:solidFill>
              </a:rPr>
              <a:t>Weighted case known work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3200" dirty="0" err="1" smtClean="0">
                <a:solidFill>
                  <a:srgbClr val="7030A0"/>
                </a:solidFill>
              </a:rPr>
              <a:t>Adjiashvili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smtClean="0"/>
              <a:t>gave </a:t>
            </a:r>
            <a:r>
              <a:rPr lang="en-US" altLang="en-US" sz="3200" dirty="0"/>
              <a:t>a  </a:t>
            </a:r>
            <a:r>
              <a:rPr lang="en-US" altLang="en-US" sz="3200" dirty="0">
                <a:solidFill>
                  <a:srgbClr val="FF0000"/>
                </a:solidFill>
              </a:rPr>
              <a:t>1.96 </a:t>
            </a:r>
            <a:r>
              <a:rPr lang="en-US" altLang="en-US" sz="3200" dirty="0"/>
              <a:t>ratio for </a:t>
            </a:r>
            <a:r>
              <a:rPr lang="en-US" altLang="en-US" sz="3200" dirty="0">
                <a:solidFill>
                  <a:srgbClr val="00B050"/>
                </a:solidFill>
              </a:rPr>
              <a:t>TAP</a:t>
            </a:r>
            <a:r>
              <a:rPr lang="en-US" altLang="en-US" sz="3200" dirty="0"/>
              <a:t> if the maximum weight is bounded by a </a:t>
            </a:r>
            <a:r>
              <a:rPr lang="en-US" altLang="en-US" sz="3200" dirty="0">
                <a:solidFill>
                  <a:srgbClr val="7030A0"/>
                </a:solidFill>
              </a:rPr>
              <a:t>constant</a:t>
            </a:r>
            <a:r>
              <a:rPr lang="en-US" altLang="en-US" sz="3200" dirty="0" smtClean="0">
                <a:solidFill>
                  <a:srgbClr val="7030A0"/>
                </a:solidFill>
              </a:rPr>
              <a:t>.</a:t>
            </a:r>
            <a:r>
              <a:rPr lang="en-US" altLang="en-US" sz="3200" dirty="0"/>
              <a:t> </a:t>
            </a:r>
            <a:r>
              <a:rPr lang="en-US" altLang="en-US" sz="3200" dirty="0" smtClean="0">
                <a:solidFill>
                  <a:srgbClr val="FF0000"/>
                </a:solidFill>
              </a:rPr>
              <a:t>LP </a:t>
            </a:r>
            <a:r>
              <a:rPr lang="en-US" altLang="en-US" sz="3200" dirty="0" smtClean="0"/>
              <a:t>based.</a:t>
            </a:r>
          </a:p>
          <a:p>
            <a:pPr marL="0" indent="0">
              <a:spcBef>
                <a:spcPts val="800"/>
              </a:spcBef>
              <a:buClr>
                <a:srgbClr val="3333CC"/>
              </a:buClr>
              <a:buSzPct val="60000"/>
              <a:defRPr/>
            </a:pPr>
            <a:r>
              <a:rPr lang="en-US" altLang="en-US" sz="3200" dirty="0" smtClean="0">
                <a:solidFill>
                  <a:srgbClr val="7030A0"/>
                </a:solidFill>
              </a:rPr>
              <a:t>  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Fiorini</a:t>
            </a:r>
            <a:r>
              <a:rPr lang="en-US" altLang="en-US" sz="3200" dirty="0">
                <a:solidFill>
                  <a:srgbClr val="7030A0"/>
                </a:solidFill>
              </a:rPr>
              <a:t>, </a:t>
            </a:r>
            <a:r>
              <a:rPr lang="en-US" altLang="en-US" sz="3200" dirty="0" err="1">
                <a:solidFill>
                  <a:srgbClr val="7030A0"/>
                </a:solidFill>
              </a:rPr>
              <a:t>Groß</a:t>
            </a:r>
            <a:r>
              <a:rPr lang="en-US" altLang="en-US" sz="3200" dirty="0">
                <a:solidFill>
                  <a:srgbClr val="7030A0"/>
                </a:solidFill>
              </a:rPr>
              <a:t>, </a:t>
            </a:r>
            <a:r>
              <a:rPr lang="en-US" altLang="en-US" sz="3200" dirty="0" err="1">
                <a:solidFill>
                  <a:srgbClr val="7030A0"/>
                </a:solidFill>
              </a:rPr>
              <a:t>Könemann</a:t>
            </a:r>
            <a:r>
              <a:rPr lang="en-US" altLang="en-US" sz="3200" dirty="0">
                <a:solidFill>
                  <a:srgbClr val="7030A0"/>
                </a:solidFill>
              </a:rPr>
              <a:t>, and </a:t>
            </a:r>
            <a:r>
              <a:rPr lang="en-US" altLang="en-US" sz="3200" dirty="0" err="1">
                <a:solidFill>
                  <a:srgbClr val="7030A0"/>
                </a:solidFill>
              </a:rPr>
              <a:t>Sanità</a:t>
            </a:r>
            <a:endParaRPr lang="en-US" altLang="en-US" sz="3200" dirty="0">
              <a:solidFill>
                <a:srgbClr val="7030A0"/>
              </a:solidFill>
            </a:endParaRP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defRPr/>
            </a:pPr>
            <a:r>
              <a:rPr lang="en-US" altLang="en-US" sz="3200" dirty="0" smtClean="0">
                <a:solidFill>
                  <a:schemeClr val="tx1"/>
                </a:solidFill>
              </a:rPr>
              <a:t>   ratio </a:t>
            </a:r>
            <a:r>
              <a:rPr lang="en-US" altLang="en-US" sz="3200" dirty="0" smtClean="0">
                <a:solidFill>
                  <a:srgbClr val="FF0000"/>
                </a:solidFill>
              </a:rPr>
              <a:t>3/2 </a:t>
            </a:r>
            <a:r>
              <a:rPr lang="en-US" altLang="en-US" sz="3200" dirty="0" smtClean="0">
                <a:solidFill>
                  <a:schemeClr val="tx1"/>
                </a:solidFill>
              </a:rPr>
              <a:t>for constant maximum weight.</a:t>
            </a:r>
            <a:endParaRPr lang="en-US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/>
            <a:r>
              <a:rPr lang="en-US" altLang="en-US" sz="4400">
                <a:solidFill>
                  <a:srgbClr val="333399"/>
                </a:solidFill>
              </a:rPr>
              <a:t> </a:t>
            </a:r>
            <a:r>
              <a:rPr lang="en-US" altLang="en-US" sz="4400">
                <a:solidFill>
                  <a:srgbClr val="00B0F0"/>
                </a:solidFill>
              </a:rPr>
              <a:t>Weighted case known work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17157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>
                <a:solidFill>
                  <a:srgbClr val="000000"/>
                </a:solidFill>
              </a:rPr>
              <a:t>Finally, solving a problem open 40 years</a:t>
            </a:r>
            <a:r>
              <a:rPr lang="en-US" altLang="en-US" sz="3200">
                <a:solidFill>
                  <a:schemeClr val="tx1"/>
                </a:solidFill>
              </a:rPr>
              <a:t>: </a:t>
            </a:r>
            <a:r>
              <a:rPr lang="en-US" altLang="en-US" sz="3200">
                <a:solidFill>
                  <a:srgbClr val="7030A0"/>
                </a:solidFill>
              </a:rPr>
              <a:t>Byrka, Grandoni, Ameli. </a:t>
            </a:r>
            <a:r>
              <a:rPr lang="en-US" altLang="en-US" sz="3200">
                <a:solidFill>
                  <a:srgbClr val="FF0000"/>
                </a:solidFill>
              </a:rPr>
              <a:t>1.91</a:t>
            </a:r>
            <a:r>
              <a:rPr lang="en-US" altLang="en-US" sz="3200">
                <a:solidFill>
                  <a:srgbClr val="7030A0"/>
                </a:solidFill>
              </a:rPr>
              <a:t> </a:t>
            </a:r>
            <a:r>
              <a:rPr lang="en-US" altLang="en-US" sz="3200">
                <a:solidFill>
                  <a:srgbClr val="00B050"/>
                </a:solidFill>
              </a:rPr>
              <a:t>for the general weighted case.</a:t>
            </a:r>
            <a:r>
              <a:rPr lang="en-US" altLang="en-US" sz="3200">
                <a:solidFill>
                  <a:srgbClr val="7030A0"/>
                </a:solidFill>
              </a:rPr>
              <a:t>  </a:t>
            </a:r>
            <a:r>
              <a:rPr lang="en-US" altLang="en-US" sz="3200">
                <a:solidFill>
                  <a:schemeClr val="tx1"/>
                </a:solidFill>
              </a:rPr>
              <a:t>Reduction to </a:t>
            </a:r>
            <a:r>
              <a:rPr lang="en-US" altLang="en-US" sz="3200">
                <a:solidFill>
                  <a:srgbClr val="FF0000"/>
                </a:solidFill>
              </a:rPr>
              <a:t>Steiner tree</a:t>
            </a:r>
            <a:r>
              <a:rPr lang="en-US" altLang="en-US" sz="3200">
                <a:solidFill>
                  <a:schemeClr val="tx1"/>
                </a:solidFill>
              </a:rPr>
              <a:t>. Brilliant.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>
                <a:solidFill>
                  <a:srgbClr val="7030A0"/>
                </a:solidFill>
              </a:rPr>
              <a:t>Traub Zenklusen. </a:t>
            </a:r>
            <a:r>
              <a:rPr lang="en-US" altLang="en-US" sz="3200">
                <a:solidFill>
                  <a:srgbClr val="FF0000"/>
                </a:solidFill>
              </a:rPr>
              <a:t>3/2+</a:t>
            </a:r>
            <a:r>
              <a:rPr lang="el-GR" altLang="en-US" sz="32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altLang="en-US" sz="32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320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 more brilliant.</a:t>
            </a:r>
            <a:endParaRPr lang="en-US" altLang="en-US" sz="3600">
              <a:solidFill>
                <a:schemeClr val="tx1"/>
              </a:solidFill>
              <a:hlinkClick r:id="rId3"/>
            </a:endParaRP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endParaRPr lang="en-US" altLang="en-US">
              <a:solidFill>
                <a:srgbClr val="7030A0"/>
              </a:solidFill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1"/>
          <p:cNvSpPr>
            <a:spLocks noChangeArrowheads="1"/>
          </p:cNvSpPr>
          <p:nvPr/>
        </p:nvSpPr>
        <p:spPr bwMode="auto">
          <a:xfrm>
            <a:off x="4191000" y="2057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6864350" y="2819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2159000" y="386715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4946650" y="28575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3886200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4765675" y="3859213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7423150" y="3733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2971800" y="38877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5749925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6542088" y="37480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6637" name="Straight Connector 14"/>
          <p:cNvCxnSpPr>
            <a:cxnSpLocks noChangeShapeType="1"/>
            <a:stCxn id="26626" idx="7"/>
            <a:endCxn id="26630" idx="7"/>
          </p:cNvCxnSpPr>
          <p:nvPr/>
        </p:nvCxnSpPr>
        <p:spPr bwMode="auto">
          <a:xfrm flipH="1">
            <a:off x="3373438" y="2112963"/>
            <a:ext cx="1143000" cy="9906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8" name="Straight Connector 16"/>
          <p:cNvCxnSpPr>
            <a:cxnSpLocks noChangeShapeType="1"/>
            <a:stCxn id="26626" idx="5"/>
            <a:endCxn id="26629" idx="1"/>
          </p:cNvCxnSpPr>
          <p:nvPr/>
        </p:nvCxnSpPr>
        <p:spPr bwMode="auto">
          <a:xfrm>
            <a:off x="4516438" y="2382838"/>
            <a:ext cx="485775" cy="530225"/>
          </a:xfrm>
          <a:prstGeom prst="line">
            <a:avLst/>
          </a:prstGeom>
          <a:noFill/>
          <a:ln w="730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9" name="Straight Connector 18"/>
          <p:cNvCxnSpPr>
            <a:cxnSpLocks noChangeShapeType="1"/>
            <a:stCxn id="26626" idx="7"/>
            <a:endCxn id="26627" idx="1"/>
          </p:cNvCxnSpPr>
          <p:nvPr/>
        </p:nvCxnSpPr>
        <p:spPr bwMode="auto">
          <a:xfrm>
            <a:off x="4516438" y="2112963"/>
            <a:ext cx="2405062" cy="76200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0" name="Straight Connector 20"/>
          <p:cNvCxnSpPr>
            <a:cxnSpLocks noChangeShapeType="1"/>
          </p:cNvCxnSpPr>
          <p:nvPr/>
        </p:nvCxnSpPr>
        <p:spPr bwMode="auto">
          <a:xfrm flipH="1">
            <a:off x="2274888" y="3313113"/>
            <a:ext cx="889000" cy="819150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1" name="Straight Connector 22"/>
          <p:cNvCxnSpPr>
            <a:cxnSpLocks noChangeShapeType="1"/>
            <a:endCxn id="26634" idx="0"/>
          </p:cNvCxnSpPr>
          <p:nvPr/>
        </p:nvCxnSpPr>
        <p:spPr bwMode="auto">
          <a:xfrm flipH="1">
            <a:off x="3162300" y="3276600"/>
            <a:ext cx="71438" cy="611188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2" name="Straight Connector 24"/>
          <p:cNvCxnSpPr>
            <a:cxnSpLocks noChangeShapeType="1"/>
          </p:cNvCxnSpPr>
          <p:nvPr/>
        </p:nvCxnSpPr>
        <p:spPr bwMode="auto">
          <a:xfrm>
            <a:off x="3438525" y="3289300"/>
            <a:ext cx="625475" cy="76200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3" name="Straight Connector 26"/>
          <p:cNvCxnSpPr>
            <a:cxnSpLocks noChangeShapeType="1"/>
          </p:cNvCxnSpPr>
          <p:nvPr/>
        </p:nvCxnSpPr>
        <p:spPr bwMode="auto">
          <a:xfrm flipH="1">
            <a:off x="4967288" y="3205163"/>
            <a:ext cx="179387" cy="619125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4" name="Straight Connector 28"/>
          <p:cNvCxnSpPr>
            <a:cxnSpLocks noChangeShapeType="1"/>
            <a:stCxn id="26629" idx="5"/>
            <a:endCxn id="26635" idx="1"/>
          </p:cNvCxnSpPr>
          <p:nvPr/>
        </p:nvCxnSpPr>
        <p:spPr bwMode="auto">
          <a:xfrm>
            <a:off x="5270500" y="3182938"/>
            <a:ext cx="534988" cy="682625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5" name="Straight Connector 30"/>
          <p:cNvCxnSpPr>
            <a:cxnSpLocks noChangeShapeType="1"/>
          </p:cNvCxnSpPr>
          <p:nvPr/>
        </p:nvCxnSpPr>
        <p:spPr bwMode="auto">
          <a:xfrm flipH="1">
            <a:off x="6732588" y="3079750"/>
            <a:ext cx="277812" cy="698500"/>
          </a:xfrm>
          <a:prstGeom prst="line">
            <a:avLst/>
          </a:prstGeom>
          <a:noFill/>
          <a:ln w="920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6" name="Straight Connector 32"/>
          <p:cNvCxnSpPr>
            <a:cxnSpLocks noChangeShapeType="1"/>
            <a:stCxn id="26627" idx="5"/>
            <a:endCxn id="26633" idx="0"/>
          </p:cNvCxnSpPr>
          <p:nvPr/>
        </p:nvCxnSpPr>
        <p:spPr bwMode="auto">
          <a:xfrm>
            <a:off x="7189788" y="3144838"/>
            <a:ext cx="423862" cy="588962"/>
          </a:xfrm>
          <a:prstGeom prst="line">
            <a:avLst/>
          </a:prstGeom>
          <a:noFill/>
          <a:ln w="793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47" name="Oval 33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48" name="Oval 34"/>
          <p:cNvSpPr>
            <a:spLocks noChangeArrowheads="1"/>
          </p:cNvSpPr>
          <p:nvPr/>
        </p:nvSpPr>
        <p:spPr bwMode="auto">
          <a:xfrm>
            <a:off x="2359025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49" name="Oval 35"/>
          <p:cNvSpPr>
            <a:spLocks noChangeArrowheads="1"/>
          </p:cNvSpPr>
          <p:nvPr/>
        </p:nvSpPr>
        <p:spPr bwMode="auto">
          <a:xfrm>
            <a:off x="3532188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6650" name="Straight Connector 37"/>
          <p:cNvCxnSpPr>
            <a:cxnSpLocks noChangeShapeType="1"/>
          </p:cNvCxnSpPr>
          <p:nvPr/>
        </p:nvCxnSpPr>
        <p:spPr bwMode="auto">
          <a:xfrm flipV="1">
            <a:off x="1730375" y="4124325"/>
            <a:ext cx="635000" cy="762000"/>
          </a:xfrm>
          <a:prstGeom prst="line">
            <a:avLst/>
          </a:prstGeom>
          <a:noFill/>
          <a:ln w="666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1" name="Straight Connector 39"/>
          <p:cNvCxnSpPr>
            <a:cxnSpLocks noChangeShapeType="1"/>
          </p:cNvCxnSpPr>
          <p:nvPr/>
        </p:nvCxnSpPr>
        <p:spPr bwMode="auto">
          <a:xfrm>
            <a:off x="2382838" y="4064000"/>
            <a:ext cx="198437" cy="1030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2" name="Straight Connector 41"/>
          <p:cNvCxnSpPr>
            <a:cxnSpLocks noChangeShapeType="1"/>
            <a:stCxn id="26628" idx="6"/>
            <a:endCxn id="26649" idx="2"/>
          </p:cNvCxnSpPr>
          <p:nvPr/>
        </p:nvCxnSpPr>
        <p:spPr bwMode="auto">
          <a:xfrm>
            <a:off x="2540000" y="4057650"/>
            <a:ext cx="992188" cy="1030288"/>
          </a:xfrm>
          <a:prstGeom prst="line">
            <a:avLst/>
          </a:prstGeom>
          <a:noFill/>
          <a:ln w="825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53" name="Oval 42"/>
          <p:cNvSpPr>
            <a:spLocks noChangeArrowheads="1"/>
          </p:cNvSpPr>
          <p:nvPr/>
        </p:nvSpPr>
        <p:spPr bwMode="auto">
          <a:xfrm>
            <a:off x="4506913" y="4994275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6654" name="Oval 43"/>
          <p:cNvSpPr>
            <a:spLocks noChangeArrowheads="1"/>
          </p:cNvSpPr>
          <p:nvPr/>
        </p:nvSpPr>
        <p:spPr bwMode="auto">
          <a:xfrm>
            <a:off x="5484813" y="4999038"/>
            <a:ext cx="392112" cy="39846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6655" name="Straight Connector 45"/>
          <p:cNvCxnSpPr>
            <a:cxnSpLocks noChangeShapeType="1"/>
          </p:cNvCxnSpPr>
          <p:nvPr/>
        </p:nvCxnSpPr>
        <p:spPr bwMode="auto">
          <a:xfrm flipH="1">
            <a:off x="4708525" y="4157663"/>
            <a:ext cx="258763" cy="1136650"/>
          </a:xfrm>
          <a:prstGeom prst="line">
            <a:avLst/>
          </a:prstGeom>
          <a:noFill/>
          <a:ln w="73025" algn="ctr">
            <a:solidFill>
              <a:schemeClr val="tx1">
                <a:alpha val="9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6" name="Straight Connector 47"/>
          <p:cNvCxnSpPr>
            <a:cxnSpLocks noChangeShapeType="1"/>
            <a:stCxn id="26632" idx="5"/>
          </p:cNvCxnSpPr>
          <p:nvPr/>
        </p:nvCxnSpPr>
        <p:spPr bwMode="auto">
          <a:xfrm>
            <a:off x="5091113" y="4184650"/>
            <a:ext cx="534987" cy="1000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57" name="Freeform 50"/>
          <p:cNvSpPr>
            <a:spLocks/>
          </p:cNvSpPr>
          <p:nvPr/>
        </p:nvSpPr>
        <p:spPr bwMode="auto">
          <a:xfrm>
            <a:off x="3227388" y="2967038"/>
            <a:ext cx="4044950" cy="2101850"/>
          </a:xfrm>
          <a:custGeom>
            <a:avLst/>
            <a:gdLst>
              <a:gd name="T0" fmla="*/ 0 w 4045931"/>
              <a:gd name="T1" fmla="*/ 1098106 h 2102754"/>
              <a:gd name="T2" fmla="*/ 3748745 w 4045931"/>
              <a:gd name="T3" fmla="*/ 2063590 h 2102754"/>
              <a:gd name="T4" fmla="*/ 3791225 w 4045931"/>
              <a:gd name="T5" fmla="*/ 0 h 2102754"/>
              <a:gd name="T6" fmla="*/ 3791225 w 4045931"/>
              <a:gd name="T7" fmla="*/ 0 h 21027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45931" h="2102754">
                <a:moveTo>
                  <a:pt x="0" y="1100469"/>
                </a:moveTo>
                <a:cubicBezTo>
                  <a:pt x="1560328" y="1675956"/>
                  <a:pt x="3120656" y="2251443"/>
                  <a:pt x="3753293" y="2068032"/>
                </a:cubicBezTo>
                <a:cubicBezTo>
                  <a:pt x="4385930" y="1884621"/>
                  <a:pt x="3795824" y="0"/>
                  <a:pt x="3795824" y="0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Freeform 52"/>
          <p:cNvSpPr>
            <a:spLocks/>
          </p:cNvSpPr>
          <p:nvPr/>
        </p:nvSpPr>
        <p:spPr bwMode="auto">
          <a:xfrm>
            <a:off x="5794375" y="3944938"/>
            <a:ext cx="2125663" cy="1525587"/>
          </a:xfrm>
          <a:custGeom>
            <a:avLst/>
            <a:gdLst>
              <a:gd name="T0" fmla="*/ 1936170 w 2125434"/>
              <a:gd name="T1" fmla="*/ 0 h 1525531"/>
              <a:gd name="T2" fmla="*/ 1941487 w 2125434"/>
              <a:gd name="T3" fmla="*/ 1430341 h 1525531"/>
              <a:gd name="T4" fmla="*/ 0 w 2125434"/>
              <a:gd name="T5" fmla="*/ 1276142 h 15255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5434" h="1525531">
                <a:moveTo>
                  <a:pt x="1935126" y="0"/>
                </a:moveTo>
                <a:cubicBezTo>
                  <a:pt x="2099044" y="608714"/>
                  <a:pt x="2262963" y="1217428"/>
                  <a:pt x="1940442" y="1430079"/>
                </a:cubicBezTo>
                <a:cubicBezTo>
                  <a:pt x="1617921" y="1642730"/>
                  <a:pt x="808960" y="1459318"/>
                  <a:pt x="0" y="1275907"/>
                </a:cubicBezTo>
              </a:path>
            </a:pathLst>
          </a:custGeom>
          <a:noFill/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Freeform 53"/>
          <p:cNvSpPr>
            <a:spLocks/>
          </p:cNvSpPr>
          <p:nvPr/>
        </p:nvSpPr>
        <p:spPr bwMode="auto">
          <a:xfrm>
            <a:off x="3600450" y="3887788"/>
            <a:ext cx="3132138" cy="1689100"/>
          </a:xfrm>
          <a:custGeom>
            <a:avLst/>
            <a:gdLst>
              <a:gd name="T0" fmla="*/ 3116240 w 3131957"/>
              <a:gd name="T1" fmla="*/ 0 h 1690025"/>
              <a:gd name="T2" fmla="*/ 2664226 w 3131957"/>
              <a:gd name="T3" fmla="*/ 1648843 h 1690025"/>
              <a:gd name="T4" fmla="*/ 0 w 3131957"/>
              <a:gd name="T5" fmla="*/ 1182289 h 1690025"/>
              <a:gd name="T6" fmla="*/ 0 w 3131957"/>
              <a:gd name="T7" fmla="*/ 1182289 h 16900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1957" h="1690025">
                <a:moveTo>
                  <a:pt x="3115340" y="0"/>
                </a:moveTo>
                <a:cubicBezTo>
                  <a:pt x="3149009" y="727887"/>
                  <a:pt x="3182679" y="1455774"/>
                  <a:pt x="2663456" y="1653362"/>
                </a:cubicBezTo>
                <a:cubicBezTo>
                  <a:pt x="2144233" y="1850950"/>
                  <a:pt x="0" y="1185530"/>
                  <a:pt x="0" y="1185530"/>
                </a:cubicBezTo>
              </a:path>
            </a:pathLst>
          </a:custGeom>
          <a:noFill/>
          <a:ln w="984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0" name="TextBox 54"/>
          <p:cNvSpPr txBox="1">
            <a:spLocks noChangeArrowheads="1"/>
          </p:cNvSpPr>
          <p:nvPr/>
        </p:nvSpPr>
        <p:spPr bwMode="auto">
          <a:xfrm>
            <a:off x="1563688" y="608013"/>
            <a:ext cx="60118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B0F0"/>
                </a:solidFill>
              </a:rPr>
              <a:t>An Example: part of the links</a:t>
            </a:r>
          </a:p>
        </p:txBody>
      </p:sp>
      <p:sp>
        <p:nvSpPr>
          <p:cNvPr id="26661" name="Freeform 55"/>
          <p:cNvSpPr>
            <a:spLocks/>
          </p:cNvSpPr>
          <p:nvPr/>
        </p:nvSpPr>
        <p:spPr bwMode="auto">
          <a:xfrm>
            <a:off x="1822450" y="3856038"/>
            <a:ext cx="2355850" cy="1190625"/>
          </a:xfrm>
          <a:custGeom>
            <a:avLst/>
            <a:gdLst>
              <a:gd name="T0" fmla="*/ 32630 w 2355092"/>
              <a:gd name="T1" fmla="*/ 1176969 h 1191042"/>
              <a:gd name="T2" fmla="*/ 123157 w 2355092"/>
              <a:gd name="T3" fmla="*/ 1176969 h 1191042"/>
              <a:gd name="T4" fmla="*/ 1885678 w 2355092"/>
              <a:gd name="T5" fmla="*/ 853244 h 1191042"/>
              <a:gd name="T6" fmla="*/ 2343614 w 2355092"/>
              <a:gd name="T7" fmla="*/ 131495 h 1191042"/>
              <a:gd name="T8" fmla="*/ 2247766 w 2355092"/>
              <a:gd name="T9" fmla="*/ 20048 h 1191042"/>
              <a:gd name="T10" fmla="*/ 2226466 w 2355092"/>
              <a:gd name="T11" fmla="*/ 4130 h 1191042"/>
              <a:gd name="T12" fmla="*/ 2221142 w 2355092"/>
              <a:gd name="T13" fmla="*/ 67810 h 1191042"/>
              <a:gd name="T14" fmla="*/ 2205168 w 2355092"/>
              <a:gd name="T15" fmla="*/ 41279 h 1191042"/>
              <a:gd name="T16" fmla="*/ 2189192 w 2355092"/>
              <a:gd name="T17" fmla="*/ 25355 h 1191042"/>
              <a:gd name="T18" fmla="*/ 2301014 w 2355092"/>
              <a:gd name="T19" fmla="*/ 78427 h 1191042"/>
              <a:gd name="T20" fmla="*/ 2295690 w 2355092"/>
              <a:gd name="T21" fmla="*/ 73116 h 1191042"/>
              <a:gd name="T22" fmla="*/ 2279716 w 2355092"/>
              <a:gd name="T23" fmla="*/ 51891 h 11910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55092" h="1191042">
                <a:moveTo>
                  <a:pt x="32580" y="1179032"/>
                </a:moveTo>
                <a:cubicBezTo>
                  <a:pt x="-76404" y="1206056"/>
                  <a:pt x="122957" y="1179032"/>
                  <a:pt x="122957" y="1179032"/>
                </a:cubicBezTo>
                <a:cubicBezTo>
                  <a:pt x="431301" y="1124983"/>
                  <a:pt x="1513165" y="1029290"/>
                  <a:pt x="1882646" y="854739"/>
                </a:cubicBezTo>
                <a:cubicBezTo>
                  <a:pt x="2252127" y="680188"/>
                  <a:pt x="2279595" y="270834"/>
                  <a:pt x="2339846" y="131725"/>
                </a:cubicBezTo>
                <a:cubicBezTo>
                  <a:pt x="2400097" y="-7384"/>
                  <a:pt x="2263645" y="41348"/>
                  <a:pt x="2244152" y="20083"/>
                </a:cubicBezTo>
                <a:cubicBezTo>
                  <a:pt x="2224659" y="-1182"/>
                  <a:pt x="2227317" y="-3840"/>
                  <a:pt x="2222887" y="4135"/>
                </a:cubicBezTo>
                <a:cubicBezTo>
                  <a:pt x="2218457" y="12109"/>
                  <a:pt x="2221115" y="61728"/>
                  <a:pt x="2217571" y="67930"/>
                </a:cubicBezTo>
                <a:cubicBezTo>
                  <a:pt x="2214027" y="74132"/>
                  <a:pt x="2206938" y="48437"/>
                  <a:pt x="2201622" y="41349"/>
                </a:cubicBezTo>
                <a:cubicBezTo>
                  <a:pt x="2196306" y="34261"/>
                  <a:pt x="2169724" y="19198"/>
                  <a:pt x="2185673" y="25400"/>
                </a:cubicBezTo>
                <a:cubicBezTo>
                  <a:pt x="2201622" y="31602"/>
                  <a:pt x="2279594" y="70589"/>
                  <a:pt x="2297315" y="78563"/>
                </a:cubicBezTo>
                <a:cubicBezTo>
                  <a:pt x="2315036" y="86537"/>
                  <a:pt x="2291999" y="73246"/>
                  <a:pt x="2291999" y="73246"/>
                </a:cubicBezTo>
                <a:cubicBezTo>
                  <a:pt x="2288455" y="68816"/>
                  <a:pt x="2282252" y="60398"/>
                  <a:pt x="2276050" y="51981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1"/>
          <p:cNvSpPr>
            <a:spLocks noChangeArrowheads="1"/>
          </p:cNvSpPr>
          <p:nvPr/>
        </p:nvSpPr>
        <p:spPr bwMode="auto">
          <a:xfrm>
            <a:off x="4191000" y="2057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6864350" y="2819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2159000" y="386715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4946650" y="28575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886200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4765675" y="3859213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423150" y="3733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2971800" y="38877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749925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6542088" y="37480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7661" name="Straight Connector 14"/>
          <p:cNvCxnSpPr>
            <a:cxnSpLocks noChangeShapeType="1"/>
            <a:stCxn id="27650" idx="7"/>
            <a:endCxn id="27654" idx="7"/>
          </p:cNvCxnSpPr>
          <p:nvPr/>
        </p:nvCxnSpPr>
        <p:spPr bwMode="auto">
          <a:xfrm flipH="1">
            <a:off x="3373438" y="2112963"/>
            <a:ext cx="1143000" cy="9906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2" name="Straight Connector 16"/>
          <p:cNvCxnSpPr>
            <a:cxnSpLocks noChangeShapeType="1"/>
            <a:stCxn id="27650" idx="5"/>
            <a:endCxn id="27653" idx="1"/>
          </p:cNvCxnSpPr>
          <p:nvPr/>
        </p:nvCxnSpPr>
        <p:spPr bwMode="auto">
          <a:xfrm>
            <a:off x="4516438" y="2382838"/>
            <a:ext cx="485775" cy="530225"/>
          </a:xfrm>
          <a:prstGeom prst="line">
            <a:avLst/>
          </a:prstGeom>
          <a:noFill/>
          <a:ln w="730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3" name="Straight Connector 18"/>
          <p:cNvCxnSpPr>
            <a:cxnSpLocks noChangeShapeType="1"/>
            <a:stCxn id="27650" idx="7"/>
            <a:endCxn id="27651" idx="1"/>
          </p:cNvCxnSpPr>
          <p:nvPr/>
        </p:nvCxnSpPr>
        <p:spPr bwMode="auto">
          <a:xfrm>
            <a:off x="4516438" y="2112963"/>
            <a:ext cx="2405062" cy="76200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4" name="Straight Connector 20"/>
          <p:cNvCxnSpPr>
            <a:cxnSpLocks noChangeShapeType="1"/>
          </p:cNvCxnSpPr>
          <p:nvPr/>
        </p:nvCxnSpPr>
        <p:spPr bwMode="auto">
          <a:xfrm flipH="1">
            <a:off x="2274888" y="3313113"/>
            <a:ext cx="889000" cy="819150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5" name="Straight Connector 22"/>
          <p:cNvCxnSpPr>
            <a:cxnSpLocks noChangeShapeType="1"/>
            <a:endCxn id="27658" idx="0"/>
          </p:cNvCxnSpPr>
          <p:nvPr/>
        </p:nvCxnSpPr>
        <p:spPr bwMode="auto">
          <a:xfrm flipH="1">
            <a:off x="3162300" y="3276600"/>
            <a:ext cx="71438" cy="611188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6" name="Straight Connector 24"/>
          <p:cNvCxnSpPr>
            <a:cxnSpLocks noChangeShapeType="1"/>
          </p:cNvCxnSpPr>
          <p:nvPr/>
        </p:nvCxnSpPr>
        <p:spPr bwMode="auto">
          <a:xfrm>
            <a:off x="3438525" y="3289300"/>
            <a:ext cx="625475" cy="76200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7" name="Straight Connector 26"/>
          <p:cNvCxnSpPr>
            <a:cxnSpLocks noChangeShapeType="1"/>
          </p:cNvCxnSpPr>
          <p:nvPr/>
        </p:nvCxnSpPr>
        <p:spPr bwMode="auto">
          <a:xfrm flipH="1">
            <a:off x="4967288" y="3205163"/>
            <a:ext cx="179387" cy="619125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8" name="Straight Connector 28"/>
          <p:cNvCxnSpPr>
            <a:cxnSpLocks noChangeShapeType="1"/>
            <a:stCxn id="27653" idx="5"/>
            <a:endCxn id="27659" idx="1"/>
          </p:cNvCxnSpPr>
          <p:nvPr/>
        </p:nvCxnSpPr>
        <p:spPr bwMode="auto">
          <a:xfrm>
            <a:off x="5270500" y="3182938"/>
            <a:ext cx="534988" cy="682625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9" name="Straight Connector 30"/>
          <p:cNvCxnSpPr>
            <a:cxnSpLocks noChangeShapeType="1"/>
          </p:cNvCxnSpPr>
          <p:nvPr/>
        </p:nvCxnSpPr>
        <p:spPr bwMode="auto">
          <a:xfrm flipH="1">
            <a:off x="6732588" y="3079750"/>
            <a:ext cx="277812" cy="698500"/>
          </a:xfrm>
          <a:prstGeom prst="line">
            <a:avLst/>
          </a:prstGeom>
          <a:noFill/>
          <a:ln w="920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0" name="Straight Connector 32"/>
          <p:cNvCxnSpPr>
            <a:cxnSpLocks noChangeShapeType="1"/>
            <a:stCxn id="27651" idx="5"/>
            <a:endCxn id="27657" idx="0"/>
          </p:cNvCxnSpPr>
          <p:nvPr/>
        </p:nvCxnSpPr>
        <p:spPr bwMode="auto">
          <a:xfrm>
            <a:off x="7189788" y="3144838"/>
            <a:ext cx="423862" cy="588962"/>
          </a:xfrm>
          <a:prstGeom prst="line">
            <a:avLst/>
          </a:prstGeom>
          <a:noFill/>
          <a:ln w="793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1" name="Oval 33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72" name="Oval 34"/>
          <p:cNvSpPr>
            <a:spLocks noChangeArrowheads="1"/>
          </p:cNvSpPr>
          <p:nvPr/>
        </p:nvSpPr>
        <p:spPr bwMode="auto">
          <a:xfrm>
            <a:off x="2359025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73" name="Oval 35"/>
          <p:cNvSpPr>
            <a:spLocks noChangeArrowheads="1"/>
          </p:cNvSpPr>
          <p:nvPr/>
        </p:nvSpPr>
        <p:spPr bwMode="auto">
          <a:xfrm>
            <a:off x="3532188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7674" name="Straight Connector 37"/>
          <p:cNvCxnSpPr>
            <a:cxnSpLocks noChangeShapeType="1"/>
          </p:cNvCxnSpPr>
          <p:nvPr/>
        </p:nvCxnSpPr>
        <p:spPr bwMode="auto">
          <a:xfrm flipV="1">
            <a:off x="1730375" y="4124325"/>
            <a:ext cx="635000" cy="762000"/>
          </a:xfrm>
          <a:prstGeom prst="line">
            <a:avLst/>
          </a:prstGeom>
          <a:noFill/>
          <a:ln w="666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5" name="Straight Connector 39"/>
          <p:cNvCxnSpPr>
            <a:cxnSpLocks noChangeShapeType="1"/>
          </p:cNvCxnSpPr>
          <p:nvPr/>
        </p:nvCxnSpPr>
        <p:spPr bwMode="auto">
          <a:xfrm>
            <a:off x="2382838" y="4064000"/>
            <a:ext cx="198437" cy="1030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6" name="Straight Connector 41"/>
          <p:cNvCxnSpPr>
            <a:cxnSpLocks noChangeShapeType="1"/>
            <a:stCxn id="27652" idx="6"/>
            <a:endCxn id="27673" idx="2"/>
          </p:cNvCxnSpPr>
          <p:nvPr/>
        </p:nvCxnSpPr>
        <p:spPr bwMode="auto">
          <a:xfrm>
            <a:off x="2540000" y="4057650"/>
            <a:ext cx="992188" cy="1030288"/>
          </a:xfrm>
          <a:prstGeom prst="line">
            <a:avLst/>
          </a:prstGeom>
          <a:noFill/>
          <a:ln w="825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7" name="Oval 42"/>
          <p:cNvSpPr>
            <a:spLocks noChangeArrowheads="1"/>
          </p:cNvSpPr>
          <p:nvPr/>
        </p:nvSpPr>
        <p:spPr bwMode="auto">
          <a:xfrm>
            <a:off x="4506913" y="4994275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78" name="Oval 43"/>
          <p:cNvSpPr>
            <a:spLocks noChangeArrowheads="1"/>
          </p:cNvSpPr>
          <p:nvPr/>
        </p:nvSpPr>
        <p:spPr bwMode="auto">
          <a:xfrm>
            <a:off x="5484813" y="4999038"/>
            <a:ext cx="392112" cy="39846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7679" name="Straight Connector 45"/>
          <p:cNvCxnSpPr>
            <a:cxnSpLocks noChangeShapeType="1"/>
          </p:cNvCxnSpPr>
          <p:nvPr/>
        </p:nvCxnSpPr>
        <p:spPr bwMode="auto">
          <a:xfrm flipH="1">
            <a:off x="4708525" y="4157663"/>
            <a:ext cx="258763" cy="1136650"/>
          </a:xfrm>
          <a:prstGeom prst="line">
            <a:avLst/>
          </a:prstGeom>
          <a:noFill/>
          <a:ln w="73025" algn="ctr">
            <a:solidFill>
              <a:schemeClr val="tx1">
                <a:alpha val="9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80" name="Straight Connector 47"/>
          <p:cNvCxnSpPr>
            <a:cxnSpLocks noChangeShapeType="1"/>
            <a:stCxn id="27656" idx="5"/>
          </p:cNvCxnSpPr>
          <p:nvPr/>
        </p:nvCxnSpPr>
        <p:spPr bwMode="auto">
          <a:xfrm>
            <a:off x="5091113" y="4184650"/>
            <a:ext cx="534987" cy="1000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81" name="Freeform 50"/>
          <p:cNvSpPr>
            <a:spLocks/>
          </p:cNvSpPr>
          <p:nvPr/>
        </p:nvSpPr>
        <p:spPr bwMode="auto">
          <a:xfrm>
            <a:off x="3227388" y="2967038"/>
            <a:ext cx="4044950" cy="2101850"/>
          </a:xfrm>
          <a:custGeom>
            <a:avLst/>
            <a:gdLst>
              <a:gd name="T0" fmla="*/ 0 w 4045931"/>
              <a:gd name="T1" fmla="*/ 1098106 h 2102754"/>
              <a:gd name="T2" fmla="*/ 3748745 w 4045931"/>
              <a:gd name="T3" fmla="*/ 2063590 h 2102754"/>
              <a:gd name="T4" fmla="*/ 3791225 w 4045931"/>
              <a:gd name="T5" fmla="*/ 0 h 2102754"/>
              <a:gd name="T6" fmla="*/ 3791225 w 4045931"/>
              <a:gd name="T7" fmla="*/ 0 h 21027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45931" h="2102754">
                <a:moveTo>
                  <a:pt x="0" y="1100469"/>
                </a:moveTo>
                <a:cubicBezTo>
                  <a:pt x="1560328" y="1675956"/>
                  <a:pt x="3120656" y="2251443"/>
                  <a:pt x="3753293" y="2068032"/>
                </a:cubicBezTo>
                <a:cubicBezTo>
                  <a:pt x="4385930" y="1884621"/>
                  <a:pt x="3795824" y="0"/>
                  <a:pt x="3795824" y="0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Freeform 52"/>
          <p:cNvSpPr>
            <a:spLocks/>
          </p:cNvSpPr>
          <p:nvPr/>
        </p:nvSpPr>
        <p:spPr bwMode="auto">
          <a:xfrm>
            <a:off x="5794375" y="3944938"/>
            <a:ext cx="2125663" cy="1525587"/>
          </a:xfrm>
          <a:custGeom>
            <a:avLst/>
            <a:gdLst>
              <a:gd name="T0" fmla="*/ 1936170 w 2125434"/>
              <a:gd name="T1" fmla="*/ 0 h 1525531"/>
              <a:gd name="T2" fmla="*/ 1941487 w 2125434"/>
              <a:gd name="T3" fmla="*/ 1430341 h 1525531"/>
              <a:gd name="T4" fmla="*/ 0 w 2125434"/>
              <a:gd name="T5" fmla="*/ 1276142 h 15255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5434" h="1525531">
                <a:moveTo>
                  <a:pt x="1935126" y="0"/>
                </a:moveTo>
                <a:cubicBezTo>
                  <a:pt x="2099044" y="608714"/>
                  <a:pt x="2262963" y="1217428"/>
                  <a:pt x="1940442" y="1430079"/>
                </a:cubicBezTo>
                <a:cubicBezTo>
                  <a:pt x="1617921" y="1642730"/>
                  <a:pt x="808960" y="1459318"/>
                  <a:pt x="0" y="1275907"/>
                </a:cubicBezTo>
              </a:path>
            </a:pathLst>
          </a:custGeom>
          <a:noFill/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Freeform 53"/>
          <p:cNvSpPr>
            <a:spLocks/>
          </p:cNvSpPr>
          <p:nvPr/>
        </p:nvSpPr>
        <p:spPr bwMode="auto">
          <a:xfrm>
            <a:off x="3600450" y="3887788"/>
            <a:ext cx="3132138" cy="1689100"/>
          </a:xfrm>
          <a:custGeom>
            <a:avLst/>
            <a:gdLst>
              <a:gd name="T0" fmla="*/ 3116240 w 3131957"/>
              <a:gd name="T1" fmla="*/ 0 h 1690025"/>
              <a:gd name="T2" fmla="*/ 2664226 w 3131957"/>
              <a:gd name="T3" fmla="*/ 1648843 h 1690025"/>
              <a:gd name="T4" fmla="*/ 0 w 3131957"/>
              <a:gd name="T5" fmla="*/ 1182289 h 1690025"/>
              <a:gd name="T6" fmla="*/ 0 w 3131957"/>
              <a:gd name="T7" fmla="*/ 1182289 h 16900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1957" h="1690025">
                <a:moveTo>
                  <a:pt x="3115340" y="0"/>
                </a:moveTo>
                <a:cubicBezTo>
                  <a:pt x="3149009" y="727887"/>
                  <a:pt x="3182679" y="1455774"/>
                  <a:pt x="2663456" y="1653362"/>
                </a:cubicBezTo>
                <a:cubicBezTo>
                  <a:pt x="2144233" y="1850950"/>
                  <a:pt x="0" y="1185530"/>
                  <a:pt x="0" y="1185530"/>
                </a:cubicBezTo>
              </a:path>
            </a:pathLst>
          </a:custGeom>
          <a:noFill/>
          <a:ln w="984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TextBox 54"/>
          <p:cNvSpPr txBox="1">
            <a:spLocks noChangeArrowheads="1"/>
          </p:cNvSpPr>
          <p:nvPr/>
        </p:nvSpPr>
        <p:spPr bwMode="auto">
          <a:xfrm>
            <a:off x="1563688" y="608013"/>
            <a:ext cx="60118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B0F0"/>
                </a:solidFill>
              </a:rPr>
              <a:t>Simple ratio 2 for weighted case replace by up links</a:t>
            </a:r>
          </a:p>
        </p:txBody>
      </p:sp>
      <p:sp>
        <p:nvSpPr>
          <p:cNvPr id="27685" name="Freeform 55"/>
          <p:cNvSpPr>
            <a:spLocks/>
          </p:cNvSpPr>
          <p:nvPr/>
        </p:nvSpPr>
        <p:spPr bwMode="auto">
          <a:xfrm>
            <a:off x="1822450" y="3856038"/>
            <a:ext cx="2355850" cy="1190625"/>
          </a:xfrm>
          <a:custGeom>
            <a:avLst/>
            <a:gdLst>
              <a:gd name="T0" fmla="*/ 32630 w 2355092"/>
              <a:gd name="T1" fmla="*/ 1176969 h 1191042"/>
              <a:gd name="T2" fmla="*/ 123157 w 2355092"/>
              <a:gd name="T3" fmla="*/ 1176969 h 1191042"/>
              <a:gd name="T4" fmla="*/ 1885678 w 2355092"/>
              <a:gd name="T5" fmla="*/ 853244 h 1191042"/>
              <a:gd name="T6" fmla="*/ 2343614 w 2355092"/>
              <a:gd name="T7" fmla="*/ 131495 h 1191042"/>
              <a:gd name="T8" fmla="*/ 2247766 w 2355092"/>
              <a:gd name="T9" fmla="*/ 20048 h 1191042"/>
              <a:gd name="T10" fmla="*/ 2226466 w 2355092"/>
              <a:gd name="T11" fmla="*/ 4130 h 1191042"/>
              <a:gd name="T12" fmla="*/ 2221142 w 2355092"/>
              <a:gd name="T13" fmla="*/ 67810 h 1191042"/>
              <a:gd name="T14" fmla="*/ 2205168 w 2355092"/>
              <a:gd name="T15" fmla="*/ 41279 h 1191042"/>
              <a:gd name="T16" fmla="*/ 2189192 w 2355092"/>
              <a:gd name="T17" fmla="*/ 25355 h 1191042"/>
              <a:gd name="T18" fmla="*/ 2301014 w 2355092"/>
              <a:gd name="T19" fmla="*/ 78427 h 1191042"/>
              <a:gd name="T20" fmla="*/ 2295690 w 2355092"/>
              <a:gd name="T21" fmla="*/ 73116 h 1191042"/>
              <a:gd name="T22" fmla="*/ 2279716 w 2355092"/>
              <a:gd name="T23" fmla="*/ 51891 h 11910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55092" h="1191042">
                <a:moveTo>
                  <a:pt x="32580" y="1179032"/>
                </a:moveTo>
                <a:cubicBezTo>
                  <a:pt x="-76404" y="1206056"/>
                  <a:pt x="122957" y="1179032"/>
                  <a:pt x="122957" y="1179032"/>
                </a:cubicBezTo>
                <a:cubicBezTo>
                  <a:pt x="431301" y="1124983"/>
                  <a:pt x="1513165" y="1029290"/>
                  <a:pt x="1882646" y="854739"/>
                </a:cubicBezTo>
                <a:cubicBezTo>
                  <a:pt x="2252127" y="680188"/>
                  <a:pt x="2279595" y="270834"/>
                  <a:pt x="2339846" y="131725"/>
                </a:cubicBezTo>
                <a:cubicBezTo>
                  <a:pt x="2400097" y="-7384"/>
                  <a:pt x="2263645" y="41348"/>
                  <a:pt x="2244152" y="20083"/>
                </a:cubicBezTo>
                <a:cubicBezTo>
                  <a:pt x="2224659" y="-1182"/>
                  <a:pt x="2227317" y="-3840"/>
                  <a:pt x="2222887" y="4135"/>
                </a:cubicBezTo>
                <a:cubicBezTo>
                  <a:pt x="2218457" y="12109"/>
                  <a:pt x="2221115" y="61728"/>
                  <a:pt x="2217571" y="67930"/>
                </a:cubicBezTo>
                <a:cubicBezTo>
                  <a:pt x="2214027" y="74132"/>
                  <a:pt x="2206938" y="48437"/>
                  <a:pt x="2201622" y="41349"/>
                </a:cubicBezTo>
                <a:cubicBezTo>
                  <a:pt x="2196306" y="34261"/>
                  <a:pt x="2169724" y="19198"/>
                  <a:pt x="2185673" y="25400"/>
                </a:cubicBezTo>
                <a:cubicBezTo>
                  <a:pt x="2201622" y="31602"/>
                  <a:pt x="2279594" y="70589"/>
                  <a:pt x="2297315" y="78563"/>
                </a:cubicBezTo>
                <a:cubicBezTo>
                  <a:pt x="2315036" y="86537"/>
                  <a:pt x="2291999" y="73246"/>
                  <a:pt x="2291999" y="73246"/>
                </a:cubicBezTo>
                <a:cubicBezTo>
                  <a:pt x="2288455" y="68816"/>
                  <a:pt x="2282252" y="60398"/>
                  <a:pt x="2276050" y="51981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1"/>
          <p:cNvSpPr>
            <a:spLocks noChangeArrowheads="1"/>
          </p:cNvSpPr>
          <p:nvPr/>
        </p:nvSpPr>
        <p:spPr bwMode="auto">
          <a:xfrm>
            <a:off x="4191000" y="2057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6864350" y="2819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2159000" y="386715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4946650" y="28575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3886200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4765675" y="3859213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7423150" y="3733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2971800" y="38877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749925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6542088" y="37480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8685" name="Straight Connector 14"/>
          <p:cNvCxnSpPr>
            <a:cxnSpLocks noChangeShapeType="1"/>
            <a:stCxn id="28674" idx="7"/>
            <a:endCxn id="28678" idx="7"/>
          </p:cNvCxnSpPr>
          <p:nvPr/>
        </p:nvCxnSpPr>
        <p:spPr bwMode="auto">
          <a:xfrm flipH="1">
            <a:off x="3373438" y="2112963"/>
            <a:ext cx="1143000" cy="9906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6" name="Straight Connector 16"/>
          <p:cNvCxnSpPr>
            <a:cxnSpLocks noChangeShapeType="1"/>
            <a:stCxn id="28674" idx="5"/>
            <a:endCxn id="28677" idx="1"/>
          </p:cNvCxnSpPr>
          <p:nvPr/>
        </p:nvCxnSpPr>
        <p:spPr bwMode="auto">
          <a:xfrm>
            <a:off x="4516438" y="2382838"/>
            <a:ext cx="485775" cy="530225"/>
          </a:xfrm>
          <a:prstGeom prst="line">
            <a:avLst/>
          </a:prstGeom>
          <a:noFill/>
          <a:ln w="730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7" name="Straight Connector 18"/>
          <p:cNvCxnSpPr>
            <a:cxnSpLocks noChangeShapeType="1"/>
            <a:stCxn id="28674" idx="7"/>
            <a:endCxn id="28675" idx="1"/>
          </p:cNvCxnSpPr>
          <p:nvPr/>
        </p:nvCxnSpPr>
        <p:spPr bwMode="auto">
          <a:xfrm>
            <a:off x="4516438" y="2112963"/>
            <a:ext cx="2405062" cy="76200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8" name="Straight Connector 20"/>
          <p:cNvCxnSpPr>
            <a:cxnSpLocks noChangeShapeType="1"/>
          </p:cNvCxnSpPr>
          <p:nvPr/>
        </p:nvCxnSpPr>
        <p:spPr bwMode="auto">
          <a:xfrm flipH="1">
            <a:off x="2274888" y="3313113"/>
            <a:ext cx="889000" cy="819150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9" name="Straight Connector 22"/>
          <p:cNvCxnSpPr>
            <a:cxnSpLocks noChangeShapeType="1"/>
            <a:endCxn id="28682" idx="0"/>
          </p:cNvCxnSpPr>
          <p:nvPr/>
        </p:nvCxnSpPr>
        <p:spPr bwMode="auto">
          <a:xfrm flipH="1">
            <a:off x="3162300" y="3276600"/>
            <a:ext cx="71438" cy="611188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0" name="Straight Connector 24"/>
          <p:cNvCxnSpPr>
            <a:cxnSpLocks noChangeShapeType="1"/>
          </p:cNvCxnSpPr>
          <p:nvPr/>
        </p:nvCxnSpPr>
        <p:spPr bwMode="auto">
          <a:xfrm>
            <a:off x="3438525" y="3289300"/>
            <a:ext cx="625475" cy="76200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1" name="Straight Connector 26"/>
          <p:cNvCxnSpPr>
            <a:cxnSpLocks noChangeShapeType="1"/>
          </p:cNvCxnSpPr>
          <p:nvPr/>
        </p:nvCxnSpPr>
        <p:spPr bwMode="auto">
          <a:xfrm flipH="1">
            <a:off x="4967288" y="3205163"/>
            <a:ext cx="179387" cy="619125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2" name="Straight Connector 28"/>
          <p:cNvCxnSpPr>
            <a:cxnSpLocks noChangeShapeType="1"/>
            <a:stCxn id="28677" idx="5"/>
            <a:endCxn id="28683" idx="1"/>
          </p:cNvCxnSpPr>
          <p:nvPr/>
        </p:nvCxnSpPr>
        <p:spPr bwMode="auto">
          <a:xfrm>
            <a:off x="5270500" y="3182938"/>
            <a:ext cx="534988" cy="682625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3" name="Straight Connector 30"/>
          <p:cNvCxnSpPr>
            <a:cxnSpLocks noChangeShapeType="1"/>
          </p:cNvCxnSpPr>
          <p:nvPr/>
        </p:nvCxnSpPr>
        <p:spPr bwMode="auto">
          <a:xfrm flipH="1">
            <a:off x="6732588" y="3079750"/>
            <a:ext cx="277812" cy="698500"/>
          </a:xfrm>
          <a:prstGeom prst="line">
            <a:avLst/>
          </a:prstGeom>
          <a:noFill/>
          <a:ln w="920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4" name="Straight Connector 32"/>
          <p:cNvCxnSpPr>
            <a:cxnSpLocks noChangeShapeType="1"/>
            <a:stCxn id="28675" idx="5"/>
            <a:endCxn id="28681" idx="0"/>
          </p:cNvCxnSpPr>
          <p:nvPr/>
        </p:nvCxnSpPr>
        <p:spPr bwMode="auto">
          <a:xfrm>
            <a:off x="7189788" y="3144838"/>
            <a:ext cx="423862" cy="588962"/>
          </a:xfrm>
          <a:prstGeom prst="line">
            <a:avLst/>
          </a:prstGeom>
          <a:noFill/>
          <a:ln w="793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95" name="Oval 33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96" name="Oval 34"/>
          <p:cNvSpPr>
            <a:spLocks noChangeArrowheads="1"/>
          </p:cNvSpPr>
          <p:nvPr/>
        </p:nvSpPr>
        <p:spPr bwMode="auto">
          <a:xfrm>
            <a:off x="2359025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697" name="Oval 35"/>
          <p:cNvSpPr>
            <a:spLocks noChangeArrowheads="1"/>
          </p:cNvSpPr>
          <p:nvPr/>
        </p:nvSpPr>
        <p:spPr bwMode="auto">
          <a:xfrm>
            <a:off x="3532188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8698" name="Straight Connector 37"/>
          <p:cNvCxnSpPr>
            <a:cxnSpLocks noChangeShapeType="1"/>
          </p:cNvCxnSpPr>
          <p:nvPr/>
        </p:nvCxnSpPr>
        <p:spPr bwMode="auto">
          <a:xfrm flipV="1">
            <a:off x="1730375" y="4124325"/>
            <a:ext cx="635000" cy="762000"/>
          </a:xfrm>
          <a:prstGeom prst="line">
            <a:avLst/>
          </a:prstGeom>
          <a:noFill/>
          <a:ln w="666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99" name="Straight Connector 39"/>
          <p:cNvCxnSpPr>
            <a:cxnSpLocks noChangeShapeType="1"/>
          </p:cNvCxnSpPr>
          <p:nvPr/>
        </p:nvCxnSpPr>
        <p:spPr bwMode="auto">
          <a:xfrm>
            <a:off x="2382838" y="4064000"/>
            <a:ext cx="198437" cy="1030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00" name="Straight Connector 41"/>
          <p:cNvCxnSpPr>
            <a:cxnSpLocks noChangeShapeType="1"/>
            <a:stCxn id="28676" idx="6"/>
            <a:endCxn id="28697" idx="2"/>
          </p:cNvCxnSpPr>
          <p:nvPr/>
        </p:nvCxnSpPr>
        <p:spPr bwMode="auto">
          <a:xfrm>
            <a:off x="2540000" y="4057650"/>
            <a:ext cx="992188" cy="1030288"/>
          </a:xfrm>
          <a:prstGeom prst="line">
            <a:avLst/>
          </a:prstGeom>
          <a:noFill/>
          <a:ln w="825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01" name="Oval 42"/>
          <p:cNvSpPr>
            <a:spLocks noChangeArrowheads="1"/>
          </p:cNvSpPr>
          <p:nvPr/>
        </p:nvSpPr>
        <p:spPr bwMode="auto">
          <a:xfrm>
            <a:off x="4506913" y="4994275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8702" name="Oval 43"/>
          <p:cNvSpPr>
            <a:spLocks noChangeArrowheads="1"/>
          </p:cNvSpPr>
          <p:nvPr/>
        </p:nvSpPr>
        <p:spPr bwMode="auto">
          <a:xfrm>
            <a:off x="5484813" y="4999038"/>
            <a:ext cx="392112" cy="39846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8703" name="Straight Connector 45"/>
          <p:cNvCxnSpPr>
            <a:cxnSpLocks noChangeShapeType="1"/>
          </p:cNvCxnSpPr>
          <p:nvPr/>
        </p:nvCxnSpPr>
        <p:spPr bwMode="auto">
          <a:xfrm flipH="1">
            <a:off x="4708525" y="4157663"/>
            <a:ext cx="258763" cy="1136650"/>
          </a:xfrm>
          <a:prstGeom prst="line">
            <a:avLst/>
          </a:prstGeom>
          <a:noFill/>
          <a:ln w="73025" algn="ctr">
            <a:solidFill>
              <a:schemeClr val="tx1">
                <a:alpha val="9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704" name="Straight Connector 47"/>
          <p:cNvCxnSpPr>
            <a:cxnSpLocks noChangeShapeType="1"/>
            <a:stCxn id="28680" idx="5"/>
          </p:cNvCxnSpPr>
          <p:nvPr/>
        </p:nvCxnSpPr>
        <p:spPr bwMode="auto">
          <a:xfrm>
            <a:off x="5091113" y="4184650"/>
            <a:ext cx="534987" cy="1000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705" name="Freeform 50"/>
          <p:cNvSpPr>
            <a:spLocks/>
          </p:cNvSpPr>
          <p:nvPr/>
        </p:nvSpPr>
        <p:spPr bwMode="auto">
          <a:xfrm>
            <a:off x="3227388" y="2967038"/>
            <a:ext cx="4044950" cy="2101850"/>
          </a:xfrm>
          <a:custGeom>
            <a:avLst/>
            <a:gdLst>
              <a:gd name="T0" fmla="*/ 0 w 4045931"/>
              <a:gd name="T1" fmla="*/ 1098106 h 2102754"/>
              <a:gd name="T2" fmla="*/ 3748745 w 4045931"/>
              <a:gd name="T3" fmla="*/ 2063590 h 2102754"/>
              <a:gd name="T4" fmla="*/ 3791225 w 4045931"/>
              <a:gd name="T5" fmla="*/ 0 h 2102754"/>
              <a:gd name="T6" fmla="*/ 3791225 w 4045931"/>
              <a:gd name="T7" fmla="*/ 0 h 21027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45931" h="2102754">
                <a:moveTo>
                  <a:pt x="0" y="1100469"/>
                </a:moveTo>
                <a:cubicBezTo>
                  <a:pt x="1560328" y="1675956"/>
                  <a:pt x="3120656" y="2251443"/>
                  <a:pt x="3753293" y="2068032"/>
                </a:cubicBezTo>
                <a:cubicBezTo>
                  <a:pt x="4385930" y="1884621"/>
                  <a:pt x="3795824" y="0"/>
                  <a:pt x="3795824" y="0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Freeform 52"/>
          <p:cNvSpPr>
            <a:spLocks/>
          </p:cNvSpPr>
          <p:nvPr/>
        </p:nvSpPr>
        <p:spPr bwMode="auto">
          <a:xfrm>
            <a:off x="5794375" y="3944938"/>
            <a:ext cx="2125663" cy="1525587"/>
          </a:xfrm>
          <a:custGeom>
            <a:avLst/>
            <a:gdLst>
              <a:gd name="T0" fmla="*/ 1936170 w 2125434"/>
              <a:gd name="T1" fmla="*/ 0 h 1525531"/>
              <a:gd name="T2" fmla="*/ 1941487 w 2125434"/>
              <a:gd name="T3" fmla="*/ 1430341 h 1525531"/>
              <a:gd name="T4" fmla="*/ 0 w 2125434"/>
              <a:gd name="T5" fmla="*/ 1276142 h 15255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5434" h="1525531">
                <a:moveTo>
                  <a:pt x="1935126" y="0"/>
                </a:moveTo>
                <a:cubicBezTo>
                  <a:pt x="2099044" y="608714"/>
                  <a:pt x="2262963" y="1217428"/>
                  <a:pt x="1940442" y="1430079"/>
                </a:cubicBezTo>
                <a:cubicBezTo>
                  <a:pt x="1617921" y="1642730"/>
                  <a:pt x="808960" y="1459318"/>
                  <a:pt x="0" y="1275907"/>
                </a:cubicBezTo>
              </a:path>
            </a:pathLst>
          </a:custGeom>
          <a:noFill/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Freeform 53"/>
          <p:cNvSpPr>
            <a:spLocks/>
          </p:cNvSpPr>
          <p:nvPr/>
        </p:nvSpPr>
        <p:spPr bwMode="auto">
          <a:xfrm>
            <a:off x="3600450" y="3887788"/>
            <a:ext cx="3132138" cy="1689100"/>
          </a:xfrm>
          <a:custGeom>
            <a:avLst/>
            <a:gdLst>
              <a:gd name="T0" fmla="*/ 3116240 w 3131957"/>
              <a:gd name="T1" fmla="*/ 0 h 1690025"/>
              <a:gd name="T2" fmla="*/ 2664226 w 3131957"/>
              <a:gd name="T3" fmla="*/ 1648843 h 1690025"/>
              <a:gd name="T4" fmla="*/ 0 w 3131957"/>
              <a:gd name="T5" fmla="*/ 1182289 h 1690025"/>
              <a:gd name="T6" fmla="*/ 0 w 3131957"/>
              <a:gd name="T7" fmla="*/ 1182289 h 16900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1957" h="1690025">
                <a:moveTo>
                  <a:pt x="3115340" y="0"/>
                </a:moveTo>
                <a:cubicBezTo>
                  <a:pt x="3149009" y="727887"/>
                  <a:pt x="3182679" y="1455774"/>
                  <a:pt x="2663456" y="1653362"/>
                </a:cubicBezTo>
                <a:cubicBezTo>
                  <a:pt x="2144233" y="1850950"/>
                  <a:pt x="0" y="1185530"/>
                  <a:pt x="0" y="1185530"/>
                </a:cubicBezTo>
              </a:path>
            </a:pathLst>
          </a:custGeom>
          <a:noFill/>
          <a:ln w="984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TextBox 54"/>
          <p:cNvSpPr txBox="1">
            <a:spLocks noChangeArrowheads="1"/>
          </p:cNvSpPr>
          <p:nvPr/>
        </p:nvSpPr>
        <p:spPr bwMode="auto">
          <a:xfrm>
            <a:off x="1563688" y="608013"/>
            <a:ext cx="60118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B0F0"/>
                </a:solidFill>
              </a:rPr>
              <a:t>Simple ratio 2 for weighted case replace by up links</a:t>
            </a:r>
          </a:p>
        </p:txBody>
      </p:sp>
      <p:sp>
        <p:nvSpPr>
          <p:cNvPr id="28709" name="Freeform 1"/>
          <p:cNvSpPr>
            <a:spLocks/>
          </p:cNvSpPr>
          <p:nvPr/>
        </p:nvSpPr>
        <p:spPr bwMode="auto">
          <a:xfrm>
            <a:off x="1416050" y="3151188"/>
            <a:ext cx="1865313" cy="1825625"/>
          </a:xfrm>
          <a:custGeom>
            <a:avLst/>
            <a:gdLst>
              <a:gd name="T0" fmla="*/ 215912 w 1865873"/>
              <a:gd name="T1" fmla="*/ 1825983 h 1825267"/>
              <a:gd name="T2" fmla="*/ 125589 w 1865873"/>
              <a:gd name="T3" fmla="*/ 411299 h 1825267"/>
              <a:gd name="T4" fmla="*/ 1708890 w 1865873"/>
              <a:gd name="T5" fmla="*/ 49650 h 1825267"/>
              <a:gd name="T6" fmla="*/ 1719517 w 1865873"/>
              <a:gd name="T7" fmla="*/ 12420 h 182526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65873" h="1825267">
                <a:moveTo>
                  <a:pt x="216042" y="1825267"/>
                </a:moveTo>
                <a:cubicBezTo>
                  <a:pt x="46364" y="1266171"/>
                  <a:pt x="-123314" y="707076"/>
                  <a:pt x="125665" y="411137"/>
                </a:cubicBezTo>
                <a:cubicBezTo>
                  <a:pt x="374644" y="115198"/>
                  <a:pt x="1444102" y="116084"/>
                  <a:pt x="1709916" y="49630"/>
                </a:cubicBezTo>
                <a:cubicBezTo>
                  <a:pt x="1975730" y="-16824"/>
                  <a:pt x="1848139" y="-2204"/>
                  <a:pt x="1720549" y="12416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Freeform 2"/>
          <p:cNvSpPr>
            <a:spLocks/>
          </p:cNvSpPr>
          <p:nvPr/>
        </p:nvSpPr>
        <p:spPr bwMode="auto">
          <a:xfrm>
            <a:off x="3302000" y="3125788"/>
            <a:ext cx="1049338" cy="749300"/>
          </a:xfrm>
          <a:custGeom>
            <a:avLst/>
            <a:gdLst>
              <a:gd name="T0" fmla="*/ 840140 w 1049110"/>
              <a:gd name="T1" fmla="*/ 748278 h 750323"/>
              <a:gd name="T2" fmla="*/ 999697 w 1049110"/>
              <a:gd name="T3" fmla="*/ 48443 h 750323"/>
              <a:gd name="T4" fmla="*/ 68944 w 1049110"/>
              <a:gd name="T5" fmla="*/ 59045 h 750323"/>
              <a:gd name="T6" fmla="*/ 68944 w 1049110"/>
              <a:gd name="T7" fmla="*/ 80252 h 750323"/>
              <a:gd name="T8" fmla="*/ 74262 w 1049110"/>
              <a:gd name="T9" fmla="*/ 80252 h 750323"/>
              <a:gd name="T10" fmla="*/ 74262 w 1049110"/>
              <a:gd name="T11" fmla="*/ 80252 h 750323"/>
              <a:gd name="T12" fmla="*/ 95537 w 1049110"/>
              <a:gd name="T13" fmla="*/ 53745 h 750323"/>
              <a:gd name="T14" fmla="*/ 95537 w 1049110"/>
              <a:gd name="T15" fmla="*/ 53745 h 750323"/>
              <a:gd name="T16" fmla="*/ 100856 w 1049110"/>
              <a:gd name="T17" fmla="*/ 143875 h 750323"/>
              <a:gd name="T18" fmla="*/ 79580 w 1049110"/>
              <a:gd name="T19" fmla="*/ 106762 h 750323"/>
              <a:gd name="T20" fmla="*/ 79580 w 1049110"/>
              <a:gd name="T21" fmla="*/ 90857 h 7503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49110" h="750323">
                <a:moveTo>
                  <a:pt x="839774" y="750323"/>
                </a:moveTo>
                <a:cubicBezTo>
                  <a:pt x="983757" y="457042"/>
                  <a:pt x="1127740" y="163761"/>
                  <a:pt x="999263" y="48575"/>
                </a:cubicBezTo>
                <a:cubicBezTo>
                  <a:pt x="870786" y="-66611"/>
                  <a:pt x="68914" y="59207"/>
                  <a:pt x="68914" y="59207"/>
                </a:cubicBezTo>
                <a:cubicBezTo>
                  <a:pt x="-86144" y="64523"/>
                  <a:pt x="68914" y="80472"/>
                  <a:pt x="68914" y="80472"/>
                </a:cubicBezTo>
                <a:cubicBezTo>
                  <a:pt x="69800" y="84016"/>
                  <a:pt x="74230" y="80472"/>
                  <a:pt x="74230" y="80472"/>
                </a:cubicBezTo>
                <a:lnTo>
                  <a:pt x="95495" y="53891"/>
                </a:lnTo>
                <a:cubicBezTo>
                  <a:pt x="96381" y="68954"/>
                  <a:pt x="103470" y="135408"/>
                  <a:pt x="100812" y="144268"/>
                </a:cubicBezTo>
                <a:cubicBezTo>
                  <a:pt x="98154" y="153128"/>
                  <a:pt x="79546" y="107054"/>
                  <a:pt x="79546" y="107054"/>
                </a:cubicBezTo>
                <a:cubicBezTo>
                  <a:pt x="76002" y="98194"/>
                  <a:pt x="77774" y="94649"/>
                  <a:pt x="79546" y="91105"/>
                </a:cubicBezTo>
              </a:path>
            </a:pathLst>
          </a:custGeom>
          <a:noFill/>
          <a:ln w="825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1"/>
          <p:cNvSpPr>
            <a:spLocks noChangeArrowheads="1"/>
          </p:cNvSpPr>
          <p:nvPr/>
        </p:nvSpPr>
        <p:spPr bwMode="auto">
          <a:xfrm>
            <a:off x="4191000" y="2057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6864350" y="2819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2159000" y="386715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946650" y="28575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886200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4765675" y="3859213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7423150" y="3733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2971800" y="38877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5749925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6542088" y="37480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9709" name="Straight Connector 14"/>
          <p:cNvCxnSpPr>
            <a:cxnSpLocks noChangeShapeType="1"/>
            <a:stCxn id="29698" idx="7"/>
            <a:endCxn id="29702" idx="7"/>
          </p:cNvCxnSpPr>
          <p:nvPr/>
        </p:nvCxnSpPr>
        <p:spPr bwMode="auto">
          <a:xfrm flipH="1">
            <a:off x="3373438" y="2112963"/>
            <a:ext cx="1143000" cy="9906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0" name="Straight Connector 16"/>
          <p:cNvCxnSpPr>
            <a:cxnSpLocks noChangeShapeType="1"/>
            <a:stCxn id="29698" idx="5"/>
            <a:endCxn id="29701" idx="1"/>
          </p:cNvCxnSpPr>
          <p:nvPr/>
        </p:nvCxnSpPr>
        <p:spPr bwMode="auto">
          <a:xfrm>
            <a:off x="4516438" y="2382838"/>
            <a:ext cx="485775" cy="530225"/>
          </a:xfrm>
          <a:prstGeom prst="line">
            <a:avLst/>
          </a:prstGeom>
          <a:noFill/>
          <a:ln w="730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1" name="Straight Connector 18"/>
          <p:cNvCxnSpPr>
            <a:cxnSpLocks noChangeShapeType="1"/>
            <a:stCxn id="29698" idx="7"/>
            <a:endCxn id="29699" idx="1"/>
          </p:cNvCxnSpPr>
          <p:nvPr/>
        </p:nvCxnSpPr>
        <p:spPr bwMode="auto">
          <a:xfrm>
            <a:off x="4516438" y="2112963"/>
            <a:ext cx="2405062" cy="76200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2" name="Straight Connector 20"/>
          <p:cNvCxnSpPr>
            <a:cxnSpLocks noChangeShapeType="1"/>
          </p:cNvCxnSpPr>
          <p:nvPr/>
        </p:nvCxnSpPr>
        <p:spPr bwMode="auto">
          <a:xfrm flipH="1">
            <a:off x="2254250" y="3302000"/>
            <a:ext cx="889000" cy="819150"/>
          </a:xfrm>
          <a:prstGeom prst="line">
            <a:avLst/>
          </a:prstGeom>
          <a:noFill/>
          <a:ln w="635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3" name="Straight Connector 22"/>
          <p:cNvCxnSpPr>
            <a:cxnSpLocks noChangeShapeType="1"/>
            <a:endCxn id="29706" idx="0"/>
          </p:cNvCxnSpPr>
          <p:nvPr/>
        </p:nvCxnSpPr>
        <p:spPr bwMode="auto">
          <a:xfrm flipH="1">
            <a:off x="3162300" y="3276600"/>
            <a:ext cx="71438" cy="611188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4" name="Straight Connector 24"/>
          <p:cNvCxnSpPr>
            <a:cxnSpLocks noChangeShapeType="1"/>
          </p:cNvCxnSpPr>
          <p:nvPr/>
        </p:nvCxnSpPr>
        <p:spPr bwMode="auto">
          <a:xfrm>
            <a:off x="3436938" y="3309938"/>
            <a:ext cx="625475" cy="7620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5" name="Straight Connector 26"/>
          <p:cNvCxnSpPr>
            <a:cxnSpLocks noChangeShapeType="1"/>
          </p:cNvCxnSpPr>
          <p:nvPr/>
        </p:nvCxnSpPr>
        <p:spPr bwMode="auto">
          <a:xfrm flipH="1">
            <a:off x="4967288" y="3205163"/>
            <a:ext cx="179387" cy="619125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6" name="Straight Connector 28"/>
          <p:cNvCxnSpPr>
            <a:cxnSpLocks noChangeShapeType="1"/>
            <a:stCxn id="29701" idx="5"/>
            <a:endCxn id="29707" idx="1"/>
          </p:cNvCxnSpPr>
          <p:nvPr/>
        </p:nvCxnSpPr>
        <p:spPr bwMode="auto">
          <a:xfrm>
            <a:off x="5270500" y="3182938"/>
            <a:ext cx="534988" cy="682625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7" name="Straight Connector 30"/>
          <p:cNvCxnSpPr>
            <a:cxnSpLocks noChangeShapeType="1"/>
          </p:cNvCxnSpPr>
          <p:nvPr/>
        </p:nvCxnSpPr>
        <p:spPr bwMode="auto">
          <a:xfrm flipH="1">
            <a:off x="6732588" y="3079750"/>
            <a:ext cx="277812" cy="698500"/>
          </a:xfrm>
          <a:prstGeom prst="line">
            <a:avLst/>
          </a:prstGeom>
          <a:noFill/>
          <a:ln w="920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8" name="Straight Connector 32"/>
          <p:cNvCxnSpPr>
            <a:cxnSpLocks noChangeShapeType="1"/>
            <a:stCxn id="29699" idx="5"/>
            <a:endCxn id="29705" idx="0"/>
          </p:cNvCxnSpPr>
          <p:nvPr/>
        </p:nvCxnSpPr>
        <p:spPr bwMode="auto">
          <a:xfrm>
            <a:off x="7189788" y="3144838"/>
            <a:ext cx="423862" cy="588962"/>
          </a:xfrm>
          <a:prstGeom prst="line">
            <a:avLst/>
          </a:prstGeom>
          <a:noFill/>
          <a:ln w="793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9" name="Oval 33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20" name="Oval 34"/>
          <p:cNvSpPr>
            <a:spLocks noChangeArrowheads="1"/>
          </p:cNvSpPr>
          <p:nvPr/>
        </p:nvSpPr>
        <p:spPr bwMode="auto">
          <a:xfrm>
            <a:off x="2359025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21" name="Oval 35"/>
          <p:cNvSpPr>
            <a:spLocks noChangeArrowheads="1"/>
          </p:cNvSpPr>
          <p:nvPr/>
        </p:nvSpPr>
        <p:spPr bwMode="auto">
          <a:xfrm>
            <a:off x="3532188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9722" name="Straight Connector 37"/>
          <p:cNvCxnSpPr>
            <a:cxnSpLocks noChangeShapeType="1"/>
          </p:cNvCxnSpPr>
          <p:nvPr/>
        </p:nvCxnSpPr>
        <p:spPr bwMode="auto">
          <a:xfrm flipV="1">
            <a:off x="1666875" y="4114800"/>
            <a:ext cx="635000" cy="762000"/>
          </a:xfrm>
          <a:prstGeom prst="line">
            <a:avLst/>
          </a:prstGeom>
          <a:noFill/>
          <a:ln w="666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23" name="Straight Connector 39"/>
          <p:cNvCxnSpPr>
            <a:cxnSpLocks noChangeShapeType="1"/>
          </p:cNvCxnSpPr>
          <p:nvPr/>
        </p:nvCxnSpPr>
        <p:spPr bwMode="auto">
          <a:xfrm>
            <a:off x="2382838" y="4064000"/>
            <a:ext cx="198437" cy="1030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24" name="Straight Connector 41"/>
          <p:cNvCxnSpPr>
            <a:cxnSpLocks noChangeShapeType="1"/>
            <a:stCxn id="29700" idx="6"/>
            <a:endCxn id="29721" idx="2"/>
          </p:cNvCxnSpPr>
          <p:nvPr/>
        </p:nvCxnSpPr>
        <p:spPr bwMode="auto">
          <a:xfrm>
            <a:off x="2540000" y="4057650"/>
            <a:ext cx="992188" cy="1030288"/>
          </a:xfrm>
          <a:prstGeom prst="line">
            <a:avLst/>
          </a:prstGeom>
          <a:noFill/>
          <a:ln w="825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5" name="Oval 42"/>
          <p:cNvSpPr>
            <a:spLocks noChangeArrowheads="1"/>
          </p:cNvSpPr>
          <p:nvPr/>
        </p:nvSpPr>
        <p:spPr bwMode="auto">
          <a:xfrm>
            <a:off x="4506913" y="4994275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9726" name="Oval 43"/>
          <p:cNvSpPr>
            <a:spLocks noChangeArrowheads="1"/>
          </p:cNvSpPr>
          <p:nvPr/>
        </p:nvSpPr>
        <p:spPr bwMode="auto">
          <a:xfrm>
            <a:off x="5484813" y="4999038"/>
            <a:ext cx="392112" cy="39846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29727" name="Straight Connector 45"/>
          <p:cNvCxnSpPr>
            <a:cxnSpLocks noChangeShapeType="1"/>
          </p:cNvCxnSpPr>
          <p:nvPr/>
        </p:nvCxnSpPr>
        <p:spPr bwMode="auto">
          <a:xfrm flipH="1">
            <a:off x="4708525" y="4157663"/>
            <a:ext cx="258763" cy="1136650"/>
          </a:xfrm>
          <a:prstGeom prst="line">
            <a:avLst/>
          </a:prstGeom>
          <a:noFill/>
          <a:ln w="73025" algn="ctr">
            <a:solidFill>
              <a:schemeClr val="tx1">
                <a:alpha val="9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28" name="Straight Connector 47"/>
          <p:cNvCxnSpPr>
            <a:cxnSpLocks noChangeShapeType="1"/>
            <a:stCxn id="29704" idx="5"/>
          </p:cNvCxnSpPr>
          <p:nvPr/>
        </p:nvCxnSpPr>
        <p:spPr bwMode="auto">
          <a:xfrm>
            <a:off x="5091113" y="4184650"/>
            <a:ext cx="534987" cy="1000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9" name="Freeform 50"/>
          <p:cNvSpPr>
            <a:spLocks/>
          </p:cNvSpPr>
          <p:nvPr/>
        </p:nvSpPr>
        <p:spPr bwMode="auto">
          <a:xfrm>
            <a:off x="3227388" y="2967038"/>
            <a:ext cx="4044950" cy="2101850"/>
          </a:xfrm>
          <a:custGeom>
            <a:avLst/>
            <a:gdLst>
              <a:gd name="T0" fmla="*/ 0 w 4045931"/>
              <a:gd name="T1" fmla="*/ 1098106 h 2102754"/>
              <a:gd name="T2" fmla="*/ 3748745 w 4045931"/>
              <a:gd name="T3" fmla="*/ 2063590 h 2102754"/>
              <a:gd name="T4" fmla="*/ 3791225 w 4045931"/>
              <a:gd name="T5" fmla="*/ 0 h 2102754"/>
              <a:gd name="T6" fmla="*/ 3791225 w 4045931"/>
              <a:gd name="T7" fmla="*/ 0 h 21027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45931" h="2102754">
                <a:moveTo>
                  <a:pt x="0" y="1100469"/>
                </a:moveTo>
                <a:cubicBezTo>
                  <a:pt x="1560328" y="1675956"/>
                  <a:pt x="3120656" y="2251443"/>
                  <a:pt x="3753293" y="2068032"/>
                </a:cubicBezTo>
                <a:cubicBezTo>
                  <a:pt x="4385930" y="1884621"/>
                  <a:pt x="3795824" y="0"/>
                  <a:pt x="3795824" y="0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Freeform 52"/>
          <p:cNvSpPr>
            <a:spLocks/>
          </p:cNvSpPr>
          <p:nvPr/>
        </p:nvSpPr>
        <p:spPr bwMode="auto">
          <a:xfrm>
            <a:off x="5794375" y="3944938"/>
            <a:ext cx="2125663" cy="1525587"/>
          </a:xfrm>
          <a:custGeom>
            <a:avLst/>
            <a:gdLst>
              <a:gd name="T0" fmla="*/ 1936170 w 2125434"/>
              <a:gd name="T1" fmla="*/ 0 h 1525531"/>
              <a:gd name="T2" fmla="*/ 1941487 w 2125434"/>
              <a:gd name="T3" fmla="*/ 1430341 h 1525531"/>
              <a:gd name="T4" fmla="*/ 0 w 2125434"/>
              <a:gd name="T5" fmla="*/ 1276142 h 15255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5434" h="1525531">
                <a:moveTo>
                  <a:pt x="1935126" y="0"/>
                </a:moveTo>
                <a:cubicBezTo>
                  <a:pt x="2099044" y="608714"/>
                  <a:pt x="2262963" y="1217428"/>
                  <a:pt x="1940442" y="1430079"/>
                </a:cubicBezTo>
                <a:cubicBezTo>
                  <a:pt x="1617921" y="1642730"/>
                  <a:pt x="808960" y="1459318"/>
                  <a:pt x="0" y="1275907"/>
                </a:cubicBezTo>
              </a:path>
            </a:pathLst>
          </a:custGeom>
          <a:noFill/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Box 54"/>
          <p:cNvSpPr txBox="1">
            <a:spLocks noChangeArrowheads="1"/>
          </p:cNvSpPr>
          <p:nvPr/>
        </p:nvSpPr>
        <p:spPr bwMode="auto">
          <a:xfrm>
            <a:off x="1563688" y="608013"/>
            <a:ext cx="60118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B0F0"/>
                </a:solidFill>
              </a:rPr>
              <a:t>Simple solution: replace by up links</a:t>
            </a:r>
          </a:p>
        </p:txBody>
      </p:sp>
      <p:sp>
        <p:nvSpPr>
          <p:cNvPr id="29732" name="Freeform 1"/>
          <p:cNvSpPr>
            <a:spLocks/>
          </p:cNvSpPr>
          <p:nvPr/>
        </p:nvSpPr>
        <p:spPr bwMode="auto">
          <a:xfrm>
            <a:off x="1328738" y="3182938"/>
            <a:ext cx="2074862" cy="1787525"/>
          </a:xfrm>
          <a:custGeom>
            <a:avLst/>
            <a:gdLst>
              <a:gd name="T0" fmla="*/ 281766 w 2073805"/>
              <a:gd name="T1" fmla="*/ 1787344 h 1787706"/>
              <a:gd name="T2" fmla="*/ 127436 w 2073805"/>
              <a:gd name="T3" fmla="*/ 192782 h 1787706"/>
              <a:gd name="T4" fmla="*/ 1904884 w 2073805"/>
              <a:gd name="T5" fmla="*/ 28012 h 1787706"/>
              <a:gd name="T6" fmla="*/ 1904884 w 2073805"/>
              <a:gd name="T7" fmla="*/ 12067 h 178770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3805" h="1787706">
                <a:moveTo>
                  <a:pt x="281479" y="1787706"/>
                </a:moveTo>
                <a:cubicBezTo>
                  <a:pt x="69270" y="1136904"/>
                  <a:pt x="-142938" y="486103"/>
                  <a:pt x="127306" y="192822"/>
                </a:cubicBezTo>
                <a:cubicBezTo>
                  <a:pt x="397550" y="-100459"/>
                  <a:pt x="1902944" y="28018"/>
                  <a:pt x="1902944" y="28018"/>
                </a:cubicBezTo>
                <a:cubicBezTo>
                  <a:pt x="2198884" y="-2107"/>
                  <a:pt x="2050914" y="4981"/>
                  <a:pt x="1902944" y="12069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Freeform 2"/>
          <p:cNvSpPr>
            <a:spLocks/>
          </p:cNvSpPr>
          <p:nvPr/>
        </p:nvSpPr>
        <p:spPr bwMode="auto">
          <a:xfrm>
            <a:off x="3354388" y="3181350"/>
            <a:ext cx="1020762" cy="704850"/>
          </a:xfrm>
          <a:custGeom>
            <a:avLst/>
            <a:gdLst>
              <a:gd name="T0" fmla="*/ 830378 w 1020124"/>
              <a:gd name="T1" fmla="*/ 705156 h 704544"/>
              <a:gd name="T2" fmla="*/ 963451 w 1020124"/>
              <a:gd name="T3" fmla="*/ 98574 h 704544"/>
              <a:gd name="T4" fmla="*/ 0 w 1020124"/>
              <a:gd name="T5" fmla="*/ 8119 h 7045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20124" h="704544">
                <a:moveTo>
                  <a:pt x="829340" y="704544"/>
                </a:moveTo>
                <a:cubicBezTo>
                  <a:pt x="964905" y="459552"/>
                  <a:pt x="1100470" y="214560"/>
                  <a:pt x="962247" y="98488"/>
                </a:cubicBezTo>
                <a:cubicBezTo>
                  <a:pt x="824024" y="-17584"/>
                  <a:pt x="412012" y="-4737"/>
                  <a:pt x="0" y="8111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Freeform 3"/>
          <p:cNvSpPr>
            <a:spLocks/>
          </p:cNvSpPr>
          <p:nvPr/>
        </p:nvSpPr>
        <p:spPr bwMode="auto">
          <a:xfrm>
            <a:off x="2214563" y="2259013"/>
            <a:ext cx="2097087" cy="2855912"/>
          </a:xfrm>
          <a:custGeom>
            <a:avLst/>
            <a:gdLst>
              <a:gd name="T0" fmla="*/ 1533718 w 2096749"/>
              <a:gd name="T1" fmla="*/ 2856983 h 2854841"/>
              <a:gd name="T2" fmla="*/ 7454 w 2096749"/>
              <a:gd name="T3" fmla="*/ 484144 h 2854841"/>
              <a:gd name="T4" fmla="*/ 2097425 w 2096749"/>
              <a:gd name="T5" fmla="*/ 0 h 2854841"/>
              <a:gd name="T6" fmla="*/ 2097425 w 2096749"/>
              <a:gd name="T7" fmla="*/ 0 h 2854841"/>
              <a:gd name="T8" fmla="*/ 2097425 w 2096749"/>
              <a:gd name="T9" fmla="*/ 0 h 28548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96749" h="2854841">
                <a:moveTo>
                  <a:pt x="1533224" y="2854841"/>
                </a:moveTo>
                <a:cubicBezTo>
                  <a:pt x="723377" y="1907214"/>
                  <a:pt x="-86469" y="959588"/>
                  <a:pt x="7452" y="483781"/>
                </a:cubicBezTo>
                <a:cubicBezTo>
                  <a:pt x="101373" y="7974"/>
                  <a:pt x="2096749" y="0"/>
                  <a:pt x="2096749" y="0"/>
                </a:cubicBezTo>
              </a:path>
            </a:pathLst>
          </a:custGeom>
          <a:noFill/>
          <a:ln w="825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9735" name="Straight Connector 5"/>
          <p:cNvCxnSpPr>
            <a:cxnSpLocks noChangeShapeType="1"/>
            <a:stCxn id="29708" idx="1"/>
            <a:endCxn id="29698" idx="6"/>
          </p:cNvCxnSpPr>
          <p:nvPr/>
        </p:nvCxnSpPr>
        <p:spPr bwMode="auto">
          <a:xfrm flipH="1" flipV="1">
            <a:off x="4572000" y="2247900"/>
            <a:ext cx="2025650" cy="155575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1"/>
          <p:cNvSpPr>
            <a:spLocks noChangeArrowheads="1"/>
          </p:cNvSpPr>
          <p:nvPr/>
        </p:nvSpPr>
        <p:spPr bwMode="auto">
          <a:xfrm>
            <a:off x="4191000" y="2057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6864350" y="2819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159000" y="386715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4946650" y="28575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3886200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4765675" y="3859213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7423150" y="3733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2971800" y="38877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5749925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6542088" y="37480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0733" name="Straight Connector 14"/>
          <p:cNvCxnSpPr>
            <a:cxnSpLocks noChangeShapeType="1"/>
            <a:stCxn id="30722" idx="7"/>
            <a:endCxn id="30726" idx="7"/>
          </p:cNvCxnSpPr>
          <p:nvPr/>
        </p:nvCxnSpPr>
        <p:spPr bwMode="auto">
          <a:xfrm flipH="1">
            <a:off x="3373438" y="2112963"/>
            <a:ext cx="1143000" cy="9906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4" name="Straight Connector 16"/>
          <p:cNvCxnSpPr>
            <a:cxnSpLocks noChangeShapeType="1"/>
            <a:stCxn id="30722" idx="5"/>
            <a:endCxn id="30725" idx="1"/>
          </p:cNvCxnSpPr>
          <p:nvPr/>
        </p:nvCxnSpPr>
        <p:spPr bwMode="auto">
          <a:xfrm>
            <a:off x="4516438" y="2382838"/>
            <a:ext cx="485775" cy="530225"/>
          </a:xfrm>
          <a:prstGeom prst="line">
            <a:avLst/>
          </a:prstGeom>
          <a:noFill/>
          <a:ln w="730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5" name="Straight Connector 18"/>
          <p:cNvCxnSpPr>
            <a:cxnSpLocks noChangeShapeType="1"/>
            <a:stCxn id="30722" idx="7"/>
            <a:endCxn id="30723" idx="1"/>
          </p:cNvCxnSpPr>
          <p:nvPr/>
        </p:nvCxnSpPr>
        <p:spPr bwMode="auto">
          <a:xfrm>
            <a:off x="4516438" y="2112963"/>
            <a:ext cx="2405062" cy="76200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6" name="Straight Connector 20"/>
          <p:cNvCxnSpPr>
            <a:cxnSpLocks noChangeShapeType="1"/>
          </p:cNvCxnSpPr>
          <p:nvPr/>
        </p:nvCxnSpPr>
        <p:spPr bwMode="auto">
          <a:xfrm flipH="1">
            <a:off x="2254250" y="3302000"/>
            <a:ext cx="889000" cy="819150"/>
          </a:xfrm>
          <a:prstGeom prst="line">
            <a:avLst/>
          </a:prstGeom>
          <a:noFill/>
          <a:ln w="635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7" name="Straight Connector 22"/>
          <p:cNvCxnSpPr>
            <a:cxnSpLocks noChangeShapeType="1"/>
            <a:endCxn id="30730" idx="0"/>
          </p:cNvCxnSpPr>
          <p:nvPr/>
        </p:nvCxnSpPr>
        <p:spPr bwMode="auto">
          <a:xfrm flipH="1">
            <a:off x="3162300" y="3276600"/>
            <a:ext cx="71438" cy="611188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8" name="Straight Connector 24"/>
          <p:cNvCxnSpPr>
            <a:cxnSpLocks noChangeShapeType="1"/>
          </p:cNvCxnSpPr>
          <p:nvPr/>
        </p:nvCxnSpPr>
        <p:spPr bwMode="auto">
          <a:xfrm>
            <a:off x="3436938" y="3309938"/>
            <a:ext cx="625475" cy="7620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9" name="Straight Connector 26"/>
          <p:cNvCxnSpPr>
            <a:cxnSpLocks noChangeShapeType="1"/>
          </p:cNvCxnSpPr>
          <p:nvPr/>
        </p:nvCxnSpPr>
        <p:spPr bwMode="auto">
          <a:xfrm flipH="1">
            <a:off x="4967288" y="3205163"/>
            <a:ext cx="179387" cy="619125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0" name="Straight Connector 28"/>
          <p:cNvCxnSpPr>
            <a:cxnSpLocks noChangeShapeType="1"/>
            <a:stCxn id="30725" idx="5"/>
            <a:endCxn id="30731" idx="1"/>
          </p:cNvCxnSpPr>
          <p:nvPr/>
        </p:nvCxnSpPr>
        <p:spPr bwMode="auto">
          <a:xfrm>
            <a:off x="5270500" y="3182938"/>
            <a:ext cx="534988" cy="682625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1" name="Straight Connector 30"/>
          <p:cNvCxnSpPr>
            <a:cxnSpLocks noChangeShapeType="1"/>
          </p:cNvCxnSpPr>
          <p:nvPr/>
        </p:nvCxnSpPr>
        <p:spPr bwMode="auto">
          <a:xfrm flipH="1">
            <a:off x="6732588" y="3079750"/>
            <a:ext cx="277812" cy="698500"/>
          </a:xfrm>
          <a:prstGeom prst="line">
            <a:avLst/>
          </a:prstGeom>
          <a:noFill/>
          <a:ln w="920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2" name="Straight Connector 32"/>
          <p:cNvCxnSpPr>
            <a:cxnSpLocks noChangeShapeType="1"/>
            <a:stCxn id="30723" idx="5"/>
            <a:endCxn id="30729" idx="0"/>
          </p:cNvCxnSpPr>
          <p:nvPr/>
        </p:nvCxnSpPr>
        <p:spPr bwMode="auto">
          <a:xfrm>
            <a:off x="7189788" y="3144838"/>
            <a:ext cx="423862" cy="588962"/>
          </a:xfrm>
          <a:prstGeom prst="line">
            <a:avLst/>
          </a:prstGeom>
          <a:noFill/>
          <a:ln w="793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3" name="Oval 33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44" name="Oval 34"/>
          <p:cNvSpPr>
            <a:spLocks noChangeArrowheads="1"/>
          </p:cNvSpPr>
          <p:nvPr/>
        </p:nvSpPr>
        <p:spPr bwMode="auto">
          <a:xfrm>
            <a:off x="2359025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45" name="Oval 35"/>
          <p:cNvSpPr>
            <a:spLocks noChangeArrowheads="1"/>
          </p:cNvSpPr>
          <p:nvPr/>
        </p:nvSpPr>
        <p:spPr bwMode="auto">
          <a:xfrm>
            <a:off x="3532188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0746" name="Straight Connector 37"/>
          <p:cNvCxnSpPr>
            <a:cxnSpLocks noChangeShapeType="1"/>
          </p:cNvCxnSpPr>
          <p:nvPr/>
        </p:nvCxnSpPr>
        <p:spPr bwMode="auto">
          <a:xfrm flipV="1">
            <a:off x="1666875" y="4114800"/>
            <a:ext cx="635000" cy="762000"/>
          </a:xfrm>
          <a:prstGeom prst="line">
            <a:avLst/>
          </a:prstGeom>
          <a:noFill/>
          <a:ln w="666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7" name="Straight Connector 39"/>
          <p:cNvCxnSpPr>
            <a:cxnSpLocks noChangeShapeType="1"/>
          </p:cNvCxnSpPr>
          <p:nvPr/>
        </p:nvCxnSpPr>
        <p:spPr bwMode="auto">
          <a:xfrm>
            <a:off x="2382838" y="4064000"/>
            <a:ext cx="198437" cy="1030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8" name="Straight Connector 41"/>
          <p:cNvCxnSpPr>
            <a:cxnSpLocks noChangeShapeType="1"/>
            <a:stCxn id="30724" idx="6"/>
            <a:endCxn id="30745" idx="2"/>
          </p:cNvCxnSpPr>
          <p:nvPr/>
        </p:nvCxnSpPr>
        <p:spPr bwMode="auto">
          <a:xfrm>
            <a:off x="2540000" y="4057650"/>
            <a:ext cx="992188" cy="1030288"/>
          </a:xfrm>
          <a:prstGeom prst="line">
            <a:avLst/>
          </a:prstGeom>
          <a:noFill/>
          <a:ln w="825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9" name="Oval 42"/>
          <p:cNvSpPr>
            <a:spLocks noChangeArrowheads="1"/>
          </p:cNvSpPr>
          <p:nvPr/>
        </p:nvSpPr>
        <p:spPr bwMode="auto">
          <a:xfrm>
            <a:off x="4506913" y="4994275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0750" name="Oval 43"/>
          <p:cNvSpPr>
            <a:spLocks noChangeArrowheads="1"/>
          </p:cNvSpPr>
          <p:nvPr/>
        </p:nvSpPr>
        <p:spPr bwMode="auto">
          <a:xfrm>
            <a:off x="5484813" y="4999038"/>
            <a:ext cx="392112" cy="39846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0751" name="Straight Connector 45"/>
          <p:cNvCxnSpPr>
            <a:cxnSpLocks noChangeShapeType="1"/>
          </p:cNvCxnSpPr>
          <p:nvPr/>
        </p:nvCxnSpPr>
        <p:spPr bwMode="auto">
          <a:xfrm flipH="1">
            <a:off x="4708525" y="4157663"/>
            <a:ext cx="258763" cy="1136650"/>
          </a:xfrm>
          <a:prstGeom prst="line">
            <a:avLst/>
          </a:prstGeom>
          <a:noFill/>
          <a:ln w="73025" algn="ctr">
            <a:solidFill>
              <a:schemeClr val="tx1">
                <a:alpha val="9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2" name="Straight Connector 47"/>
          <p:cNvCxnSpPr>
            <a:cxnSpLocks noChangeShapeType="1"/>
            <a:stCxn id="30728" idx="5"/>
          </p:cNvCxnSpPr>
          <p:nvPr/>
        </p:nvCxnSpPr>
        <p:spPr bwMode="auto">
          <a:xfrm>
            <a:off x="5091113" y="4184650"/>
            <a:ext cx="534987" cy="1000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53" name="Freeform 50"/>
          <p:cNvSpPr>
            <a:spLocks/>
          </p:cNvSpPr>
          <p:nvPr/>
        </p:nvSpPr>
        <p:spPr bwMode="auto">
          <a:xfrm>
            <a:off x="3227388" y="2967038"/>
            <a:ext cx="4044950" cy="2101850"/>
          </a:xfrm>
          <a:custGeom>
            <a:avLst/>
            <a:gdLst>
              <a:gd name="T0" fmla="*/ 0 w 4045931"/>
              <a:gd name="T1" fmla="*/ 1098106 h 2102754"/>
              <a:gd name="T2" fmla="*/ 3748745 w 4045931"/>
              <a:gd name="T3" fmla="*/ 2063590 h 2102754"/>
              <a:gd name="T4" fmla="*/ 3791225 w 4045931"/>
              <a:gd name="T5" fmla="*/ 0 h 2102754"/>
              <a:gd name="T6" fmla="*/ 3791225 w 4045931"/>
              <a:gd name="T7" fmla="*/ 0 h 21027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45931" h="2102754">
                <a:moveTo>
                  <a:pt x="0" y="1100469"/>
                </a:moveTo>
                <a:cubicBezTo>
                  <a:pt x="1560328" y="1675956"/>
                  <a:pt x="3120656" y="2251443"/>
                  <a:pt x="3753293" y="2068032"/>
                </a:cubicBezTo>
                <a:cubicBezTo>
                  <a:pt x="4385930" y="1884621"/>
                  <a:pt x="3795824" y="0"/>
                  <a:pt x="3795824" y="0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4" name="Freeform 52"/>
          <p:cNvSpPr>
            <a:spLocks/>
          </p:cNvSpPr>
          <p:nvPr/>
        </p:nvSpPr>
        <p:spPr bwMode="auto">
          <a:xfrm>
            <a:off x="5794375" y="3944938"/>
            <a:ext cx="2125663" cy="1525587"/>
          </a:xfrm>
          <a:custGeom>
            <a:avLst/>
            <a:gdLst>
              <a:gd name="T0" fmla="*/ 1936170 w 2125434"/>
              <a:gd name="T1" fmla="*/ 0 h 1525531"/>
              <a:gd name="T2" fmla="*/ 1941487 w 2125434"/>
              <a:gd name="T3" fmla="*/ 1430341 h 1525531"/>
              <a:gd name="T4" fmla="*/ 0 w 2125434"/>
              <a:gd name="T5" fmla="*/ 1276142 h 15255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5434" h="1525531">
                <a:moveTo>
                  <a:pt x="1935126" y="0"/>
                </a:moveTo>
                <a:cubicBezTo>
                  <a:pt x="2099044" y="608714"/>
                  <a:pt x="2262963" y="1217428"/>
                  <a:pt x="1940442" y="1430079"/>
                </a:cubicBezTo>
                <a:cubicBezTo>
                  <a:pt x="1617921" y="1642730"/>
                  <a:pt x="808960" y="1459318"/>
                  <a:pt x="0" y="1275907"/>
                </a:cubicBezTo>
              </a:path>
            </a:pathLst>
          </a:custGeom>
          <a:noFill/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TextBox 54"/>
          <p:cNvSpPr txBox="1">
            <a:spLocks noChangeArrowheads="1"/>
          </p:cNvSpPr>
          <p:nvPr/>
        </p:nvSpPr>
        <p:spPr bwMode="auto">
          <a:xfrm>
            <a:off x="1563688" y="608013"/>
            <a:ext cx="60118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B0F0"/>
                </a:solidFill>
              </a:rPr>
              <a:t>Simple solution: replace by up links</a:t>
            </a:r>
          </a:p>
        </p:txBody>
      </p:sp>
      <p:sp>
        <p:nvSpPr>
          <p:cNvPr id="30756" name="Freeform 2"/>
          <p:cNvSpPr>
            <a:spLocks/>
          </p:cNvSpPr>
          <p:nvPr/>
        </p:nvSpPr>
        <p:spPr bwMode="auto">
          <a:xfrm>
            <a:off x="3354388" y="3181350"/>
            <a:ext cx="1020762" cy="704850"/>
          </a:xfrm>
          <a:custGeom>
            <a:avLst/>
            <a:gdLst>
              <a:gd name="T0" fmla="*/ 830378 w 1020124"/>
              <a:gd name="T1" fmla="*/ 705156 h 704544"/>
              <a:gd name="T2" fmla="*/ 963451 w 1020124"/>
              <a:gd name="T3" fmla="*/ 98574 h 704544"/>
              <a:gd name="T4" fmla="*/ 0 w 1020124"/>
              <a:gd name="T5" fmla="*/ 8119 h 7045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20124" h="704544">
                <a:moveTo>
                  <a:pt x="829340" y="704544"/>
                </a:moveTo>
                <a:cubicBezTo>
                  <a:pt x="964905" y="459552"/>
                  <a:pt x="1100470" y="214560"/>
                  <a:pt x="962247" y="98488"/>
                </a:cubicBezTo>
                <a:cubicBezTo>
                  <a:pt x="824024" y="-17584"/>
                  <a:pt x="412012" y="-4737"/>
                  <a:pt x="0" y="8111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Freeform 3"/>
          <p:cNvSpPr>
            <a:spLocks/>
          </p:cNvSpPr>
          <p:nvPr/>
        </p:nvSpPr>
        <p:spPr bwMode="auto">
          <a:xfrm>
            <a:off x="2214563" y="2259013"/>
            <a:ext cx="2097087" cy="2855912"/>
          </a:xfrm>
          <a:custGeom>
            <a:avLst/>
            <a:gdLst>
              <a:gd name="T0" fmla="*/ 1533718 w 2096749"/>
              <a:gd name="T1" fmla="*/ 2856983 h 2854841"/>
              <a:gd name="T2" fmla="*/ 7454 w 2096749"/>
              <a:gd name="T3" fmla="*/ 484144 h 2854841"/>
              <a:gd name="T4" fmla="*/ 2097425 w 2096749"/>
              <a:gd name="T5" fmla="*/ 0 h 2854841"/>
              <a:gd name="T6" fmla="*/ 2097425 w 2096749"/>
              <a:gd name="T7" fmla="*/ 0 h 2854841"/>
              <a:gd name="T8" fmla="*/ 2097425 w 2096749"/>
              <a:gd name="T9" fmla="*/ 0 h 28548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96749" h="2854841">
                <a:moveTo>
                  <a:pt x="1533224" y="2854841"/>
                </a:moveTo>
                <a:cubicBezTo>
                  <a:pt x="723377" y="1907214"/>
                  <a:pt x="-86469" y="959588"/>
                  <a:pt x="7452" y="483781"/>
                </a:cubicBezTo>
                <a:cubicBezTo>
                  <a:pt x="101373" y="7974"/>
                  <a:pt x="2096749" y="0"/>
                  <a:pt x="2096749" y="0"/>
                </a:cubicBezTo>
              </a:path>
            </a:pathLst>
          </a:custGeom>
          <a:noFill/>
          <a:ln w="825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758" name="Straight Connector 5"/>
          <p:cNvCxnSpPr>
            <a:cxnSpLocks noChangeShapeType="1"/>
            <a:stCxn id="30732" idx="1"/>
            <a:endCxn id="30722" idx="6"/>
          </p:cNvCxnSpPr>
          <p:nvPr/>
        </p:nvCxnSpPr>
        <p:spPr bwMode="auto">
          <a:xfrm flipH="1" flipV="1">
            <a:off x="4572000" y="2247900"/>
            <a:ext cx="2025650" cy="155575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59" name="Freeform 7"/>
          <p:cNvSpPr>
            <a:spLocks/>
          </p:cNvSpPr>
          <p:nvPr/>
        </p:nvSpPr>
        <p:spPr bwMode="auto">
          <a:xfrm>
            <a:off x="1365250" y="3171825"/>
            <a:ext cx="2058988" cy="1814513"/>
          </a:xfrm>
          <a:custGeom>
            <a:avLst/>
            <a:gdLst>
              <a:gd name="T0" fmla="*/ 304129 w 2059133"/>
              <a:gd name="T1" fmla="*/ 1814343 h 1814683"/>
              <a:gd name="T2" fmla="*/ 123399 w 2059133"/>
              <a:gd name="T3" fmla="*/ 464261 h 1814683"/>
              <a:gd name="T4" fmla="*/ 1925364 w 2059133"/>
              <a:gd name="T5" fmla="*/ 33723 h 1814683"/>
              <a:gd name="T6" fmla="*/ 1925364 w 2059133"/>
              <a:gd name="T7" fmla="*/ 28407 h 1814683"/>
              <a:gd name="T8" fmla="*/ 1925364 w 2059133"/>
              <a:gd name="T9" fmla="*/ 28407 h 1814683"/>
              <a:gd name="T10" fmla="*/ 1925364 w 2059133"/>
              <a:gd name="T11" fmla="*/ 28407 h 1814683"/>
              <a:gd name="T12" fmla="*/ 1904103 w 2059133"/>
              <a:gd name="T13" fmla="*/ 28407 h 1814683"/>
              <a:gd name="T14" fmla="*/ 1882840 w 2059133"/>
              <a:gd name="T15" fmla="*/ 44354 h 1814683"/>
              <a:gd name="T16" fmla="*/ 1856262 w 2059133"/>
              <a:gd name="T17" fmla="*/ 12462 h 18146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59133" h="1814683">
                <a:moveTo>
                  <a:pt x="304171" y="1814683"/>
                </a:moveTo>
                <a:cubicBezTo>
                  <a:pt x="78672" y="1287928"/>
                  <a:pt x="-146827" y="761174"/>
                  <a:pt x="123417" y="464348"/>
                </a:cubicBezTo>
                <a:cubicBezTo>
                  <a:pt x="393661" y="167522"/>
                  <a:pt x="1925636" y="33729"/>
                  <a:pt x="1925636" y="33729"/>
                </a:cubicBezTo>
                <a:cubicBezTo>
                  <a:pt x="2226006" y="-38927"/>
                  <a:pt x="1925636" y="28413"/>
                  <a:pt x="1925636" y="28413"/>
                </a:cubicBezTo>
                <a:lnTo>
                  <a:pt x="1904371" y="28413"/>
                </a:lnTo>
                <a:cubicBezTo>
                  <a:pt x="1897283" y="31071"/>
                  <a:pt x="1891081" y="47020"/>
                  <a:pt x="1883106" y="44362"/>
                </a:cubicBezTo>
                <a:cubicBezTo>
                  <a:pt x="1875132" y="41704"/>
                  <a:pt x="1865828" y="27084"/>
                  <a:pt x="1856524" y="12464"/>
                </a:cubicBezTo>
              </a:path>
            </a:pathLst>
          </a:custGeom>
          <a:noFill/>
          <a:ln w="698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1"/>
          <p:cNvSpPr>
            <a:spLocks noChangeArrowheads="1"/>
          </p:cNvSpPr>
          <p:nvPr/>
        </p:nvSpPr>
        <p:spPr bwMode="auto">
          <a:xfrm>
            <a:off x="4191000" y="2057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6864350" y="2819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2159000" y="386715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946650" y="28575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886200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765675" y="3859213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7423150" y="3733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2971800" y="38877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5749925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6542088" y="37480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1757" name="Straight Connector 14"/>
          <p:cNvCxnSpPr>
            <a:cxnSpLocks noChangeShapeType="1"/>
            <a:stCxn id="31746" idx="7"/>
            <a:endCxn id="31750" idx="7"/>
          </p:cNvCxnSpPr>
          <p:nvPr/>
        </p:nvCxnSpPr>
        <p:spPr bwMode="auto">
          <a:xfrm flipH="1">
            <a:off x="3373438" y="2112963"/>
            <a:ext cx="1143000" cy="9906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8" name="Straight Connector 16"/>
          <p:cNvCxnSpPr>
            <a:cxnSpLocks noChangeShapeType="1"/>
            <a:stCxn id="31746" idx="5"/>
            <a:endCxn id="31749" idx="1"/>
          </p:cNvCxnSpPr>
          <p:nvPr/>
        </p:nvCxnSpPr>
        <p:spPr bwMode="auto">
          <a:xfrm>
            <a:off x="4516438" y="2382838"/>
            <a:ext cx="485775" cy="530225"/>
          </a:xfrm>
          <a:prstGeom prst="line">
            <a:avLst/>
          </a:prstGeom>
          <a:noFill/>
          <a:ln w="730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9" name="Straight Connector 18"/>
          <p:cNvCxnSpPr>
            <a:cxnSpLocks noChangeShapeType="1"/>
            <a:stCxn id="31746" idx="7"/>
            <a:endCxn id="31747" idx="1"/>
          </p:cNvCxnSpPr>
          <p:nvPr/>
        </p:nvCxnSpPr>
        <p:spPr bwMode="auto">
          <a:xfrm>
            <a:off x="4516438" y="2112963"/>
            <a:ext cx="2405062" cy="76200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0" name="Straight Connector 20"/>
          <p:cNvCxnSpPr>
            <a:cxnSpLocks noChangeShapeType="1"/>
          </p:cNvCxnSpPr>
          <p:nvPr/>
        </p:nvCxnSpPr>
        <p:spPr bwMode="auto">
          <a:xfrm flipH="1">
            <a:off x="2254250" y="3302000"/>
            <a:ext cx="889000" cy="819150"/>
          </a:xfrm>
          <a:prstGeom prst="line">
            <a:avLst/>
          </a:prstGeom>
          <a:noFill/>
          <a:ln w="635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Straight Connector 22"/>
          <p:cNvCxnSpPr>
            <a:cxnSpLocks noChangeShapeType="1"/>
            <a:endCxn id="31754" idx="0"/>
          </p:cNvCxnSpPr>
          <p:nvPr/>
        </p:nvCxnSpPr>
        <p:spPr bwMode="auto">
          <a:xfrm flipH="1">
            <a:off x="3162300" y="3276600"/>
            <a:ext cx="71438" cy="611188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2" name="Straight Connector 24"/>
          <p:cNvCxnSpPr>
            <a:cxnSpLocks noChangeShapeType="1"/>
          </p:cNvCxnSpPr>
          <p:nvPr/>
        </p:nvCxnSpPr>
        <p:spPr bwMode="auto">
          <a:xfrm>
            <a:off x="3436938" y="3309938"/>
            <a:ext cx="625475" cy="7620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3" name="Straight Connector 26"/>
          <p:cNvCxnSpPr>
            <a:cxnSpLocks noChangeShapeType="1"/>
          </p:cNvCxnSpPr>
          <p:nvPr/>
        </p:nvCxnSpPr>
        <p:spPr bwMode="auto">
          <a:xfrm flipH="1">
            <a:off x="4967288" y="3205163"/>
            <a:ext cx="179387" cy="619125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4" name="Straight Connector 28"/>
          <p:cNvCxnSpPr>
            <a:cxnSpLocks noChangeShapeType="1"/>
            <a:stCxn id="31749" idx="5"/>
            <a:endCxn id="31755" idx="1"/>
          </p:cNvCxnSpPr>
          <p:nvPr/>
        </p:nvCxnSpPr>
        <p:spPr bwMode="auto">
          <a:xfrm>
            <a:off x="5270500" y="3182938"/>
            <a:ext cx="534988" cy="682625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5" name="Straight Connector 30"/>
          <p:cNvCxnSpPr>
            <a:cxnSpLocks noChangeShapeType="1"/>
          </p:cNvCxnSpPr>
          <p:nvPr/>
        </p:nvCxnSpPr>
        <p:spPr bwMode="auto">
          <a:xfrm flipH="1">
            <a:off x="6732588" y="3079750"/>
            <a:ext cx="277812" cy="698500"/>
          </a:xfrm>
          <a:prstGeom prst="line">
            <a:avLst/>
          </a:prstGeom>
          <a:noFill/>
          <a:ln w="920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6" name="Straight Connector 32"/>
          <p:cNvCxnSpPr>
            <a:cxnSpLocks noChangeShapeType="1"/>
            <a:stCxn id="31747" idx="5"/>
            <a:endCxn id="31753" idx="0"/>
          </p:cNvCxnSpPr>
          <p:nvPr/>
        </p:nvCxnSpPr>
        <p:spPr bwMode="auto">
          <a:xfrm>
            <a:off x="7189788" y="3144838"/>
            <a:ext cx="423862" cy="588962"/>
          </a:xfrm>
          <a:prstGeom prst="line">
            <a:avLst/>
          </a:prstGeom>
          <a:noFill/>
          <a:ln w="793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7" name="Oval 33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68" name="Oval 34"/>
          <p:cNvSpPr>
            <a:spLocks noChangeArrowheads="1"/>
          </p:cNvSpPr>
          <p:nvPr/>
        </p:nvSpPr>
        <p:spPr bwMode="auto">
          <a:xfrm>
            <a:off x="2359025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69" name="Oval 35"/>
          <p:cNvSpPr>
            <a:spLocks noChangeArrowheads="1"/>
          </p:cNvSpPr>
          <p:nvPr/>
        </p:nvSpPr>
        <p:spPr bwMode="auto">
          <a:xfrm>
            <a:off x="3532188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1770" name="Straight Connector 37"/>
          <p:cNvCxnSpPr>
            <a:cxnSpLocks noChangeShapeType="1"/>
          </p:cNvCxnSpPr>
          <p:nvPr/>
        </p:nvCxnSpPr>
        <p:spPr bwMode="auto">
          <a:xfrm flipV="1">
            <a:off x="1666875" y="4114800"/>
            <a:ext cx="635000" cy="762000"/>
          </a:xfrm>
          <a:prstGeom prst="line">
            <a:avLst/>
          </a:prstGeom>
          <a:noFill/>
          <a:ln w="666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1" name="Straight Connector 39"/>
          <p:cNvCxnSpPr>
            <a:cxnSpLocks noChangeShapeType="1"/>
          </p:cNvCxnSpPr>
          <p:nvPr/>
        </p:nvCxnSpPr>
        <p:spPr bwMode="auto">
          <a:xfrm>
            <a:off x="2382838" y="4064000"/>
            <a:ext cx="198437" cy="1030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2" name="Straight Connector 41"/>
          <p:cNvCxnSpPr>
            <a:cxnSpLocks noChangeShapeType="1"/>
            <a:stCxn id="31748" idx="6"/>
            <a:endCxn id="31769" idx="2"/>
          </p:cNvCxnSpPr>
          <p:nvPr/>
        </p:nvCxnSpPr>
        <p:spPr bwMode="auto">
          <a:xfrm>
            <a:off x="2540000" y="4057650"/>
            <a:ext cx="992188" cy="1030288"/>
          </a:xfrm>
          <a:prstGeom prst="line">
            <a:avLst/>
          </a:prstGeom>
          <a:noFill/>
          <a:ln w="825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3" name="Oval 42"/>
          <p:cNvSpPr>
            <a:spLocks noChangeArrowheads="1"/>
          </p:cNvSpPr>
          <p:nvPr/>
        </p:nvSpPr>
        <p:spPr bwMode="auto">
          <a:xfrm>
            <a:off x="4506913" y="4994275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1774" name="Oval 43"/>
          <p:cNvSpPr>
            <a:spLocks noChangeArrowheads="1"/>
          </p:cNvSpPr>
          <p:nvPr/>
        </p:nvSpPr>
        <p:spPr bwMode="auto">
          <a:xfrm>
            <a:off x="5484813" y="4999038"/>
            <a:ext cx="392112" cy="39846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1775" name="Straight Connector 45"/>
          <p:cNvCxnSpPr>
            <a:cxnSpLocks noChangeShapeType="1"/>
          </p:cNvCxnSpPr>
          <p:nvPr/>
        </p:nvCxnSpPr>
        <p:spPr bwMode="auto">
          <a:xfrm flipH="1">
            <a:off x="4708525" y="4157663"/>
            <a:ext cx="258763" cy="1136650"/>
          </a:xfrm>
          <a:prstGeom prst="line">
            <a:avLst/>
          </a:prstGeom>
          <a:noFill/>
          <a:ln w="73025" algn="ctr">
            <a:solidFill>
              <a:schemeClr val="tx1">
                <a:alpha val="9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6" name="Straight Connector 47"/>
          <p:cNvCxnSpPr>
            <a:cxnSpLocks noChangeShapeType="1"/>
            <a:stCxn id="31752" idx="5"/>
          </p:cNvCxnSpPr>
          <p:nvPr/>
        </p:nvCxnSpPr>
        <p:spPr bwMode="auto">
          <a:xfrm>
            <a:off x="5091113" y="4184650"/>
            <a:ext cx="534987" cy="1000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7" name="Freeform 52"/>
          <p:cNvSpPr>
            <a:spLocks/>
          </p:cNvSpPr>
          <p:nvPr/>
        </p:nvSpPr>
        <p:spPr bwMode="auto">
          <a:xfrm>
            <a:off x="5794375" y="3944938"/>
            <a:ext cx="2125663" cy="1525587"/>
          </a:xfrm>
          <a:custGeom>
            <a:avLst/>
            <a:gdLst>
              <a:gd name="T0" fmla="*/ 1936170 w 2125434"/>
              <a:gd name="T1" fmla="*/ 0 h 1525531"/>
              <a:gd name="T2" fmla="*/ 1941487 w 2125434"/>
              <a:gd name="T3" fmla="*/ 1430341 h 1525531"/>
              <a:gd name="T4" fmla="*/ 0 w 2125434"/>
              <a:gd name="T5" fmla="*/ 1276142 h 152553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5434" h="1525531">
                <a:moveTo>
                  <a:pt x="1935126" y="0"/>
                </a:moveTo>
                <a:cubicBezTo>
                  <a:pt x="2099044" y="608714"/>
                  <a:pt x="2262963" y="1217428"/>
                  <a:pt x="1940442" y="1430079"/>
                </a:cubicBezTo>
                <a:cubicBezTo>
                  <a:pt x="1617921" y="1642730"/>
                  <a:pt x="808960" y="1459318"/>
                  <a:pt x="0" y="1275907"/>
                </a:cubicBezTo>
              </a:path>
            </a:pathLst>
          </a:custGeom>
          <a:noFill/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8" name="TextBox 54"/>
          <p:cNvSpPr txBox="1">
            <a:spLocks noChangeArrowheads="1"/>
          </p:cNvSpPr>
          <p:nvPr/>
        </p:nvSpPr>
        <p:spPr bwMode="auto">
          <a:xfrm>
            <a:off x="1563688" y="608013"/>
            <a:ext cx="60118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B0F0"/>
                </a:solidFill>
              </a:rPr>
              <a:t>Simple solution: replace by up links</a:t>
            </a:r>
          </a:p>
        </p:txBody>
      </p:sp>
      <p:sp>
        <p:nvSpPr>
          <p:cNvPr id="31779" name="Freeform 2"/>
          <p:cNvSpPr>
            <a:spLocks/>
          </p:cNvSpPr>
          <p:nvPr/>
        </p:nvSpPr>
        <p:spPr bwMode="auto">
          <a:xfrm>
            <a:off x="3354388" y="3181350"/>
            <a:ext cx="1020762" cy="704850"/>
          </a:xfrm>
          <a:custGeom>
            <a:avLst/>
            <a:gdLst>
              <a:gd name="T0" fmla="*/ 830378 w 1020124"/>
              <a:gd name="T1" fmla="*/ 705156 h 704544"/>
              <a:gd name="T2" fmla="*/ 963451 w 1020124"/>
              <a:gd name="T3" fmla="*/ 98574 h 704544"/>
              <a:gd name="T4" fmla="*/ 0 w 1020124"/>
              <a:gd name="T5" fmla="*/ 8119 h 7045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20124" h="704544">
                <a:moveTo>
                  <a:pt x="829340" y="704544"/>
                </a:moveTo>
                <a:cubicBezTo>
                  <a:pt x="964905" y="459552"/>
                  <a:pt x="1100470" y="214560"/>
                  <a:pt x="962247" y="98488"/>
                </a:cubicBezTo>
                <a:cubicBezTo>
                  <a:pt x="824024" y="-17584"/>
                  <a:pt x="412012" y="-4737"/>
                  <a:pt x="0" y="8111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0" name="Freeform 3"/>
          <p:cNvSpPr>
            <a:spLocks/>
          </p:cNvSpPr>
          <p:nvPr/>
        </p:nvSpPr>
        <p:spPr bwMode="auto">
          <a:xfrm>
            <a:off x="2214563" y="2259013"/>
            <a:ext cx="2097087" cy="2855912"/>
          </a:xfrm>
          <a:custGeom>
            <a:avLst/>
            <a:gdLst>
              <a:gd name="T0" fmla="*/ 1533718 w 2096749"/>
              <a:gd name="T1" fmla="*/ 2856983 h 2854841"/>
              <a:gd name="T2" fmla="*/ 7454 w 2096749"/>
              <a:gd name="T3" fmla="*/ 484144 h 2854841"/>
              <a:gd name="T4" fmla="*/ 2097425 w 2096749"/>
              <a:gd name="T5" fmla="*/ 0 h 2854841"/>
              <a:gd name="T6" fmla="*/ 2097425 w 2096749"/>
              <a:gd name="T7" fmla="*/ 0 h 2854841"/>
              <a:gd name="T8" fmla="*/ 2097425 w 2096749"/>
              <a:gd name="T9" fmla="*/ 0 h 28548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96749" h="2854841">
                <a:moveTo>
                  <a:pt x="1533224" y="2854841"/>
                </a:moveTo>
                <a:cubicBezTo>
                  <a:pt x="723377" y="1907214"/>
                  <a:pt x="-86469" y="959588"/>
                  <a:pt x="7452" y="483781"/>
                </a:cubicBezTo>
                <a:cubicBezTo>
                  <a:pt x="101373" y="7974"/>
                  <a:pt x="2096749" y="0"/>
                  <a:pt x="2096749" y="0"/>
                </a:cubicBezTo>
              </a:path>
            </a:pathLst>
          </a:custGeom>
          <a:noFill/>
          <a:ln w="825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1781" name="Straight Connector 5"/>
          <p:cNvCxnSpPr>
            <a:cxnSpLocks noChangeShapeType="1"/>
            <a:stCxn id="31756" idx="1"/>
            <a:endCxn id="31746" idx="6"/>
          </p:cNvCxnSpPr>
          <p:nvPr/>
        </p:nvCxnSpPr>
        <p:spPr bwMode="auto">
          <a:xfrm flipH="1" flipV="1">
            <a:off x="4572000" y="2247900"/>
            <a:ext cx="2025650" cy="155575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82" name="Freeform 7"/>
          <p:cNvSpPr>
            <a:spLocks/>
          </p:cNvSpPr>
          <p:nvPr/>
        </p:nvSpPr>
        <p:spPr bwMode="auto">
          <a:xfrm>
            <a:off x="1365250" y="3171825"/>
            <a:ext cx="2058988" cy="1814513"/>
          </a:xfrm>
          <a:custGeom>
            <a:avLst/>
            <a:gdLst>
              <a:gd name="T0" fmla="*/ 304129 w 2059133"/>
              <a:gd name="T1" fmla="*/ 1814343 h 1814683"/>
              <a:gd name="T2" fmla="*/ 123399 w 2059133"/>
              <a:gd name="T3" fmla="*/ 464261 h 1814683"/>
              <a:gd name="T4" fmla="*/ 1925364 w 2059133"/>
              <a:gd name="T5" fmla="*/ 33723 h 1814683"/>
              <a:gd name="T6" fmla="*/ 1925364 w 2059133"/>
              <a:gd name="T7" fmla="*/ 28407 h 1814683"/>
              <a:gd name="T8" fmla="*/ 1925364 w 2059133"/>
              <a:gd name="T9" fmla="*/ 28407 h 1814683"/>
              <a:gd name="T10" fmla="*/ 1925364 w 2059133"/>
              <a:gd name="T11" fmla="*/ 28407 h 1814683"/>
              <a:gd name="T12" fmla="*/ 1904103 w 2059133"/>
              <a:gd name="T13" fmla="*/ 28407 h 1814683"/>
              <a:gd name="T14" fmla="*/ 1882840 w 2059133"/>
              <a:gd name="T15" fmla="*/ 44354 h 1814683"/>
              <a:gd name="T16" fmla="*/ 1856262 w 2059133"/>
              <a:gd name="T17" fmla="*/ 12462 h 18146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59133" h="1814683">
                <a:moveTo>
                  <a:pt x="304171" y="1814683"/>
                </a:moveTo>
                <a:cubicBezTo>
                  <a:pt x="78672" y="1287928"/>
                  <a:pt x="-146827" y="761174"/>
                  <a:pt x="123417" y="464348"/>
                </a:cubicBezTo>
                <a:cubicBezTo>
                  <a:pt x="393661" y="167522"/>
                  <a:pt x="1925636" y="33729"/>
                  <a:pt x="1925636" y="33729"/>
                </a:cubicBezTo>
                <a:cubicBezTo>
                  <a:pt x="2226006" y="-38927"/>
                  <a:pt x="1925636" y="28413"/>
                  <a:pt x="1925636" y="28413"/>
                </a:cubicBezTo>
                <a:lnTo>
                  <a:pt x="1904371" y="28413"/>
                </a:lnTo>
                <a:cubicBezTo>
                  <a:pt x="1897283" y="31071"/>
                  <a:pt x="1891081" y="47020"/>
                  <a:pt x="1883106" y="44362"/>
                </a:cubicBezTo>
                <a:cubicBezTo>
                  <a:pt x="1875132" y="41704"/>
                  <a:pt x="1865828" y="27084"/>
                  <a:pt x="1856524" y="12464"/>
                </a:cubicBezTo>
              </a:path>
            </a:pathLst>
          </a:custGeom>
          <a:noFill/>
          <a:ln w="698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1783" name="Straight Connector 4"/>
          <p:cNvCxnSpPr>
            <a:cxnSpLocks noChangeShapeType="1"/>
          </p:cNvCxnSpPr>
          <p:nvPr/>
        </p:nvCxnSpPr>
        <p:spPr bwMode="auto">
          <a:xfrm flipV="1">
            <a:off x="3143250" y="2286000"/>
            <a:ext cx="1231900" cy="1785938"/>
          </a:xfrm>
          <a:prstGeom prst="line">
            <a:avLst/>
          </a:prstGeom>
          <a:noFill/>
          <a:ln w="793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84" name="Freeform 6"/>
          <p:cNvSpPr>
            <a:spLocks/>
          </p:cNvSpPr>
          <p:nvPr/>
        </p:nvSpPr>
        <p:spPr bwMode="auto">
          <a:xfrm>
            <a:off x="4519613" y="1887538"/>
            <a:ext cx="2481262" cy="935037"/>
          </a:xfrm>
          <a:custGeom>
            <a:avLst/>
            <a:gdLst>
              <a:gd name="T0" fmla="*/ 2479822 w 2482703"/>
              <a:gd name="T1" fmla="*/ 934732 h 935342"/>
              <a:gd name="T2" fmla="*/ 1922260 w 2482703"/>
              <a:gd name="T3" fmla="*/ 26240 h 935342"/>
              <a:gd name="T4" fmla="*/ 0 w 2482703"/>
              <a:gd name="T5" fmla="*/ 334385 h 9353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2703" h="935342">
                <a:moveTo>
                  <a:pt x="2482703" y="935342"/>
                </a:moveTo>
                <a:cubicBezTo>
                  <a:pt x="2410490" y="530861"/>
                  <a:pt x="2338277" y="126381"/>
                  <a:pt x="1924493" y="26258"/>
                </a:cubicBezTo>
                <a:cubicBezTo>
                  <a:pt x="1510709" y="-73865"/>
                  <a:pt x="755354" y="130369"/>
                  <a:pt x="0" y="334603"/>
                </a:cubicBezTo>
              </a:path>
            </a:pathLst>
          </a:custGeom>
          <a:noFill/>
          <a:ln w="698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1"/>
          <p:cNvSpPr>
            <a:spLocks noChangeArrowheads="1"/>
          </p:cNvSpPr>
          <p:nvPr/>
        </p:nvSpPr>
        <p:spPr bwMode="auto">
          <a:xfrm>
            <a:off x="4191000" y="2057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6864350" y="2819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2159000" y="386715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4946650" y="28575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886200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765675" y="3859213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7423150" y="3733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2971800" y="38877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5749925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6542088" y="37480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2781" name="Straight Connector 14"/>
          <p:cNvCxnSpPr>
            <a:cxnSpLocks noChangeShapeType="1"/>
            <a:stCxn id="32770" idx="7"/>
            <a:endCxn id="32774" idx="7"/>
          </p:cNvCxnSpPr>
          <p:nvPr/>
        </p:nvCxnSpPr>
        <p:spPr bwMode="auto">
          <a:xfrm flipH="1">
            <a:off x="3373438" y="2112963"/>
            <a:ext cx="1143000" cy="9906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2" name="Straight Connector 16"/>
          <p:cNvCxnSpPr>
            <a:cxnSpLocks noChangeShapeType="1"/>
            <a:stCxn id="32770" idx="5"/>
            <a:endCxn id="32773" idx="1"/>
          </p:cNvCxnSpPr>
          <p:nvPr/>
        </p:nvCxnSpPr>
        <p:spPr bwMode="auto">
          <a:xfrm>
            <a:off x="4516438" y="2382838"/>
            <a:ext cx="485775" cy="530225"/>
          </a:xfrm>
          <a:prstGeom prst="line">
            <a:avLst/>
          </a:prstGeom>
          <a:noFill/>
          <a:ln w="730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3" name="Straight Connector 18"/>
          <p:cNvCxnSpPr>
            <a:cxnSpLocks noChangeShapeType="1"/>
            <a:stCxn id="32770" idx="7"/>
            <a:endCxn id="32771" idx="1"/>
          </p:cNvCxnSpPr>
          <p:nvPr/>
        </p:nvCxnSpPr>
        <p:spPr bwMode="auto">
          <a:xfrm>
            <a:off x="4516438" y="2112963"/>
            <a:ext cx="2405062" cy="76200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4" name="Straight Connector 20"/>
          <p:cNvCxnSpPr>
            <a:cxnSpLocks noChangeShapeType="1"/>
          </p:cNvCxnSpPr>
          <p:nvPr/>
        </p:nvCxnSpPr>
        <p:spPr bwMode="auto">
          <a:xfrm flipH="1">
            <a:off x="2254250" y="3302000"/>
            <a:ext cx="889000" cy="819150"/>
          </a:xfrm>
          <a:prstGeom prst="line">
            <a:avLst/>
          </a:prstGeom>
          <a:noFill/>
          <a:ln w="635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5" name="Straight Connector 22"/>
          <p:cNvCxnSpPr>
            <a:cxnSpLocks noChangeShapeType="1"/>
            <a:endCxn id="32778" idx="0"/>
          </p:cNvCxnSpPr>
          <p:nvPr/>
        </p:nvCxnSpPr>
        <p:spPr bwMode="auto">
          <a:xfrm flipH="1">
            <a:off x="3162300" y="3276600"/>
            <a:ext cx="71438" cy="611188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6" name="Straight Connector 24"/>
          <p:cNvCxnSpPr>
            <a:cxnSpLocks noChangeShapeType="1"/>
          </p:cNvCxnSpPr>
          <p:nvPr/>
        </p:nvCxnSpPr>
        <p:spPr bwMode="auto">
          <a:xfrm>
            <a:off x="3436938" y="3309938"/>
            <a:ext cx="625475" cy="76200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7" name="Straight Connector 26"/>
          <p:cNvCxnSpPr>
            <a:cxnSpLocks noChangeShapeType="1"/>
          </p:cNvCxnSpPr>
          <p:nvPr/>
        </p:nvCxnSpPr>
        <p:spPr bwMode="auto">
          <a:xfrm flipH="1">
            <a:off x="4967288" y="3205163"/>
            <a:ext cx="179387" cy="619125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8" name="Straight Connector 28"/>
          <p:cNvCxnSpPr>
            <a:cxnSpLocks noChangeShapeType="1"/>
            <a:stCxn id="32773" idx="5"/>
            <a:endCxn id="32779" idx="1"/>
          </p:cNvCxnSpPr>
          <p:nvPr/>
        </p:nvCxnSpPr>
        <p:spPr bwMode="auto">
          <a:xfrm>
            <a:off x="5270500" y="3182938"/>
            <a:ext cx="534988" cy="682625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89" name="Straight Connector 30"/>
          <p:cNvCxnSpPr>
            <a:cxnSpLocks noChangeShapeType="1"/>
          </p:cNvCxnSpPr>
          <p:nvPr/>
        </p:nvCxnSpPr>
        <p:spPr bwMode="auto">
          <a:xfrm flipH="1">
            <a:off x="6732588" y="3079750"/>
            <a:ext cx="277812" cy="698500"/>
          </a:xfrm>
          <a:prstGeom prst="line">
            <a:avLst/>
          </a:prstGeom>
          <a:noFill/>
          <a:ln w="920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0" name="Straight Connector 32"/>
          <p:cNvCxnSpPr>
            <a:cxnSpLocks noChangeShapeType="1"/>
            <a:stCxn id="32771" idx="5"/>
            <a:endCxn id="32777" idx="0"/>
          </p:cNvCxnSpPr>
          <p:nvPr/>
        </p:nvCxnSpPr>
        <p:spPr bwMode="auto">
          <a:xfrm>
            <a:off x="7189788" y="3144838"/>
            <a:ext cx="423862" cy="588962"/>
          </a:xfrm>
          <a:prstGeom prst="line">
            <a:avLst/>
          </a:prstGeom>
          <a:noFill/>
          <a:ln w="793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1" name="Oval 33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92" name="Oval 34"/>
          <p:cNvSpPr>
            <a:spLocks noChangeArrowheads="1"/>
          </p:cNvSpPr>
          <p:nvPr/>
        </p:nvSpPr>
        <p:spPr bwMode="auto">
          <a:xfrm>
            <a:off x="2359025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93" name="Oval 35"/>
          <p:cNvSpPr>
            <a:spLocks noChangeArrowheads="1"/>
          </p:cNvSpPr>
          <p:nvPr/>
        </p:nvSpPr>
        <p:spPr bwMode="auto">
          <a:xfrm>
            <a:off x="3532188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2794" name="Straight Connector 37"/>
          <p:cNvCxnSpPr>
            <a:cxnSpLocks noChangeShapeType="1"/>
          </p:cNvCxnSpPr>
          <p:nvPr/>
        </p:nvCxnSpPr>
        <p:spPr bwMode="auto">
          <a:xfrm flipV="1">
            <a:off x="1666875" y="4114800"/>
            <a:ext cx="635000" cy="762000"/>
          </a:xfrm>
          <a:prstGeom prst="line">
            <a:avLst/>
          </a:prstGeom>
          <a:noFill/>
          <a:ln w="666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5" name="Straight Connector 39"/>
          <p:cNvCxnSpPr>
            <a:cxnSpLocks noChangeShapeType="1"/>
          </p:cNvCxnSpPr>
          <p:nvPr/>
        </p:nvCxnSpPr>
        <p:spPr bwMode="auto">
          <a:xfrm>
            <a:off x="2382838" y="4064000"/>
            <a:ext cx="198437" cy="1030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96" name="Straight Connector 41"/>
          <p:cNvCxnSpPr>
            <a:cxnSpLocks noChangeShapeType="1"/>
            <a:stCxn id="32772" idx="6"/>
            <a:endCxn id="32793" idx="2"/>
          </p:cNvCxnSpPr>
          <p:nvPr/>
        </p:nvCxnSpPr>
        <p:spPr bwMode="auto">
          <a:xfrm>
            <a:off x="2540000" y="4057650"/>
            <a:ext cx="992188" cy="1030288"/>
          </a:xfrm>
          <a:prstGeom prst="line">
            <a:avLst/>
          </a:prstGeom>
          <a:noFill/>
          <a:ln w="825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797" name="Oval 42"/>
          <p:cNvSpPr>
            <a:spLocks noChangeArrowheads="1"/>
          </p:cNvSpPr>
          <p:nvPr/>
        </p:nvSpPr>
        <p:spPr bwMode="auto">
          <a:xfrm>
            <a:off x="4506913" y="4994275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2798" name="Oval 43"/>
          <p:cNvSpPr>
            <a:spLocks noChangeArrowheads="1"/>
          </p:cNvSpPr>
          <p:nvPr/>
        </p:nvSpPr>
        <p:spPr bwMode="auto">
          <a:xfrm>
            <a:off x="5484813" y="4999038"/>
            <a:ext cx="392112" cy="39846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2799" name="Straight Connector 45"/>
          <p:cNvCxnSpPr>
            <a:cxnSpLocks noChangeShapeType="1"/>
          </p:cNvCxnSpPr>
          <p:nvPr/>
        </p:nvCxnSpPr>
        <p:spPr bwMode="auto">
          <a:xfrm flipH="1">
            <a:off x="4708525" y="4157663"/>
            <a:ext cx="258763" cy="1136650"/>
          </a:xfrm>
          <a:prstGeom prst="line">
            <a:avLst/>
          </a:prstGeom>
          <a:noFill/>
          <a:ln w="73025" algn="ctr">
            <a:solidFill>
              <a:schemeClr val="tx1">
                <a:alpha val="9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800" name="Straight Connector 47"/>
          <p:cNvCxnSpPr>
            <a:cxnSpLocks noChangeShapeType="1"/>
            <a:stCxn id="32776" idx="5"/>
          </p:cNvCxnSpPr>
          <p:nvPr/>
        </p:nvCxnSpPr>
        <p:spPr bwMode="auto">
          <a:xfrm>
            <a:off x="5091113" y="4184650"/>
            <a:ext cx="534987" cy="1000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801" name="TextBox 54"/>
          <p:cNvSpPr txBox="1">
            <a:spLocks noChangeArrowheads="1"/>
          </p:cNvSpPr>
          <p:nvPr/>
        </p:nvSpPr>
        <p:spPr bwMode="auto">
          <a:xfrm>
            <a:off x="1563688" y="608013"/>
            <a:ext cx="60118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B0F0"/>
                </a:solidFill>
              </a:rPr>
              <a:t>Simple solution: replace by up links</a:t>
            </a:r>
          </a:p>
        </p:txBody>
      </p:sp>
      <p:sp>
        <p:nvSpPr>
          <p:cNvPr id="32802" name="Freeform 2"/>
          <p:cNvSpPr>
            <a:spLocks/>
          </p:cNvSpPr>
          <p:nvPr/>
        </p:nvSpPr>
        <p:spPr bwMode="auto">
          <a:xfrm>
            <a:off x="3354388" y="3181350"/>
            <a:ext cx="1020762" cy="704850"/>
          </a:xfrm>
          <a:custGeom>
            <a:avLst/>
            <a:gdLst>
              <a:gd name="T0" fmla="*/ 830378 w 1020124"/>
              <a:gd name="T1" fmla="*/ 705156 h 704544"/>
              <a:gd name="T2" fmla="*/ 963451 w 1020124"/>
              <a:gd name="T3" fmla="*/ 98574 h 704544"/>
              <a:gd name="T4" fmla="*/ 0 w 1020124"/>
              <a:gd name="T5" fmla="*/ 8119 h 7045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20124" h="704544">
                <a:moveTo>
                  <a:pt x="829340" y="704544"/>
                </a:moveTo>
                <a:cubicBezTo>
                  <a:pt x="964905" y="459552"/>
                  <a:pt x="1100470" y="214560"/>
                  <a:pt x="962247" y="98488"/>
                </a:cubicBezTo>
                <a:cubicBezTo>
                  <a:pt x="824024" y="-17584"/>
                  <a:pt x="412012" y="-4737"/>
                  <a:pt x="0" y="8111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Freeform 3"/>
          <p:cNvSpPr>
            <a:spLocks/>
          </p:cNvSpPr>
          <p:nvPr/>
        </p:nvSpPr>
        <p:spPr bwMode="auto">
          <a:xfrm>
            <a:off x="2214563" y="2259013"/>
            <a:ext cx="2097087" cy="2855912"/>
          </a:xfrm>
          <a:custGeom>
            <a:avLst/>
            <a:gdLst>
              <a:gd name="T0" fmla="*/ 1533718 w 2096749"/>
              <a:gd name="T1" fmla="*/ 2856983 h 2854841"/>
              <a:gd name="T2" fmla="*/ 7454 w 2096749"/>
              <a:gd name="T3" fmla="*/ 484144 h 2854841"/>
              <a:gd name="T4" fmla="*/ 2097425 w 2096749"/>
              <a:gd name="T5" fmla="*/ 0 h 2854841"/>
              <a:gd name="T6" fmla="*/ 2097425 w 2096749"/>
              <a:gd name="T7" fmla="*/ 0 h 2854841"/>
              <a:gd name="T8" fmla="*/ 2097425 w 2096749"/>
              <a:gd name="T9" fmla="*/ 0 h 28548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96749" h="2854841">
                <a:moveTo>
                  <a:pt x="1533224" y="2854841"/>
                </a:moveTo>
                <a:cubicBezTo>
                  <a:pt x="723377" y="1907214"/>
                  <a:pt x="-86469" y="959588"/>
                  <a:pt x="7452" y="483781"/>
                </a:cubicBezTo>
                <a:cubicBezTo>
                  <a:pt x="101373" y="7974"/>
                  <a:pt x="2096749" y="0"/>
                  <a:pt x="2096749" y="0"/>
                </a:cubicBezTo>
              </a:path>
            </a:pathLst>
          </a:custGeom>
          <a:noFill/>
          <a:ln w="825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804" name="Straight Connector 5"/>
          <p:cNvCxnSpPr>
            <a:cxnSpLocks noChangeShapeType="1"/>
            <a:stCxn id="32780" idx="1"/>
            <a:endCxn id="32770" idx="6"/>
          </p:cNvCxnSpPr>
          <p:nvPr/>
        </p:nvCxnSpPr>
        <p:spPr bwMode="auto">
          <a:xfrm flipH="1" flipV="1">
            <a:off x="4572000" y="2247900"/>
            <a:ext cx="2025650" cy="1555750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805" name="Freeform 7"/>
          <p:cNvSpPr>
            <a:spLocks/>
          </p:cNvSpPr>
          <p:nvPr/>
        </p:nvSpPr>
        <p:spPr bwMode="auto">
          <a:xfrm>
            <a:off x="1365250" y="3171825"/>
            <a:ext cx="2058988" cy="1814513"/>
          </a:xfrm>
          <a:custGeom>
            <a:avLst/>
            <a:gdLst>
              <a:gd name="T0" fmla="*/ 304129 w 2059133"/>
              <a:gd name="T1" fmla="*/ 1814343 h 1814683"/>
              <a:gd name="T2" fmla="*/ 123399 w 2059133"/>
              <a:gd name="T3" fmla="*/ 464261 h 1814683"/>
              <a:gd name="T4" fmla="*/ 1925364 w 2059133"/>
              <a:gd name="T5" fmla="*/ 33723 h 1814683"/>
              <a:gd name="T6" fmla="*/ 1925364 w 2059133"/>
              <a:gd name="T7" fmla="*/ 28407 h 1814683"/>
              <a:gd name="T8" fmla="*/ 1925364 w 2059133"/>
              <a:gd name="T9" fmla="*/ 28407 h 1814683"/>
              <a:gd name="T10" fmla="*/ 1925364 w 2059133"/>
              <a:gd name="T11" fmla="*/ 28407 h 1814683"/>
              <a:gd name="T12" fmla="*/ 1904103 w 2059133"/>
              <a:gd name="T13" fmla="*/ 28407 h 1814683"/>
              <a:gd name="T14" fmla="*/ 1882840 w 2059133"/>
              <a:gd name="T15" fmla="*/ 44354 h 1814683"/>
              <a:gd name="T16" fmla="*/ 1856262 w 2059133"/>
              <a:gd name="T17" fmla="*/ 12462 h 18146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59133" h="1814683">
                <a:moveTo>
                  <a:pt x="304171" y="1814683"/>
                </a:moveTo>
                <a:cubicBezTo>
                  <a:pt x="78672" y="1287928"/>
                  <a:pt x="-146827" y="761174"/>
                  <a:pt x="123417" y="464348"/>
                </a:cubicBezTo>
                <a:cubicBezTo>
                  <a:pt x="393661" y="167522"/>
                  <a:pt x="1925636" y="33729"/>
                  <a:pt x="1925636" y="33729"/>
                </a:cubicBezTo>
                <a:cubicBezTo>
                  <a:pt x="2226006" y="-38927"/>
                  <a:pt x="1925636" y="28413"/>
                  <a:pt x="1925636" y="28413"/>
                </a:cubicBezTo>
                <a:lnTo>
                  <a:pt x="1904371" y="28413"/>
                </a:lnTo>
                <a:cubicBezTo>
                  <a:pt x="1897283" y="31071"/>
                  <a:pt x="1891081" y="47020"/>
                  <a:pt x="1883106" y="44362"/>
                </a:cubicBezTo>
                <a:cubicBezTo>
                  <a:pt x="1875132" y="41704"/>
                  <a:pt x="1865828" y="27084"/>
                  <a:pt x="1856524" y="12464"/>
                </a:cubicBezTo>
              </a:path>
            </a:pathLst>
          </a:custGeom>
          <a:noFill/>
          <a:ln w="698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806" name="Straight Connector 4"/>
          <p:cNvCxnSpPr>
            <a:cxnSpLocks noChangeShapeType="1"/>
          </p:cNvCxnSpPr>
          <p:nvPr/>
        </p:nvCxnSpPr>
        <p:spPr bwMode="auto">
          <a:xfrm flipV="1">
            <a:off x="3143250" y="2286000"/>
            <a:ext cx="1231900" cy="1785938"/>
          </a:xfrm>
          <a:prstGeom prst="line">
            <a:avLst/>
          </a:prstGeom>
          <a:noFill/>
          <a:ln w="793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807" name="Freeform 6"/>
          <p:cNvSpPr>
            <a:spLocks/>
          </p:cNvSpPr>
          <p:nvPr/>
        </p:nvSpPr>
        <p:spPr bwMode="auto">
          <a:xfrm>
            <a:off x="4519613" y="1887538"/>
            <a:ext cx="2481262" cy="935037"/>
          </a:xfrm>
          <a:custGeom>
            <a:avLst/>
            <a:gdLst>
              <a:gd name="T0" fmla="*/ 2479822 w 2482703"/>
              <a:gd name="T1" fmla="*/ 934732 h 935342"/>
              <a:gd name="T2" fmla="*/ 1922260 w 2482703"/>
              <a:gd name="T3" fmla="*/ 26240 h 935342"/>
              <a:gd name="T4" fmla="*/ 0 w 2482703"/>
              <a:gd name="T5" fmla="*/ 334385 h 93534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2703" h="935342">
                <a:moveTo>
                  <a:pt x="2482703" y="935342"/>
                </a:moveTo>
                <a:cubicBezTo>
                  <a:pt x="2410490" y="530861"/>
                  <a:pt x="2338277" y="126381"/>
                  <a:pt x="1924493" y="26258"/>
                </a:cubicBezTo>
                <a:cubicBezTo>
                  <a:pt x="1510709" y="-73865"/>
                  <a:pt x="755354" y="130369"/>
                  <a:pt x="0" y="334603"/>
                </a:cubicBezTo>
              </a:path>
            </a:pathLst>
          </a:custGeom>
          <a:noFill/>
          <a:ln w="698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808" name="Straight Connector 8"/>
          <p:cNvCxnSpPr>
            <a:cxnSpLocks noChangeShapeType="1"/>
            <a:stCxn id="32798" idx="7"/>
            <a:endCxn id="32770" idx="5"/>
          </p:cNvCxnSpPr>
          <p:nvPr/>
        </p:nvCxnSpPr>
        <p:spPr bwMode="auto">
          <a:xfrm flipH="1" flipV="1">
            <a:off x="4516438" y="2382838"/>
            <a:ext cx="1303337" cy="2674937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809" name="Freeform 9"/>
          <p:cNvSpPr>
            <a:spLocks/>
          </p:cNvSpPr>
          <p:nvPr/>
        </p:nvSpPr>
        <p:spPr bwMode="auto">
          <a:xfrm>
            <a:off x="4257675" y="1917700"/>
            <a:ext cx="3646488" cy="1925638"/>
          </a:xfrm>
          <a:custGeom>
            <a:avLst/>
            <a:gdLst>
              <a:gd name="T0" fmla="*/ 3382911 w 3645624"/>
              <a:gd name="T1" fmla="*/ 1925641 h 1925635"/>
              <a:gd name="T2" fmla="*/ 3340360 w 3645624"/>
              <a:gd name="T3" fmla="*/ 80886 h 1925635"/>
              <a:gd name="T4" fmla="*/ 298008 w 3645624"/>
              <a:gd name="T5" fmla="*/ 304170 h 1925635"/>
              <a:gd name="T6" fmla="*/ 282051 w 3645624"/>
              <a:gd name="T7" fmla="*/ 320118 h 192563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45624" h="1925635">
                <a:moveTo>
                  <a:pt x="3381308" y="1925635"/>
                </a:moveTo>
                <a:cubicBezTo>
                  <a:pt x="3616996" y="1138382"/>
                  <a:pt x="3852685" y="351130"/>
                  <a:pt x="3338778" y="80886"/>
                </a:cubicBezTo>
                <a:cubicBezTo>
                  <a:pt x="2824871" y="-189358"/>
                  <a:pt x="297866" y="304170"/>
                  <a:pt x="297866" y="304170"/>
                </a:cubicBezTo>
                <a:cubicBezTo>
                  <a:pt x="-211611" y="344042"/>
                  <a:pt x="35153" y="332080"/>
                  <a:pt x="281917" y="320118"/>
                </a:cubicBezTo>
              </a:path>
            </a:pathLst>
          </a:custGeom>
          <a:noFill/>
          <a:ln w="857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For up links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dirty="0" smtClean="0"/>
              <a:t> The covering problem becomes </a:t>
            </a:r>
            <a:r>
              <a:rPr lang="en-US" altLang="en-US" dirty="0" smtClean="0">
                <a:solidFill>
                  <a:srgbClr val="FF0000"/>
                </a:solidFill>
              </a:rPr>
              <a:t>totally  </a:t>
            </a:r>
          </a:p>
          <a:p>
            <a:pPr marL="0" indent="0">
              <a:buClr>
                <a:srgbClr val="3333CC"/>
              </a:buClr>
              <a:buSzPct val="60000"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    </a:t>
            </a:r>
            <a:r>
              <a:rPr lang="en-US" altLang="en-US" dirty="0" err="1" smtClean="0">
                <a:solidFill>
                  <a:srgbClr val="FF0000"/>
                </a:solidFill>
              </a:rPr>
              <a:t>unimodular</a:t>
            </a:r>
            <a:r>
              <a:rPr lang="en-US" alt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Can also be solved by </a:t>
            </a:r>
            <a:r>
              <a:rPr lang="en-US" altLang="en-US" dirty="0" smtClean="0">
                <a:solidFill>
                  <a:srgbClr val="00B050"/>
                </a:solidFill>
              </a:rPr>
              <a:t>DP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(without weights you can solve by greedy algorithm. A good exercise for graduate algorithms course)</a:t>
            </a:r>
            <a:r>
              <a:rPr lang="en-US" alt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Augmenting edge connectivity</a:t>
            </a:r>
            <a:br>
              <a:rPr lang="en-US" altLang="en-US" sz="4400">
                <a:solidFill>
                  <a:srgbClr val="00B0F0"/>
                </a:solidFill>
              </a:rPr>
            </a:br>
            <a:r>
              <a:rPr lang="en-US" altLang="en-US" sz="4400">
                <a:solidFill>
                  <a:srgbClr val="00B0F0"/>
                </a:solidFill>
              </a:rPr>
              <a:t>from 1 to 2 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Given: undirected graph </a:t>
            </a:r>
            <a:r>
              <a:rPr lang="en-US" altLang="en-US">
                <a:solidFill>
                  <a:srgbClr val="FF0000"/>
                </a:solidFill>
              </a:rPr>
              <a:t>G(V,E)</a:t>
            </a:r>
          </a:p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          and a set of extra legal for      </a:t>
            </a:r>
          </a:p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          addition edges </a:t>
            </a:r>
            <a:r>
              <a:rPr lang="en-US" altLang="en-US">
                <a:solidFill>
                  <a:srgbClr val="FF0000"/>
                </a:solidFill>
              </a:rPr>
              <a:t>F </a:t>
            </a:r>
            <a:r>
              <a:rPr lang="en-US" altLang="en-US"/>
              <a:t>with cost </a:t>
            </a:r>
            <a:r>
              <a:rPr lang="en-US" altLang="en-US">
                <a:solidFill>
                  <a:srgbClr val="FF0000"/>
                </a:solidFill>
              </a:rPr>
              <a:t>c(e) </a:t>
            </a:r>
            <a:r>
              <a:rPr lang="en-US" altLang="en-US"/>
              <a:t>for    </a:t>
            </a:r>
          </a:p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          every edge </a:t>
            </a:r>
            <a:r>
              <a:rPr lang="en-US" altLang="en-US">
                <a:solidFill>
                  <a:srgbClr val="FF0000"/>
                </a:solidFill>
              </a:rPr>
              <a:t>e</a:t>
            </a:r>
          </a:p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 Required: a subset </a:t>
            </a:r>
            <a:r>
              <a:rPr lang="en-US" altLang="en-US">
                <a:solidFill>
                  <a:srgbClr val="FF0000"/>
                </a:solidFill>
              </a:rPr>
              <a:t>F’</a:t>
            </a:r>
            <a:r>
              <a:rPr lang="en-US" altLang="en-US">
                <a:solidFill>
                  <a:srgbClr val="FF0000"/>
                </a:solidFill>
                <a:latin typeface="Symbol" panose="05050102010706020507" pitchFamily="18" charset="2"/>
              </a:rPr>
              <a:t></a:t>
            </a:r>
            <a:r>
              <a:rPr lang="en-US" altLang="en-US">
                <a:solidFill>
                  <a:srgbClr val="FF0000"/>
                </a:solidFill>
              </a:rPr>
              <a:t> F</a:t>
            </a:r>
            <a:r>
              <a:rPr lang="en-US" altLang="en-US"/>
              <a:t>  of minimum </a:t>
            </a:r>
          </a:p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                cost  so that </a:t>
            </a:r>
            <a:r>
              <a:rPr lang="en-US" altLang="en-US">
                <a:solidFill>
                  <a:srgbClr val="FF0000"/>
                </a:solidFill>
              </a:rPr>
              <a:t>G(V,E+F’)</a:t>
            </a:r>
            <a:r>
              <a:rPr lang="en-US" altLang="en-US"/>
              <a:t> is </a:t>
            </a:r>
          </a:p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                </a:t>
            </a:r>
            <a:r>
              <a:rPr lang="en-US" altLang="en-US">
                <a:solidFill>
                  <a:srgbClr val="FF0000"/>
                </a:solidFill>
              </a:rPr>
              <a:t> 2</a:t>
            </a:r>
            <a:r>
              <a:rPr lang="en-US" altLang="en-US"/>
              <a:t>-edge-connected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131888" y="228600"/>
            <a:ext cx="7793037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Shadow Completion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Part of the shadows added</a:t>
            </a:r>
          </a:p>
        </p:txBody>
      </p:sp>
      <p:sp>
        <p:nvSpPr>
          <p:cNvPr id="35844" name="Oval 3"/>
          <p:cNvSpPr>
            <a:spLocks noChangeArrowheads="1"/>
          </p:cNvSpPr>
          <p:nvPr/>
        </p:nvSpPr>
        <p:spPr bwMode="auto">
          <a:xfrm>
            <a:off x="2514600" y="4953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5845" name="Oval 4"/>
          <p:cNvSpPr>
            <a:spLocks noChangeArrowheads="1"/>
          </p:cNvSpPr>
          <p:nvPr/>
        </p:nvSpPr>
        <p:spPr bwMode="auto">
          <a:xfrm>
            <a:off x="2743200" y="4495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5846" name="Oval 5"/>
          <p:cNvSpPr>
            <a:spLocks noChangeArrowheads="1"/>
          </p:cNvSpPr>
          <p:nvPr/>
        </p:nvSpPr>
        <p:spPr bwMode="auto">
          <a:xfrm>
            <a:off x="3200400" y="4038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5847" name="Oval 6"/>
          <p:cNvSpPr>
            <a:spLocks noChangeArrowheads="1"/>
          </p:cNvSpPr>
          <p:nvPr/>
        </p:nvSpPr>
        <p:spPr bwMode="auto">
          <a:xfrm>
            <a:off x="3657600" y="3657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5848" name="Oval 7"/>
          <p:cNvSpPr>
            <a:spLocks noChangeArrowheads="1"/>
          </p:cNvSpPr>
          <p:nvPr/>
        </p:nvSpPr>
        <p:spPr bwMode="auto">
          <a:xfrm>
            <a:off x="4191000" y="3962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5849" name="Oval 8"/>
          <p:cNvSpPr>
            <a:spLocks noChangeArrowheads="1"/>
          </p:cNvSpPr>
          <p:nvPr/>
        </p:nvSpPr>
        <p:spPr bwMode="auto">
          <a:xfrm>
            <a:off x="4572000" y="4419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5850" name="Oval 9"/>
          <p:cNvSpPr>
            <a:spLocks noChangeArrowheads="1"/>
          </p:cNvSpPr>
          <p:nvPr/>
        </p:nvSpPr>
        <p:spPr bwMode="auto">
          <a:xfrm>
            <a:off x="4724400" y="4953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5851" name="Oval 10"/>
          <p:cNvSpPr>
            <a:spLocks noChangeArrowheads="1"/>
          </p:cNvSpPr>
          <p:nvPr/>
        </p:nvSpPr>
        <p:spPr bwMode="auto">
          <a:xfrm>
            <a:off x="2286000" y="54102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5852" name="Oval 11"/>
          <p:cNvSpPr>
            <a:spLocks noChangeArrowheads="1"/>
          </p:cNvSpPr>
          <p:nvPr/>
        </p:nvSpPr>
        <p:spPr bwMode="auto">
          <a:xfrm>
            <a:off x="4800600" y="5562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5853" name="AutoShape 12"/>
          <p:cNvCxnSpPr>
            <a:cxnSpLocks noChangeShapeType="1"/>
            <a:stCxn id="35851" idx="4"/>
            <a:endCxn id="35852" idx="2"/>
          </p:cNvCxnSpPr>
          <p:nvPr/>
        </p:nvCxnSpPr>
        <p:spPr bwMode="auto">
          <a:xfrm>
            <a:off x="2400300" y="5638800"/>
            <a:ext cx="2400300" cy="38100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3" name="AutoShape 13"/>
          <p:cNvCxnSpPr>
            <a:cxnSpLocks noChangeShapeType="1"/>
            <a:stCxn id="35851" idx="4"/>
            <a:endCxn id="35850" idx="2"/>
          </p:cNvCxnSpPr>
          <p:nvPr/>
        </p:nvCxnSpPr>
        <p:spPr bwMode="auto">
          <a:xfrm flipV="1">
            <a:off x="2400300" y="5067300"/>
            <a:ext cx="2324100" cy="571500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4" name="AutoShape 14"/>
          <p:cNvCxnSpPr>
            <a:cxnSpLocks noChangeShapeType="1"/>
            <a:stCxn id="35851" idx="6"/>
            <a:endCxn id="35849" idx="2"/>
          </p:cNvCxnSpPr>
          <p:nvPr/>
        </p:nvCxnSpPr>
        <p:spPr bwMode="auto">
          <a:xfrm flipV="1">
            <a:off x="2514600" y="4533900"/>
            <a:ext cx="2057400" cy="990600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5" name="AutoShape 15"/>
          <p:cNvCxnSpPr>
            <a:cxnSpLocks noChangeShapeType="1"/>
            <a:stCxn id="35851" idx="1"/>
            <a:endCxn id="35848" idx="3"/>
          </p:cNvCxnSpPr>
          <p:nvPr/>
        </p:nvCxnSpPr>
        <p:spPr bwMode="auto">
          <a:xfrm flipV="1">
            <a:off x="2319338" y="4157663"/>
            <a:ext cx="1905000" cy="1285875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6" name="AutoShape 16"/>
          <p:cNvCxnSpPr>
            <a:cxnSpLocks noChangeShapeType="1"/>
            <a:stCxn id="35851" idx="1"/>
            <a:endCxn id="35847" idx="1"/>
          </p:cNvCxnSpPr>
          <p:nvPr/>
        </p:nvCxnSpPr>
        <p:spPr bwMode="auto">
          <a:xfrm flipV="1">
            <a:off x="2319338" y="3690938"/>
            <a:ext cx="1371600" cy="1752600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7" name="AutoShape 17"/>
          <p:cNvCxnSpPr>
            <a:cxnSpLocks noChangeShapeType="1"/>
            <a:stCxn id="35851" idx="2"/>
            <a:endCxn id="35846" idx="1"/>
          </p:cNvCxnSpPr>
          <p:nvPr/>
        </p:nvCxnSpPr>
        <p:spPr bwMode="auto">
          <a:xfrm flipV="1">
            <a:off x="2286000" y="4071938"/>
            <a:ext cx="947738" cy="1452562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8" name="AutoShape 18"/>
          <p:cNvCxnSpPr>
            <a:cxnSpLocks noChangeShapeType="1"/>
            <a:stCxn id="35851" idx="1"/>
            <a:endCxn id="35845" idx="2"/>
          </p:cNvCxnSpPr>
          <p:nvPr/>
        </p:nvCxnSpPr>
        <p:spPr bwMode="auto">
          <a:xfrm flipV="1">
            <a:off x="2319338" y="4610100"/>
            <a:ext cx="423862" cy="833438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9" name="AutoShape 19"/>
          <p:cNvCxnSpPr>
            <a:cxnSpLocks noChangeShapeType="1"/>
            <a:stCxn id="35851" idx="0"/>
            <a:endCxn id="35844" idx="3"/>
          </p:cNvCxnSpPr>
          <p:nvPr/>
        </p:nvCxnSpPr>
        <p:spPr bwMode="auto">
          <a:xfrm flipV="1">
            <a:off x="2400300" y="5148263"/>
            <a:ext cx="147638" cy="261937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1" name="AutoShape 20"/>
          <p:cNvCxnSpPr>
            <a:cxnSpLocks noChangeShapeType="1"/>
            <a:stCxn id="35844" idx="0"/>
            <a:endCxn id="35845" idx="0"/>
          </p:cNvCxnSpPr>
          <p:nvPr/>
        </p:nvCxnSpPr>
        <p:spPr bwMode="auto">
          <a:xfrm flipV="1">
            <a:off x="2628900" y="4495800"/>
            <a:ext cx="228600" cy="4572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2" name="AutoShape 21"/>
          <p:cNvCxnSpPr>
            <a:cxnSpLocks noChangeShapeType="1"/>
            <a:stCxn id="35851" idx="6"/>
            <a:endCxn id="35851" idx="4"/>
          </p:cNvCxnSpPr>
          <p:nvPr/>
        </p:nvCxnSpPr>
        <p:spPr bwMode="auto">
          <a:xfrm flipH="1">
            <a:off x="2400300" y="5524500"/>
            <a:ext cx="114300" cy="1143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3" name="AutoShape 22"/>
          <p:cNvCxnSpPr>
            <a:cxnSpLocks noChangeShapeType="1"/>
            <a:stCxn id="35851" idx="0"/>
            <a:endCxn id="35844" idx="4"/>
          </p:cNvCxnSpPr>
          <p:nvPr/>
        </p:nvCxnSpPr>
        <p:spPr bwMode="auto">
          <a:xfrm flipV="1">
            <a:off x="2400300" y="5181600"/>
            <a:ext cx="228600" cy="2286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4" name="AutoShape 23"/>
          <p:cNvCxnSpPr>
            <a:cxnSpLocks noChangeShapeType="1"/>
          </p:cNvCxnSpPr>
          <p:nvPr/>
        </p:nvCxnSpPr>
        <p:spPr bwMode="auto">
          <a:xfrm flipV="1">
            <a:off x="2895600" y="4191000"/>
            <a:ext cx="344488" cy="3429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5" name="AutoShape 24"/>
          <p:cNvCxnSpPr>
            <a:cxnSpLocks noChangeShapeType="1"/>
            <a:stCxn id="35846" idx="7"/>
            <a:endCxn id="35847" idx="3"/>
          </p:cNvCxnSpPr>
          <p:nvPr/>
        </p:nvCxnSpPr>
        <p:spPr bwMode="auto">
          <a:xfrm flipV="1">
            <a:off x="3395663" y="3852863"/>
            <a:ext cx="295275" cy="2190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6" name="AutoShape 25"/>
          <p:cNvCxnSpPr>
            <a:cxnSpLocks noChangeShapeType="1"/>
          </p:cNvCxnSpPr>
          <p:nvPr/>
        </p:nvCxnSpPr>
        <p:spPr bwMode="auto">
          <a:xfrm>
            <a:off x="3810000" y="3810000"/>
            <a:ext cx="454025" cy="27146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7" name="AutoShape 26"/>
          <p:cNvCxnSpPr>
            <a:cxnSpLocks noChangeShapeType="1"/>
            <a:stCxn id="35848" idx="5"/>
            <a:endCxn id="35849" idx="1"/>
          </p:cNvCxnSpPr>
          <p:nvPr/>
        </p:nvCxnSpPr>
        <p:spPr bwMode="auto">
          <a:xfrm>
            <a:off x="4386263" y="4157663"/>
            <a:ext cx="219075" cy="2952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8" name="AutoShape 27"/>
          <p:cNvCxnSpPr>
            <a:cxnSpLocks noChangeShapeType="1"/>
          </p:cNvCxnSpPr>
          <p:nvPr/>
        </p:nvCxnSpPr>
        <p:spPr bwMode="auto">
          <a:xfrm>
            <a:off x="4724400" y="4572000"/>
            <a:ext cx="73025" cy="3381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869" name="AutoShape 28"/>
          <p:cNvCxnSpPr>
            <a:cxnSpLocks noChangeShapeType="1"/>
          </p:cNvCxnSpPr>
          <p:nvPr/>
        </p:nvCxnSpPr>
        <p:spPr bwMode="auto">
          <a:xfrm flipH="1">
            <a:off x="4876800" y="5181600"/>
            <a:ext cx="4763" cy="4143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9" name="AutoShape 29"/>
          <p:cNvCxnSpPr>
            <a:cxnSpLocks noChangeShapeType="1"/>
            <a:stCxn id="35852" idx="2"/>
            <a:endCxn id="35847" idx="4"/>
          </p:cNvCxnSpPr>
          <p:nvPr/>
        </p:nvCxnSpPr>
        <p:spPr bwMode="auto">
          <a:xfrm flipH="1" flipV="1">
            <a:off x="3771900" y="3886200"/>
            <a:ext cx="1028700" cy="1790700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0" name="AutoShape 30"/>
          <p:cNvCxnSpPr>
            <a:cxnSpLocks noChangeShapeType="1"/>
            <a:stCxn id="35852" idx="2"/>
            <a:endCxn id="35848" idx="4"/>
          </p:cNvCxnSpPr>
          <p:nvPr/>
        </p:nvCxnSpPr>
        <p:spPr bwMode="auto">
          <a:xfrm flipH="1" flipV="1">
            <a:off x="4305300" y="4191000"/>
            <a:ext cx="495300" cy="1485900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1" name="AutoShape 31"/>
          <p:cNvCxnSpPr>
            <a:cxnSpLocks noChangeShapeType="1"/>
            <a:stCxn id="35852" idx="6"/>
            <a:endCxn id="35849" idx="6"/>
          </p:cNvCxnSpPr>
          <p:nvPr/>
        </p:nvCxnSpPr>
        <p:spPr bwMode="auto">
          <a:xfrm flipH="1" flipV="1">
            <a:off x="4800600" y="4533900"/>
            <a:ext cx="228600" cy="1143000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2" name="AutoShape 32"/>
          <p:cNvCxnSpPr>
            <a:cxnSpLocks noChangeShapeType="1"/>
            <a:stCxn id="35852" idx="6"/>
            <a:endCxn id="35850" idx="5"/>
          </p:cNvCxnSpPr>
          <p:nvPr/>
        </p:nvCxnSpPr>
        <p:spPr bwMode="auto">
          <a:xfrm flipH="1" flipV="1">
            <a:off x="4919663" y="5148263"/>
            <a:ext cx="109537" cy="528637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3" name="AutoShape 33"/>
          <p:cNvCxnSpPr>
            <a:cxnSpLocks noChangeShapeType="1"/>
            <a:stCxn id="35852" idx="2"/>
            <a:endCxn id="35846" idx="5"/>
          </p:cNvCxnSpPr>
          <p:nvPr/>
        </p:nvCxnSpPr>
        <p:spPr bwMode="auto">
          <a:xfrm flipH="1" flipV="1">
            <a:off x="3395663" y="4233863"/>
            <a:ext cx="1404937" cy="1443037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4" name="AutoShape 34"/>
          <p:cNvCxnSpPr>
            <a:cxnSpLocks noChangeShapeType="1"/>
            <a:stCxn id="35852" idx="2"/>
            <a:endCxn id="35845" idx="5"/>
          </p:cNvCxnSpPr>
          <p:nvPr/>
        </p:nvCxnSpPr>
        <p:spPr bwMode="auto">
          <a:xfrm flipH="1" flipV="1">
            <a:off x="2938463" y="4691063"/>
            <a:ext cx="1862137" cy="985837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5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8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1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4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Shadows-Minimal Solutions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99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marL="0" indent="0" eaLnBrk="1" hangingPunct="1">
              <a:spcBef>
                <a:spcPts val="800"/>
              </a:spcBef>
              <a:buClr>
                <a:srgbClr val="3333CC"/>
              </a:buClr>
              <a:buSzPct val="60000"/>
              <a:defRPr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Make every link minimal (not replaceable </a:t>
            </a:r>
          </a:p>
          <a:p>
            <a:pPr marL="0" indent="0" eaLnBrk="1" hangingPunct="1">
              <a:spcBef>
                <a:spcPts val="800"/>
              </a:spcBef>
              <a:buClr>
                <a:srgbClr val="3333CC"/>
              </a:buClr>
              <a:buSzPct val="60000"/>
              <a:defRPr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by a shadow). It is like taking all the subsets of a set in </a:t>
            </a:r>
            <a:r>
              <a:rPr lang="en-US" altLang="en-US" sz="3200" dirty="0" smtClean="0">
                <a:solidFill>
                  <a:srgbClr val="00B050"/>
                </a:solidFill>
              </a:rPr>
              <a:t>Set Cover.</a:t>
            </a:r>
          </a:p>
          <a:p>
            <a:pPr eaLnBrk="1" hangingPunct="1"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3200" dirty="0" smtClean="0"/>
              <a:t>Claim: in any SMS, the leaves have degree </a:t>
            </a:r>
            <a:r>
              <a:rPr lang="en-US" altLang="en-US" sz="32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3352800" y="6324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7338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11269" name="AutoShape 5"/>
          <p:cNvCxnSpPr>
            <a:cxnSpLocks noChangeShapeType="1"/>
          </p:cNvCxnSpPr>
          <p:nvPr/>
        </p:nvCxnSpPr>
        <p:spPr bwMode="auto">
          <a:xfrm flipV="1">
            <a:off x="3505200" y="5638800"/>
            <a:ext cx="295275" cy="8286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191000" y="6400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733800" y="4953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562600" y="4876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11273" name="AutoShape 9"/>
          <p:cNvCxnSpPr>
            <a:cxnSpLocks noChangeShapeType="1"/>
            <a:stCxn id="11268" idx="5"/>
            <a:endCxn id="11270" idx="1"/>
          </p:cNvCxnSpPr>
          <p:nvPr/>
        </p:nvCxnSpPr>
        <p:spPr bwMode="auto">
          <a:xfrm>
            <a:off x="3929063" y="5834063"/>
            <a:ext cx="295275" cy="6000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867400" y="5486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11275" name="AutoShape 11"/>
          <p:cNvCxnSpPr>
            <a:cxnSpLocks noChangeShapeType="1"/>
            <a:stCxn id="11271" idx="4"/>
            <a:endCxn id="11268" idx="0"/>
          </p:cNvCxnSpPr>
          <p:nvPr/>
        </p:nvCxnSpPr>
        <p:spPr bwMode="auto">
          <a:xfrm>
            <a:off x="3848100" y="5181600"/>
            <a:ext cx="1588" cy="4572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6" name="AutoShape 12"/>
          <p:cNvCxnSpPr>
            <a:cxnSpLocks noChangeShapeType="1"/>
          </p:cNvCxnSpPr>
          <p:nvPr/>
        </p:nvCxnSpPr>
        <p:spPr bwMode="auto">
          <a:xfrm flipV="1">
            <a:off x="3352800" y="5029200"/>
            <a:ext cx="2286000" cy="1447800"/>
          </a:xfrm>
          <a:prstGeom prst="straightConnector1">
            <a:avLst/>
          </a:prstGeom>
          <a:noFill/>
          <a:ln w="9360" cap="sq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7" name="AutoShape 13"/>
          <p:cNvCxnSpPr>
            <a:cxnSpLocks noChangeShapeType="1"/>
            <a:stCxn id="11272" idx="1"/>
            <a:endCxn id="11268" idx="6"/>
          </p:cNvCxnSpPr>
          <p:nvPr/>
        </p:nvCxnSpPr>
        <p:spPr bwMode="auto">
          <a:xfrm flipH="1">
            <a:off x="3962400" y="4910138"/>
            <a:ext cx="1633538" cy="842962"/>
          </a:xfrm>
          <a:prstGeom prst="straightConnector1">
            <a:avLst/>
          </a:prstGeom>
          <a:noFill/>
          <a:ln w="9360" cap="sq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278" name="AutoShape 14"/>
          <p:cNvCxnSpPr>
            <a:cxnSpLocks noChangeShapeType="1"/>
            <a:stCxn id="11267" idx="6"/>
            <a:endCxn id="11274" idx="3"/>
          </p:cNvCxnSpPr>
          <p:nvPr/>
        </p:nvCxnSpPr>
        <p:spPr bwMode="auto">
          <a:xfrm flipV="1">
            <a:off x="3581400" y="5681663"/>
            <a:ext cx="2319338" cy="757237"/>
          </a:xfrm>
          <a:prstGeom prst="straightConnector1">
            <a:avLst/>
          </a:prstGeom>
          <a:noFill/>
          <a:ln w="9360" cap="sq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4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Ratio 2 for unweighted  minimally leaf-closed trees</a:t>
            </a: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9144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0" name="Oval 3"/>
          <p:cNvSpPr>
            <a:spLocks noChangeArrowheads="1"/>
          </p:cNvSpPr>
          <p:nvPr/>
        </p:nvSpPr>
        <p:spPr bwMode="auto">
          <a:xfrm>
            <a:off x="5105400" y="2209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3657600" y="35052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2" name="Oval 5"/>
          <p:cNvSpPr>
            <a:spLocks noChangeArrowheads="1"/>
          </p:cNvSpPr>
          <p:nvPr/>
        </p:nvSpPr>
        <p:spPr bwMode="auto">
          <a:xfrm>
            <a:off x="2057400" y="5486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3" name="Oval 6"/>
          <p:cNvSpPr>
            <a:spLocks noChangeArrowheads="1"/>
          </p:cNvSpPr>
          <p:nvPr/>
        </p:nvSpPr>
        <p:spPr bwMode="auto">
          <a:xfrm>
            <a:off x="2590800" y="5486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2895600" y="35052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5" name="Oval 8"/>
          <p:cNvSpPr>
            <a:spLocks noChangeArrowheads="1"/>
          </p:cNvSpPr>
          <p:nvPr/>
        </p:nvSpPr>
        <p:spPr bwMode="auto">
          <a:xfrm>
            <a:off x="3886200" y="4495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6" name="Oval 9"/>
          <p:cNvSpPr>
            <a:spLocks noChangeArrowheads="1"/>
          </p:cNvSpPr>
          <p:nvPr/>
        </p:nvSpPr>
        <p:spPr bwMode="auto">
          <a:xfrm>
            <a:off x="5029200" y="2819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7" name="Oval 10"/>
          <p:cNvSpPr>
            <a:spLocks noChangeArrowheads="1"/>
          </p:cNvSpPr>
          <p:nvPr/>
        </p:nvSpPr>
        <p:spPr bwMode="auto">
          <a:xfrm>
            <a:off x="4572000" y="35052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8" name="Oval 11"/>
          <p:cNvSpPr>
            <a:spLocks noChangeArrowheads="1"/>
          </p:cNvSpPr>
          <p:nvPr/>
        </p:nvSpPr>
        <p:spPr bwMode="auto">
          <a:xfrm>
            <a:off x="5257800" y="35052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49" name="Oval 12"/>
          <p:cNvSpPr>
            <a:spLocks noChangeArrowheads="1"/>
          </p:cNvSpPr>
          <p:nvPr/>
        </p:nvSpPr>
        <p:spPr bwMode="auto">
          <a:xfrm>
            <a:off x="6553200" y="3581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50" name="Oval 13"/>
          <p:cNvSpPr>
            <a:spLocks noChangeArrowheads="1"/>
          </p:cNvSpPr>
          <p:nvPr/>
        </p:nvSpPr>
        <p:spPr bwMode="auto">
          <a:xfrm>
            <a:off x="5334000" y="4572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51" name="Oval 14"/>
          <p:cNvSpPr>
            <a:spLocks noChangeArrowheads="1"/>
          </p:cNvSpPr>
          <p:nvPr/>
        </p:nvSpPr>
        <p:spPr bwMode="auto">
          <a:xfrm>
            <a:off x="6629400" y="4495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52" name="Oval 15"/>
          <p:cNvSpPr>
            <a:spLocks noChangeArrowheads="1"/>
          </p:cNvSpPr>
          <p:nvPr/>
        </p:nvSpPr>
        <p:spPr bwMode="auto">
          <a:xfrm>
            <a:off x="7543800" y="4495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53" name="Oval 16"/>
          <p:cNvSpPr>
            <a:spLocks noChangeArrowheads="1"/>
          </p:cNvSpPr>
          <p:nvPr/>
        </p:nvSpPr>
        <p:spPr bwMode="auto">
          <a:xfrm>
            <a:off x="3200400" y="5562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54" name="Oval 17"/>
          <p:cNvSpPr>
            <a:spLocks noChangeArrowheads="1"/>
          </p:cNvSpPr>
          <p:nvPr/>
        </p:nvSpPr>
        <p:spPr bwMode="auto">
          <a:xfrm>
            <a:off x="76200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55" name="Oval 18"/>
          <p:cNvSpPr>
            <a:spLocks noChangeArrowheads="1"/>
          </p:cNvSpPr>
          <p:nvPr/>
        </p:nvSpPr>
        <p:spPr bwMode="auto">
          <a:xfrm>
            <a:off x="4648200" y="4495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56" name="Oval 19"/>
          <p:cNvSpPr>
            <a:spLocks noChangeArrowheads="1"/>
          </p:cNvSpPr>
          <p:nvPr/>
        </p:nvSpPr>
        <p:spPr bwMode="auto">
          <a:xfrm>
            <a:off x="3124200" y="4572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57" name="Oval 20"/>
          <p:cNvSpPr>
            <a:spLocks noChangeArrowheads="1"/>
          </p:cNvSpPr>
          <p:nvPr/>
        </p:nvSpPr>
        <p:spPr bwMode="auto">
          <a:xfrm>
            <a:off x="1600200" y="54102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58" name="Oval 21"/>
          <p:cNvSpPr>
            <a:spLocks noChangeArrowheads="1"/>
          </p:cNvSpPr>
          <p:nvPr/>
        </p:nvSpPr>
        <p:spPr bwMode="auto">
          <a:xfrm>
            <a:off x="7086600" y="5562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59" name="Oval 22"/>
          <p:cNvSpPr>
            <a:spLocks noChangeArrowheads="1"/>
          </p:cNvSpPr>
          <p:nvPr/>
        </p:nvSpPr>
        <p:spPr bwMode="auto">
          <a:xfrm>
            <a:off x="5943600" y="5562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60" name="Oval 23"/>
          <p:cNvSpPr>
            <a:spLocks noChangeArrowheads="1"/>
          </p:cNvSpPr>
          <p:nvPr/>
        </p:nvSpPr>
        <p:spPr bwMode="auto">
          <a:xfrm>
            <a:off x="4800600" y="5562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61" name="Oval 24"/>
          <p:cNvSpPr>
            <a:spLocks noChangeArrowheads="1"/>
          </p:cNvSpPr>
          <p:nvPr/>
        </p:nvSpPr>
        <p:spPr bwMode="auto">
          <a:xfrm>
            <a:off x="3886200" y="2895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62" name="Oval 25"/>
          <p:cNvSpPr>
            <a:spLocks noChangeArrowheads="1"/>
          </p:cNvSpPr>
          <p:nvPr/>
        </p:nvSpPr>
        <p:spPr bwMode="auto">
          <a:xfrm>
            <a:off x="6324600" y="2819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63" name="Oval 26"/>
          <p:cNvSpPr>
            <a:spLocks noChangeArrowheads="1"/>
          </p:cNvSpPr>
          <p:nvPr/>
        </p:nvSpPr>
        <p:spPr bwMode="auto">
          <a:xfrm>
            <a:off x="1981200" y="4572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64" name="Oval 27"/>
          <p:cNvSpPr>
            <a:spLocks noChangeArrowheads="1"/>
          </p:cNvSpPr>
          <p:nvPr/>
        </p:nvSpPr>
        <p:spPr bwMode="auto">
          <a:xfrm>
            <a:off x="990600" y="54102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65" name="Oval 28"/>
          <p:cNvSpPr>
            <a:spLocks noChangeArrowheads="1"/>
          </p:cNvSpPr>
          <p:nvPr/>
        </p:nvSpPr>
        <p:spPr bwMode="auto">
          <a:xfrm>
            <a:off x="5943600" y="4572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9966" name="AutoShape 29"/>
          <p:cNvCxnSpPr>
            <a:cxnSpLocks noChangeShapeType="1"/>
            <a:stCxn id="39940" idx="2"/>
            <a:endCxn id="39961" idx="7"/>
          </p:cNvCxnSpPr>
          <p:nvPr/>
        </p:nvCxnSpPr>
        <p:spPr bwMode="auto">
          <a:xfrm flipH="1">
            <a:off x="4081463" y="2324100"/>
            <a:ext cx="1023937" cy="6048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67" name="AutoShape 30"/>
          <p:cNvCxnSpPr>
            <a:cxnSpLocks noChangeShapeType="1"/>
            <a:stCxn id="39940" idx="4"/>
            <a:endCxn id="39946" idx="0"/>
          </p:cNvCxnSpPr>
          <p:nvPr/>
        </p:nvCxnSpPr>
        <p:spPr bwMode="auto">
          <a:xfrm flipH="1">
            <a:off x="5143500" y="2438400"/>
            <a:ext cx="76200" cy="3810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68" name="AutoShape 31"/>
          <p:cNvCxnSpPr>
            <a:cxnSpLocks noChangeShapeType="1"/>
            <a:stCxn id="39940" idx="5"/>
            <a:endCxn id="39962" idx="2"/>
          </p:cNvCxnSpPr>
          <p:nvPr/>
        </p:nvCxnSpPr>
        <p:spPr bwMode="auto">
          <a:xfrm>
            <a:off x="5300663" y="2405063"/>
            <a:ext cx="1023937" cy="5302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69" name="AutoShape 32"/>
          <p:cNvCxnSpPr>
            <a:cxnSpLocks noChangeShapeType="1"/>
            <a:stCxn id="39961" idx="3"/>
            <a:endCxn id="39944" idx="6"/>
          </p:cNvCxnSpPr>
          <p:nvPr/>
        </p:nvCxnSpPr>
        <p:spPr bwMode="auto">
          <a:xfrm flipH="1">
            <a:off x="3124200" y="3090863"/>
            <a:ext cx="795338" cy="5302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70" name="AutoShape 33"/>
          <p:cNvCxnSpPr>
            <a:cxnSpLocks noChangeShapeType="1"/>
            <a:stCxn id="39961" idx="4"/>
            <a:endCxn id="39941" idx="0"/>
          </p:cNvCxnSpPr>
          <p:nvPr/>
        </p:nvCxnSpPr>
        <p:spPr bwMode="auto">
          <a:xfrm flipH="1">
            <a:off x="3771900" y="3124200"/>
            <a:ext cx="228600" cy="3810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71" name="AutoShape 34"/>
          <p:cNvCxnSpPr>
            <a:cxnSpLocks noChangeShapeType="1"/>
            <a:stCxn id="39963" idx="7"/>
            <a:endCxn id="39944" idx="4"/>
          </p:cNvCxnSpPr>
          <p:nvPr/>
        </p:nvCxnSpPr>
        <p:spPr bwMode="auto">
          <a:xfrm flipV="1">
            <a:off x="2176463" y="3733800"/>
            <a:ext cx="833437" cy="8715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72" name="AutoShape 35"/>
          <p:cNvCxnSpPr>
            <a:cxnSpLocks noChangeShapeType="1"/>
            <a:stCxn id="39944" idx="4"/>
            <a:endCxn id="39956" idx="0"/>
          </p:cNvCxnSpPr>
          <p:nvPr/>
        </p:nvCxnSpPr>
        <p:spPr bwMode="auto">
          <a:xfrm>
            <a:off x="3009900" y="3733800"/>
            <a:ext cx="228600" cy="8382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73" name="AutoShape 36"/>
          <p:cNvCxnSpPr>
            <a:cxnSpLocks noChangeShapeType="1"/>
            <a:stCxn id="39944" idx="4"/>
            <a:endCxn id="39945" idx="5"/>
          </p:cNvCxnSpPr>
          <p:nvPr/>
        </p:nvCxnSpPr>
        <p:spPr bwMode="auto">
          <a:xfrm>
            <a:off x="3009900" y="3733800"/>
            <a:ext cx="1071563" cy="95726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74" name="AutoShape 37"/>
          <p:cNvCxnSpPr>
            <a:cxnSpLocks noChangeShapeType="1"/>
            <a:stCxn id="39963" idx="3"/>
            <a:endCxn id="39964" idx="0"/>
          </p:cNvCxnSpPr>
          <p:nvPr/>
        </p:nvCxnSpPr>
        <p:spPr bwMode="auto">
          <a:xfrm flipH="1">
            <a:off x="1104900" y="4767263"/>
            <a:ext cx="909638" cy="64293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75" name="AutoShape 38"/>
          <p:cNvCxnSpPr>
            <a:cxnSpLocks noChangeShapeType="1"/>
            <a:stCxn id="39963" idx="4"/>
            <a:endCxn id="39957" idx="1"/>
          </p:cNvCxnSpPr>
          <p:nvPr/>
        </p:nvCxnSpPr>
        <p:spPr bwMode="auto">
          <a:xfrm flipH="1">
            <a:off x="1633538" y="4800600"/>
            <a:ext cx="461962" cy="6429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76" name="AutoShape 39"/>
          <p:cNvCxnSpPr>
            <a:cxnSpLocks noChangeShapeType="1"/>
            <a:stCxn id="39956" idx="4"/>
            <a:endCxn id="39943" idx="1"/>
          </p:cNvCxnSpPr>
          <p:nvPr/>
        </p:nvCxnSpPr>
        <p:spPr bwMode="auto">
          <a:xfrm flipH="1">
            <a:off x="2624138" y="4800600"/>
            <a:ext cx="614362" cy="7191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77" name="AutoShape 40"/>
          <p:cNvCxnSpPr>
            <a:cxnSpLocks noChangeShapeType="1"/>
            <a:stCxn id="39956" idx="6"/>
            <a:endCxn id="39953" idx="1"/>
          </p:cNvCxnSpPr>
          <p:nvPr/>
        </p:nvCxnSpPr>
        <p:spPr bwMode="auto">
          <a:xfrm flipH="1">
            <a:off x="3233738" y="4686300"/>
            <a:ext cx="119062" cy="9096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78" name="AutoShape 41"/>
          <p:cNvCxnSpPr>
            <a:cxnSpLocks noChangeShapeType="1"/>
            <a:stCxn id="39963" idx="5"/>
            <a:endCxn id="39942" idx="1"/>
          </p:cNvCxnSpPr>
          <p:nvPr/>
        </p:nvCxnSpPr>
        <p:spPr bwMode="auto">
          <a:xfrm flipH="1">
            <a:off x="2090738" y="4767263"/>
            <a:ext cx="85725" cy="7524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79" name="AutoShape 42"/>
          <p:cNvCxnSpPr>
            <a:cxnSpLocks noChangeShapeType="1"/>
            <a:stCxn id="39961" idx="5"/>
            <a:endCxn id="39947" idx="2"/>
          </p:cNvCxnSpPr>
          <p:nvPr/>
        </p:nvCxnSpPr>
        <p:spPr bwMode="auto">
          <a:xfrm>
            <a:off x="4081463" y="3090863"/>
            <a:ext cx="490537" cy="5302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980" name="Oval 43"/>
          <p:cNvSpPr>
            <a:spLocks noChangeArrowheads="1"/>
          </p:cNvSpPr>
          <p:nvPr/>
        </p:nvSpPr>
        <p:spPr bwMode="auto">
          <a:xfrm>
            <a:off x="4343400" y="5486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81" name="Oval 44"/>
          <p:cNvSpPr>
            <a:spLocks noChangeArrowheads="1"/>
          </p:cNvSpPr>
          <p:nvPr/>
        </p:nvSpPr>
        <p:spPr bwMode="auto">
          <a:xfrm>
            <a:off x="3733800" y="5486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9982" name="Oval 45"/>
          <p:cNvSpPr>
            <a:spLocks noChangeArrowheads="1"/>
          </p:cNvSpPr>
          <p:nvPr/>
        </p:nvSpPr>
        <p:spPr bwMode="auto">
          <a:xfrm>
            <a:off x="6477000" y="5562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9983" name="AutoShape 46"/>
          <p:cNvCxnSpPr>
            <a:cxnSpLocks noChangeShapeType="1"/>
            <a:stCxn id="39941" idx="5"/>
            <a:endCxn id="39955" idx="1"/>
          </p:cNvCxnSpPr>
          <p:nvPr/>
        </p:nvCxnSpPr>
        <p:spPr bwMode="auto">
          <a:xfrm>
            <a:off x="3852863" y="3700463"/>
            <a:ext cx="828675" cy="8286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84" name="AutoShape 47"/>
          <p:cNvCxnSpPr>
            <a:cxnSpLocks noChangeShapeType="1"/>
          </p:cNvCxnSpPr>
          <p:nvPr/>
        </p:nvCxnSpPr>
        <p:spPr bwMode="auto">
          <a:xfrm>
            <a:off x="4800600" y="6172200"/>
            <a:ext cx="1588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85" name="AutoShape 48"/>
          <p:cNvCxnSpPr>
            <a:cxnSpLocks noChangeShapeType="1"/>
            <a:stCxn id="39945" idx="4"/>
            <a:endCxn id="39981" idx="1"/>
          </p:cNvCxnSpPr>
          <p:nvPr/>
        </p:nvCxnSpPr>
        <p:spPr bwMode="auto">
          <a:xfrm flipH="1">
            <a:off x="3767138" y="4724400"/>
            <a:ext cx="233362" cy="7953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986" name="Oval 49"/>
          <p:cNvSpPr>
            <a:spLocks noChangeArrowheads="1"/>
          </p:cNvSpPr>
          <p:nvPr/>
        </p:nvSpPr>
        <p:spPr bwMode="auto">
          <a:xfrm>
            <a:off x="5334000" y="5562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9987" name="AutoShape 50"/>
          <p:cNvCxnSpPr>
            <a:cxnSpLocks noChangeShapeType="1"/>
            <a:stCxn id="39950" idx="4"/>
            <a:endCxn id="39960" idx="1"/>
          </p:cNvCxnSpPr>
          <p:nvPr/>
        </p:nvCxnSpPr>
        <p:spPr bwMode="auto">
          <a:xfrm flipH="1">
            <a:off x="4833938" y="4800600"/>
            <a:ext cx="614362" cy="7953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88" name="AutoShape 51"/>
          <p:cNvCxnSpPr>
            <a:cxnSpLocks noChangeShapeType="1"/>
            <a:stCxn id="39950" idx="5"/>
            <a:endCxn id="39986" idx="1"/>
          </p:cNvCxnSpPr>
          <p:nvPr/>
        </p:nvCxnSpPr>
        <p:spPr bwMode="auto">
          <a:xfrm flipH="1">
            <a:off x="5367338" y="4767263"/>
            <a:ext cx="161925" cy="8286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89" name="AutoShape 52"/>
          <p:cNvCxnSpPr>
            <a:cxnSpLocks noChangeShapeType="1"/>
          </p:cNvCxnSpPr>
          <p:nvPr/>
        </p:nvCxnSpPr>
        <p:spPr bwMode="auto">
          <a:xfrm>
            <a:off x="5181600" y="2971800"/>
            <a:ext cx="196850" cy="6048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90" name="AutoShape 53"/>
          <p:cNvCxnSpPr>
            <a:cxnSpLocks noChangeShapeType="1"/>
            <a:stCxn id="39947" idx="5"/>
            <a:endCxn id="39950" idx="1"/>
          </p:cNvCxnSpPr>
          <p:nvPr/>
        </p:nvCxnSpPr>
        <p:spPr bwMode="auto">
          <a:xfrm>
            <a:off x="4767263" y="3700463"/>
            <a:ext cx="600075" cy="9048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91" name="AutoShape 54"/>
          <p:cNvCxnSpPr>
            <a:cxnSpLocks noChangeShapeType="1"/>
            <a:stCxn id="39948" idx="5"/>
            <a:endCxn id="39965" idx="1"/>
          </p:cNvCxnSpPr>
          <p:nvPr/>
        </p:nvCxnSpPr>
        <p:spPr bwMode="auto">
          <a:xfrm>
            <a:off x="5453063" y="3700463"/>
            <a:ext cx="523875" cy="9048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92" name="AutoShape 55"/>
          <p:cNvCxnSpPr>
            <a:cxnSpLocks noChangeShapeType="1"/>
          </p:cNvCxnSpPr>
          <p:nvPr/>
        </p:nvCxnSpPr>
        <p:spPr bwMode="auto">
          <a:xfrm>
            <a:off x="6400800" y="2971800"/>
            <a:ext cx="228600" cy="6000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93" name="AutoShape 56"/>
          <p:cNvCxnSpPr>
            <a:cxnSpLocks noChangeShapeType="1"/>
            <a:stCxn id="39965" idx="5"/>
            <a:endCxn id="39959" idx="1"/>
          </p:cNvCxnSpPr>
          <p:nvPr/>
        </p:nvCxnSpPr>
        <p:spPr bwMode="auto">
          <a:xfrm flipH="1">
            <a:off x="5976938" y="4767263"/>
            <a:ext cx="161925" cy="8286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94" name="AutoShape 57"/>
          <p:cNvCxnSpPr>
            <a:cxnSpLocks noChangeShapeType="1"/>
            <a:stCxn id="39965" idx="5"/>
            <a:endCxn id="39982" idx="2"/>
          </p:cNvCxnSpPr>
          <p:nvPr/>
        </p:nvCxnSpPr>
        <p:spPr bwMode="auto">
          <a:xfrm>
            <a:off x="6138863" y="4767263"/>
            <a:ext cx="338137" cy="9112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95" name="AutoShape 58"/>
          <p:cNvCxnSpPr>
            <a:cxnSpLocks noChangeShapeType="1"/>
          </p:cNvCxnSpPr>
          <p:nvPr/>
        </p:nvCxnSpPr>
        <p:spPr bwMode="auto">
          <a:xfrm flipH="1">
            <a:off x="6705600" y="3657600"/>
            <a:ext cx="4763" cy="9493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96" name="AutoShape 59"/>
          <p:cNvCxnSpPr>
            <a:cxnSpLocks noChangeShapeType="1"/>
            <a:stCxn id="39955" idx="4"/>
            <a:endCxn id="39980" idx="0"/>
          </p:cNvCxnSpPr>
          <p:nvPr/>
        </p:nvCxnSpPr>
        <p:spPr bwMode="auto">
          <a:xfrm flipH="1">
            <a:off x="4457700" y="4724400"/>
            <a:ext cx="304800" cy="7620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997" name="AutoShape 60"/>
          <p:cNvCxnSpPr>
            <a:cxnSpLocks noChangeShapeType="1"/>
            <a:stCxn id="39949" idx="5"/>
            <a:endCxn id="39952" idx="2"/>
          </p:cNvCxnSpPr>
          <p:nvPr/>
        </p:nvCxnSpPr>
        <p:spPr bwMode="auto">
          <a:xfrm>
            <a:off x="6748463" y="3776663"/>
            <a:ext cx="795337" cy="83343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998" name="Oval 61"/>
          <p:cNvSpPr>
            <a:spLocks noChangeArrowheads="1"/>
          </p:cNvSpPr>
          <p:nvPr/>
        </p:nvSpPr>
        <p:spPr bwMode="auto">
          <a:xfrm>
            <a:off x="8229600" y="5486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39999" name="AutoShape 62"/>
          <p:cNvCxnSpPr>
            <a:cxnSpLocks noChangeShapeType="1"/>
            <a:stCxn id="39951" idx="5"/>
            <a:endCxn id="39958" idx="4"/>
          </p:cNvCxnSpPr>
          <p:nvPr/>
        </p:nvCxnSpPr>
        <p:spPr bwMode="auto">
          <a:xfrm>
            <a:off x="6824663" y="4691063"/>
            <a:ext cx="376237" cy="110013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00" name="AutoShape 63"/>
          <p:cNvCxnSpPr>
            <a:cxnSpLocks noChangeShapeType="1"/>
            <a:stCxn id="39951" idx="5"/>
            <a:endCxn id="39954" idx="1"/>
          </p:cNvCxnSpPr>
          <p:nvPr/>
        </p:nvCxnSpPr>
        <p:spPr bwMode="auto">
          <a:xfrm>
            <a:off x="6824663" y="4691063"/>
            <a:ext cx="828675" cy="9810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01" name="AutoShape 64"/>
          <p:cNvCxnSpPr>
            <a:cxnSpLocks noChangeShapeType="1"/>
            <a:stCxn id="39952" idx="5"/>
            <a:endCxn id="39998" idx="5"/>
          </p:cNvCxnSpPr>
          <p:nvPr/>
        </p:nvCxnSpPr>
        <p:spPr bwMode="auto">
          <a:xfrm>
            <a:off x="7739063" y="4691063"/>
            <a:ext cx="685800" cy="9906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02" name="AutoShape 65"/>
          <p:cNvCxnSpPr>
            <a:cxnSpLocks noChangeShapeType="1"/>
            <a:stCxn id="39964" idx="5"/>
            <a:endCxn id="39956" idx="2"/>
          </p:cNvCxnSpPr>
          <p:nvPr/>
        </p:nvCxnSpPr>
        <p:spPr bwMode="auto">
          <a:xfrm flipV="1">
            <a:off x="1185863" y="4686300"/>
            <a:ext cx="1938337" cy="917575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03" name="AutoShape 66"/>
          <p:cNvCxnSpPr>
            <a:cxnSpLocks noChangeShapeType="1"/>
          </p:cNvCxnSpPr>
          <p:nvPr/>
        </p:nvCxnSpPr>
        <p:spPr bwMode="auto">
          <a:xfrm flipV="1">
            <a:off x="2819400" y="5638800"/>
            <a:ext cx="414338" cy="4763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04" name="AutoShape 67"/>
          <p:cNvCxnSpPr>
            <a:cxnSpLocks noChangeShapeType="1"/>
            <a:stCxn id="39964" idx="5"/>
            <a:endCxn id="39943" idx="3"/>
          </p:cNvCxnSpPr>
          <p:nvPr/>
        </p:nvCxnSpPr>
        <p:spPr bwMode="auto">
          <a:xfrm>
            <a:off x="1185863" y="5605463"/>
            <a:ext cx="1438275" cy="76200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05" name="AutoShape 68"/>
          <p:cNvCxnSpPr>
            <a:cxnSpLocks noChangeShapeType="1"/>
            <a:stCxn id="39957" idx="4"/>
            <a:endCxn id="39953" idx="3"/>
          </p:cNvCxnSpPr>
          <p:nvPr/>
        </p:nvCxnSpPr>
        <p:spPr bwMode="auto">
          <a:xfrm>
            <a:off x="1714500" y="5638800"/>
            <a:ext cx="1519238" cy="119063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06" name="AutoShape 69"/>
          <p:cNvCxnSpPr>
            <a:cxnSpLocks noChangeShapeType="1"/>
            <a:stCxn id="39942" idx="5"/>
            <a:endCxn id="39981" idx="4"/>
          </p:cNvCxnSpPr>
          <p:nvPr/>
        </p:nvCxnSpPr>
        <p:spPr bwMode="auto">
          <a:xfrm>
            <a:off x="2252663" y="5681663"/>
            <a:ext cx="1597025" cy="33337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07" name="AutoShape 70"/>
          <p:cNvCxnSpPr>
            <a:cxnSpLocks noChangeShapeType="1"/>
            <a:stCxn id="39944" idx="4"/>
            <a:endCxn id="39981" idx="4"/>
          </p:cNvCxnSpPr>
          <p:nvPr/>
        </p:nvCxnSpPr>
        <p:spPr bwMode="auto">
          <a:xfrm>
            <a:off x="3009900" y="3733800"/>
            <a:ext cx="838200" cy="1981200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08" name="AutoShape 71"/>
          <p:cNvCxnSpPr>
            <a:cxnSpLocks noChangeShapeType="1"/>
            <a:stCxn id="39945" idx="4"/>
            <a:endCxn id="39960" idx="5"/>
          </p:cNvCxnSpPr>
          <p:nvPr/>
        </p:nvCxnSpPr>
        <p:spPr bwMode="auto">
          <a:xfrm>
            <a:off x="4000500" y="4724400"/>
            <a:ext cx="995363" cy="1033463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09" name="AutoShape 72"/>
          <p:cNvCxnSpPr>
            <a:cxnSpLocks noChangeShapeType="1"/>
            <a:stCxn id="39955" idx="5"/>
            <a:endCxn id="39982" idx="2"/>
          </p:cNvCxnSpPr>
          <p:nvPr/>
        </p:nvCxnSpPr>
        <p:spPr bwMode="auto">
          <a:xfrm>
            <a:off x="4843463" y="4691063"/>
            <a:ext cx="1633537" cy="987425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10" name="AutoShape 73"/>
          <p:cNvCxnSpPr>
            <a:cxnSpLocks noChangeShapeType="1"/>
          </p:cNvCxnSpPr>
          <p:nvPr/>
        </p:nvCxnSpPr>
        <p:spPr bwMode="auto">
          <a:xfrm>
            <a:off x="2057400" y="4724400"/>
            <a:ext cx="2395538" cy="83343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11" name="AutoShape 74"/>
          <p:cNvCxnSpPr>
            <a:cxnSpLocks noChangeShapeType="1"/>
            <a:stCxn id="39945" idx="5"/>
            <a:endCxn id="39986" idx="1"/>
          </p:cNvCxnSpPr>
          <p:nvPr/>
        </p:nvCxnSpPr>
        <p:spPr bwMode="auto">
          <a:xfrm>
            <a:off x="4081463" y="4691063"/>
            <a:ext cx="1285875" cy="906462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12" name="AutoShape 75"/>
          <p:cNvCxnSpPr>
            <a:cxnSpLocks noChangeShapeType="1"/>
            <a:stCxn id="39958" idx="2"/>
            <a:endCxn id="39946" idx="5"/>
          </p:cNvCxnSpPr>
          <p:nvPr/>
        </p:nvCxnSpPr>
        <p:spPr bwMode="auto">
          <a:xfrm flipH="1" flipV="1">
            <a:off x="5224463" y="3014663"/>
            <a:ext cx="1862137" cy="2662237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13" name="AutoShape 76"/>
          <p:cNvCxnSpPr>
            <a:cxnSpLocks noChangeShapeType="1"/>
            <a:stCxn id="39958" idx="4"/>
            <a:endCxn id="39998" idx="3"/>
          </p:cNvCxnSpPr>
          <p:nvPr/>
        </p:nvCxnSpPr>
        <p:spPr bwMode="auto">
          <a:xfrm flipV="1">
            <a:off x="7200900" y="5681663"/>
            <a:ext cx="1062038" cy="109537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14" name="AutoShape 77"/>
          <p:cNvCxnSpPr>
            <a:cxnSpLocks noChangeShapeType="1"/>
            <a:stCxn id="39954" idx="4"/>
            <a:endCxn id="39965" idx="5"/>
          </p:cNvCxnSpPr>
          <p:nvPr/>
        </p:nvCxnSpPr>
        <p:spPr bwMode="auto">
          <a:xfrm flipH="1" flipV="1">
            <a:off x="6138863" y="4767263"/>
            <a:ext cx="1595437" cy="1100137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15" name="AutoShape 78"/>
          <p:cNvCxnSpPr>
            <a:cxnSpLocks noChangeShapeType="1"/>
            <a:stCxn id="39954" idx="5"/>
            <a:endCxn id="39982" idx="4"/>
          </p:cNvCxnSpPr>
          <p:nvPr/>
        </p:nvCxnSpPr>
        <p:spPr bwMode="auto">
          <a:xfrm flipH="1" flipV="1">
            <a:off x="6591300" y="5791200"/>
            <a:ext cx="1223963" cy="42863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16" name="AutoShape 79"/>
          <p:cNvCxnSpPr>
            <a:cxnSpLocks noChangeShapeType="1"/>
            <a:stCxn id="39959" idx="1"/>
            <a:endCxn id="39955" idx="2"/>
          </p:cNvCxnSpPr>
          <p:nvPr/>
        </p:nvCxnSpPr>
        <p:spPr bwMode="auto">
          <a:xfrm flipH="1" flipV="1">
            <a:off x="4648200" y="4610100"/>
            <a:ext cx="1328738" cy="98583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017" name="AutoShape 80"/>
          <p:cNvCxnSpPr>
            <a:cxnSpLocks noChangeShapeType="1"/>
            <a:stCxn id="39959" idx="5"/>
            <a:endCxn id="39998" idx="2"/>
          </p:cNvCxnSpPr>
          <p:nvPr/>
        </p:nvCxnSpPr>
        <p:spPr bwMode="auto">
          <a:xfrm flipV="1">
            <a:off x="6138863" y="5600700"/>
            <a:ext cx="2090737" cy="157163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369" name="Freeform 81"/>
          <p:cNvSpPr>
            <a:spLocks noChangeArrowheads="1"/>
          </p:cNvSpPr>
          <p:nvPr/>
        </p:nvSpPr>
        <p:spPr bwMode="auto">
          <a:xfrm>
            <a:off x="609600" y="2743200"/>
            <a:ext cx="5154613" cy="3640138"/>
          </a:xfrm>
          <a:custGeom>
            <a:avLst/>
            <a:gdLst>
              <a:gd name="T0" fmla="*/ 2147483646 w 3247"/>
              <a:gd name="T1" fmla="*/ 2147483646 h 2293"/>
              <a:gd name="T2" fmla="*/ 2147483646 w 3247"/>
              <a:gd name="T3" fmla="*/ 2147483646 h 2293"/>
              <a:gd name="T4" fmla="*/ 2147483646 w 3247"/>
              <a:gd name="T5" fmla="*/ 2147483646 h 2293"/>
              <a:gd name="T6" fmla="*/ 2147483646 w 3247"/>
              <a:gd name="T7" fmla="*/ 2147483646 h 2293"/>
              <a:gd name="T8" fmla="*/ 2147483646 w 3247"/>
              <a:gd name="T9" fmla="*/ 2147483646 h 2293"/>
              <a:gd name="T10" fmla="*/ 2147483646 w 3247"/>
              <a:gd name="T11" fmla="*/ 2147483646 h 2293"/>
              <a:gd name="T12" fmla="*/ 2147483646 w 3247"/>
              <a:gd name="T13" fmla="*/ 2147483646 h 2293"/>
              <a:gd name="T14" fmla="*/ 2147483646 w 3247"/>
              <a:gd name="T15" fmla="*/ 2147483646 h 2293"/>
              <a:gd name="T16" fmla="*/ 2147483646 w 3247"/>
              <a:gd name="T17" fmla="*/ 2147483646 h 2293"/>
              <a:gd name="T18" fmla="*/ 2147483646 w 3247"/>
              <a:gd name="T19" fmla="*/ 2147483646 h 2293"/>
              <a:gd name="T20" fmla="*/ 2147483646 w 3247"/>
              <a:gd name="T21" fmla="*/ 2147483646 h 2293"/>
              <a:gd name="T22" fmla="*/ 2147483646 w 3247"/>
              <a:gd name="T23" fmla="*/ 2147483646 h 2293"/>
              <a:gd name="T24" fmla="*/ 2147483646 w 3247"/>
              <a:gd name="T25" fmla="*/ 2147483646 h 2293"/>
              <a:gd name="T26" fmla="*/ 2147483646 w 3247"/>
              <a:gd name="T27" fmla="*/ 2147483646 h 2293"/>
              <a:gd name="T28" fmla="*/ 2147483646 w 3247"/>
              <a:gd name="T29" fmla="*/ 2147483646 h 2293"/>
              <a:gd name="T30" fmla="*/ 2147483646 w 3247"/>
              <a:gd name="T31" fmla="*/ 2147483646 h 2293"/>
              <a:gd name="T32" fmla="*/ 2147483646 w 3247"/>
              <a:gd name="T33" fmla="*/ 2147483646 h 2293"/>
              <a:gd name="T34" fmla="*/ 2147483646 w 3247"/>
              <a:gd name="T35" fmla="*/ 2147483646 h 2293"/>
              <a:gd name="T36" fmla="*/ 2147483646 w 3247"/>
              <a:gd name="T37" fmla="*/ 2147483646 h 2293"/>
              <a:gd name="T38" fmla="*/ 2147483646 w 3247"/>
              <a:gd name="T39" fmla="*/ 2147483646 h 2293"/>
              <a:gd name="T40" fmla="*/ 2147483646 w 3247"/>
              <a:gd name="T41" fmla="*/ 2147483646 h 2293"/>
              <a:gd name="T42" fmla="*/ 2147483646 w 3247"/>
              <a:gd name="T43" fmla="*/ 2147483646 h 2293"/>
              <a:gd name="T44" fmla="*/ 2147483646 w 3247"/>
              <a:gd name="T45" fmla="*/ 2147483646 h 2293"/>
              <a:gd name="T46" fmla="*/ 2147483646 w 3247"/>
              <a:gd name="T47" fmla="*/ 2147483646 h 2293"/>
              <a:gd name="T48" fmla="*/ 2147483646 w 3247"/>
              <a:gd name="T49" fmla="*/ 2147483646 h 2293"/>
              <a:gd name="T50" fmla="*/ 2147483646 w 3247"/>
              <a:gd name="T51" fmla="*/ 2147483646 h 2293"/>
              <a:gd name="T52" fmla="*/ 2147483646 w 3247"/>
              <a:gd name="T53" fmla="*/ 2147483646 h 2293"/>
              <a:gd name="T54" fmla="*/ 2147483646 w 3247"/>
              <a:gd name="T55" fmla="*/ 2147483646 h 2293"/>
              <a:gd name="T56" fmla="*/ 2147483646 w 3247"/>
              <a:gd name="T57" fmla="*/ 2147483646 h 2293"/>
              <a:gd name="T58" fmla="*/ 2147483646 w 3247"/>
              <a:gd name="T59" fmla="*/ 2147483646 h 2293"/>
              <a:gd name="T60" fmla="*/ 2147483646 w 3247"/>
              <a:gd name="T61" fmla="*/ 2147483646 h 2293"/>
              <a:gd name="T62" fmla="*/ 2147483646 w 3247"/>
              <a:gd name="T63" fmla="*/ 2147483646 h 2293"/>
              <a:gd name="T64" fmla="*/ 2147483646 w 3247"/>
              <a:gd name="T65" fmla="*/ 2147483646 h 2293"/>
              <a:gd name="T66" fmla="*/ 2147483646 w 3247"/>
              <a:gd name="T67" fmla="*/ 2147483646 h 2293"/>
              <a:gd name="T68" fmla="*/ 2147483646 w 3247"/>
              <a:gd name="T69" fmla="*/ 2147483646 h 2293"/>
              <a:gd name="T70" fmla="*/ 2147483646 w 3247"/>
              <a:gd name="T71" fmla="*/ 2147483646 h 2293"/>
              <a:gd name="T72" fmla="*/ 2147483646 w 3247"/>
              <a:gd name="T73" fmla="*/ 2147483646 h 2293"/>
              <a:gd name="T74" fmla="*/ 2147483646 w 3247"/>
              <a:gd name="T75" fmla="*/ 2147483646 h 2293"/>
              <a:gd name="T76" fmla="*/ 2147483646 w 3247"/>
              <a:gd name="T77" fmla="*/ 2147483646 h 2293"/>
              <a:gd name="T78" fmla="*/ 2147483646 w 3247"/>
              <a:gd name="T79" fmla="*/ 2147483646 h 2293"/>
              <a:gd name="T80" fmla="*/ 2147483646 w 3247"/>
              <a:gd name="T81" fmla="*/ 2147483646 h 2293"/>
              <a:gd name="T82" fmla="*/ 2147483646 w 3247"/>
              <a:gd name="T83" fmla="*/ 2147483646 h 2293"/>
              <a:gd name="T84" fmla="*/ 2147483646 w 3247"/>
              <a:gd name="T85" fmla="*/ 2147483646 h 2293"/>
              <a:gd name="T86" fmla="*/ 2147483646 w 3247"/>
              <a:gd name="T87" fmla="*/ 2147483646 h 2293"/>
              <a:gd name="T88" fmla="*/ 2147483646 w 3247"/>
              <a:gd name="T89" fmla="*/ 2147483646 h 2293"/>
              <a:gd name="T90" fmla="*/ 2147483646 w 3247"/>
              <a:gd name="T91" fmla="*/ 2147483646 h 2293"/>
              <a:gd name="T92" fmla="*/ 2147483646 w 3247"/>
              <a:gd name="T93" fmla="*/ 2147483646 h 2293"/>
              <a:gd name="T94" fmla="*/ 2147483646 w 3247"/>
              <a:gd name="T95" fmla="*/ 2147483646 h 2293"/>
              <a:gd name="T96" fmla="*/ 2147483646 w 3247"/>
              <a:gd name="T97" fmla="*/ 2147483646 h 2293"/>
              <a:gd name="T98" fmla="*/ 2147483646 w 3247"/>
              <a:gd name="T99" fmla="*/ 2147483646 h 2293"/>
              <a:gd name="T100" fmla="*/ 2147483646 w 3247"/>
              <a:gd name="T101" fmla="*/ 2147483646 h 2293"/>
              <a:gd name="T102" fmla="*/ 2147483646 w 3247"/>
              <a:gd name="T103" fmla="*/ 2147483646 h 2293"/>
              <a:gd name="T104" fmla="*/ 2147483646 w 3247"/>
              <a:gd name="T105" fmla="*/ 2147483646 h 2293"/>
              <a:gd name="T106" fmla="*/ 2147483646 w 3247"/>
              <a:gd name="T107" fmla="*/ 2147483646 h 2293"/>
              <a:gd name="T108" fmla="*/ 2147483646 w 3247"/>
              <a:gd name="T109" fmla="*/ 2147483646 h 2293"/>
              <a:gd name="T110" fmla="*/ 2147483646 w 3247"/>
              <a:gd name="T111" fmla="*/ 2147483646 h 2293"/>
              <a:gd name="T112" fmla="*/ 2147483646 w 3247"/>
              <a:gd name="T113" fmla="*/ 2147483646 h 2293"/>
              <a:gd name="T114" fmla="*/ 2147483646 w 3247"/>
              <a:gd name="T115" fmla="*/ 2147483646 h 2293"/>
              <a:gd name="T116" fmla="*/ 2147483646 w 3247"/>
              <a:gd name="T117" fmla="*/ 2147483646 h 2293"/>
              <a:gd name="T118" fmla="*/ 2147483646 w 3247"/>
              <a:gd name="T119" fmla="*/ 2147483646 h 2293"/>
              <a:gd name="T120" fmla="*/ 2147483646 w 3247"/>
              <a:gd name="T121" fmla="*/ 2147483646 h 229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247" h="2293">
                <a:moveTo>
                  <a:pt x="2035" y="43"/>
                </a:moveTo>
                <a:cubicBezTo>
                  <a:pt x="1998" y="45"/>
                  <a:pt x="1961" y="46"/>
                  <a:pt x="1924" y="50"/>
                </a:cubicBezTo>
                <a:cubicBezTo>
                  <a:pt x="1876" y="55"/>
                  <a:pt x="1836" y="83"/>
                  <a:pt x="1792" y="98"/>
                </a:cubicBezTo>
                <a:cubicBezTo>
                  <a:pt x="1773" y="117"/>
                  <a:pt x="1753" y="129"/>
                  <a:pt x="1729" y="140"/>
                </a:cubicBezTo>
                <a:cubicBezTo>
                  <a:pt x="1716" y="146"/>
                  <a:pt x="1700" y="146"/>
                  <a:pt x="1688" y="154"/>
                </a:cubicBezTo>
                <a:cubicBezTo>
                  <a:pt x="1662" y="171"/>
                  <a:pt x="1632" y="202"/>
                  <a:pt x="1604" y="216"/>
                </a:cubicBezTo>
                <a:cubicBezTo>
                  <a:pt x="1578" y="229"/>
                  <a:pt x="1541" y="235"/>
                  <a:pt x="1514" y="244"/>
                </a:cubicBezTo>
                <a:cubicBezTo>
                  <a:pt x="1507" y="246"/>
                  <a:pt x="1493" y="251"/>
                  <a:pt x="1493" y="251"/>
                </a:cubicBezTo>
                <a:cubicBezTo>
                  <a:pt x="1465" y="271"/>
                  <a:pt x="1432" y="276"/>
                  <a:pt x="1403" y="293"/>
                </a:cubicBezTo>
                <a:cubicBezTo>
                  <a:pt x="1389" y="301"/>
                  <a:pt x="1376" y="311"/>
                  <a:pt x="1362" y="320"/>
                </a:cubicBezTo>
                <a:cubicBezTo>
                  <a:pt x="1333" y="339"/>
                  <a:pt x="1292" y="345"/>
                  <a:pt x="1264" y="369"/>
                </a:cubicBezTo>
                <a:cubicBezTo>
                  <a:pt x="1257" y="375"/>
                  <a:pt x="1252" y="384"/>
                  <a:pt x="1244" y="390"/>
                </a:cubicBezTo>
                <a:cubicBezTo>
                  <a:pt x="1226" y="404"/>
                  <a:pt x="1182" y="442"/>
                  <a:pt x="1160" y="452"/>
                </a:cubicBezTo>
                <a:cubicBezTo>
                  <a:pt x="1147" y="458"/>
                  <a:pt x="1133" y="461"/>
                  <a:pt x="1119" y="466"/>
                </a:cubicBezTo>
                <a:cubicBezTo>
                  <a:pt x="1112" y="468"/>
                  <a:pt x="1098" y="473"/>
                  <a:pt x="1098" y="473"/>
                </a:cubicBezTo>
                <a:cubicBezTo>
                  <a:pt x="1070" y="515"/>
                  <a:pt x="1062" y="539"/>
                  <a:pt x="1015" y="556"/>
                </a:cubicBezTo>
                <a:cubicBezTo>
                  <a:pt x="978" y="612"/>
                  <a:pt x="1004" y="596"/>
                  <a:pt x="938" y="605"/>
                </a:cubicBezTo>
                <a:cubicBezTo>
                  <a:pt x="907" y="615"/>
                  <a:pt x="906" y="636"/>
                  <a:pt x="883" y="654"/>
                </a:cubicBezTo>
                <a:cubicBezTo>
                  <a:pt x="871" y="664"/>
                  <a:pt x="854" y="666"/>
                  <a:pt x="841" y="674"/>
                </a:cubicBezTo>
                <a:cubicBezTo>
                  <a:pt x="808" y="723"/>
                  <a:pt x="804" y="711"/>
                  <a:pt x="772" y="751"/>
                </a:cubicBezTo>
                <a:cubicBezTo>
                  <a:pt x="743" y="787"/>
                  <a:pt x="720" y="829"/>
                  <a:pt x="681" y="855"/>
                </a:cubicBezTo>
                <a:cubicBezTo>
                  <a:pt x="664" y="915"/>
                  <a:pt x="617" y="987"/>
                  <a:pt x="564" y="1021"/>
                </a:cubicBezTo>
                <a:cubicBezTo>
                  <a:pt x="554" y="1052"/>
                  <a:pt x="524" y="1057"/>
                  <a:pt x="494" y="1077"/>
                </a:cubicBezTo>
                <a:cubicBezTo>
                  <a:pt x="487" y="1082"/>
                  <a:pt x="473" y="1091"/>
                  <a:pt x="473" y="1091"/>
                </a:cubicBezTo>
                <a:cubicBezTo>
                  <a:pt x="461" y="1126"/>
                  <a:pt x="436" y="1121"/>
                  <a:pt x="404" y="1132"/>
                </a:cubicBezTo>
                <a:cubicBezTo>
                  <a:pt x="372" y="1179"/>
                  <a:pt x="413" y="1123"/>
                  <a:pt x="355" y="1181"/>
                </a:cubicBezTo>
                <a:cubicBezTo>
                  <a:pt x="342" y="1194"/>
                  <a:pt x="341" y="1217"/>
                  <a:pt x="328" y="1230"/>
                </a:cubicBezTo>
                <a:cubicBezTo>
                  <a:pt x="299" y="1259"/>
                  <a:pt x="271" y="1259"/>
                  <a:pt x="251" y="1299"/>
                </a:cubicBezTo>
                <a:cubicBezTo>
                  <a:pt x="220" y="1361"/>
                  <a:pt x="187" y="1421"/>
                  <a:pt x="147" y="1479"/>
                </a:cubicBezTo>
                <a:cubicBezTo>
                  <a:pt x="131" y="1502"/>
                  <a:pt x="129" y="1519"/>
                  <a:pt x="105" y="1535"/>
                </a:cubicBezTo>
                <a:cubicBezTo>
                  <a:pt x="77" y="1579"/>
                  <a:pt x="51" y="1624"/>
                  <a:pt x="22" y="1667"/>
                </a:cubicBezTo>
                <a:cubicBezTo>
                  <a:pt x="25" y="1760"/>
                  <a:pt x="0" y="1982"/>
                  <a:pt x="112" y="2055"/>
                </a:cubicBezTo>
                <a:cubicBezTo>
                  <a:pt x="134" y="2088"/>
                  <a:pt x="167" y="2090"/>
                  <a:pt x="203" y="2097"/>
                </a:cubicBezTo>
                <a:cubicBezTo>
                  <a:pt x="237" y="2121"/>
                  <a:pt x="281" y="2132"/>
                  <a:pt x="321" y="2139"/>
                </a:cubicBezTo>
                <a:cubicBezTo>
                  <a:pt x="370" y="2174"/>
                  <a:pt x="435" y="2179"/>
                  <a:pt x="487" y="2208"/>
                </a:cubicBezTo>
                <a:cubicBezTo>
                  <a:pt x="519" y="2226"/>
                  <a:pt x="541" y="2241"/>
                  <a:pt x="577" y="2250"/>
                </a:cubicBezTo>
                <a:cubicBezTo>
                  <a:pt x="602" y="2266"/>
                  <a:pt x="630" y="2277"/>
                  <a:pt x="661" y="2277"/>
                </a:cubicBezTo>
                <a:cubicBezTo>
                  <a:pt x="1077" y="2281"/>
                  <a:pt x="1494" y="2282"/>
                  <a:pt x="1910" y="2284"/>
                </a:cubicBezTo>
                <a:cubicBezTo>
                  <a:pt x="2169" y="2293"/>
                  <a:pt x="2423" y="2284"/>
                  <a:pt x="2680" y="2264"/>
                </a:cubicBezTo>
                <a:cubicBezTo>
                  <a:pt x="2726" y="2249"/>
                  <a:pt x="2681" y="2270"/>
                  <a:pt x="2708" y="2236"/>
                </a:cubicBezTo>
                <a:cubicBezTo>
                  <a:pt x="2808" y="2111"/>
                  <a:pt x="3027" y="2217"/>
                  <a:pt x="3187" y="2215"/>
                </a:cubicBezTo>
                <a:cubicBezTo>
                  <a:pt x="3193" y="2043"/>
                  <a:pt x="3161" y="1766"/>
                  <a:pt x="3208" y="1625"/>
                </a:cubicBezTo>
                <a:cubicBezTo>
                  <a:pt x="3203" y="1363"/>
                  <a:pt x="3247" y="1262"/>
                  <a:pt x="3117" y="1091"/>
                </a:cubicBezTo>
                <a:cubicBezTo>
                  <a:pt x="3095" y="1062"/>
                  <a:pt x="3090" y="1033"/>
                  <a:pt x="3062" y="1014"/>
                </a:cubicBezTo>
                <a:cubicBezTo>
                  <a:pt x="3023" y="959"/>
                  <a:pt x="2982" y="905"/>
                  <a:pt x="2944" y="848"/>
                </a:cubicBezTo>
                <a:cubicBezTo>
                  <a:pt x="2940" y="842"/>
                  <a:pt x="2941" y="833"/>
                  <a:pt x="2937" y="827"/>
                </a:cubicBezTo>
                <a:cubicBezTo>
                  <a:pt x="2918" y="792"/>
                  <a:pt x="2894" y="753"/>
                  <a:pt x="2861" y="730"/>
                </a:cubicBezTo>
                <a:cubicBezTo>
                  <a:pt x="2852" y="716"/>
                  <a:pt x="2845" y="700"/>
                  <a:pt x="2833" y="688"/>
                </a:cubicBezTo>
                <a:cubicBezTo>
                  <a:pt x="2826" y="681"/>
                  <a:pt x="2818" y="675"/>
                  <a:pt x="2812" y="667"/>
                </a:cubicBezTo>
                <a:cubicBezTo>
                  <a:pt x="2790" y="640"/>
                  <a:pt x="2784" y="609"/>
                  <a:pt x="2756" y="591"/>
                </a:cubicBezTo>
                <a:cubicBezTo>
                  <a:pt x="2746" y="555"/>
                  <a:pt x="2738" y="541"/>
                  <a:pt x="2715" y="508"/>
                </a:cubicBezTo>
                <a:cubicBezTo>
                  <a:pt x="2698" y="483"/>
                  <a:pt x="2691" y="451"/>
                  <a:pt x="2673" y="425"/>
                </a:cubicBezTo>
                <a:cubicBezTo>
                  <a:pt x="2665" y="402"/>
                  <a:pt x="2638" y="362"/>
                  <a:pt x="2638" y="362"/>
                </a:cubicBezTo>
                <a:cubicBezTo>
                  <a:pt x="2627" y="324"/>
                  <a:pt x="2614" y="309"/>
                  <a:pt x="2590" y="279"/>
                </a:cubicBezTo>
                <a:cubicBezTo>
                  <a:pt x="2560" y="241"/>
                  <a:pt x="2544" y="210"/>
                  <a:pt x="2493" y="196"/>
                </a:cubicBezTo>
                <a:cubicBezTo>
                  <a:pt x="2479" y="187"/>
                  <a:pt x="2465" y="177"/>
                  <a:pt x="2451" y="168"/>
                </a:cubicBezTo>
                <a:cubicBezTo>
                  <a:pt x="2444" y="163"/>
                  <a:pt x="2430" y="154"/>
                  <a:pt x="2430" y="154"/>
                </a:cubicBezTo>
                <a:cubicBezTo>
                  <a:pt x="2421" y="127"/>
                  <a:pt x="2413" y="114"/>
                  <a:pt x="2389" y="98"/>
                </a:cubicBezTo>
                <a:cubicBezTo>
                  <a:pt x="2350" y="41"/>
                  <a:pt x="2372" y="63"/>
                  <a:pt x="2312" y="43"/>
                </a:cubicBezTo>
                <a:cubicBezTo>
                  <a:pt x="2251" y="0"/>
                  <a:pt x="2165" y="26"/>
                  <a:pt x="2097" y="29"/>
                </a:cubicBezTo>
                <a:cubicBezTo>
                  <a:pt x="2066" y="39"/>
                  <a:pt x="2068" y="54"/>
                  <a:pt x="2035" y="43"/>
                </a:cubicBezTo>
                <a:close/>
              </a:path>
            </a:pathLst>
          </a:custGeom>
          <a:solidFill>
            <a:srgbClr val="00E4A8">
              <a:alpha val="0"/>
            </a:srgbClr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Freeform 82"/>
          <p:cNvSpPr>
            <a:spLocks noChangeArrowheads="1"/>
          </p:cNvSpPr>
          <p:nvPr/>
        </p:nvSpPr>
        <p:spPr bwMode="auto">
          <a:xfrm>
            <a:off x="877888" y="3306763"/>
            <a:ext cx="3417887" cy="2828925"/>
          </a:xfrm>
          <a:custGeom>
            <a:avLst/>
            <a:gdLst>
              <a:gd name="T0" fmla="*/ 2147483646 w 2153"/>
              <a:gd name="T1" fmla="*/ 2147483646 h 1782"/>
              <a:gd name="T2" fmla="*/ 2147483646 w 2153"/>
              <a:gd name="T3" fmla="*/ 2147483646 h 1782"/>
              <a:gd name="T4" fmla="*/ 2147483646 w 2153"/>
              <a:gd name="T5" fmla="*/ 2147483646 h 1782"/>
              <a:gd name="T6" fmla="*/ 2147483646 w 2153"/>
              <a:gd name="T7" fmla="*/ 2147483646 h 1782"/>
              <a:gd name="T8" fmla="*/ 2147483646 w 2153"/>
              <a:gd name="T9" fmla="*/ 2147483646 h 1782"/>
              <a:gd name="T10" fmla="*/ 2147483646 w 2153"/>
              <a:gd name="T11" fmla="*/ 2147483646 h 1782"/>
              <a:gd name="T12" fmla="*/ 2147483646 w 2153"/>
              <a:gd name="T13" fmla="*/ 2147483646 h 1782"/>
              <a:gd name="T14" fmla="*/ 2147483646 w 2153"/>
              <a:gd name="T15" fmla="*/ 2147483646 h 1782"/>
              <a:gd name="T16" fmla="*/ 2147483646 w 2153"/>
              <a:gd name="T17" fmla="*/ 2147483646 h 1782"/>
              <a:gd name="T18" fmla="*/ 2147483646 w 2153"/>
              <a:gd name="T19" fmla="*/ 2147483646 h 1782"/>
              <a:gd name="T20" fmla="*/ 2147483646 w 2153"/>
              <a:gd name="T21" fmla="*/ 2147483646 h 1782"/>
              <a:gd name="T22" fmla="*/ 2147483646 w 2153"/>
              <a:gd name="T23" fmla="*/ 2147483646 h 1782"/>
              <a:gd name="T24" fmla="*/ 2147483646 w 2153"/>
              <a:gd name="T25" fmla="*/ 2147483646 h 1782"/>
              <a:gd name="T26" fmla="*/ 2147483646 w 2153"/>
              <a:gd name="T27" fmla="*/ 2147483646 h 1782"/>
              <a:gd name="T28" fmla="*/ 2147483646 w 2153"/>
              <a:gd name="T29" fmla="*/ 2147483646 h 1782"/>
              <a:gd name="T30" fmla="*/ 2147483646 w 2153"/>
              <a:gd name="T31" fmla="*/ 2147483646 h 1782"/>
              <a:gd name="T32" fmla="*/ 2147483646 w 2153"/>
              <a:gd name="T33" fmla="*/ 2147483646 h 1782"/>
              <a:gd name="T34" fmla="*/ 2147483646 w 2153"/>
              <a:gd name="T35" fmla="*/ 2147483646 h 1782"/>
              <a:gd name="T36" fmla="*/ 2147483646 w 2153"/>
              <a:gd name="T37" fmla="*/ 2147483646 h 1782"/>
              <a:gd name="T38" fmla="*/ 2147483646 w 2153"/>
              <a:gd name="T39" fmla="*/ 2147483646 h 1782"/>
              <a:gd name="T40" fmla="*/ 2147483646 w 2153"/>
              <a:gd name="T41" fmla="*/ 2147483646 h 1782"/>
              <a:gd name="T42" fmla="*/ 2147483646 w 2153"/>
              <a:gd name="T43" fmla="*/ 2147483646 h 1782"/>
              <a:gd name="T44" fmla="*/ 2147483646 w 2153"/>
              <a:gd name="T45" fmla="*/ 2147483646 h 1782"/>
              <a:gd name="T46" fmla="*/ 2147483646 w 2153"/>
              <a:gd name="T47" fmla="*/ 2147483646 h 1782"/>
              <a:gd name="T48" fmla="*/ 2147483646 w 2153"/>
              <a:gd name="T49" fmla="*/ 2147483646 h 1782"/>
              <a:gd name="T50" fmla="*/ 2147483646 w 2153"/>
              <a:gd name="T51" fmla="*/ 2147483646 h 1782"/>
              <a:gd name="T52" fmla="*/ 2147483646 w 2153"/>
              <a:gd name="T53" fmla="*/ 2147483646 h 1782"/>
              <a:gd name="T54" fmla="*/ 2147483646 w 2153"/>
              <a:gd name="T55" fmla="*/ 2147483646 h 1782"/>
              <a:gd name="T56" fmla="*/ 2147483646 w 2153"/>
              <a:gd name="T57" fmla="*/ 2147483646 h 1782"/>
              <a:gd name="T58" fmla="*/ 2147483646 w 2153"/>
              <a:gd name="T59" fmla="*/ 2147483646 h 1782"/>
              <a:gd name="T60" fmla="*/ 2147483646 w 2153"/>
              <a:gd name="T61" fmla="*/ 2147483646 h 1782"/>
              <a:gd name="T62" fmla="*/ 2147483646 w 2153"/>
              <a:gd name="T63" fmla="*/ 0 h 178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153" h="1782">
                <a:moveTo>
                  <a:pt x="1336" y="0"/>
                </a:moveTo>
                <a:cubicBezTo>
                  <a:pt x="1340" y="7"/>
                  <a:pt x="1343" y="14"/>
                  <a:pt x="1349" y="20"/>
                </a:cubicBezTo>
                <a:cubicBezTo>
                  <a:pt x="1355" y="26"/>
                  <a:pt x="1364" y="27"/>
                  <a:pt x="1369" y="33"/>
                </a:cubicBezTo>
                <a:cubicBezTo>
                  <a:pt x="1380" y="45"/>
                  <a:pt x="1384" y="63"/>
                  <a:pt x="1396" y="74"/>
                </a:cubicBezTo>
                <a:cubicBezTo>
                  <a:pt x="1435" y="111"/>
                  <a:pt x="1419" y="95"/>
                  <a:pt x="1443" y="121"/>
                </a:cubicBezTo>
                <a:cubicBezTo>
                  <a:pt x="1445" y="139"/>
                  <a:pt x="1444" y="157"/>
                  <a:pt x="1450" y="174"/>
                </a:cubicBezTo>
                <a:cubicBezTo>
                  <a:pt x="1463" y="211"/>
                  <a:pt x="1472" y="206"/>
                  <a:pt x="1490" y="228"/>
                </a:cubicBezTo>
                <a:cubicBezTo>
                  <a:pt x="1523" y="267"/>
                  <a:pt x="1551" y="309"/>
                  <a:pt x="1584" y="348"/>
                </a:cubicBezTo>
                <a:cubicBezTo>
                  <a:pt x="1608" y="376"/>
                  <a:pt x="1616" y="398"/>
                  <a:pt x="1651" y="415"/>
                </a:cubicBezTo>
                <a:cubicBezTo>
                  <a:pt x="1684" y="451"/>
                  <a:pt x="1641" y="409"/>
                  <a:pt x="1684" y="435"/>
                </a:cubicBezTo>
                <a:cubicBezTo>
                  <a:pt x="1689" y="438"/>
                  <a:pt x="1692" y="445"/>
                  <a:pt x="1697" y="449"/>
                </a:cubicBezTo>
                <a:cubicBezTo>
                  <a:pt x="1716" y="462"/>
                  <a:pt x="1742" y="475"/>
                  <a:pt x="1764" y="482"/>
                </a:cubicBezTo>
                <a:cubicBezTo>
                  <a:pt x="1799" y="583"/>
                  <a:pt x="1836" y="594"/>
                  <a:pt x="1912" y="656"/>
                </a:cubicBezTo>
                <a:cubicBezTo>
                  <a:pt x="1922" y="664"/>
                  <a:pt x="1940" y="694"/>
                  <a:pt x="1952" y="697"/>
                </a:cubicBezTo>
                <a:cubicBezTo>
                  <a:pt x="1971" y="702"/>
                  <a:pt x="1992" y="701"/>
                  <a:pt x="2012" y="703"/>
                </a:cubicBezTo>
                <a:cubicBezTo>
                  <a:pt x="2071" y="718"/>
                  <a:pt x="2100" y="762"/>
                  <a:pt x="2139" y="804"/>
                </a:cubicBezTo>
                <a:cubicBezTo>
                  <a:pt x="2153" y="843"/>
                  <a:pt x="2145" y="812"/>
                  <a:pt x="2139" y="877"/>
                </a:cubicBezTo>
                <a:cubicBezTo>
                  <a:pt x="2130" y="969"/>
                  <a:pt x="2140" y="966"/>
                  <a:pt x="2086" y="1025"/>
                </a:cubicBezTo>
                <a:cubicBezTo>
                  <a:pt x="2077" y="1050"/>
                  <a:pt x="2067" y="1071"/>
                  <a:pt x="2052" y="1092"/>
                </a:cubicBezTo>
                <a:cubicBezTo>
                  <a:pt x="2044" y="1119"/>
                  <a:pt x="2034" y="1145"/>
                  <a:pt x="2026" y="1172"/>
                </a:cubicBezTo>
                <a:cubicBezTo>
                  <a:pt x="2019" y="1221"/>
                  <a:pt x="2008" y="1270"/>
                  <a:pt x="1999" y="1319"/>
                </a:cubicBezTo>
                <a:cubicBezTo>
                  <a:pt x="1994" y="1350"/>
                  <a:pt x="1985" y="1413"/>
                  <a:pt x="1985" y="1413"/>
                </a:cubicBezTo>
                <a:cubicBezTo>
                  <a:pt x="1984" y="1442"/>
                  <a:pt x="1976" y="1634"/>
                  <a:pt x="1952" y="1681"/>
                </a:cubicBezTo>
                <a:cubicBezTo>
                  <a:pt x="1949" y="1687"/>
                  <a:pt x="1939" y="1687"/>
                  <a:pt x="1932" y="1688"/>
                </a:cubicBezTo>
                <a:cubicBezTo>
                  <a:pt x="1885" y="1692"/>
                  <a:pt x="1838" y="1692"/>
                  <a:pt x="1791" y="1694"/>
                </a:cubicBezTo>
                <a:cubicBezTo>
                  <a:pt x="1748" y="1709"/>
                  <a:pt x="1755" y="1709"/>
                  <a:pt x="1711" y="1715"/>
                </a:cubicBezTo>
                <a:cubicBezTo>
                  <a:pt x="1675" y="1720"/>
                  <a:pt x="1604" y="1728"/>
                  <a:pt x="1604" y="1728"/>
                </a:cubicBezTo>
                <a:cubicBezTo>
                  <a:pt x="1405" y="1723"/>
                  <a:pt x="1251" y="1733"/>
                  <a:pt x="1061" y="1741"/>
                </a:cubicBezTo>
                <a:cubicBezTo>
                  <a:pt x="1030" y="1752"/>
                  <a:pt x="1042" y="1759"/>
                  <a:pt x="1021" y="1782"/>
                </a:cubicBezTo>
                <a:cubicBezTo>
                  <a:pt x="945" y="1780"/>
                  <a:pt x="869" y="1779"/>
                  <a:pt x="793" y="1775"/>
                </a:cubicBezTo>
                <a:cubicBezTo>
                  <a:pt x="768" y="1774"/>
                  <a:pt x="742" y="1750"/>
                  <a:pt x="720" y="1741"/>
                </a:cubicBezTo>
                <a:cubicBezTo>
                  <a:pt x="691" y="1729"/>
                  <a:pt x="627" y="1729"/>
                  <a:pt x="612" y="1728"/>
                </a:cubicBezTo>
                <a:cubicBezTo>
                  <a:pt x="506" y="1699"/>
                  <a:pt x="667" y="1741"/>
                  <a:pt x="365" y="1715"/>
                </a:cubicBezTo>
                <a:cubicBezTo>
                  <a:pt x="358" y="1714"/>
                  <a:pt x="357" y="1704"/>
                  <a:pt x="351" y="1701"/>
                </a:cubicBezTo>
                <a:cubicBezTo>
                  <a:pt x="338" y="1693"/>
                  <a:pt x="324" y="1688"/>
                  <a:pt x="311" y="1681"/>
                </a:cubicBezTo>
                <a:cubicBezTo>
                  <a:pt x="292" y="1672"/>
                  <a:pt x="269" y="1671"/>
                  <a:pt x="251" y="1661"/>
                </a:cubicBezTo>
                <a:cubicBezTo>
                  <a:pt x="208" y="1636"/>
                  <a:pt x="178" y="1604"/>
                  <a:pt x="130" y="1587"/>
                </a:cubicBezTo>
                <a:cubicBezTo>
                  <a:pt x="102" y="1544"/>
                  <a:pt x="64" y="1524"/>
                  <a:pt x="16" y="1507"/>
                </a:cubicBezTo>
                <a:cubicBezTo>
                  <a:pt x="14" y="1500"/>
                  <a:pt x="10" y="1494"/>
                  <a:pt x="10" y="1487"/>
                </a:cubicBezTo>
                <a:cubicBezTo>
                  <a:pt x="10" y="1290"/>
                  <a:pt x="0" y="1240"/>
                  <a:pt x="50" y="1098"/>
                </a:cubicBezTo>
                <a:cubicBezTo>
                  <a:pt x="59" y="1072"/>
                  <a:pt x="62" y="1039"/>
                  <a:pt x="83" y="1018"/>
                </a:cubicBezTo>
                <a:cubicBezTo>
                  <a:pt x="105" y="996"/>
                  <a:pt x="131" y="975"/>
                  <a:pt x="157" y="958"/>
                </a:cubicBezTo>
                <a:cubicBezTo>
                  <a:pt x="177" y="927"/>
                  <a:pt x="191" y="919"/>
                  <a:pt x="224" y="897"/>
                </a:cubicBezTo>
                <a:cubicBezTo>
                  <a:pt x="231" y="893"/>
                  <a:pt x="244" y="884"/>
                  <a:pt x="244" y="884"/>
                </a:cubicBezTo>
                <a:cubicBezTo>
                  <a:pt x="266" y="850"/>
                  <a:pt x="299" y="833"/>
                  <a:pt x="338" y="824"/>
                </a:cubicBezTo>
                <a:cubicBezTo>
                  <a:pt x="385" y="799"/>
                  <a:pt x="344" y="818"/>
                  <a:pt x="391" y="804"/>
                </a:cubicBezTo>
                <a:cubicBezTo>
                  <a:pt x="405" y="800"/>
                  <a:pt x="432" y="790"/>
                  <a:pt x="432" y="790"/>
                </a:cubicBezTo>
                <a:cubicBezTo>
                  <a:pt x="479" y="743"/>
                  <a:pt x="430" y="799"/>
                  <a:pt x="458" y="743"/>
                </a:cubicBezTo>
                <a:cubicBezTo>
                  <a:pt x="467" y="725"/>
                  <a:pt x="510" y="716"/>
                  <a:pt x="525" y="710"/>
                </a:cubicBezTo>
                <a:cubicBezTo>
                  <a:pt x="551" y="685"/>
                  <a:pt x="532" y="702"/>
                  <a:pt x="579" y="670"/>
                </a:cubicBezTo>
                <a:cubicBezTo>
                  <a:pt x="586" y="665"/>
                  <a:pt x="599" y="656"/>
                  <a:pt x="599" y="656"/>
                </a:cubicBezTo>
                <a:cubicBezTo>
                  <a:pt x="622" y="621"/>
                  <a:pt x="618" y="585"/>
                  <a:pt x="653" y="563"/>
                </a:cubicBezTo>
                <a:cubicBezTo>
                  <a:pt x="684" y="515"/>
                  <a:pt x="728" y="477"/>
                  <a:pt x="773" y="442"/>
                </a:cubicBezTo>
                <a:cubicBezTo>
                  <a:pt x="806" y="417"/>
                  <a:pt x="832" y="385"/>
                  <a:pt x="867" y="362"/>
                </a:cubicBezTo>
                <a:cubicBezTo>
                  <a:pt x="872" y="347"/>
                  <a:pt x="896" y="298"/>
                  <a:pt x="907" y="288"/>
                </a:cubicBezTo>
                <a:cubicBezTo>
                  <a:pt x="919" y="277"/>
                  <a:pt x="947" y="261"/>
                  <a:pt x="947" y="261"/>
                </a:cubicBezTo>
                <a:cubicBezTo>
                  <a:pt x="952" y="248"/>
                  <a:pt x="957" y="235"/>
                  <a:pt x="961" y="221"/>
                </a:cubicBezTo>
                <a:cubicBezTo>
                  <a:pt x="963" y="214"/>
                  <a:pt x="962" y="206"/>
                  <a:pt x="967" y="201"/>
                </a:cubicBezTo>
                <a:cubicBezTo>
                  <a:pt x="972" y="196"/>
                  <a:pt x="981" y="197"/>
                  <a:pt x="987" y="194"/>
                </a:cubicBezTo>
                <a:cubicBezTo>
                  <a:pt x="1014" y="181"/>
                  <a:pt x="1039" y="170"/>
                  <a:pt x="1068" y="161"/>
                </a:cubicBezTo>
                <a:cubicBezTo>
                  <a:pt x="1088" y="139"/>
                  <a:pt x="1106" y="124"/>
                  <a:pt x="1135" y="114"/>
                </a:cubicBezTo>
                <a:cubicBezTo>
                  <a:pt x="1175" y="71"/>
                  <a:pt x="1225" y="67"/>
                  <a:pt x="1282" y="60"/>
                </a:cubicBezTo>
                <a:cubicBezTo>
                  <a:pt x="1294" y="25"/>
                  <a:pt x="1282" y="40"/>
                  <a:pt x="1336" y="40"/>
                </a:cubicBezTo>
                <a:lnTo>
                  <a:pt x="1336" y="0"/>
                </a:lnTo>
                <a:close/>
              </a:path>
            </a:pathLst>
          </a:custGeom>
          <a:solidFill>
            <a:srgbClr val="00E4A8">
              <a:alpha val="0"/>
            </a:srgbClr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1" dur="5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1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Covering minimally leaf-closed trees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2800" smtClean="0"/>
              <a:t> Let </a:t>
            </a:r>
            <a:r>
              <a:rPr lang="en-US" altLang="en-US" sz="2800" smtClean="0">
                <a:solidFill>
                  <a:srgbClr val="FF0000"/>
                </a:solidFill>
              </a:rPr>
              <a:t>up(</a:t>
            </a:r>
            <a:r>
              <a:rPr lang="en-US" altLang="en-US" sz="2800" smtClean="0">
                <a:solidFill>
                  <a:srgbClr val="FF0000"/>
                </a:solidFill>
                <a:latin typeface="Script MT Bold" panose="03040602040607080904" pitchFamily="66" charset="0"/>
                <a:cs typeface="Tahoma" panose="020B0604030504040204" pitchFamily="34" charset="0"/>
              </a:rPr>
              <a:t>l)</a:t>
            </a:r>
            <a:r>
              <a:rPr lang="en-US" altLang="en-US" sz="2800" smtClean="0">
                <a:latin typeface="Script MT Bold" panose="03040602040607080904" pitchFamily="66" charset="0"/>
                <a:cs typeface="Tahoma" panose="020B0604030504040204" pitchFamily="34" charset="0"/>
              </a:rPr>
              <a:t> </a:t>
            </a:r>
            <a:r>
              <a:rPr lang="en-US" altLang="en-US" sz="2800" smtClean="0">
                <a:cs typeface="Tahoma" panose="020B0604030504040204" pitchFamily="34" charset="0"/>
              </a:rPr>
              <a:t>be the “highest link”</a:t>
            </a:r>
          </a:p>
          <a:p>
            <a:pPr marL="342900">
              <a:spcBef>
                <a:spcPts val="700"/>
              </a:spcBef>
              <a:buSzPct val="60000"/>
              <a:defRPr/>
            </a:pPr>
            <a:r>
              <a:rPr lang="en-US" altLang="en-US" sz="2800" smtClean="0">
                <a:cs typeface="Tahoma" panose="020B0604030504040204" pitchFamily="34" charset="0"/>
              </a:rPr>
              <a:t>   (closest to the root) for </a:t>
            </a:r>
            <a:r>
              <a:rPr lang="en-US" altLang="en-US" sz="2800" smtClean="0">
                <a:solidFill>
                  <a:srgbClr val="FF0000"/>
                </a:solidFill>
                <a:latin typeface="Script MT Bold" panose="03040602040607080904" pitchFamily="66" charset="0"/>
                <a:cs typeface="Tahoma" panose="020B0604030504040204" pitchFamily="34" charset="0"/>
              </a:rPr>
              <a:t>l</a:t>
            </a:r>
            <a:r>
              <a:rPr lang="en-US" altLang="en-US" sz="2800" smtClean="0">
                <a:latin typeface="Script MT Bold" panose="03040602040607080904" pitchFamily="66" charset="0"/>
                <a:cs typeface="Tahoma" panose="020B0604030504040204" pitchFamily="34" charset="0"/>
              </a:rPr>
              <a:t>, </a:t>
            </a:r>
            <a:r>
              <a:rPr lang="en-US" altLang="en-US" sz="2800" smtClean="0">
                <a:cs typeface="Tahoma" panose="020B0604030504040204" pitchFamily="34" charset="0"/>
              </a:rPr>
              <a:t>after </a:t>
            </a:r>
          </a:p>
          <a:p>
            <a:pPr marL="342900">
              <a:spcBef>
                <a:spcPts val="700"/>
              </a:spcBef>
              <a:buSzPct val="60000"/>
              <a:defRPr/>
            </a:pPr>
            <a:r>
              <a:rPr lang="en-US" altLang="en-US" sz="2800" smtClean="0">
                <a:cs typeface="Tahoma" panose="020B0604030504040204" pitchFamily="34" charset="0"/>
              </a:rPr>
              <a:t>    shadow completion.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2800" smtClean="0">
                <a:cs typeface="Tahoma" panose="020B0604030504040204" pitchFamily="34" charset="0"/>
              </a:rPr>
              <a:t>Let </a:t>
            </a:r>
            <a:r>
              <a:rPr lang="en-US" altLang="en-US" sz="2800" smtClean="0">
                <a:solidFill>
                  <a:srgbClr val="FF0000"/>
                </a:solidFill>
                <a:cs typeface="Tahoma" panose="020B0604030504040204" pitchFamily="34" charset="0"/>
              </a:rPr>
              <a:t>T’</a:t>
            </a:r>
            <a:r>
              <a:rPr lang="en-US" altLang="en-US" sz="2800" smtClean="0">
                <a:cs typeface="Tahoma" panose="020B0604030504040204" pitchFamily="34" charset="0"/>
              </a:rPr>
              <a:t> be a minimally leaf-closed tree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2800" smtClean="0">
                <a:cs typeface="Tahoma" panose="020B0604030504040204" pitchFamily="34" charset="0"/>
              </a:rPr>
              <a:t>Then </a:t>
            </a:r>
            <a:r>
              <a:rPr lang="en-US" altLang="en-US" sz="2800" smtClean="0">
                <a:solidFill>
                  <a:srgbClr val="FF0000"/>
                </a:solidFill>
                <a:cs typeface="Tahoma" panose="020B0604030504040204" pitchFamily="34" charset="0"/>
              </a:rPr>
              <a:t>{up(</a:t>
            </a:r>
            <a:r>
              <a:rPr lang="en-US" altLang="en-US" sz="2800" smtClean="0">
                <a:solidFill>
                  <a:srgbClr val="FF0000"/>
                </a:solidFill>
                <a:latin typeface="Script MT Bold" panose="03040602040607080904" pitchFamily="66" charset="0"/>
                <a:cs typeface="Tahoma" panose="020B0604030504040204" pitchFamily="34" charset="0"/>
              </a:rPr>
              <a:t>l</a:t>
            </a:r>
            <a:r>
              <a:rPr lang="en-US" altLang="en-US" sz="2800" smtClean="0">
                <a:solidFill>
                  <a:srgbClr val="FF0000"/>
                </a:solidFill>
                <a:cs typeface="Tahoma" panose="020B0604030504040204" pitchFamily="34" charset="0"/>
              </a:rPr>
              <a:t>) | </a:t>
            </a:r>
            <a:r>
              <a:rPr lang="en-US" altLang="en-US" sz="2800" smtClean="0">
                <a:solidFill>
                  <a:srgbClr val="FF0000"/>
                </a:solidFill>
                <a:latin typeface="Script MT Bold" panose="03040602040607080904" pitchFamily="66" charset="0"/>
                <a:cs typeface="Tahoma" panose="020B0604030504040204" pitchFamily="34" charset="0"/>
              </a:rPr>
              <a:t>l</a:t>
            </a:r>
            <a:r>
              <a:rPr lang="en-US" altLang="en-US" sz="2800" smtClean="0">
                <a:solidFill>
                  <a:srgbClr val="FF0000"/>
                </a:solidFill>
                <a:latin typeface="Symbol" panose="05050102010706020507" pitchFamily="18" charset="2"/>
              </a:rPr>
              <a:t></a:t>
            </a:r>
            <a:r>
              <a:rPr lang="en-US" altLang="en-US" sz="2800" smtClean="0">
                <a:solidFill>
                  <a:srgbClr val="FF0000"/>
                </a:solidFill>
                <a:latin typeface="Script MT Bold" panose="03040602040607080904" pitchFamily="66" charset="0"/>
                <a:cs typeface="Tahoma" panose="020B0604030504040204" pitchFamily="34" charset="0"/>
              </a:rPr>
              <a:t> </a:t>
            </a:r>
            <a:r>
              <a:rPr lang="en-US" altLang="en-US" sz="2800" smtClean="0">
                <a:solidFill>
                  <a:srgbClr val="FF0000"/>
                </a:solidFill>
                <a:cs typeface="Tahoma" panose="020B0604030504040204" pitchFamily="34" charset="0"/>
              </a:rPr>
              <a:t>T }</a:t>
            </a:r>
            <a:r>
              <a:rPr lang="en-US" altLang="en-US" sz="2800" smtClean="0">
                <a:cs typeface="Tahoma" panose="020B0604030504040204" pitchFamily="34" charset="0"/>
              </a:rPr>
              <a:t> covers </a:t>
            </a:r>
            <a:r>
              <a:rPr lang="en-US" altLang="en-US" sz="2800" smtClean="0">
                <a:solidFill>
                  <a:srgbClr val="FF0000"/>
                </a:solidFill>
                <a:cs typeface="Tahoma" panose="020B0604030504040204" pitchFamily="34" charset="0"/>
              </a:rPr>
              <a:t>T’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2800" smtClean="0">
                <a:cs typeface="Tahoma" panose="020B0604030504040204" pitchFamily="34" charset="0"/>
              </a:rPr>
              <a:t>Given that, we spent </a:t>
            </a:r>
            <a:r>
              <a:rPr lang="en-US" altLang="en-US" sz="2800" smtClean="0">
                <a:solidFill>
                  <a:srgbClr val="FF0000"/>
                </a:solidFill>
                <a:cs typeface="Tahoma" panose="020B0604030504040204" pitchFamily="34" charset="0"/>
              </a:rPr>
              <a:t>L</a:t>
            </a:r>
            <a:r>
              <a:rPr lang="en-US" altLang="en-US" sz="2800" smtClean="0">
                <a:cs typeface="Tahoma" panose="020B0604030504040204" pitchFamily="34" charset="0"/>
              </a:rPr>
              <a:t> links in covering </a:t>
            </a:r>
            <a:r>
              <a:rPr lang="en-US" altLang="en-US" sz="2800" smtClean="0">
                <a:solidFill>
                  <a:srgbClr val="FF0000"/>
                </a:solidFill>
                <a:cs typeface="Tahoma" panose="020B0604030504040204" pitchFamily="34" charset="0"/>
              </a:rPr>
              <a:t>T’</a:t>
            </a:r>
            <a:r>
              <a:rPr lang="en-US" altLang="en-US" sz="2800" smtClean="0">
                <a:cs typeface="Tahoma" panose="020B0604030504040204" pitchFamily="34" charset="0"/>
              </a:rPr>
              <a:t>. The optimum spent at least  </a:t>
            </a:r>
            <a:r>
              <a:rPr lang="en-US" altLang="en-US" sz="2800" smtClean="0">
                <a:solidFill>
                  <a:srgbClr val="FF0000"/>
                </a:solidFill>
                <a:cs typeface="Tahoma" panose="020B0604030504040204" pitchFamily="34" charset="0"/>
              </a:rPr>
              <a:t>L/2</a:t>
            </a: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2800" smtClean="0">
                <a:cs typeface="Tahoma" panose="020B0604030504040204" pitchFamily="34" charset="0"/>
              </a:rPr>
              <a:t>A ratio of </a:t>
            </a:r>
            <a:r>
              <a:rPr lang="en-US" altLang="en-US" sz="2800" smtClean="0">
                <a:solidFill>
                  <a:srgbClr val="FF0000"/>
                </a:solidFill>
                <a:cs typeface="Tahoma" panose="020B0604030504040204" pitchFamily="34" charset="0"/>
              </a:rPr>
              <a:t>2</a:t>
            </a:r>
            <a:r>
              <a:rPr lang="en-US" altLang="en-US" sz="2800" smtClean="0">
                <a:cs typeface="Tahoma" panose="020B0604030504040204" pitchFamily="34" charset="0"/>
              </a:rPr>
              <a:t> follows</a:t>
            </a:r>
          </a:p>
          <a:p>
            <a:pPr marL="342900">
              <a:spcBef>
                <a:spcPts val="700"/>
              </a:spcBef>
              <a:buSzPct val="60000"/>
              <a:defRPr/>
            </a:pPr>
            <a:endParaRPr lang="en-US" altLang="en-US" sz="2800" smtClean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altLang="en-US" sz="2800" smtClean="0">
              <a:solidFill>
                <a:srgbClr val="FF0000"/>
              </a:solidFill>
              <a:cs typeface="Tahoma" panose="020B0604030504040204" pitchFamily="34" charset="0"/>
            </a:endParaRPr>
          </a:p>
          <a:p>
            <a:pPr>
              <a:spcBef>
                <a:spcPts val="7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altLang="en-US" sz="2800" smtClean="0">
              <a:solidFill>
                <a:srgbClr val="FF0000"/>
              </a:solidFill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Proof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If an edge </a:t>
            </a:r>
            <a:r>
              <a:rPr lang="en-US" altLang="en-US">
                <a:solidFill>
                  <a:srgbClr val="FF0000"/>
                </a:solidFill>
              </a:rPr>
              <a:t>e</a:t>
            </a:r>
            <a:r>
              <a:rPr lang="en-US" altLang="en-US">
                <a:solidFill>
                  <a:srgbClr val="FF0000"/>
                </a:solidFill>
                <a:latin typeface="Symbol" panose="05050102010706020507" pitchFamily="18" charset="2"/>
              </a:rPr>
              <a:t></a:t>
            </a:r>
            <a:r>
              <a:rPr lang="en-US" altLang="en-US">
                <a:solidFill>
                  <a:srgbClr val="FF0000"/>
                </a:solidFill>
              </a:rPr>
              <a:t>T’</a:t>
            </a:r>
            <a:r>
              <a:rPr lang="en-US" altLang="en-US"/>
              <a:t> is not covered then we found a smaller leaf-closed tree </a:t>
            </a:r>
            <a:r>
              <a:rPr lang="en-US" altLang="en-US">
                <a:solidFill>
                  <a:srgbClr val="FF0000"/>
                </a:solidFill>
              </a:rPr>
              <a:t>T’’</a:t>
            </a:r>
          </a:p>
        </p:txBody>
      </p:sp>
      <p:sp>
        <p:nvSpPr>
          <p:cNvPr id="44036" name="AutoShape 3"/>
          <p:cNvSpPr>
            <a:spLocks noChangeArrowheads="1"/>
          </p:cNvSpPr>
          <p:nvPr/>
        </p:nvSpPr>
        <p:spPr bwMode="auto">
          <a:xfrm>
            <a:off x="4343400" y="4495800"/>
            <a:ext cx="1524000" cy="1295400"/>
          </a:xfrm>
          <a:prstGeom prst="triangle">
            <a:avLst>
              <a:gd name="adj" fmla="val 50000"/>
            </a:avLst>
          </a:prstGeom>
          <a:solidFill>
            <a:srgbClr val="00E4A8">
              <a:alpha val="0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4572000" y="5410200"/>
            <a:ext cx="304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v</a:t>
            </a:r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4953000" y="5562600"/>
            <a:ext cx="152400" cy="1524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4039" name="Oval 6"/>
          <p:cNvSpPr>
            <a:spLocks noChangeArrowheads="1"/>
          </p:cNvSpPr>
          <p:nvPr/>
        </p:nvSpPr>
        <p:spPr bwMode="auto">
          <a:xfrm>
            <a:off x="4953000" y="3657600"/>
            <a:ext cx="152400" cy="1524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44040" name="AutoShape 7"/>
          <p:cNvCxnSpPr>
            <a:cxnSpLocks noChangeShapeType="1"/>
            <a:stCxn id="44039" idx="4"/>
            <a:endCxn id="44036" idx="0"/>
          </p:cNvCxnSpPr>
          <p:nvPr/>
        </p:nvCxnSpPr>
        <p:spPr bwMode="auto">
          <a:xfrm>
            <a:off x="5029200" y="3810000"/>
            <a:ext cx="76200" cy="6858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5089525" y="3886200"/>
            <a:ext cx="3206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e</a:t>
            </a:r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4724400" y="4953000"/>
            <a:ext cx="533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T’’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 </a:t>
            </a:r>
            <a:r>
              <a:rPr lang="en-US" altLang="en-US" sz="4400">
                <a:solidFill>
                  <a:srgbClr val="00B0F0"/>
                </a:solidFill>
              </a:rPr>
              <a:t>What do we know on the basic LP?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3200" dirty="0" smtClean="0">
                <a:solidFill>
                  <a:srgbClr val="FF0000"/>
                </a:solidFill>
                <a:latin typeface="Symbol" panose="05050102010706020507" pitchFamily="18" charset="2"/>
              </a:rPr>
              <a:t></a:t>
            </a:r>
            <a:r>
              <a:rPr lang="en-US" altLang="en-US" sz="3200" baseline="-25000" dirty="0" smtClean="0"/>
              <a:t>link </a:t>
            </a:r>
            <a:r>
              <a:rPr lang="en-US" altLang="en-US" sz="3200" baseline="-25000" dirty="0" smtClean="0">
                <a:solidFill>
                  <a:srgbClr val="FF0000"/>
                </a:solidFill>
              </a:rPr>
              <a:t>j</a:t>
            </a:r>
            <a:r>
              <a:rPr lang="en-US" altLang="en-US" sz="3200" baseline="-25000" dirty="0" smtClean="0"/>
              <a:t> covers edge </a:t>
            </a:r>
            <a:r>
              <a:rPr lang="en-US" altLang="en-US" sz="3200" baseline="-25000" dirty="0" smtClean="0">
                <a:solidFill>
                  <a:srgbClr val="FF0000"/>
                </a:solidFill>
              </a:rPr>
              <a:t>e</a:t>
            </a:r>
            <a:r>
              <a:rPr lang="en-US" altLang="en-US" sz="3200" baseline="-25000" dirty="0" smtClean="0"/>
              <a:t> </a:t>
            </a:r>
            <a:r>
              <a:rPr lang="en-US" altLang="en-US" sz="3200" dirty="0" err="1" smtClean="0">
                <a:solidFill>
                  <a:srgbClr val="FF0000"/>
                </a:solidFill>
              </a:rPr>
              <a:t>x</a:t>
            </a:r>
            <a:r>
              <a:rPr lang="en-US" altLang="en-US" sz="3200" baseline="-25000" dirty="0" err="1" smtClean="0">
                <a:solidFill>
                  <a:srgbClr val="FF0000"/>
                </a:solidFill>
              </a:rPr>
              <a:t>j</a:t>
            </a:r>
            <a:r>
              <a:rPr lang="en-US" altLang="en-US" sz="3200" baseline="-25000" dirty="0" smtClean="0">
                <a:solidFill>
                  <a:srgbClr val="FF0000"/>
                </a:solidFill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</a:rPr>
              <a:t>≥1, </a:t>
            </a:r>
            <a:r>
              <a:rPr lang="en-US" altLang="en-US" sz="3200" dirty="0" err="1" smtClean="0">
                <a:solidFill>
                  <a:srgbClr val="FF0000"/>
                </a:solidFill>
              </a:rPr>
              <a:t>x</a:t>
            </a:r>
            <a:r>
              <a:rPr lang="en-US" altLang="en-US" sz="3200" baseline="-25000" dirty="0" err="1" smtClean="0">
                <a:solidFill>
                  <a:srgbClr val="FF0000"/>
                </a:solidFill>
              </a:rPr>
              <a:t>j</a:t>
            </a:r>
            <a:r>
              <a:rPr lang="en-US" altLang="en-US" sz="3200" baseline="-25000" dirty="0" smtClean="0">
                <a:solidFill>
                  <a:srgbClr val="FF0000"/>
                </a:solidFill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</a:rPr>
              <a:t>≥0</a:t>
            </a:r>
          </a:p>
          <a:p>
            <a:pPr marL="342900">
              <a:spcBef>
                <a:spcPts val="800"/>
              </a:spcBef>
              <a:buSzPct val="60000"/>
              <a:defRPr/>
            </a:pPr>
            <a:endParaRPr lang="en-US" altLang="en-US" sz="3200" dirty="0" smtClean="0">
              <a:solidFill>
                <a:srgbClr val="FF0000"/>
              </a:solidFill>
            </a:endParaRP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3200" dirty="0" smtClean="0">
                <a:solidFill>
                  <a:srgbClr val="7030A0"/>
                </a:solidFill>
              </a:rPr>
              <a:t>J.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Cheriyan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smtClean="0">
                <a:solidFill>
                  <a:srgbClr val="00B050"/>
                </a:solidFill>
              </a:rPr>
              <a:t>H. Karloff R. </a:t>
            </a:r>
            <a:r>
              <a:rPr lang="en-US" altLang="en-US" sz="3200" dirty="0" err="1" smtClean="0">
                <a:solidFill>
                  <a:srgbClr val="00B050"/>
                </a:solidFill>
              </a:rPr>
              <a:t>Khandekar</a:t>
            </a:r>
            <a:endParaRPr lang="en-US" altLang="en-US" sz="3200" dirty="0" smtClean="0">
              <a:solidFill>
                <a:srgbClr val="00B050"/>
              </a:solidFill>
            </a:endParaRPr>
          </a:p>
          <a:p>
            <a:pPr marL="342900">
              <a:spcBef>
                <a:spcPts val="800"/>
              </a:spcBef>
              <a:buSzPct val="60000"/>
              <a:defRPr/>
            </a:pPr>
            <a:r>
              <a:rPr lang="en-US" altLang="en-US" sz="3200" dirty="0" smtClean="0"/>
              <a:t>  </a:t>
            </a:r>
            <a:r>
              <a:rPr lang="en-US" altLang="en-US" sz="3200" dirty="0" smtClean="0">
                <a:solidFill>
                  <a:srgbClr val="7030A0"/>
                </a:solidFill>
              </a:rPr>
              <a:t>J. ̈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Konemann</a:t>
            </a:r>
            <a:r>
              <a:rPr lang="en-US" altLang="en-US" sz="3200" dirty="0" smtClean="0">
                <a:solidFill>
                  <a:srgbClr val="7030A0"/>
                </a:solidFill>
              </a:rPr>
              <a:t>. </a:t>
            </a:r>
            <a:r>
              <a:rPr lang="en-US" altLang="en-US" sz="3200" dirty="0" smtClean="0">
                <a:solidFill>
                  <a:srgbClr val="FF0000"/>
                </a:solidFill>
              </a:rPr>
              <a:t>3/2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smtClean="0"/>
              <a:t>IG</a:t>
            </a:r>
            <a:r>
              <a:rPr lang="en-US" altLang="en-US" sz="3200" dirty="0" smtClean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3200" dirty="0" smtClean="0"/>
              <a:t>The two in </a:t>
            </a:r>
            <a:r>
              <a:rPr lang="en-US" altLang="en-US" sz="3200" dirty="0" smtClean="0">
                <a:solidFill>
                  <a:srgbClr val="00B050"/>
                </a:solidFill>
              </a:rPr>
              <a:t>green </a:t>
            </a:r>
            <a:r>
              <a:rPr lang="en-US" altLang="en-US" sz="3200" dirty="0" smtClean="0"/>
              <a:t>are now working      </a:t>
            </a:r>
          </a:p>
          <a:p>
            <a:pPr marL="342900">
              <a:spcBef>
                <a:spcPts val="800"/>
              </a:spcBef>
              <a:buSzPct val="60000"/>
              <a:defRPr/>
            </a:pPr>
            <a:r>
              <a:rPr lang="en-US" altLang="en-US" sz="3200" dirty="0" smtClean="0"/>
              <a:t>  in Wall Street.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3200" dirty="0" err="1" smtClean="0">
                <a:solidFill>
                  <a:srgbClr val="7030A0"/>
                </a:solidFill>
              </a:rPr>
              <a:t>Nutov</a:t>
            </a:r>
            <a:r>
              <a:rPr lang="en-US" altLang="en-US" sz="3200" dirty="0" smtClean="0">
                <a:solidFill>
                  <a:srgbClr val="7030A0"/>
                </a:solidFill>
              </a:rPr>
              <a:t>: </a:t>
            </a:r>
            <a:r>
              <a:rPr lang="en-US" altLang="en-US" sz="3200" dirty="0" smtClean="0"/>
              <a:t>IG at most</a:t>
            </a:r>
            <a:r>
              <a:rPr lang="en-US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en-US" sz="3200" dirty="0" smtClean="0">
                <a:solidFill>
                  <a:srgbClr val="FF0000"/>
                </a:solidFill>
              </a:rPr>
              <a:t>2-2/15</a:t>
            </a:r>
            <a:r>
              <a:rPr lang="en-US" altLang="en-US" sz="3200" dirty="0" smtClean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altLang="en-US" sz="32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 </a:t>
            </a:r>
            <a:r>
              <a:rPr lang="en-US" altLang="en-US" sz="4400">
                <a:solidFill>
                  <a:srgbClr val="00B0F0"/>
                </a:solidFill>
              </a:rPr>
              <a:t>Any solution has a partial matching on the  leaves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3200" dirty="0" smtClean="0"/>
              <a:t>Therefore it is natural </a:t>
            </a:r>
            <a:r>
              <a:rPr lang="en-US" altLang="en-US" sz="3200" dirty="0" smtClean="0">
                <a:solidFill>
                  <a:srgbClr val="FF0000"/>
                </a:solidFill>
              </a:rPr>
              <a:t>to find a maximum matching on the leaves</a:t>
            </a:r>
            <a:r>
              <a:rPr lang="en-US" altLang="en-US" sz="3200" dirty="0" smtClean="0"/>
              <a:t>. Every combinatorial algorithm does just that. Except for  the dual fitting of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Kortarz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err="1" smtClean="0">
                <a:solidFill>
                  <a:srgbClr val="7030A0"/>
                </a:solidFill>
              </a:rPr>
              <a:t>Nutov</a:t>
            </a:r>
            <a:r>
              <a:rPr lang="en-US" altLang="en-US" sz="3200" dirty="0" smtClean="0">
                <a:solidFill>
                  <a:srgbClr val="7030A0"/>
                </a:solidFill>
              </a:rPr>
              <a:t> </a:t>
            </a:r>
            <a:r>
              <a:rPr lang="en-US" altLang="en-US" sz="3200" dirty="0" smtClean="0"/>
              <a:t>that finds a </a:t>
            </a:r>
            <a:r>
              <a:rPr lang="en-US" altLang="en-US" sz="3200" dirty="0" smtClean="0">
                <a:solidFill>
                  <a:srgbClr val="FF0000"/>
                </a:solidFill>
              </a:rPr>
              <a:t>maximal matching.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3200" dirty="0" smtClean="0"/>
              <a:t>What about an algorithm that finds a maximum matching, contract and iterate?  Not better than </a:t>
            </a:r>
            <a:r>
              <a:rPr lang="en-US" altLang="en-US" sz="3200" dirty="0" smtClean="0">
                <a:solidFill>
                  <a:srgbClr val="FF0000"/>
                </a:solidFill>
              </a:rPr>
              <a:t>2</a:t>
            </a:r>
            <a:r>
              <a:rPr lang="en-US" altLang="en-US" sz="3200" dirty="0" smtClean="0"/>
              <a:t>.</a:t>
            </a:r>
          </a:p>
          <a:p>
            <a:pPr marL="342900">
              <a:spcBef>
                <a:spcPts val="800"/>
              </a:spcBef>
              <a:buSzPct val="60000"/>
              <a:defRPr/>
            </a:pPr>
            <a:endParaRPr lang="en-US" altLang="en-US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Taking any matchings give ratio 2</a:t>
            </a:r>
          </a:p>
        </p:txBody>
      </p:sp>
      <p:sp>
        <p:nvSpPr>
          <p:cNvPr id="50179" name="Oval 2"/>
          <p:cNvSpPr>
            <a:spLocks noChangeArrowheads="1"/>
          </p:cNvSpPr>
          <p:nvPr/>
        </p:nvSpPr>
        <p:spPr bwMode="auto">
          <a:xfrm>
            <a:off x="4419600" y="27432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743200" y="31242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781800" y="3200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752600" y="3962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505200" y="4038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7696200" y="38862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715000" y="39624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685800" y="4800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1676400" y="4876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3048000" y="4876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4038600" y="4800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181600" y="4876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7315200" y="4876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19471" name="AutoShape 15"/>
          <p:cNvCxnSpPr>
            <a:cxnSpLocks noChangeShapeType="1"/>
            <a:stCxn id="50179" idx="3"/>
            <a:endCxn id="19459" idx="7"/>
          </p:cNvCxnSpPr>
          <p:nvPr/>
        </p:nvCxnSpPr>
        <p:spPr bwMode="auto">
          <a:xfrm flipH="1">
            <a:off x="2938463" y="2938463"/>
            <a:ext cx="1514475" cy="2190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2" name="AutoShape 16"/>
          <p:cNvCxnSpPr>
            <a:cxnSpLocks noChangeShapeType="1"/>
            <a:stCxn id="19459" idx="5"/>
            <a:endCxn id="19462" idx="5"/>
          </p:cNvCxnSpPr>
          <p:nvPr/>
        </p:nvCxnSpPr>
        <p:spPr bwMode="auto">
          <a:xfrm>
            <a:off x="2938463" y="3319463"/>
            <a:ext cx="762000" cy="9144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3" name="AutoShape 17"/>
          <p:cNvCxnSpPr>
            <a:cxnSpLocks noChangeShapeType="1"/>
            <a:stCxn id="19462" idx="4"/>
            <a:endCxn id="19467" idx="0"/>
          </p:cNvCxnSpPr>
          <p:nvPr/>
        </p:nvCxnSpPr>
        <p:spPr bwMode="auto">
          <a:xfrm flipH="1">
            <a:off x="3162300" y="4267200"/>
            <a:ext cx="457200" cy="6096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4" name="AutoShape 18"/>
          <p:cNvCxnSpPr>
            <a:cxnSpLocks noChangeShapeType="1"/>
          </p:cNvCxnSpPr>
          <p:nvPr/>
        </p:nvCxnSpPr>
        <p:spPr bwMode="auto">
          <a:xfrm>
            <a:off x="3657600" y="4267200"/>
            <a:ext cx="454025" cy="5683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6172200" y="48006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19476" name="AutoShape 20"/>
          <p:cNvCxnSpPr>
            <a:cxnSpLocks noChangeShapeType="1"/>
            <a:stCxn id="50179" idx="5"/>
            <a:endCxn id="19460" idx="1"/>
          </p:cNvCxnSpPr>
          <p:nvPr/>
        </p:nvCxnSpPr>
        <p:spPr bwMode="auto">
          <a:xfrm>
            <a:off x="4614863" y="2938463"/>
            <a:ext cx="2200275" cy="2952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7" name="AutoShape 21"/>
          <p:cNvCxnSpPr>
            <a:cxnSpLocks noChangeShapeType="1"/>
            <a:stCxn id="19460" idx="4"/>
            <a:endCxn id="19464" idx="0"/>
          </p:cNvCxnSpPr>
          <p:nvPr/>
        </p:nvCxnSpPr>
        <p:spPr bwMode="auto">
          <a:xfrm flipH="1">
            <a:off x="5829300" y="3429000"/>
            <a:ext cx="1066800" cy="5334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8" name="AutoShape 22"/>
          <p:cNvCxnSpPr>
            <a:cxnSpLocks noChangeShapeType="1"/>
            <a:stCxn id="19464" idx="5"/>
            <a:endCxn id="19475" idx="1"/>
          </p:cNvCxnSpPr>
          <p:nvPr/>
        </p:nvCxnSpPr>
        <p:spPr bwMode="auto">
          <a:xfrm>
            <a:off x="5910263" y="4157663"/>
            <a:ext cx="295275" cy="6762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79" name="AutoShape 23"/>
          <p:cNvCxnSpPr>
            <a:cxnSpLocks noChangeShapeType="1"/>
            <a:stCxn id="19460" idx="5"/>
            <a:endCxn id="19463" idx="3"/>
          </p:cNvCxnSpPr>
          <p:nvPr/>
        </p:nvCxnSpPr>
        <p:spPr bwMode="auto">
          <a:xfrm>
            <a:off x="6977063" y="3395663"/>
            <a:ext cx="752475" cy="6858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8229600" y="4953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19481" name="AutoShape 25"/>
          <p:cNvCxnSpPr>
            <a:cxnSpLocks noChangeShapeType="1"/>
            <a:stCxn id="19463" idx="5"/>
            <a:endCxn id="19470" idx="7"/>
          </p:cNvCxnSpPr>
          <p:nvPr/>
        </p:nvCxnSpPr>
        <p:spPr bwMode="auto">
          <a:xfrm flipH="1">
            <a:off x="7510463" y="4081463"/>
            <a:ext cx="381000" cy="8286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2" name="AutoShape 26"/>
          <p:cNvCxnSpPr>
            <a:cxnSpLocks noChangeShapeType="1"/>
            <a:stCxn id="19463" idx="5"/>
            <a:endCxn id="19480" idx="1"/>
          </p:cNvCxnSpPr>
          <p:nvPr/>
        </p:nvCxnSpPr>
        <p:spPr bwMode="auto">
          <a:xfrm>
            <a:off x="7891463" y="4081463"/>
            <a:ext cx="371475" cy="9048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3" name="AutoShape 27"/>
          <p:cNvCxnSpPr>
            <a:cxnSpLocks noChangeShapeType="1"/>
            <a:stCxn id="19464" idx="3"/>
            <a:endCxn id="19469" idx="0"/>
          </p:cNvCxnSpPr>
          <p:nvPr/>
        </p:nvCxnSpPr>
        <p:spPr bwMode="auto">
          <a:xfrm flipH="1">
            <a:off x="5295900" y="4157663"/>
            <a:ext cx="452438" cy="71913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4" name="AutoShape 28"/>
          <p:cNvCxnSpPr>
            <a:cxnSpLocks noChangeShapeType="1"/>
            <a:stCxn id="19459" idx="1"/>
            <a:endCxn id="19461" idx="7"/>
          </p:cNvCxnSpPr>
          <p:nvPr/>
        </p:nvCxnSpPr>
        <p:spPr bwMode="auto">
          <a:xfrm flipH="1">
            <a:off x="1947863" y="3157538"/>
            <a:ext cx="828675" cy="8382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5" name="AutoShape 29"/>
          <p:cNvCxnSpPr>
            <a:cxnSpLocks noChangeShapeType="1"/>
            <a:stCxn id="19461" idx="2"/>
            <a:endCxn id="19465" idx="7"/>
          </p:cNvCxnSpPr>
          <p:nvPr/>
        </p:nvCxnSpPr>
        <p:spPr bwMode="auto">
          <a:xfrm flipH="1">
            <a:off x="881063" y="4076700"/>
            <a:ext cx="871537" cy="7572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486" name="AutoShape 30"/>
          <p:cNvCxnSpPr>
            <a:cxnSpLocks noChangeShapeType="1"/>
            <a:stCxn id="19461" idx="4"/>
            <a:endCxn id="19466" idx="1"/>
          </p:cNvCxnSpPr>
          <p:nvPr/>
        </p:nvCxnSpPr>
        <p:spPr bwMode="auto">
          <a:xfrm flipH="1">
            <a:off x="1709738" y="4191000"/>
            <a:ext cx="157162" cy="7191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487" name="Oval 31"/>
          <p:cNvSpPr>
            <a:spLocks noChangeArrowheads="1"/>
          </p:cNvSpPr>
          <p:nvPr/>
        </p:nvSpPr>
        <p:spPr bwMode="auto">
          <a:xfrm>
            <a:off x="58674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88" name="Oval 32"/>
          <p:cNvSpPr>
            <a:spLocks noChangeArrowheads="1"/>
          </p:cNvSpPr>
          <p:nvPr/>
        </p:nvSpPr>
        <p:spPr bwMode="auto">
          <a:xfrm>
            <a:off x="53340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48006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7543800" y="5715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7010400" y="5715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92" name="Oval 36"/>
          <p:cNvSpPr>
            <a:spLocks noChangeArrowheads="1"/>
          </p:cNvSpPr>
          <p:nvPr/>
        </p:nvSpPr>
        <p:spPr bwMode="auto">
          <a:xfrm>
            <a:off x="8610600" y="5715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93" name="Oval 37"/>
          <p:cNvSpPr>
            <a:spLocks noChangeArrowheads="1"/>
          </p:cNvSpPr>
          <p:nvPr/>
        </p:nvSpPr>
        <p:spPr bwMode="auto">
          <a:xfrm>
            <a:off x="8077200" y="57150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94" name="Oval 38"/>
          <p:cNvSpPr>
            <a:spLocks noChangeArrowheads="1"/>
          </p:cNvSpPr>
          <p:nvPr/>
        </p:nvSpPr>
        <p:spPr bwMode="auto">
          <a:xfrm>
            <a:off x="27432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95" name="Oval 39"/>
          <p:cNvSpPr>
            <a:spLocks noChangeArrowheads="1"/>
          </p:cNvSpPr>
          <p:nvPr/>
        </p:nvSpPr>
        <p:spPr bwMode="auto">
          <a:xfrm>
            <a:off x="64008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2286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9906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21336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99" name="Oval 43"/>
          <p:cNvSpPr>
            <a:spLocks noChangeArrowheads="1"/>
          </p:cNvSpPr>
          <p:nvPr/>
        </p:nvSpPr>
        <p:spPr bwMode="auto">
          <a:xfrm>
            <a:off x="14478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19500" name="AutoShape 44"/>
          <p:cNvCxnSpPr>
            <a:cxnSpLocks noChangeShapeType="1"/>
            <a:stCxn id="19496" idx="3"/>
            <a:endCxn id="19465" idx="3"/>
          </p:cNvCxnSpPr>
          <p:nvPr/>
        </p:nvCxnSpPr>
        <p:spPr bwMode="auto">
          <a:xfrm flipV="1">
            <a:off x="261938" y="4995863"/>
            <a:ext cx="457200" cy="8382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01" name="AutoShape 45"/>
          <p:cNvCxnSpPr>
            <a:cxnSpLocks noChangeShapeType="1"/>
            <a:stCxn id="19465" idx="6"/>
            <a:endCxn id="19497" idx="7"/>
          </p:cNvCxnSpPr>
          <p:nvPr/>
        </p:nvCxnSpPr>
        <p:spPr bwMode="auto">
          <a:xfrm>
            <a:off x="914400" y="4914900"/>
            <a:ext cx="271463" cy="7572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02" name="AutoShape 46"/>
          <p:cNvCxnSpPr>
            <a:cxnSpLocks noChangeShapeType="1"/>
            <a:stCxn id="19466" idx="4"/>
            <a:endCxn id="19499" idx="0"/>
          </p:cNvCxnSpPr>
          <p:nvPr/>
        </p:nvCxnSpPr>
        <p:spPr bwMode="auto">
          <a:xfrm flipH="1">
            <a:off x="1562100" y="5105400"/>
            <a:ext cx="228600" cy="5334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03" name="AutoShape 47"/>
          <p:cNvCxnSpPr>
            <a:cxnSpLocks noChangeShapeType="1"/>
            <a:stCxn id="19466" idx="5"/>
            <a:endCxn id="19498" idx="1"/>
          </p:cNvCxnSpPr>
          <p:nvPr/>
        </p:nvCxnSpPr>
        <p:spPr bwMode="auto">
          <a:xfrm>
            <a:off x="1871663" y="5072063"/>
            <a:ext cx="295275" cy="6000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504" name="Oval 48"/>
          <p:cNvSpPr>
            <a:spLocks noChangeArrowheads="1"/>
          </p:cNvSpPr>
          <p:nvPr/>
        </p:nvSpPr>
        <p:spPr bwMode="auto">
          <a:xfrm>
            <a:off x="33528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505" name="Oval 49"/>
          <p:cNvSpPr>
            <a:spLocks noChangeArrowheads="1"/>
          </p:cNvSpPr>
          <p:nvPr/>
        </p:nvSpPr>
        <p:spPr bwMode="auto">
          <a:xfrm>
            <a:off x="38100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506" name="Oval 50"/>
          <p:cNvSpPr>
            <a:spLocks noChangeArrowheads="1"/>
          </p:cNvSpPr>
          <p:nvPr/>
        </p:nvSpPr>
        <p:spPr bwMode="auto">
          <a:xfrm>
            <a:off x="4267200" y="5638800"/>
            <a:ext cx="228600" cy="2286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19507" name="AutoShape 51"/>
          <p:cNvCxnSpPr>
            <a:cxnSpLocks noChangeShapeType="1"/>
            <a:stCxn id="19467" idx="4"/>
            <a:endCxn id="19494" idx="0"/>
          </p:cNvCxnSpPr>
          <p:nvPr/>
        </p:nvCxnSpPr>
        <p:spPr bwMode="auto">
          <a:xfrm flipH="1">
            <a:off x="2857500" y="5105400"/>
            <a:ext cx="304800" cy="5334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08" name="AutoShape 52"/>
          <p:cNvCxnSpPr>
            <a:cxnSpLocks noChangeShapeType="1"/>
          </p:cNvCxnSpPr>
          <p:nvPr/>
        </p:nvCxnSpPr>
        <p:spPr bwMode="auto">
          <a:xfrm>
            <a:off x="3200400" y="5105400"/>
            <a:ext cx="387350" cy="72866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09" name="AutoShape 53"/>
          <p:cNvCxnSpPr>
            <a:cxnSpLocks noChangeShapeType="1"/>
          </p:cNvCxnSpPr>
          <p:nvPr/>
        </p:nvCxnSpPr>
        <p:spPr bwMode="auto">
          <a:xfrm flipH="1">
            <a:off x="3962400" y="5029200"/>
            <a:ext cx="147638" cy="6429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10" name="AutoShape 54"/>
          <p:cNvCxnSpPr>
            <a:cxnSpLocks noChangeShapeType="1"/>
            <a:stCxn id="19468" idx="0"/>
          </p:cNvCxnSpPr>
          <p:nvPr/>
        </p:nvCxnSpPr>
        <p:spPr bwMode="auto">
          <a:xfrm>
            <a:off x="4152900" y="4800600"/>
            <a:ext cx="185738" cy="88106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11" name="AutoShape 55"/>
          <p:cNvCxnSpPr>
            <a:cxnSpLocks noChangeShapeType="1"/>
            <a:stCxn id="19469" idx="3"/>
            <a:endCxn id="19489" idx="0"/>
          </p:cNvCxnSpPr>
          <p:nvPr/>
        </p:nvCxnSpPr>
        <p:spPr bwMode="auto">
          <a:xfrm flipH="1">
            <a:off x="4914900" y="5072063"/>
            <a:ext cx="300038" cy="56673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12" name="AutoShape 56"/>
          <p:cNvCxnSpPr>
            <a:cxnSpLocks noChangeShapeType="1"/>
            <a:stCxn id="19469" idx="4"/>
            <a:endCxn id="19488" idx="0"/>
          </p:cNvCxnSpPr>
          <p:nvPr/>
        </p:nvCxnSpPr>
        <p:spPr bwMode="auto">
          <a:xfrm>
            <a:off x="5295900" y="5105400"/>
            <a:ext cx="152400" cy="5334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13" name="AutoShape 57"/>
          <p:cNvCxnSpPr>
            <a:cxnSpLocks noChangeShapeType="1"/>
            <a:stCxn id="19475" idx="3"/>
            <a:endCxn id="19487" idx="7"/>
          </p:cNvCxnSpPr>
          <p:nvPr/>
        </p:nvCxnSpPr>
        <p:spPr bwMode="auto">
          <a:xfrm flipH="1">
            <a:off x="6062663" y="4995863"/>
            <a:ext cx="142875" cy="6762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14" name="AutoShape 58"/>
          <p:cNvCxnSpPr>
            <a:cxnSpLocks noChangeShapeType="1"/>
            <a:stCxn id="19475" idx="3"/>
            <a:endCxn id="19495" idx="5"/>
          </p:cNvCxnSpPr>
          <p:nvPr/>
        </p:nvCxnSpPr>
        <p:spPr bwMode="auto">
          <a:xfrm>
            <a:off x="6205538" y="4995863"/>
            <a:ext cx="390525" cy="8382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15" name="AutoShape 59"/>
          <p:cNvCxnSpPr>
            <a:cxnSpLocks noChangeShapeType="1"/>
            <a:stCxn id="19470" idx="2"/>
            <a:endCxn id="19491" idx="0"/>
          </p:cNvCxnSpPr>
          <p:nvPr/>
        </p:nvCxnSpPr>
        <p:spPr bwMode="auto">
          <a:xfrm flipH="1">
            <a:off x="7124700" y="4991100"/>
            <a:ext cx="190500" cy="7239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16" name="AutoShape 60"/>
          <p:cNvCxnSpPr>
            <a:cxnSpLocks noChangeShapeType="1"/>
            <a:stCxn id="19470" idx="4"/>
            <a:endCxn id="19490" idx="1"/>
          </p:cNvCxnSpPr>
          <p:nvPr/>
        </p:nvCxnSpPr>
        <p:spPr bwMode="auto">
          <a:xfrm>
            <a:off x="7429500" y="5105400"/>
            <a:ext cx="147638" cy="6429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17" name="AutoShape 61"/>
          <p:cNvCxnSpPr>
            <a:cxnSpLocks noChangeShapeType="1"/>
            <a:stCxn id="19480" idx="6"/>
            <a:endCxn id="19493" idx="0"/>
          </p:cNvCxnSpPr>
          <p:nvPr/>
        </p:nvCxnSpPr>
        <p:spPr bwMode="auto">
          <a:xfrm flipH="1">
            <a:off x="8191500" y="5067300"/>
            <a:ext cx="266700" cy="6477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18" name="AutoShape 62"/>
          <p:cNvCxnSpPr>
            <a:cxnSpLocks noChangeShapeType="1"/>
            <a:stCxn id="19480" idx="5"/>
            <a:endCxn id="19492" idx="3"/>
          </p:cNvCxnSpPr>
          <p:nvPr/>
        </p:nvCxnSpPr>
        <p:spPr bwMode="auto">
          <a:xfrm>
            <a:off x="8424863" y="5148263"/>
            <a:ext cx="219075" cy="7620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19" name="AutoShape 63"/>
          <p:cNvCxnSpPr>
            <a:cxnSpLocks noChangeShapeType="1"/>
            <a:stCxn id="19499" idx="6"/>
            <a:endCxn id="19498" idx="2"/>
          </p:cNvCxnSpPr>
          <p:nvPr/>
        </p:nvCxnSpPr>
        <p:spPr bwMode="auto">
          <a:xfrm>
            <a:off x="1676400" y="5753100"/>
            <a:ext cx="457200" cy="158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20" name="AutoShape 64"/>
          <p:cNvCxnSpPr>
            <a:cxnSpLocks noChangeShapeType="1"/>
          </p:cNvCxnSpPr>
          <p:nvPr/>
        </p:nvCxnSpPr>
        <p:spPr bwMode="auto">
          <a:xfrm>
            <a:off x="2971800" y="5791200"/>
            <a:ext cx="381000" cy="158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21" name="AutoShape 65"/>
          <p:cNvCxnSpPr>
            <a:cxnSpLocks noChangeShapeType="1"/>
          </p:cNvCxnSpPr>
          <p:nvPr/>
        </p:nvCxnSpPr>
        <p:spPr bwMode="auto">
          <a:xfrm>
            <a:off x="3962400" y="5791200"/>
            <a:ext cx="457200" cy="158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22" name="AutoShape 66"/>
          <p:cNvCxnSpPr>
            <a:cxnSpLocks noChangeShapeType="1"/>
            <a:stCxn id="19489" idx="6"/>
            <a:endCxn id="19488" idx="2"/>
          </p:cNvCxnSpPr>
          <p:nvPr/>
        </p:nvCxnSpPr>
        <p:spPr bwMode="auto">
          <a:xfrm>
            <a:off x="5029200" y="5753100"/>
            <a:ext cx="304800" cy="158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0244" name="AutoShape 67"/>
          <p:cNvCxnSpPr>
            <a:cxnSpLocks noChangeShapeType="1"/>
            <a:stCxn id="19487" idx="6"/>
          </p:cNvCxnSpPr>
          <p:nvPr/>
        </p:nvCxnSpPr>
        <p:spPr bwMode="auto">
          <a:xfrm>
            <a:off x="6096000" y="5753100"/>
            <a:ext cx="1588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24" name="AutoShape 68"/>
          <p:cNvCxnSpPr>
            <a:cxnSpLocks noChangeShapeType="1"/>
            <a:stCxn id="19487" idx="6"/>
            <a:endCxn id="19495" idx="2"/>
          </p:cNvCxnSpPr>
          <p:nvPr/>
        </p:nvCxnSpPr>
        <p:spPr bwMode="auto">
          <a:xfrm>
            <a:off x="6096000" y="5753100"/>
            <a:ext cx="304800" cy="158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25" name="AutoShape 69"/>
          <p:cNvCxnSpPr>
            <a:cxnSpLocks noChangeShapeType="1"/>
            <a:stCxn id="19491" idx="6"/>
            <a:endCxn id="19490" idx="2"/>
          </p:cNvCxnSpPr>
          <p:nvPr/>
        </p:nvCxnSpPr>
        <p:spPr bwMode="auto">
          <a:xfrm>
            <a:off x="7239000" y="5829300"/>
            <a:ext cx="304800" cy="158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26" name="AutoShape 70"/>
          <p:cNvCxnSpPr>
            <a:cxnSpLocks noChangeShapeType="1"/>
            <a:stCxn id="19493" idx="6"/>
            <a:endCxn id="19492" idx="2"/>
          </p:cNvCxnSpPr>
          <p:nvPr/>
        </p:nvCxnSpPr>
        <p:spPr bwMode="auto">
          <a:xfrm>
            <a:off x="8305800" y="5829300"/>
            <a:ext cx="304800" cy="158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27" name="AutoShape 71"/>
          <p:cNvCxnSpPr>
            <a:cxnSpLocks noChangeShapeType="1"/>
            <a:stCxn id="19497" idx="6"/>
            <a:endCxn id="19499" idx="2"/>
          </p:cNvCxnSpPr>
          <p:nvPr/>
        </p:nvCxnSpPr>
        <p:spPr bwMode="auto">
          <a:xfrm>
            <a:off x="1219200" y="5753100"/>
            <a:ext cx="228600" cy="1588"/>
          </a:xfrm>
          <a:prstGeom prst="straightConnector1">
            <a:avLst/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28" name="AutoShape 72"/>
          <p:cNvCxnSpPr>
            <a:cxnSpLocks noChangeShapeType="1"/>
            <a:stCxn id="19498" idx="6"/>
            <a:endCxn id="19494" idx="2"/>
          </p:cNvCxnSpPr>
          <p:nvPr/>
        </p:nvCxnSpPr>
        <p:spPr bwMode="auto">
          <a:xfrm>
            <a:off x="2362200" y="5753100"/>
            <a:ext cx="381000" cy="1588"/>
          </a:xfrm>
          <a:prstGeom prst="straightConnector1">
            <a:avLst/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29" name="AutoShape 73"/>
          <p:cNvCxnSpPr>
            <a:cxnSpLocks noChangeShapeType="1"/>
          </p:cNvCxnSpPr>
          <p:nvPr/>
        </p:nvCxnSpPr>
        <p:spPr bwMode="auto">
          <a:xfrm>
            <a:off x="4495800" y="5715000"/>
            <a:ext cx="306388" cy="1588"/>
          </a:xfrm>
          <a:prstGeom prst="straightConnector1">
            <a:avLst/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30" name="AutoShape 74"/>
          <p:cNvCxnSpPr>
            <a:cxnSpLocks noChangeShapeType="1"/>
            <a:stCxn id="19488" idx="6"/>
            <a:endCxn id="19487" idx="2"/>
          </p:cNvCxnSpPr>
          <p:nvPr/>
        </p:nvCxnSpPr>
        <p:spPr bwMode="auto">
          <a:xfrm>
            <a:off x="5562600" y="5753100"/>
            <a:ext cx="304800" cy="1588"/>
          </a:xfrm>
          <a:prstGeom prst="straightConnector1">
            <a:avLst/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31" name="AutoShape 75"/>
          <p:cNvCxnSpPr>
            <a:cxnSpLocks noChangeShapeType="1"/>
            <a:stCxn id="19495" idx="6"/>
            <a:endCxn id="19491" idx="1"/>
          </p:cNvCxnSpPr>
          <p:nvPr/>
        </p:nvCxnSpPr>
        <p:spPr bwMode="auto">
          <a:xfrm flipV="1">
            <a:off x="6629400" y="5748338"/>
            <a:ext cx="414338" cy="4762"/>
          </a:xfrm>
          <a:prstGeom prst="straightConnector1">
            <a:avLst/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32" name="AutoShape 76"/>
          <p:cNvCxnSpPr>
            <a:cxnSpLocks noChangeShapeType="1"/>
            <a:stCxn id="19490" idx="6"/>
            <a:endCxn id="19493" idx="2"/>
          </p:cNvCxnSpPr>
          <p:nvPr/>
        </p:nvCxnSpPr>
        <p:spPr bwMode="auto">
          <a:xfrm>
            <a:off x="7772400" y="5829300"/>
            <a:ext cx="304800" cy="1588"/>
          </a:xfrm>
          <a:prstGeom prst="straightConnector1">
            <a:avLst/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33" name="AutoShape 77"/>
          <p:cNvCxnSpPr>
            <a:cxnSpLocks noChangeShapeType="1"/>
            <a:stCxn id="19496" idx="3"/>
            <a:endCxn id="19492" idx="4"/>
          </p:cNvCxnSpPr>
          <p:nvPr/>
        </p:nvCxnSpPr>
        <p:spPr bwMode="auto">
          <a:xfrm>
            <a:off x="261938" y="5834063"/>
            <a:ext cx="8462962" cy="109537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34" name="AutoShape 78"/>
          <p:cNvCxnSpPr>
            <a:cxnSpLocks noChangeShapeType="1"/>
            <a:stCxn id="19465" idx="6"/>
            <a:endCxn id="19466" idx="1"/>
          </p:cNvCxnSpPr>
          <p:nvPr/>
        </p:nvCxnSpPr>
        <p:spPr bwMode="auto">
          <a:xfrm flipV="1">
            <a:off x="914400" y="4910138"/>
            <a:ext cx="795338" cy="4762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35" name="AutoShape 79"/>
          <p:cNvCxnSpPr>
            <a:cxnSpLocks noChangeShapeType="1"/>
            <a:stCxn id="19467" idx="6"/>
            <a:endCxn id="19468" idx="3"/>
          </p:cNvCxnSpPr>
          <p:nvPr/>
        </p:nvCxnSpPr>
        <p:spPr bwMode="auto">
          <a:xfrm>
            <a:off x="3276600" y="4991100"/>
            <a:ext cx="795338" cy="4763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36" name="AutoShape 80"/>
          <p:cNvCxnSpPr>
            <a:cxnSpLocks noChangeShapeType="1"/>
            <a:stCxn id="19469" idx="6"/>
            <a:endCxn id="19475" idx="3"/>
          </p:cNvCxnSpPr>
          <p:nvPr/>
        </p:nvCxnSpPr>
        <p:spPr bwMode="auto">
          <a:xfrm>
            <a:off x="5410200" y="4991100"/>
            <a:ext cx="795338" cy="4763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37" name="AutoShape 81"/>
          <p:cNvCxnSpPr>
            <a:cxnSpLocks noChangeShapeType="1"/>
            <a:stCxn id="19470" idx="6"/>
            <a:endCxn id="19480" idx="1"/>
          </p:cNvCxnSpPr>
          <p:nvPr/>
        </p:nvCxnSpPr>
        <p:spPr bwMode="auto">
          <a:xfrm flipV="1">
            <a:off x="7543800" y="4986338"/>
            <a:ext cx="719138" cy="4762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38" name="AutoShape 82"/>
          <p:cNvCxnSpPr>
            <a:cxnSpLocks noChangeShapeType="1"/>
            <a:stCxn id="19461" idx="6"/>
            <a:endCxn id="19462" idx="1"/>
          </p:cNvCxnSpPr>
          <p:nvPr/>
        </p:nvCxnSpPr>
        <p:spPr bwMode="auto">
          <a:xfrm flipV="1">
            <a:off x="1981200" y="4071938"/>
            <a:ext cx="1557338" cy="4762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39" name="AutoShape 83"/>
          <p:cNvCxnSpPr>
            <a:cxnSpLocks noChangeShapeType="1"/>
            <a:stCxn id="19464" idx="6"/>
            <a:endCxn id="19463" idx="3"/>
          </p:cNvCxnSpPr>
          <p:nvPr/>
        </p:nvCxnSpPr>
        <p:spPr bwMode="auto">
          <a:xfrm>
            <a:off x="5943600" y="4076700"/>
            <a:ext cx="1785938" cy="4763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40" name="AutoShape 84"/>
          <p:cNvCxnSpPr>
            <a:cxnSpLocks noChangeShapeType="1"/>
            <a:stCxn id="19459" idx="6"/>
            <a:endCxn id="19460" idx="2"/>
          </p:cNvCxnSpPr>
          <p:nvPr/>
        </p:nvCxnSpPr>
        <p:spPr bwMode="auto">
          <a:xfrm>
            <a:off x="2971800" y="3238500"/>
            <a:ext cx="3810000" cy="76200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41" name="AutoShape 85"/>
          <p:cNvCxnSpPr>
            <a:cxnSpLocks noChangeShapeType="1"/>
            <a:stCxn id="19496" idx="5"/>
            <a:endCxn id="19497" idx="3"/>
          </p:cNvCxnSpPr>
          <p:nvPr/>
        </p:nvCxnSpPr>
        <p:spPr bwMode="auto">
          <a:xfrm>
            <a:off x="423863" y="5834063"/>
            <a:ext cx="600075" cy="1587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542" name="AutoShape 86"/>
          <p:cNvCxnSpPr>
            <a:cxnSpLocks noChangeShapeType="1"/>
          </p:cNvCxnSpPr>
          <p:nvPr/>
        </p:nvCxnSpPr>
        <p:spPr bwMode="auto">
          <a:xfrm flipV="1">
            <a:off x="3505200" y="5715000"/>
            <a:ext cx="376238" cy="33338"/>
          </a:xfrm>
          <a:prstGeom prst="straightConnector1">
            <a:avLst/>
          </a:prstGeom>
          <a:noFill/>
          <a:ln w="9360" cap="sq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6" dur="500"/>
                                        <p:tgtEl>
                                          <p:spTgt spid="1953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9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2" dur="500"/>
                                        <p:tgtEl>
                                          <p:spTgt spid="1954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5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8" dur="500"/>
                                        <p:tgtEl>
                                          <p:spTgt spid="1952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1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4" dur="500"/>
                                        <p:tgtEl>
                                          <p:spTgt spid="1951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7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30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33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36" dur="500"/>
                                        <p:tgtEl>
                                          <p:spTgt spid="1952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39" dur="500"/>
                                        <p:tgtEl>
                                          <p:spTgt spid="1954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42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45" dur="500"/>
                                        <p:tgtEl>
                                          <p:spTgt spid="1952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48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51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54" dur="500"/>
                                        <p:tgtEl>
                                          <p:spTgt spid="1952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57" dur="500"/>
                                        <p:tgtEl>
                                          <p:spTgt spid="1952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60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63" dur="500"/>
                                        <p:tgtEl>
                                          <p:spTgt spid="1953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66" dur="500"/>
                                        <p:tgtEl>
                                          <p:spTgt spid="1953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69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72" dur="500"/>
                                        <p:tgtEl>
                                          <p:spTgt spid="1952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75" dur="500"/>
                                        <p:tgtEl>
                                          <p:spTgt spid="1953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78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81" dur="500"/>
                                        <p:tgtEl>
                                          <p:spTgt spid="1952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84" dur="500"/>
                                        <p:tgtEl>
                                          <p:spTgt spid="1953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87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90" dur="500"/>
                                        <p:tgtEl>
                                          <p:spTgt spid="1952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93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96" dur="500"/>
                                        <p:tgtEl>
                                          <p:spTgt spid="1953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99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02" dur="500"/>
                                        <p:tgtEl>
                                          <p:spTgt spid="1952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05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08" dur="500"/>
                                        <p:tgtEl>
                                          <p:spTgt spid="1953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11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14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17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20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23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26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29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32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35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38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41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44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47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50" dur="500"/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53" dur="500"/>
                                        <p:tgtEl>
                                          <p:spTgt spid="1951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56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59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62" dur="500"/>
                                        <p:tgtEl>
                                          <p:spTgt spid="1952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65" dur="500"/>
                                        <p:tgtEl>
                                          <p:spTgt spid="1952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68" dur="500"/>
                                        <p:tgtEl>
                                          <p:spTgt spid="1954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71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74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77" dur="500"/>
                                        <p:tgtEl>
                                          <p:spTgt spid="1952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8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85" dur="500"/>
                                        <p:tgtEl>
                                          <p:spTgt spid="1953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88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9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94" dur="500"/>
                                        <p:tgtEl>
                                          <p:spTgt spid="1953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9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00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03" dur="500"/>
                                        <p:tgtEl>
                                          <p:spTgt spid="1953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0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09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12" dur="500"/>
                                        <p:tgtEl>
                                          <p:spTgt spid="1953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15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18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21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24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2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30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33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36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39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4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47" dur="500"/>
                                        <p:tgtEl>
                                          <p:spTgt spid="1953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50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5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56" dur="500"/>
                                        <p:tgtEl>
                                          <p:spTgt spid="1953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5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62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6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68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71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7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7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82" dur="500"/>
                                        <p:tgtEl>
                                          <p:spTgt spid="1954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8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88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91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131888" y="228600"/>
            <a:ext cx="7793037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Problematic structure: Stem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143000" y="1981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A link whose contraction creates a leaf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4114800" y="42672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2229" name="Oval 4"/>
          <p:cNvSpPr>
            <a:spLocks noChangeArrowheads="1"/>
          </p:cNvSpPr>
          <p:nvPr/>
        </p:nvSpPr>
        <p:spPr bwMode="auto">
          <a:xfrm>
            <a:off x="3505200" y="51054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2230" name="Oval 5"/>
          <p:cNvSpPr>
            <a:spLocks noChangeArrowheads="1"/>
          </p:cNvSpPr>
          <p:nvPr/>
        </p:nvSpPr>
        <p:spPr bwMode="auto">
          <a:xfrm>
            <a:off x="4724400" y="51054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2231" name="Oval 6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2232" name="AutoShape 7"/>
          <p:cNvCxnSpPr>
            <a:cxnSpLocks noChangeShapeType="1"/>
            <a:stCxn id="52231" idx="4"/>
            <a:endCxn id="52228" idx="0"/>
          </p:cNvCxnSpPr>
          <p:nvPr/>
        </p:nvCxnSpPr>
        <p:spPr bwMode="auto">
          <a:xfrm>
            <a:off x="4191000" y="3657600"/>
            <a:ext cx="76200" cy="6096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233" name="AutoShape 8"/>
          <p:cNvCxnSpPr>
            <a:cxnSpLocks noChangeShapeType="1"/>
            <a:stCxn id="52228" idx="3"/>
            <a:endCxn id="52229" idx="7"/>
          </p:cNvCxnSpPr>
          <p:nvPr/>
        </p:nvCxnSpPr>
        <p:spPr bwMode="auto">
          <a:xfrm flipH="1">
            <a:off x="3765550" y="4527550"/>
            <a:ext cx="393700" cy="6238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234" name="AutoShape 9"/>
          <p:cNvCxnSpPr>
            <a:cxnSpLocks noChangeShapeType="1"/>
            <a:stCxn id="52228" idx="5"/>
            <a:endCxn id="52230" idx="1"/>
          </p:cNvCxnSpPr>
          <p:nvPr/>
        </p:nvCxnSpPr>
        <p:spPr bwMode="auto">
          <a:xfrm>
            <a:off x="4375150" y="4527550"/>
            <a:ext cx="393700" cy="6238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235" name="AutoShape 10"/>
          <p:cNvCxnSpPr>
            <a:cxnSpLocks noChangeShapeType="1"/>
            <a:stCxn id="52229" idx="6"/>
            <a:endCxn id="52230" idx="2"/>
          </p:cNvCxnSpPr>
          <p:nvPr/>
        </p:nvCxnSpPr>
        <p:spPr bwMode="auto">
          <a:xfrm>
            <a:off x="3810000" y="5257800"/>
            <a:ext cx="914400" cy="158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236" name="AutoShape 11"/>
          <p:cNvCxnSpPr>
            <a:cxnSpLocks noChangeShapeType="1"/>
            <a:stCxn id="52227" idx="0"/>
            <a:endCxn id="52227" idx="0"/>
          </p:cNvCxnSpPr>
          <p:nvPr/>
        </p:nvCxnSpPr>
        <p:spPr bwMode="auto">
          <a:xfrm>
            <a:off x="5029200" y="1981200"/>
            <a:ext cx="1588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2237" name="Line 12"/>
          <p:cNvSpPr>
            <a:spLocks noChangeShapeType="1"/>
          </p:cNvSpPr>
          <p:nvPr/>
        </p:nvSpPr>
        <p:spPr bwMode="auto">
          <a:xfrm flipH="1">
            <a:off x="4418013" y="3810000"/>
            <a:ext cx="1222375" cy="5334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Text Box 13"/>
          <p:cNvSpPr txBox="1">
            <a:spLocks noChangeArrowheads="1"/>
          </p:cNvSpPr>
          <p:nvPr/>
        </p:nvSpPr>
        <p:spPr bwMode="auto">
          <a:xfrm>
            <a:off x="5181600" y="3505200"/>
            <a:ext cx="144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STEM</a:t>
            </a:r>
          </a:p>
        </p:txBody>
      </p:sp>
      <p:sp>
        <p:nvSpPr>
          <p:cNvPr id="52239" name="Line 14"/>
          <p:cNvSpPr>
            <a:spLocks noChangeShapeType="1"/>
          </p:cNvSpPr>
          <p:nvPr/>
        </p:nvSpPr>
        <p:spPr bwMode="auto">
          <a:xfrm flipV="1">
            <a:off x="4191000" y="5256213"/>
            <a:ext cx="1588" cy="4603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Text Box 15"/>
          <p:cNvSpPr txBox="1">
            <a:spLocks noChangeArrowheads="1"/>
          </p:cNvSpPr>
          <p:nvPr/>
        </p:nvSpPr>
        <p:spPr bwMode="auto">
          <a:xfrm>
            <a:off x="2895600" y="5638800"/>
            <a:ext cx="259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Twin Link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val 1"/>
          <p:cNvSpPr>
            <a:spLocks noChangeArrowheads="1"/>
          </p:cNvSpPr>
          <p:nvPr/>
        </p:nvSpPr>
        <p:spPr bwMode="auto">
          <a:xfrm>
            <a:off x="4191000" y="2057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6864350" y="2819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2159000" y="386715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4946650" y="28575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3886200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4765675" y="3859213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7423150" y="3733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2971800" y="38877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5749925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6542088" y="37480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4285" name="Straight Connector 14"/>
          <p:cNvCxnSpPr>
            <a:cxnSpLocks noChangeShapeType="1"/>
            <a:stCxn id="54274" idx="7"/>
            <a:endCxn id="54278" idx="7"/>
          </p:cNvCxnSpPr>
          <p:nvPr/>
        </p:nvCxnSpPr>
        <p:spPr bwMode="auto">
          <a:xfrm flipH="1">
            <a:off x="3373438" y="2112963"/>
            <a:ext cx="1143000" cy="9906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86" name="Straight Connector 16"/>
          <p:cNvCxnSpPr>
            <a:cxnSpLocks noChangeShapeType="1"/>
            <a:stCxn id="54274" idx="5"/>
            <a:endCxn id="54277" idx="1"/>
          </p:cNvCxnSpPr>
          <p:nvPr/>
        </p:nvCxnSpPr>
        <p:spPr bwMode="auto">
          <a:xfrm>
            <a:off x="4516438" y="2382838"/>
            <a:ext cx="485775" cy="530225"/>
          </a:xfrm>
          <a:prstGeom prst="line">
            <a:avLst/>
          </a:prstGeom>
          <a:noFill/>
          <a:ln w="730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87" name="Straight Connector 18"/>
          <p:cNvCxnSpPr>
            <a:cxnSpLocks noChangeShapeType="1"/>
            <a:stCxn id="54274" idx="7"/>
            <a:endCxn id="54275" idx="1"/>
          </p:cNvCxnSpPr>
          <p:nvPr/>
        </p:nvCxnSpPr>
        <p:spPr bwMode="auto">
          <a:xfrm>
            <a:off x="4516438" y="2112963"/>
            <a:ext cx="2405062" cy="76200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88" name="Straight Connector 20"/>
          <p:cNvCxnSpPr>
            <a:cxnSpLocks noChangeShapeType="1"/>
          </p:cNvCxnSpPr>
          <p:nvPr/>
        </p:nvCxnSpPr>
        <p:spPr bwMode="auto">
          <a:xfrm flipH="1">
            <a:off x="2274888" y="3313113"/>
            <a:ext cx="889000" cy="819150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89" name="Straight Connector 22"/>
          <p:cNvCxnSpPr>
            <a:cxnSpLocks noChangeShapeType="1"/>
            <a:endCxn id="54282" idx="0"/>
          </p:cNvCxnSpPr>
          <p:nvPr/>
        </p:nvCxnSpPr>
        <p:spPr bwMode="auto">
          <a:xfrm flipH="1">
            <a:off x="3162300" y="3276600"/>
            <a:ext cx="71438" cy="611188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0" name="Straight Connector 24"/>
          <p:cNvCxnSpPr>
            <a:cxnSpLocks noChangeShapeType="1"/>
          </p:cNvCxnSpPr>
          <p:nvPr/>
        </p:nvCxnSpPr>
        <p:spPr bwMode="auto">
          <a:xfrm>
            <a:off x="3438525" y="3289300"/>
            <a:ext cx="625475" cy="76200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1" name="Straight Connector 26"/>
          <p:cNvCxnSpPr>
            <a:cxnSpLocks noChangeShapeType="1"/>
          </p:cNvCxnSpPr>
          <p:nvPr/>
        </p:nvCxnSpPr>
        <p:spPr bwMode="auto">
          <a:xfrm flipH="1">
            <a:off x="4967288" y="3205163"/>
            <a:ext cx="179387" cy="619125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2" name="Straight Connector 28"/>
          <p:cNvCxnSpPr>
            <a:cxnSpLocks noChangeShapeType="1"/>
            <a:stCxn id="54277" idx="5"/>
            <a:endCxn id="54283" idx="1"/>
          </p:cNvCxnSpPr>
          <p:nvPr/>
        </p:nvCxnSpPr>
        <p:spPr bwMode="auto">
          <a:xfrm>
            <a:off x="5270500" y="3182938"/>
            <a:ext cx="534988" cy="682625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3" name="Straight Connector 30"/>
          <p:cNvCxnSpPr>
            <a:cxnSpLocks noChangeShapeType="1"/>
          </p:cNvCxnSpPr>
          <p:nvPr/>
        </p:nvCxnSpPr>
        <p:spPr bwMode="auto">
          <a:xfrm flipH="1">
            <a:off x="6732588" y="3079750"/>
            <a:ext cx="277812" cy="698500"/>
          </a:xfrm>
          <a:prstGeom prst="line">
            <a:avLst/>
          </a:prstGeom>
          <a:noFill/>
          <a:ln w="920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4" name="Straight Connector 32"/>
          <p:cNvCxnSpPr>
            <a:cxnSpLocks noChangeShapeType="1"/>
            <a:stCxn id="54275" idx="5"/>
            <a:endCxn id="54281" idx="0"/>
          </p:cNvCxnSpPr>
          <p:nvPr/>
        </p:nvCxnSpPr>
        <p:spPr bwMode="auto">
          <a:xfrm>
            <a:off x="7189788" y="3144838"/>
            <a:ext cx="423862" cy="588962"/>
          </a:xfrm>
          <a:prstGeom prst="line">
            <a:avLst/>
          </a:prstGeom>
          <a:noFill/>
          <a:ln w="793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95" name="Oval 33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96" name="Oval 34"/>
          <p:cNvSpPr>
            <a:spLocks noChangeArrowheads="1"/>
          </p:cNvSpPr>
          <p:nvPr/>
        </p:nvSpPr>
        <p:spPr bwMode="auto">
          <a:xfrm>
            <a:off x="2359025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297" name="Oval 35"/>
          <p:cNvSpPr>
            <a:spLocks noChangeArrowheads="1"/>
          </p:cNvSpPr>
          <p:nvPr/>
        </p:nvSpPr>
        <p:spPr bwMode="auto">
          <a:xfrm>
            <a:off x="3532188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4298" name="Straight Connector 37"/>
          <p:cNvCxnSpPr>
            <a:cxnSpLocks noChangeShapeType="1"/>
          </p:cNvCxnSpPr>
          <p:nvPr/>
        </p:nvCxnSpPr>
        <p:spPr bwMode="auto">
          <a:xfrm flipV="1">
            <a:off x="1730375" y="4124325"/>
            <a:ext cx="635000" cy="762000"/>
          </a:xfrm>
          <a:prstGeom prst="line">
            <a:avLst/>
          </a:prstGeom>
          <a:noFill/>
          <a:ln w="666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99" name="Straight Connector 39"/>
          <p:cNvCxnSpPr>
            <a:cxnSpLocks noChangeShapeType="1"/>
          </p:cNvCxnSpPr>
          <p:nvPr/>
        </p:nvCxnSpPr>
        <p:spPr bwMode="auto">
          <a:xfrm>
            <a:off x="2382838" y="4064000"/>
            <a:ext cx="198437" cy="1030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0" name="Straight Connector 41"/>
          <p:cNvCxnSpPr>
            <a:cxnSpLocks noChangeShapeType="1"/>
            <a:stCxn id="54276" idx="6"/>
            <a:endCxn id="54297" idx="2"/>
          </p:cNvCxnSpPr>
          <p:nvPr/>
        </p:nvCxnSpPr>
        <p:spPr bwMode="auto">
          <a:xfrm>
            <a:off x="2540000" y="4057650"/>
            <a:ext cx="992188" cy="1030288"/>
          </a:xfrm>
          <a:prstGeom prst="line">
            <a:avLst/>
          </a:prstGeom>
          <a:noFill/>
          <a:ln w="825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01" name="Oval 42"/>
          <p:cNvSpPr>
            <a:spLocks noChangeArrowheads="1"/>
          </p:cNvSpPr>
          <p:nvPr/>
        </p:nvSpPr>
        <p:spPr bwMode="auto">
          <a:xfrm>
            <a:off x="4506913" y="4994275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4302" name="Oval 43"/>
          <p:cNvSpPr>
            <a:spLocks noChangeArrowheads="1"/>
          </p:cNvSpPr>
          <p:nvPr/>
        </p:nvSpPr>
        <p:spPr bwMode="auto">
          <a:xfrm>
            <a:off x="5484813" y="4999038"/>
            <a:ext cx="392112" cy="39846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4303" name="Straight Connector 45"/>
          <p:cNvCxnSpPr>
            <a:cxnSpLocks noChangeShapeType="1"/>
          </p:cNvCxnSpPr>
          <p:nvPr/>
        </p:nvCxnSpPr>
        <p:spPr bwMode="auto">
          <a:xfrm flipH="1">
            <a:off x="4708525" y="4157663"/>
            <a:ext cx="258763" cy="1136650"/>
          </a:xfrm>
          <a:prstGeom prst="line">
            <a:avLst/>
          </a:prstGeom>
          <a:noFill/>
          <a:ln w="73025" algn="ctr">
            <a:solidFill>
              <a:schemeClr val="tx1">
                <a:alpha val="9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304" name="Straight Connector 47"/>
          <p:cNvCxnSpPr>
            <a:cxnSpLocks noChangeShapeType="1"/>
            <a:stCxn id="54280" idx="5"/>
          </p:cNvCxnSpPr>
          <p:nvPr/>
        </p:nvCxnSpPr>
        <p:spPr bwMode="auto">
          <a:xfrm>
            <a:off x="5091113" y="4184650"/>
            <a:ext cx="534987" cy="1000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305" name="Freeform 50"/>
          <p:cNvSpPr>
            <a:spLocks/>
          </p:cNvSpPr>
          <p:nvPr/>
        </p:nvSpPr>
        <p:spPr bwMode="auto">
          <a:xfrm>
            <a:off x="3227388" y="2967038"/>
            <a:ext cx="4044950" cy="2101850"/>
          </a:xfrm>
          <a:custGeom>
            <a:avLst/>
            <a:gdLst>
              <a:gd name="T0" fmla="*/ 0 w 4045931"/>
              <a:gd name="T1" fmla="*/ 1098106 h 2102754"/>
              <a:gd name="T2" fmla="*/ 3748745 w 4045931"/>
              <a:gd name="T3" fmla="*/ 2063590 h 2102754"/>
              <a:gd name="T4" fmla="*/ 3791225 w 4045931"/>
              <a:gd name="T5" fmla="*/ 0 h 2102754"/>
              <a:gd name="T6" fmla="*/ 3791225 w 4045931"/>
              <a:gd name="T7" fmla="*/ 0 h 21027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45931" h="2102754">
                <a:moveTo>
                  <a:pt x="0" y="1100469"/>
                </a:moveTo>
                <a:cubicBezTo>
                  <a:pt x="1560328" y="1675956"/>
                  <a:pt x="3120656" y="2251443"/>
                  <a:pt x="3753293" y="2068032"/>
                </a:cubicBezTo>
                <a:cubicBezTo>
                  <a:pt x="4385930" y="1884621"/>
                  <a:pt x="3795824" y="0"/>
                  <a:pt x="3795824" y="0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6" name="TextBox 54"/>
          <p:cNvSpPr txBox="1">
            <a:spLocks noChangeArrowheads="1"/>
          </p:cNvSpPr>
          <p:nvPr/>
        </p:nvSpPr>
        <p:spPr bwMode="auto">
          <a:xfrm>
            <a:off x="1563688" y="608013"/>
            <a:ext cx="60118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B0F0"/>
                </a:solidFill>
              </a:rPr>
              <a:t>Lower bound: Put 3/2 on any opt link</a:t>
            </a:r>
          </a:p>
        </p:txBody>
      </p:sp>
      <p:sp>
        <p:nvSpPr>
          <p:cNvPr id="54307" name="Freeform 55"/>
          <p:cNvSpPr>
            <a:spLocks/>
          </p:cNvSpPr>
          <p:nvPr/>
        </p:nvSpPr>
        <p:spPr bwMode="auto">
          <a:xfrm>
            <a:off x="1822450" y="3856038"/>
            <a:ext cx="2355850" cy="1190625"/>
          </a:xfrm>
          <a:custGeom>
            <a:avLst/>
            <a:gdLst>
              <a:gd name="T0" fmla="*/ 32630 w 2355092"/>
              <a:gd name="T1" fmla="*/ 1176969 h 1191042"/>
              <a:gd name="T2" fmla="*/ 123157 w 2355092"/>
              <a:gd name="T3" fmla="*/ 1176969 h 1191042"/>
              <a:gd name="T4" fmla="*/ 1885678 w 2355092"/>
              <a:gd name="T5" fmla="*/ 853244 h 1191042"/>
              <a:gd name="T6" fmla="*/ 2343614 w 2355092"/>
              <a:gd name="T7" fmla="*/ 131495 h 1191042"/>
              <a:gd name="T8" fmla="*/ 2247766 w 2355092"/>
              <a:gd name="T9" fmla="*/ 20048 h 1191042"/>
              <a:gd name="T10" fmla="*/ 2226466 w 2355092"/>
              <a:gd name="T11" fmla="*/ 4130 h 1191042"/>
              <a:gd name="T12" fmla="*/ 2221142 w 2355092"/>
              <a:gd name="T13" fmla="*/ 67810 h 1191042"/>
              <a:gd name="T14" fmla="*/ 2205168 w 2355092"/>
              <a:gd name="T15" fmla="*/ 41279 h 1191042"/>
              <a:gd name="T16" fmla="*/ 2189192 w 2355092"/>
              <a:gd name="T17" fmla="*/ 25355 h 1191042"/>
              <a:gd name="T18" fmla="*/ 2301014 w 2355092"/>
              <a:gd name="T19" fmla="*/ 78427 h 1191042"/>
              <a:gd name="T20" fmla="*/ 2295690 w 2355092"/>
              <a:gd name="T21" fmla="*/ 73116 h 1191042"/>
              <a:gd name="T22" fmla="*/ 2279716 w 2355092"/>
              <a:gd name="T23" fmla="*/ 51891 h 11910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55092" h="1191042">
                <a:moveTo>
                  <a:pt x="32580" y="1179032"/>
                </a:moveTo>
                <a:cubicBezTo>
                  <a:pt x="-76404" y="1206056"/>
                  <a:pt x="122957" y="1179032"/>
                  <a:pt x="122957" y="1179032"/>
                </a:cubicBezTo>
                <a:cubicBezTo>
                  <a:pt x="431301" y="1124983"/>
                  <a:pt x="1513165" y="1029290"/>
                  <a:pt x="1882646" y="854739"/>
                </a:cubicBezTo>
                <a:cubicBezTo>
                  <a:pt x="2252127" y="680188"/>
                  <a:pt x="2279595" y="270834"/>
                  <a:pt x="2339846" y="131725"/>
                </a:cubicBezTo>
                <a:cubicBezTo>
                  <a:pt x="2400097" y="-7384"/>
                  <a:pt x="2263645" y="41348"/>
                  <a:pt x="2244152" y="20083"/>
                </a:cubicBezTo>
                <a:cubicBezTo>
                  <a:pt x="2224659" y="-1182"/>
                  <a:pt x="2227317" y="-3840"/>
                  <a:pt x="2222887" y="4135"/>
                </a:cubicBezTo>
                <a:cubicBezTo>
                  <a:pt x="2218457" y="12109"/>
                  <a:pt x="2221115" y="61728"/>
                  <a:pt x="2217571" y="67930"/>
                </a:cubicBezTo>
                <a:cubicBezTo>
                  <a:pt x="2214027" y="74132"/>
                  <a:pt x="2206938" y="48437"/>
                  <a:pt x="2201622" y="41349"/>
                </a:cubicBezTo>
                <a:cubicBezTo>
                  <a:pt x="2196306" y="34261"/>
                  <a:pt x="2169724" y="19198"/>
                  <a:pt x="2185673" y="25400"/>
                </a:cubicBezTo>
                <a:cubicBezTo>
                  <a:pt x="2201622" y="31602"/>
                  <a:pt x="2279594" y="70589"/>
                  <a:pt x="2297315" y="78563"/>
                </a:cubicBezTo>
                <a:cubicBezTo>
                  <a:pt x="2315036" y="86537"/>
                  <a:pt x="2291999" y="73246"/>
                  <a:pt x="2291999" y="73246"/>
                </a:cubicBezTo>
                <a:cubicBezTo>
                  <a:pt x="2288455" y="68816"/>
                  <a:pt x="2282252" y="60398"/>
                  <a:pt x="2276050" y="51981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TextBox 2"/>
          <p:cNvSpPr txBox="1">
            <a:spLocks noChangeArrowheads="1"/>
          </p:cNvSpPr>
          <p:nvPr/>
        </p:nvSpPr>
        <p:spPr bwMode="auto">
          <a:xfrm>
            <a:off x="2778125" y="4835525"/>
            <a:ext cx="2382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3/2</a:t>
            </a:r>
          </a:p>
        </p:txBody>
      </p:sp>
      <p:sp>
        <p:nvSpPr>
          <p:cNvPr id="54309" name="TextBox 38"/>
          <p:cNvSpPr txBox="1">
            <a:spLocks noChangeArrowheads="1"/>
          </p:cNvSpPr>
          <p:nvPr/>
        </p:nvSpPr>
        <p:spPr bwMode="auto">
          <a:xfrm>
            <a:off x="6834188" y="4940300"/>
            <a:ext cx="2384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3/2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Bi-Connected Components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905000" y="4495800"/>
            <a:ext cx="1143000" cy="1219200"/>
          </a:xfrm>
          <a:prstGeom prst="ellipse">
            <a:avLst/>
          </a:prstGeom>
          <a:solidFill>
            <a:srgbClr val="00E4A8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4953000" y="2057400"/>
            <a:ext cx="1143000" cy="1219200"/>
          </a:xfrm>
          <a:prstGeom prst="ellipse">
            <a:avLst/>
          </a:prstGeom>
          <a:solidFill>
            <a:srgbClr val="00E4A8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343400" y="4267200"/>
            <a:ext cx="762000" cy="1143000"/>
          </a:xfrm>
          <a:prstGeom prst="ellipse">
            <a:avLst/>
          </a:prstGeom>
          <a:solidFill>
            <a:srgbClr val="00E4A8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352800" y="3200400"/>
            <a:ext cx="1219200" cy="762000"/>
          </a:xfrm>
          <a:prstGeom prst="ellipse">
            <a:avLst/>
          </a:prstGeom>
          <a:solidFill>
            <a:srgbClr val="00E4A8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6019800" y="3276600"/>
            <a:ext cx="914400" cy="990600"/>
          </a:xfrm>
          <a:prstGeom prst="ellipse">
            <a:avLst/>
          </a:prstGeom>
          <a:solidFill>
            <a:srgbClr val="00E4A8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276600" y="4572000"/>
            <a:ext cx="914400" cy="1219200"/>
          </a:xfrm>
          <a:prstGeom prst="ellipse">
            <a:avLst/>
          </a:prstGeom>
          <a:solidFill>
            <a:srgbClr val="00E4A8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5791200" y="4876800"/>
            <a:ext cx="1905000" cy="1066800"/>
          </a:xfrm>
          <a:prstGeom prst="ellipse">
            <a:avLst/>
          </a:prstGeom>
          <a:solidFill>
            <a:srgbClr val="00E4A8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1600200" y="2743200"/>
            <a:ext cx="990600" cy="1066800"/>
          </a:xfrm>
          <a:prstGeom prst="ellipse">
            <a:avLst/>
          </a:prstGeom>
          <a:solidFill>
            <a:srgbClr val="00E4A8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1752600" y="28956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2057400" y="48006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2209800" y="32004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4419600" y="46482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3733800" y="52578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400800" y="38100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1905000" y="35052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3581400" y="33528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4267200" y="34290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64" name="Oval 20"/>
          <p:cNvSpPr>
            <a:spLocks noChangeArrowheads="1"/>
          </p:cNvSpPr>
          <p:nvPr/>
        </p:nvSpPr>
        <p:spPr bwMode="auto">
          <a:xfrm>
            <a:off x="5029200" y="28194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4876800" y="45720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6324600" y="50292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7162800" y="54864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6019800" y="54864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6169" name="AutoShape 25"/>
          <p:cNvCxnSpPr>
            <a:cxnSpLocks noChangeShapeType="1"/>
            <a:stCxn id="6155" idx="4"/>
            <a:endCxn id="6161" idx="1"/>
          </p:cNvCxnSpPr>
          <p:nvPr/>
        </p:nvCxnSpPr>
        <p:spPr bwMode="auto">
          <a:xfrm>
            <a:off x="1844675" y="3078163"/>
            <a:ext cx="88900" cy="4540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70" name="AutoShape 26"/>
          <p:cNvCxnSpPr>
            <a:cxnSpLocks noChangeShapeType="1"/>
            <a:stCxn id="6161" idx="0"/>
            <a:endCxn id="6157" idx="6"/>
          </p:cNvCxnSpPr>
          <p:nvPr/>
        </p:nvCxnSpPr>
        <p:spPr bwMode="auto">
          <a:xfrm flipV="1">
            <a:off x="1997075" y="3292475"/>
            <a:ext cx="395288" cy="2127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71" name="AutoShape 27"/>
          <p:cNvCxnSpPr>
            <a:cxnSpLocks noChangeShapeType="1"/>
            <a:stCxn id="6155" idx="5"/>
            <a:endCxn id="6157" idx="2"/>
          </p:cNvCxnSpPr>
          <p:nvPr/>
        </p:nvCxnSpPr>
        <p:spPr bwMode="auto">
          <a:xfrm>
            <a:off x="1908175" y="3051175"/>
            <a:ext cx="301625" cy="2413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72" name="Oval 28"/>
          <p:cNvSpPr>
            <a:spLocks noChangeArrowheads="1"/>
          </p:cNvSpPr>
          <p:nvPr/>
        </p:nvSpPr>
        <p:spPr bwMode="auto">
          <a:xfrm>
            <a:off x="5715000" y="22098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5715000" y="28194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3886200" y="37338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4800600" y="51054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76" name="Oval 32"/>
          <p:cNvSpPr>
            <a:spLocks noChangeArrowheads="1"/>
          </p:cNvSpPr>
          <p:nvPr/>
        </p:nvSpPr>
        <p:spPr bwMode="auto">
          <a:xfrm>
            <a:off x="2209800" y="53340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>
            <a:off x="2743200" y="50292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6178" name="AutoShape 34"/>
          <p:cNvCxnSpPr>
            <a:cxnSpLocks noChangeShapeType="1"/>
            <a:stCxn id="6156" idx="5"/>
            <a:endCxn id="6176" idx="5"/>
          </p:cNvCxnSpPr>
          <p:nvPr/>
        </p:nvCxnSpPr>
        <p:spPr bwMode="auto">
          <a:xfrm>
            <a:off x="2212975" y="4956175"/>
            <a:ext cx="152400" cy="5334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79" name="AutoShape 35"/>
          <p:cNvCxnSpPr>
            <a:cxnSpLocks noChangeShapeType="1"/>
            <a:stCxn id="6156" idx="6"/>
            <a:endCxn id="6177" idx="2"/>
          </p:cNvCxnSpPr>
          <p:nvPr/>
        </p:nvCxnSpPr>
        <p:spPr bwMode="auto">
          <a:xfrm>
            <a:off x="2239963" y="4892675"/>
            <a:ext cx="503237" cy="2286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5105400" y="22860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6181" name="AutoShape 37"/>
          <p:cNvCxnSpPr>
            <a:cxnSpLocks noChangeShapeType="1"/>
            <a:stCxn id="6172" idx="5"/>
            <a:endCxn id="6173" idx="3"/>
          </p:cNvCxnSpPr>
          <p:nvPr/>
        </p:nvCxnSpPr>
        <p:spPr bwMode="auto">
          <a:xfrm flipH="1">
            <a:off x="5741988" y="2365375"/>
            <a:ext cx="128587" cy="6096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82" name="AutoShape 38"/>
          <p:cNvCxnSpPr>
            <a:cxnSpLocks noChangeShapeType="1"/>
            <a:stCxn id="6163" idx="6"/>
            <a:endCxn id="6162" idx="6"/>
          </p:cNvCxnSpPr>
          <p:nvPr/>
        </p:nvCxnSpPr>
        <p:spPr bwMode="auto">
          <a:xfrm flipH="1" flipV="1">
            <a:off x="3763963" y="3444875"/>
            <a:ext cx="685800" cy="762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83" name="AutoShape 39"/>
          <p:cNvCxnSpPr>
            <a:cxnSpLocks noChangeShapeType="1"/>
            <a:stCxn id="6162" idx="5"/>
            <a:endCxn id="6174" idx="1"/>
          </p:cNvCxnSpPr>
          <p:nvPr/>
        </p:nvCxnSpPr>
        <p:spPr bwMode="auto">
          <a:xfrm>
            <a:off x="3736975" y="3508375"/>
            <a:ext cx="176213" cy="25241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84" name="AutoShape 40"/>
          <p:cNvCxnSpPr>
            <a:cxnSpLocks noChangeShapeType="1"/>
            <a:stCxn id="6164" idx="5"/>
            <a:endCxn id="6173" idx="2"/>
          </p:cNvCxnSpPr>
          <p:nvPr/>
        </p:nvCxnSpPr>
        <p:spPr bwMode="auto">
          <a:xfrm flipV="1">
            <a:off x="5184775" y="2911475"/>
            <a:ext cx="530225" cy="635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85" name="AutoShape 41"/>
          <p:cNvCxnSpPr>
            <a:cxnSpLocks noChangeShapeType="1"/>
            <a:stCxn id="6173" idx="3"/>
            <a:endCxn id="6180" idx="5"/>
          </p:cNvCxnSpPr>
          <p:nvPr/>
        </p:nvCxnSpPr>
        <p:spPr bwMode="auto">
          <a:xfrm flipH="1" flipV="1">
            <a:off x="5260975" y="2441575"/>
            <a:ext cx="479425" cy="5334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86" name="AutoShape 42"/>
          <p:cNvCxnSpPr>
            <a:cxnSpLocks noChangeShapeType="1"/>
            <a:stCxn id="6176" idx="6"/>
            <a:endCxn id="6177" idx="2"/>
          </p:cNvCxnSpPr>
          <p:nvPr/>
        </p:nvCxnSpPr>
        <p:spPr bwMode="auto">
          <a:xfrm flipV="1">
            <a:off x="2392363" y="5121275"/>
            <a:ext cx="350837" cy="3048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87" name="Oval 43"/>
          <p:cNvSpPr>
            <a:spLocks noChangeArrowheads="1"/>
          </p:cNvSpPr>
          <p:nvPr/>
        </p:nvSpPr>
        <p:spPr bwMode="auto">
          <a:xfrm>
            <a:off x="6629400" y="57150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6188" name="AutoShape 44"/>
          <p:cNvCxnSpPr>
            <a:cxnSpLocks noChangeShapeType="1"/>
            <a:stCxn id="6168" idx="0"/>
            <a:endCxn id="6166" idx="1"/>
          </p:cNvCxnSpPr>
          <p:nvPr/>
        </p:nvCxnSpPr>
        <p:spPr bwMode="auto">
          <a:xfrm flipV="1">
            <a:off x="6111875" y="5056188"/>
            <a:ext cx="239713" cy="43021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89" name="AutoShape 45"/>
          <p:cNvCxnSpPr>
            <a:cxnSpLocks noChangeShapeType="1"/>
          </p:cNvCxnSpPr>
          <p:nvPr/>
        </p:nvCxnSpPr>
        <p:spPr bwMode="auto">
          <a:xfrm>
            <a:off x="6477000" y="5181600"/>
            <a:ext cx="865188" cy="3952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90" name="AutoShape 46"/>
          <p:cNvCxnSpPr>
            <a:cxnSpLocks noChangeShapeType="1"/>
            <a:stCxn id="6168" idx="6"/>
            <a:endCxn id="6187" idx="1"/>
          </p:cNvCxnSpPr>
          <p:nvPr/>
        </p:nvCxnSpPr>
        <p:spPr bwMode="auto">
          <a:xfrm>
            <a:off x="6202363" y="5578475"/>
            <a:ext cx="454025" cy="16351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91" name="AutoShape 47"/>
          <p:cNvCxnSpPr>
            <a:cxnSpLocks noChangeShapeType="1"/>
            <a:stCxn id="6157" idx="5"/>
            <a:endCxn id="6177" idx="1"/>
          </p:cNvCxnSpPr>
          <p:nvPr/>
        </p:nvCxnSpPr>
        <p:spPr bwMode="auto">
          <a:xfrm>
            <a:off x="2365375" y="3355975"/>
            <a:ext cx="404813" cy="170021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92" name="AutoShape 48"/>
          <p:cNvCxnSpPr>
            <a:cxnSpLocks noChangeShapeType="1"/>
            <a:stCxn id="6158" idx="2"/>
          </p:cNvCxnSpPr>
          <p:nvPr/>
        </p:nvCxnSpPr>
        <p:spPr bwMode="auto">
          <a:xfrm flipV="1">
            <a:off x="4419600" y="4648200"/>
            <a:ext cx="533400" cy="9207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93" name="AutoShape 49"/>
          <p:cNvCxnSpPr>
            <a:cxnSpLocks noChangeShapeType="1"/>
          </p:cNvCxnSpPr>
          <p:nvPr/>
        </p:nvCxnSpPr>
        <p:spPr bwMode="auto">
          <a:xfrm flipH="1" flipV="1">
            <a:off x="4419600" y="4800600"/>
            <a:ext cx="444500" cy="43021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94" name="AutoShape 50"/>
          <p:cNvCxnSpPr>
            <a:cxnSpLocks noChangeShapeType="1"/>
            <a:stCxn id="6165" idx="4"/>
            <a:endCxn id="6175" idx="7"/>
          </p:cNvCxnSpPr>
          <p:nvPr/>
        </p:nvCxnSpPr>
        <p:spPr bwMode="auto">
          <a:xfrm flipH="1">
            <a:off x="4956175" y="4754563"/>
            <a:ext cx="11113" cy="3778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95" name="AutoShape 51"/>
          <p:cNvCxnSpPr>
            <a:cxnSpLocks noChangeShapeType="1"/>
            <a:stCxn id="6156" idx="5"/>
            <a:endCxn id="6162" idx="2"/>
          </p:cNvCxnSpPr>
          <p:nvPr/>
        </p:nvCxnSpPr>
        <p:spPr bwMode="auto">
          <a:xfrm flipV="1">
            <a:off x="2212975" y="3444875"/>
            <a:ext cx="1368425" cy="15113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96" name="Oval 52"/>
          <p:cNvSpPr>
            <a:spLocks noChangeArrowheads="1"/>
          </p:cNvSpPr>
          <p:nvPr/>
        </p:nvSpPr>
        <p:spPr bwMode="auto">
          <a:xfrm>
            <a:off x="3733800" y="46482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6197" name="AutoShape 53"/>
          <p:cNvCxnSpPr>
            <a:cxnSpLocks noChangeShapeType="1"/>
            <a:stCxn id="6196" idx="4"/>
            <a:endCxn id="6159" idx="4"/>
          </p:cNvCxnSpPr>
          <p:nvPr/>
        </p:nvCxnSpPr>
        <p:spPr bwMode="auto">
          <a:xfrm>
            <a:off x="3825875" y="4830763"/>
            <a:ext cx="1588" cy="6096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98" name="AutoShape 54"/>
          <p:cNvCxnSpPr>
            <a:cxnSpLocks noChangeShapeType="1"/>
          </p:cNvCxnSpPr>
          <p:nvPr/>
        </p:nvCxnSpPr>
        <p:spPr bwMode="auto">
          <a:xfrm>
            <a:off x="4038600" y="3886200"/>
            <a:ext cx="471488" cy="9413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99" name="AutoShape 55"/>
          <p:cNvCxnSpPr>
            <a:cxnSpLocks noChangeShapeType="1"/>
            <a:stCxn id="6163" idx="5"/>
            <a:endCxn id="6164" idx="1"/>
          </p:cNvCxnSpPr>
          <p:nvPr/>
        </p:nvCxnSpPr>
        <p:spPr bwMode="auto">
          <a:xfrm flipV="1">
            <a:off x="4422775" y="2846388"/>
            <a:ext cx="633413" cy="73818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200" name="Oval 56"/>
          <p:cNvSpPr>
            <a:spLocks noChangeArrowheads="1"/>
          </p:cNvSpPr>
          <p:nvPr/>
        </p:nvSpPr>
        <p:spPr bwMode="auto">
          <a:xfrm>
            <a:off x="6934200" y="50292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6201" name="AutoShape 57"/>
          <p:cNvCxnSpPr>
            <a:cxnSpLocks noChangeShapeType="1"/>
            <a:stCxn id="6200" idx="6"/>
            <a:endCxn id="6168" idx="0"/>
          </p:cNvCxnSpPr>
          <p:nvPr/>
        </p:nvCxnSpPr>
        <p:spPr bwMode="auto">
          <a:xfrm flipH="1">
            <a:off x="6111875" y="5121275"/>
            <a:ext cx="1004888" cy="36671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02" name="AutoShape 58"/>
          <p:cNvCxnSpPr>
            <a:cxnSpLocks noChangeShapeType="1"/>
            <a:stCxn id="6200" idx="5"/>
            <a:endCxn id="6187" idx="0"/>
          </p:cNvCxnSpPr>
          <p:nvPr/>
        </p:nvCxnSpPr>
        <p:spPr bwMode="auto">
          <a:xfrm flipH="1">
            <a:off x="6721475" y="5184775"/>
            <a:ext cx="368300" cy="5302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03" name="AutoShape 59"/>
          <p:cNvCxnSpPr>
            <a:cxnSpLocks noChangeShapeType="1"/>
            <a:stCxn id="6174" idx="3"/>
            <a:endCxn id="6196" idx="1"/>
          </p:cNvCxnSpPr>
          <p:nvPr/>
        </p:nvCxnSpPr>
        <p:spPr bwMode="auto">
          <a:xfrm flipH="1">
            <a:off x="3760788" y="3889375"/>
            <a:ext cx="152400" cy="78581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204" name="Oval 60"/>
          <p:cNvSpPr>
            <a:spLocks noChangeArrowheads="1"/>
          </p:cNvSpPr>
          <p:nvPr/>
        </p:nvSpPr>
        <p:spPr bwMode="auto">
          <a:xfrm>
            <a:off x="3429000" y="5029200"/>
            <a:ext cx="182563" cy="182563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6205" name="AutoShape 61"/>
          <p:cNvCxnSpPr>
            <a:cxnSpLocks noChangeShapeType="1"/>
            <a:stCxn id="6204" idx="4"/>
            <a:endCxn id="6196" idx="2"/>
          </p:cNvCxnSpPr>
          <p:nvPr/>
        </p:nvCxnSpPr>
        <p:spPr bwMode="auto">
          <a:xfrm flipV="1">
            <a:off x="3521075" y="4740275"/>
            <a:ext cx="214313" cy="4714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06" name="AutoShape 62"/>
          <p:cNvCxnSpPr>
            <a:cxnSpLocks noChangeShapeType="1"/>
          </p:cNvCxnSpPr>
          <p:nvPr/>
        </p:nvCxnSpPr>
        <p:spPr bwMode="auto">
          <a:xfrm>
            <a:off x="3581400" y="5181600"/>
            <a:ext cx="242888" cy="255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207" name="Oval 63"/>
          <p:cNvSpPr>
            <a:spLocks noChangeArrowheads="1"/>
          </p:cNvSpPr>
          <p:nvPr/>
        </p:nvSpPr>
        <p:spPr bwMode="auto">
          <a:xfrm>
            <a:off x="2362200" y="2667000"/>
            <a:ext cx="274638" cy="274638"/>
          </a:xfrm>
          <a:prstGeom prst="ellipse">
            <a:avLst/>
          </a:prstGeom>
          <a:solidFill>
            <a:srgbClr val="3333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08" name="Oval 64"/>
          <p:cNvSpPr>
            <a:spLocks noChangeArrowheads="1"/>
          </p:cNvSpPr>
          <p:nvPr/>
        </p:nvSpPr>
        <p:spPr bwMode="auto">
          <a:xfrm>
            <a:off x="1600200" y="5181600"/>
            <a:ext cx="274638" cy="274638"/>
          </a:xfrm>
          <a:prstGeom prst="ellipse">
            <a:avLst/>
          </a:prstGeom>
          <a:solidFill>
            <a:srgbClr val="3333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09" name="Oval 65"/>
          <p:cNvSpPr>
            <a:spLocks noChangeArrowheads="1"/>
          </p:cNvSpPr>
          <p:nvPr/>
        </p:nvSpPr>
        <p:spPr bwMode="auto">
          <a:xfrm>
            <a:off x="3810000" y="2971800"/>
            <a:ext cx="274638" cy="274638"/>
          </a:xfrm>
          <a:prstGeom prst="ellipse">
            <a:avLst/>
          </a:prstGeom>
          <a:solidFill>
            <a:srgbClr val="3333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10" name="Oval 66"/>
          <p:cNvSpPr>
            <a:spLocks noChangeArrowheads="1"/>
          </p:cNvSpPr>
          <p:nvPr/>
        </p:nvSpPr>
        <p:spPr bwMode="auto">
          <a:xfrm>
            <a:off x="6096000" y="2209800"/>
            <a:ext cx="274638" cy="274638"/>
          </a:xfrm>
          <a:prstGeom prst="ellipse">
            <a:avLst/>
          </a:prstGeom>
          <a:solidFill>
            <a:srgbClr val="3333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11" name="Oval 67"/>
          <p:cNvSpPr>
            <a:spLocks noChangeArrowheads="1"/>
          </p:cNvSpPr>
          <p:nvPr/>
        </p:nvSpPr>
        <p:spPr bwMode="auto">
          <a:xfrm>
            <a:off x="7010400" y="3200400"/>
            <a:ext cx="274638" cy="274638"/>
          </a:xfrm>
          <a:prstGeom prst="ellipse">
            <a:avLst/>
          </a:prstGeom>
          <a:solidFill>
            <a:srgbClr val="3333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12" name="Oval 68"/>
          <p:cNvSpPr>
            <a:spLocks noChangeArrowheads="1"/>
          </p:cNvSpPr>
          <p:nvPr/>
        </p:nvSpPr>
        <p:spPr bwMode="auto">
          <a:xfrm>
            <a:off x="4953000" y="5257800"/>
            <a:ext cx="274638" cy="274638"/>
          </a:xfrm>
          <a:prstGeom prst="ellipse">
            <a:avLst/>
          </a:prstGeom>
          <a:solidFill>
            <a:srgbClr val="3333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13" name="Oval 69"/>
          <p:cNvSpPr>
            <a:spLocks noChangeArrowheads="1"/>
          </p:cNvSpPr>
          <p:nvPr/>
        </p:nvSpPr>
        <p:spPr bwMode="auto">
          <a:xfrm>
            <a:off x="4114800" y="5410200"/>
            <a:ext cx="274638" cy="274638"/>
          </a:xfrm>
          <a:prstGeom prst="ellipse">
            <a:avLst/>
          </a:prstGeom>
          <a:solidFill>
            <a:srgbClr val="3333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14" name="Oval 70"/>
          <p:cNvSpPr>
            <a:spLocks noChangeArrowheads="1"/>
          </p:cNvSpPr>
          <p:nvPr/>
        </p:nvSpPr>
        <p:spPr bwMode="auto">
          <a:xfrm>
            <a:off x="7772400" y="5181600"/>
            <a:ext cx="274638" cy="274638"/>
          </a:xfrm>
          <a:prstGeom prst="ellipse">
            <a:avLst/>
          </a:prstGeom>
          <a:solidFill>
            <a:srgbClr val="3333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6215" name="AutoShape 71"/>
          <p:cNvCxnSpPr>
            <a:cxnSpLocks noChangeShapeType="1"/>
            <a:stCxn id="6207" idx="4"/>
            <a:endCxn id="6208" idx="0"/>
          </p:cNvCxnSpPr>
          <p:nvPr/>
        </p:nvCxnSpPr>
        <p:spPr bwMode="auto">
          <a:xfrm flipH="1">
            <a:off x="1738313" y="2941638"/>
            <a:ext cx="762000" cy="223996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16" name="AutoShape 72"/>
          <p:cNvCxnSpPr>
            <a:cxnSpLocks noChangeShapeType="1"/>
            <a:stCxn id="6208" idx="0"/>
            <a:endCxn id="6209" idx="3"/>
          </p:cNvCxnSpPr>
          <p:nvPr/>
        </p:nvCxnSpPr>
        <p:spPr bwMode="auto">
          <a:xfrm flipV="1">
            <a:off x="1738313" y="3206750"/>
            <a:ext cx="2112962" cy="197485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17" name="AutoShape 73"/>
          <p:cNvCxnSpPr>
            <a:cxnSpLocks noChangeShapeType="1"/>
            <a:stCxn id="6209" idx="3"/>
            <a:endCxn id="6213" idx="1"/>
          </p:cNvCxnSpPr>
          <p:nvPr/>
        </p:nvCxnSpPr>
        <p:spPr bwMode="auto">
          <a:xfrm>
            <a:off x="3849688" y="3206750"/>
            <a:ext cx="304800" cy="22431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18" name="AutoShape 74"/>
          <p:cNvCxnSpPr>
            <a:cxnSpLocks noChangeShapeType="1"/>
            <a:stCxn id="6209" idx="7"/>
            <a:endCxn id="6210" idx="3"/>
          </p:cNvCxnSpPr>
          <p:nvPr/>
        </p:nvCxnSpPr>
        <p:spPr bwMode="auto">
          <a:xfrm flipV="1">
            <a:off x="4044950" y="2444750"/>
            <a:ext cx="2092325" cy="5667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19" name="AutoShape 75"/>
          <p:cNvCxnSpPr>
            <a:cxnSpLocks noChangeShapeType="1"/>
            <a:stCxn id="6212" idx="1"/>
            <a:endCxn id="6211" idx="3"/>
          </p:cNvCxnSpPr>
          <p:nvPr/>
        </p:nvCxnSpPr>
        <p:spPr bwMode="auto">
          <a:xfrm flipV="1">
            <a:off x="4992688" y="3435350"/>
            <a:ext cx="2057400" cy="186213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20" name="AutoShape 76"/>
          <p:cNvCxnSpPr>
            <a:cxnSpLocks noChangeShapeType="1"/>
            <a:stCxn id="6174" idx="7"/>
            <a:endCxn id="6163" idx="3"/>
          </p:cNvCxnSpPr>
          <p:nvPr/>
        </p:nvCxnSpPr>
        <p:spPr bwMode="auto">
          <a:xfrm flipV="1">
            <a:off x="4041775" y="3584575"/>
            <a:ext cx="252413" cy="1746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21" name="AutoShape 77"/>
          <p:cNvCxnSpPr>
            <a:cxnSpLocks noChangeShapeType="1"/>
            <a:stCxn id="6180" idx="7"/>
            <a:endCxn id="6172" idx="2"/>
          </p:cNvCxnSpPr>
          <p:nvPr/>
        </p:nvCxnSpPr>
        <p:spPr bwMode="auto">
          <a:xfrm flipV="1">
            <a:off x="5260975" y="2301875"/>
            <a:ext cx="454025" cy="1111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22" name="AutoShape 78"/>
          <p:cNvCxnSpPr>
            <a:cxnSpLocks noChangeShapeType="1"/>
            <a:stCxn id="6164" idx="1"/>
            <a:endCxn id="6180" idx="3"/>
          </p:cNvCxnSpPr>
          <p:nvPr/>
        </p:nvCxnSpPr>
        <p:spPr bwMode="auto">
          <a:xfrm flipV="1">
            <a:off x="5056188" y="2441575"/>
            <a:ext cx="76200" cy="4032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23" name="AutoShape 79"/>
          <p:cNvCxnSpPr>
            <a:cxnSpLocks noChangeShapeType="1"/>
            <a:stCxn id="6187" idx="6"/>
            <a:endCxn id="6167" idx="2"/>
          </p:cNvCxnSpPr>
          <p:nvPr/>
        </p:nvCxnSpPr>
        <p:spPr bwMode="auto">
          <a:xfrm flipV="1">
            <a:off x="6811963" y="5578475"/>
            <a:ext cx="350837" cy="2286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24" name="AutoShape 80"/>
          <p:cNvCxnSpPr>
            <a:cxnSpLocks noChangeShapeType="1"/>
            <a:stCxn id="6160" idx="3"/>
            <a:endCxn id="6165" idx="6"/>
          </p:cNvCxnSpPr>
          <p:nvPr/>
        </p:nvCxnSpPr>
        <p:spPr bwMode="auto">
          <a:xfrm flipH="1">
            <a:off x="5059363" y="3965575"/>
            <a:ext cx="1368425" cy="6985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25" name="AutoShape 81"/>
          <p:cNvCxnSpPr>
            <a:cxnSpLocks noChangeShapeType="1"/>
            <a:stCxn id="6160" idx="3"/>
            <a:endCxn id="6200" idx="1"/>
          </p:cNvCxnSpPr>
          <p:nvPr/>
        </p:nvCxnSpPr>
        <p:spPr bwMode="auto">
          <a:xfrm>
            <a:off x="6427788" y="3965575"/>
            <a:ext cx="533400" cy="109061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26" name="AutoShape 82"/>
          <p:cNvCxnSpPr>
            <a:cxnSpLocks noChangeShapeType="1"/>
            <a:stCxn id="6211" idx="4"/>
            <a:endCxn id="6214" idx="1"/>
          </p:cNvCxnSpPr>
          <p:nvPr/>
        </p:nvCxnSpPr>
        <p:spPr bwMode="auto">
          <a:xfrm>
            <a:off x="7148513" y="3475038"/>
            <a:ext cx="665162" cy="174625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76" name="Text Box 83"/>
          <p:cNvSpPr txBox="1">
            <a:spLocks noChangeArrowheads="1"/>
          </p:cNvSpPr>
          <p:nvPr/>
        </p:nvSpPr>
        <p:spPr bwMode="auto">
          <a:xfrm>
            <a:off x="2514600" y="2667000"/>
            <a:ext cx="38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A</a:t>
            </a:r>
          </a:p>
        </p:txBody>
      </p:sp>
      <p:sp>
        <p:nvSpPr>
          <p:cNvPr id="8277" name="Text Box 84"/>
          <p:cNvSpPr txBox="1">
            <a:spLocks noChangeArrowheads="1"/>
          </p:cNvSpPr>
          <p:nvPr/>
        </p:nvSpPr>
        <p:spPr bwMode="auto">
          <a:xfrm>
            <a:off x="1371600" y="5257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8278" name="Text Box 85"/>
          <p:cNvSpPr txBox="1">
            <a:spLocks noChangeArrowheads="1"/>
          </p:cNvSpPr>
          <p:nvPr/>
        </p:nvSpPr>
        <p:spPr bwMode="auto">
          <a:xfrm>
            <a:off x="1524000" y="5410200"/>
            <a:ext cx="38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ct val="0"/>
              </a:spcBef>
              <a:buClrTx/>
              <a:buSzPct val="60000"/>
              <a:buFontTx/>
              <a:buNone/>
            </a:pPr>
            <a:r>
              <a:rPr lang="en-US" altLang="en-US" sz="1800"/>
              <a:t>B</a:t>
            </a:r>
          </a:p>
        </p:txBody>
      </p:sp>
      <p:sp>
        <p:nvSpPr>
          <p:cNvPr id="8279" name="Text Box 86"/>
          <p:cNvSpPr txBox="1">
            <a:spLocks noChangeArrowheads="1"/>
          </p:cNvSpPr>
          <p:nvPr/>
        </p:nvSpPr>
        <p:spPr bwMode="auto">
          <a:xfrm>
            <a:off x="3810000" y="5638800"/>
            <a:ext cx="5111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C</a:t>
            </a:r>
          </a:p>
        </p:txBody>
      </p:sp>
      <p:sp>
        <p:nvSpPr>
          <p:cNvPr id="8280" name="Text Box 87"/>
          <p:cNvSpPr txBox="1">
            <a:spLocks noChangeArrowheads="1"/>
          </p:cNvSpPr>
          <p:nvPr/>
        </p:nvSpPr>
        <p:spPr bwMode="auto">
          <a:xfrm>
            <a:off x="4724400" y="5410200"/>
            <a:ext cx="38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D</a:t>
            </a:r>
          </a:p>
        </p:txBody>
      </p:sp>
      <p:sp>
        <p:nvSpPr>
          <p:cNvPr id="8281" name="Text Box 88"/>
          <p:cNvSpPr txBox="1">
            <a:spLocks noChangeArrowheads="1"/>
          </p:cNvSpPr>
          <p:nvPr/>
        </p:nvSpPr>
        <p:spPr bwMode="auto">
          <a:xfrm>
            <a:off x="7467600" y="5562600"/>
            <a:ext cx="533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E</a:t>
            </a:r>
          </a:p>
        </p:txBody>
      </p:sp>
      <p:sp>
        <p:nvSpPr>
          <p:cNvPr id="8282" name="Text Box 89"/>
          <p:cNvSpPr txBox="1">
            <a:spLocks noChangeArrowheads="1"/>
          </p:cNvSpPr>
          <p:nvPr/>
        </p:nvSpPr>
        <p:spPr bwMode="auto">
          <a:xfrm>
            <a:off x="7010400" y="3352800"/>
            <a:ext cx="533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F</a:t>
            </a:r>
          </a:p>
        </p:txBody>
      </p:sp>
      <p:sp>
        <p:nvSpPr>
          <p:cNvPr id="8283" name="Text Box 90"/>
          <p:cNvSpPr txBox="1">
            <a:spLocks noChangeArrowheads="1"/>
          </p:cNvSpPr>
          <p:nvPr/>
        </p:nvSpPr>
        <p:spPr bwMode="auto">
          <a:xfrm>
            <a:off x="6248400" y="2286000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G</a:t>
            </a:r>
          </a:p>
        </p:txBody>
      </p:sp>
      <p:sp>
        <p:nvSpPr>
          <p:cNvPr id="8284" name="Text Box 91"/>
          <p:cNvSpPr txBox="1">
            <a:spLocks noChangeArrowheads="1"/>
          </p:cNvSpPr>
          <p:nvPr/>
        </p:nvSpPr>
        <p:spPr bwMode="auto">
          <a:xfrm>
            <a:off x="3505200" y="2819400"/>
            <a:ext cx="38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H</a:t>
            </a:r>
          </a:p>
        </p:txBody>
      </p:sp>
      <p:cxnSp>
        <p:nvCxnSpPr>
          <p:cNvPr id="6236" name="AutoShape 92"/>
          <p:cNvCxnSpPr>
            <a:cxnSpLocks noChangeShapeType="1"/>
            <a:stCxn id="6209" idx="5"/>
            <a:endCxn id="6212" idx="1"/>
          </p:cNvCxnSpPr>
          <p:nvPr/>
        </p:nvCxnSpPr>
        <p:spPr bwMode="auto">
          <a:xfrm>
            <a:off x="4044950" y="3206750"/>
            <a:ext cx="949325" cy="20923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3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33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3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39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4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45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48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51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54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57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60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63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66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69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72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75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78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81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84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87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90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9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9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99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02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05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08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11" dur="5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1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17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20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23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26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29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32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35" dur="5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38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4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44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47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50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53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56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59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62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65" dur="500"/>
                                        <p:tgtEl>
                                          <p:spTgt spid="622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68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71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74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7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80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83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186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0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3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6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9" dur="500"/>
                                        <p:tgtEl>
                                          <p:spTgt spid="6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2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5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08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1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4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7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0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3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6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9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31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34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37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40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43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46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49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52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56" dur="500"/>
                                        <p:tgtEl>
                                          <p:spTgt spid="6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val 1"/>
          <p:cNvSpPr>
            <a:spLocks noChangeArrowheads="1"/>
          </p:cNvSpPr>
          <p:nvPr/>
        </p:nvSpPr>
        <p:spPr bwMode="auto">
          <a:xfrm>
            <a:off x="4191000" y="2057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299" name="Oval 3"/>
          <p:cNvSpPr>
            <a:spLocks noChangeArrowheads="1"/>
          </p:cNvSpPr>
          <p:nvPr/>
        </p:nvSpPr>
        <p:spPr bwMode="auto">
          <a:xfrm>
            <a:off x="6864350" y="2819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2159000" y="386715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946650" y="28575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3886200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765675" y="3859213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7423150" y="3733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2971800" y="38877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5749925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6542088" y="37480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5309" name="Straight Connector 14"/>
          <p:cNvCxnSpPr>
            <a:cxnSpLocks noChangeShapeType="1"/>
            <a:stCxn id="55298" idx="7"/>
            <a:endCxn id="55302" idx="7"/>
          </p:cNvCxnSpPr>
          <p:nvPr/>
        </p:nvCxnSpPr>
        <p:spPr bwMode="auto">
          <a:xfrm flipH="1">
            <a:off x="3373438" y="2112963"/>
            <a:ext cx="1143000" cy="9906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0" name="Straight Connector 16"/>
          <p:cNvCxnSpPr>
            <a:cxnSpLocks noChangeShapeType="1"/>
            <a:stCxn id="55298" idx="5"/>
            <a:endCxn id="55301" idx="1"/>
          </p:cNvCxnSpPr>
          <p:nvPr/>
        </p:nvCxnSpPr>
        <p:spPr bwMode="auto">
          <a:xfrm>
            <a:off x="4516438" y="2382838"/>
            <a:ext cx="485775" cy="530225"/>
          </a:xfrm>
          <a:prstGeom prst="line">
            <a:avLst/>
          </a:prstGeom>
          <a:noFill/>
          <a:ln w="730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1" name="Straight Connector 18"/>
          <p:cNvCxnSpPr>
            <a:cxnSpLocks noChangeShapeType="1"/>
            <a:stCxn id="55298" idx="7"/>
            <a:endCxn id="55299" idx="1"/>
          </p:cNvCxnSpPr>
          <p:nvPr/>
        </p:nvCxnSpPr>
        <p:spPr bwMode="auto">
          <a:xfrm>
            <a:off x="4516438" y="2112963"/>
            <a:ext cx="2405062" cy="76200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2" name="Straight Connector 20"/>
          <p:cNvCxnSpPr>
            <a:cxnSpLocks noChangeShapeType="1"/>
          </p:cNvCxnSpPr>
          <p:nvPr/>
        </p:nvCxnSpPr>
        <p:spPr bwMode="auto">
          <a:xfrm flipH="1">
            <a:off x="2274888" y="3313113"/>
            <a:ext cx="889000" cy="819150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3" name="Straight Connector 22"/>
          <p:cNvCxnSpPr>
            <a:cxnSpLocks noChangeShapeType="1"/>
            <a:endCxn id="55306" idx="0"/>
          </p:cNvCxnSpPr>
          <p:nvPr/>
        </p:nvCxnSpPr>
        <p:spPr bwMode="auto">
          <a:xfrm flipH="1">
            <a:off x="3162300" y="3276600"/>
            <a:ext cx="71438" cy="611188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4" name="Straight Connector 24"/>
          <p:cNvCxnSpPr>
            <a:cxnSpLocks noChangeShapeType="1"/>
          </p:cNvCxnSpPr>
          <p:nvPr/>
        </p:nvCxnSpPr>
        <p:spPr bwMode="auto">
          <a:xfrm>
            <a:off x="3438525" y="3289300"/>
            <a:ext cx="625475" cy="76200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5" name="Straight Connector 26"/>
          <p:cNvCxnSpPr>
            <a:cxnSpLocks noChangeShapeType="1"/>
          </p:cNvCxnSpPr>
          <p:nvPr/>
        </p:nvCxnSpPr>
        <p:spPr bwMode="auto">
          <a:xfrm flipH="1">
            <a:off x="4967288" y="3205163"/>
            <a:ext cx="179387" cy="619125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6" name="Straight Connector 28"/>
          <p:cNvCxnSpPr>
            <a:cxnSpLocks noChangeShapeType="1"/>
            <a:stCxn id="55301" idx="5"/>
            <a:endCxn id="55307" idx="1"/>
          </p:cNvCxnSpPr>
          <p:nvPr/>
        </p:nvCxnSpPr>
        <p:spPr bwMode="auto">
          <a:xfrm>
            <a:off x="5270500" y="3182938"/>
            <a:ext cx="534988" cy="682625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7" name="Straight Connector 30"/>
          <p:cNvCxnSpPr>
            <a:cxnSpLocks noChangeShapeType="1"/>
          </p:cNvCxnSpPr>
          <p:nvPr/>
        </p:nvCxnSpPr>
        <p:spPr bwMode="auto">
          <a:xfrm flipH="1">
            <a:off x="6732588" y="3079750"/>
            <a:ext cx="277812" cy="698500"/>
          </a:xfrm>
          <a:prstGeom prst="line">
            <a:avLst/>
          </a:prstGeom>
          <a:noFill/>
          <a:ln w="920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18" name="Straight Connector 32"/>
          <p:cNvCxnSpPr>
            <a:cxnSpLocks noChangeShapeType="1"/>
            <a:stCxn id="55299" idx="5"/>
            <a:endCxn id="55305" idx="0"/>
          </p:cNvCxnSpPr>
          <p:nvPr/>
        </p:nvCxnSpPr>
        <p:spPr bwMode="auto">
          <a:xfrm>
            <a:off x="7189788" y="3144838"/>
            <a:ext cx="423862" cy="588962"/>
          </a:xfrm>
          <a:prstGeom prst="line">
            <a:avLst/>
          </a:prstGeom>
          <a:noFill/>
          <a:ln w="793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19" name="Oval 33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20" name="Oval 34"/>
          <p:cNvSpPr>
            <a:spLocks noChangeArrowheads="1"/>
          </p:cNvSpPr>
          <p:nvPr/>
        </p:nvSpPr>
        <p:spPr bwMode="auto">
          <a:xfrm>
            <a:off x="2359025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21" name="Oval 35"/>
          <p:cNvSpPr>
            <a:spLocks noChangeArrowheads="1"/>
          </p:cNvSpPr>
          <p:nvPr/>
        </p:nvSpPr>
        <p:spPr bwMode="auto">
          <a:xfrm>
            <a:off x="3532188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5322" name="Straight Connector 37"/>
          <p:cNvCxnSpPr>
            <a:cxnSpLocks noChangeShapeType="1"/>
          </p:cNvCxnSpPr>
          <p:nvPr/>
        </p:nvCxnSpPr>
        <p:spPr bwMode="auto">
          <a:xfrm flipV="1">
            <a:off x="1730375" y="4124325"/>
            <a:ext cx="635000" cy="762000"/>
          </a:xfrm>
          <a:prstGeom prst="line">
            <a:avLst/>
          </a:prstGeom>
          <a:noFill/>
          <a:ln w="666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23" name="Straight Connector 39"/>
          <p:cNvCxnSpPr>
            <a:cxnSpLocks noChangeShapeType="1"/>
          </p:cNvCxnSpPr>
          <p:nvPr/>
        </p:nvCxnSpPr>
        <p:spPr bwMode="auto">
          <a:xfrm>
            <a:off x="2382838" y="4064000"/>
            <a:ext cx="198437" cy="1030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24" name="Straight Connector 41"/>
          <p:cNvCxnSpPr>
            <a:cxnSpLocks noChangeShapeType="1"/>
            <a:stCxn id="55300" idx="6"/>
            <a:endCxn id="55321" idx="2"/>
          </p:cNvCxnSpPr>
          <p:nvPr/>
        </p:nvCxnSpPr>
        <p:spPr bwMode="auto">
          <a:xfrm>
            <a:off x="2540000" y="4057650"/>
            <a:ext cx="992188" cy="1030288"/>
          </a:xfrm>
          <a:prstGeom prst="line">
            <a:avLst/>
          </a:prstGeom>
          <a:noFill/>
          <a:ln w="825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25" name="Oval 42"/>
          <p:cNvSpPr>
            <a:spLocks noChangeArrowheads="1"/>
          </p:cNvSpPr>
          <p:nvPr/>
        </p:nvSpPr>
        <p:spPr bwMode="auto">
          <a:xfrm>
            <a:off x="4506913" y="4994275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5326" name="Oval 43"/>
          <p:cNvSpPr>
            <a:spLocks noChangeArrowheads="1"/>
          </p:cNvSpPr>
          <p:nvPr/>
        </p:nvSpPr>
        <p:spPr bwMode="auto">
          <a:xfrm>
            <a:off x="5484813" y="4999038"/>
            <a:ext cx="392112" cy="39846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5327" name="Straight Connector 45"/>
          <p:cNvCxnSpPr>
            <a:cxnSpLocks noChangeShapeType="1"/>
          </p:cNvCxnSpPr>
          <p:nvPr/>
        </p:nvCxnSpPr>
        <p:spPr bwMode="auto">
          <a:xfrm flipH="1">
            <a:off x="4708525" y="4157663"/>
            <a:ext cx="258763" cy="1136650"/>
          </a:xfrm>
          <a:prstGeom prst="line">
            <a:avLst/>
          </a:prstGeom>
          <a:noFill/>
          <a:ln w="73025" algn="ctr">
            <a:solidFill>
              <a:schemeClr val="tx1">
                <a:alpha val="9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328" name="Straight Connector 47"/>
          <p:cNvCxnSpPr>
            <a:cxnSpLocks noChangeShapeType="1"/>
            <a:stCxn id="55304" idx="5"/>
          </p:cNvCxnSpPr>
          <p:nvPr/>
        </p:nvCxnSpPr>
        <p:spPr bwMode="auto">
          <a:xfrm>
            <a:off x="5091113" y="4184650"/>
            <a:ext cx="534987" cy="1000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29" name="Freeform 50"/>
          <p:cNvSpPr>
            <a:spLocks/>
          </p:cNvSpPr>
          <p:nvPr/>
        </p:nvSpPr>
        <p:spPr bwMode="auto">
          <a:xfrm>
            <a:off x="3227388" y="2967038"/>
            <a:ext cx="4044950" cy="2101850"/>
          </a:xfrm>
          <a:custGeom>
            <a:avLst/>
            <a:gdLst>
              <a:gd name="T0" fmla="*/ 0 w 4045931"/>
              <a:gd name="T1" fmla="*/ 1098106 h 2102754"/>
              <a:gd name="T2" fmla="*/ 3748745 w 4045931"/>
              <a:gd name="T3" fmla="*/ 2063590 h 2102754"/>
              <a:gd name="T4" fmla="*/ 3791225 w 4045931"/>
              <a:gd name="T5" fmla="*/ 0 h 2102754"/>
              <a:gd name="T6" fmla="*/ 3791225 w 4045931"/>
              <a:gd name="T7" fmla="*/ 0 h 21027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45931" h="2102754">
                <a:moveTo>
                  <a:pt x="0" y="1100469"/>
                </a:moveTo>
                <a:cubicBezTo>
                  <a:pt x="1560328" y="1675956"/>
                  <a:pt x="3120656" y="2251443"/>
                  <a:pt x="3753293" y="2068032"/>
                </a:cubicBezTo>
                <a:cubicBezTo>
                  <a:pt x="4385930" y="1884621"/>
                  <a:pt x="3795824" y="0"/>
                  <a:pt x="3795824" y="0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TextBox 54"/>
          <p:cNvSpPr txBox="1">
            <a:spLocks noChangeArrowheads="1"/>
          </p:cNvSpPr>
          <p:nvPr/>
        </p:nvSpPr>
        <p:spPr bwMode="auto">
          <a:xfrm>
            <a:off x="1563688" y="608013"/>
            <a:ext cx="60118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B0F0"/>
                </a:solidFill>
              </a:rPr>
              <a:t>If not leaf to leaf</a:t>
            </a:r>
          </a:p>
        </p:txBody>
      </p:sp>
      <p:sp>
        <p:nvSpPr>
          <p:cNvPr id="55331" name="Freeform 55"/>
          <p:cNvSpPr>
            <a:spLocks/>
          </p:cNvSpPr>
          <p:nvPr/>
        </p:nvSpPr>
        <p:spPr bwMode="auto">
          <a:xfrm>
            <a:off x="1822450" y="3856038"/>
            <a:ext cx="2355850" cy="1190625"/>
          </a:xfrm>
          <a:custGeom>
            <a:avLst/>
            <a:gdLst>
              <a:gd name="T0" fmla="*/ 32630 w 2355092"/>
              <a:gd name="T1" fmla="*/ 1176969 h 1191042"/>
              <a:gd name="T2" fmla="*/ 123157 w 2355092"/>
              <a:gd name="T3" fmla="*/ 1176969 h 1191042"/>
              <a:gd name="T4" fmla="*/ 1885678 w 2355092"/>
              <a:gd name="T5" fmla="*/ 853244 h 1191042"/>
              <a:gd name="T6" fmla="*/ 2343614 w 2355092"/>
              <a:gd name="T7" fmla="*/ 131495 h 1191042"/>
              <a:gd name="T8" fmla="*/ 2247766 w 2355092"/>
              <a:gd name="T9" fmla="*/ 20048 h 1191042"/>
              <a:gd name="T10" fmla="*/ 2226466 w 2355092"/>
              <a:gd name="T11" fmla="*/ 4130 h 1191042"/>
              <a:gd name="T12" fmla="*/ 2221142 w 2355092"/>
              <a:gd name="T13" fmla="*/ 67810 h 1191042"/>
              <a:gd name="T14" fmla="*/ 2205168 w 2355092"/>
              <a:gd name="T15" fmla="*/ 41279 h 1191042"/>
              <a:gd name="T16" fmla="*/ 2189192 w 2355092"/>
              <a:gd name="T17" fmla="*/ 25355 h 1191042"/>
              <a:gd name="T18" fmla="*/ 2301014 w 2355092"/>
              <a:gd name="T19" fmla="*/ 78427 h 1191042"/>
              <a:gd name="T20" fmla="*/ 2295690 w 2355092"/>
              <a:gd name="T21" fmla="*/ 73116 h 1191042"/>
              <a:gd name="T22" fmla="*/ 2279716 w 2355092"/>
              <a:gd name="T23" fmla="*/ 51891 h 11910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55092" h="1191042">
                <a:moveTo>
                  <a:pt x="32580" y="1179032"/>
                </a:moveTo>
                <a:cubicBezTo>
                  <a:pt x="-76404" y="1206056"/>
                  <a:pt x="122957" y="1179032"/>
                  <a:pt x="122957" y="1179032"/>
                </a:cubicBezTo>
                <a:cubicBezTo>
                  <a:pt x="431301" y="1124983"/>
                  <a:pt x="1513165" y="1029290"/>
                  <a:pt x="1882646" y="854739"/>
                </a:cubicBezTo>
                <a:cubicBezTo>
                  <a:pt x="2252127" y="680188"/>
                  <a:pt x="2279595" y="270834"/>
                  <a:pt x="2339846" y="131725"/>
                </a:cubicBezTo>
                <a:cubicBezTo>
                  <a:pt x="2400097" y="-7384"/>
                  <a:pt x="2263645" y="41348"/>
                  <a:pt x="2244152" y="20083"/>
                </a:cubicBezTo>
                <a:cubicBezTo>
                  <a:pt x="2224659" y="-1182"/>
                  <a:pt x="2227317" y="-3840"/>
                  <a:pt x="2222887" y="4135"/>
                </a:cubicBezTo>
                <a:cubicBezTo>
                  <a:pt x="2218457" y="12109"/>
                  <a:pt x="2221115" y="61728"/>
                  <a:pt x="2217571" y="67930"/>
                </a:cubicBezTo>
                <a:cubicBezTo>
                  <a:pt x="2214027" y="74132"/>
                  <a:pt x="2206938" y="48437"/>
                  <a:pt x="2201622" y="41349"/>
                </a:cubicBezTo>
                <a:cubicBezTo>
                  <a:pt x="2196306" y="34261"/>
                  <a:pt x="2169724" y="19198"/>
                  <a:pt x="2185673" y="25400"/>
                </a:cubicBezTo>
                <a:cubicBezTo>
                  <a:pt x="2201622" y="31602"/>
                  <a:pt x="2279594" y="70589"/>
                  <a:pt x="2297315" y="78563"/>
                </a:cubicBezTo>
                <a:cubicBezTo>
                  <a:pt x="2315036" y="86537"/>
                  <a:pt x="2291999" y="73246"/>
                  <a:pt x="2291999" y="73246"/>
                </a:cubicBezTo>
                <a:cubicBezTo>
                  <a:pt x="2288455" y="68816"/>
                  <a:pt x="2282252" y="60398"/>
                  <a:pt x="2276050" y="51981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TextBox 2"/>
          <p:cNvSpPr txBox="1">
            <a:spLocks noChangeArrowheads="1"/>
          </p:cNvSpPr>
          <p:nvPr/>
        </p:nvSpPr>
        <p:spPr bwMode="auto">
          <a:xfrm>
            <a:off x="2778125" y="4835525"/>
            <a:ext cx="2382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3/2</a:t>
            </a:r>
          </a:p>
        </p:txBody>
      </p:sp>
      <p:sp>
        <p:nvSpPr>
          <p:cNvPr id="55333" name="TextBox 38"/>
          <p:cNvSpPr txBox="1">
            <a:spLocks noChangeArrowheads="1"/>
          </p:cNvSpPr>
          <p:nvPr/>
        </p:nvSpPr>
        <p:spPr bwMode="auto">
          <a:xfrm>
            <a:off x="6834188" y="4940300"/>
            <a:ext cx="2384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3/2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Oval 1"/>
          <p:cNvSpPr>
            <a:spLocks noChangeArrowheads="1"/>
          </p:cNvSpPr>
          <p:nvPr/>
        </p:nvSpPr>
        <p:spPr bwMode="auto">
          <a:xfrm>
            <a:off x="4191000" y="2057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6864350" y="2819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2159000" y="386715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4946650" y="28575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26" name="Oval 6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3886200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28" name="Oval 8"/>
          <p:cNvSpPr>
            <a:spLocks noChangeArrowheads="1"/>
          </p:cNvSpPr>
          <p:nvPr/>
        </p:nvSpPr>
        <p:spPr bwMode="auto">
          <a:xfrm>
            <a:off x="4765675" y="3859213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29" name="Oval 9"/>
          <p:cNvSpPr>
            <a:spLocks noChangeArrowheads="1"/>
          </p:cNvSpPr>
          <p:nvPr/>
        </p:nvSpPr>
        <p:spPr bwMode="auto">
          <a:xfrm>
            <a:off x="7423150" y="3733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30" name="Oval 10"/>
          <p:cNvSpPr>
            <a:spLocks noChangeArrowheads="1"/>
          </p:cNvSpPr>
          <p:nvPr/>
        </p:nvSpPr>
        <p:spPr bwMode="auto">
          <a:xfrm>
            <a:off x="2971800" y="38877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31" name="Oval 11"/>
          <p:cNvSpPr>
            <a:spLocks noChangeArrowheads="1"/>
          </p:cNvSpPr>
          <p:nvPr/>
        </p:nvSpPr>
        <p:spPr bwMode="auto">
          <a:xfrm>
            <a:off x="5749925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6542088" y="37480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6333" name="Straight Connector 14"/>
          <p:cNvCxnSpPr>
            <a:cxnSpLocks noChangeShapeType="1"/>
            <a:stCxn id="56322" idx="7"/>
            <a:endCxn id="56326" idx="7"/>
          </p:cNvCxnSpPr>
          <p:nvPr/>
        </p:nvCxnSpPr>
        <p:spPr bwMode="auto">
          <a:xfrm flipH="1">
            <a:off x="3373438" y="2112963"/>
            <a:ext cx="1143000" cy="9906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4" name="Straight Connector 16"/>
          <p:cNvCxnSpPr>
            <a:cxnSpLocks noChangeShapeType="1"/>
            <a:stCxn id="56322" idx="5"/>
            <a:endCxn id="56325" idx="1"/>
          </p:cNvCxnSpPr>
          <p:nvPr/>
        </p:nvCxnSpPr>
        <p:spPr bwMode="auto">
          <a:xfrm>
            <a:off x="4516438" y="2382838"/>
            <a:ext cx="485775" cy="530225"/>
          </a:xfrm>
          <a:prstGeom prst="line">
            <a:avLst/>
          </a:prstGeom>
          <a:noFill/>
          <a:ln w="730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5" name="Straight Connector 18"/>
          <p:cNvCxnSpPr>
            <a:cxnSpLocks noChangeShapeType="1"/>
            <a:stCxn id="56322" idx="7"/>
            <a:endCxn id="56323" idx="1"/>
          </p:cNvCxnSpPr>
          <p:nvPr/>
        </p:nvCxnSpPr>
        <p:spPr bwMode="auto">
          <a:xfrm>
            <a:off x="4516438" y="2112963"/>
            <a:ext cx="2405062" cy="76200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6" name="Straight Connector 20"/>
          <p:cNvCxnSpPr>
            <a:cxnSpLocks noChangeShapeType="1"/>
          </p:cNvCxnSpPr>
          <p:nvPr/>
        </p:nvCxnSpPr>
        <p:spPr bwMode="auto">
          <a:xfrm flipH="1">
            <a:off x="2274888" y="3313113"/>
            <a:ext cx="889000" cy="819150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7" name="Straight Connector 22"/>
          <p:cNvCxnSpPr>
            <a:cxnSpLocks noChangeShapeType="1"/>
            <a:endCxn id="56330" idx="0"/>
          </p:cNvCxnSpPr>
          <p:nvPr/>
        </p:nvCxnSpPr>
        <p:spPr bwMode="auto">
          <a:xfrm flipH="1">
            <a:off x="3162300" y="3276600"/>
            <a:ext cx="71438" cy="611188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8" name="Straight Connector 24"/>
          <p:cNvCxnSpPr>
            <a:cxnSpLocks noChangeShapeType="1"/>
          </p:cNvCxnSpPr>
          <p:nvPr/>
        </p:nvCxnSpPr>
        <p:spPr bwMode="auto">
          <a:xfrm>
            <a:off x="3438525" y="3289300"/>
            <a:ext cx="625475" cy="76200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39" name="Straight Connector 26"/>
          <p:cNvCxnSpPr>
            <a:cxnSpLocks noChangeShapeType="1"/>
          </p:cNvCxnSpPr>
          <p:nvPr/>
        </p:nvCxnSpPr>
        <p:spPr bwMode="auto">
          <a:xfrm flipH="1">
            <a:off x="4967288" y="3205163"/>
            <a:ext cx="179387" cy="619125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0" name="Straight Connector 28"/>
          <p:cNvCxnSpPr>
            <a:cxnSpLocks noChangeShapeType="1"/>
            <a:stCxn id="56325" idx="5"/>
            <a:endCxn id="56331" idx="1"/>
          </p:cNvCxnSpPr>
          <p:nvPr/>
        </p:nvCxnSpPr>
        <p:spPr bwMode="auto">
          <a:xfrm>
            <a:off x="5270500" y="3182938"/>
            <a:ext cx="534988" cy="682625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1" name="Straight Connector 30"/>
          <p:cNvCxnSpPr>
            <a:cxnSpLocks noChangeShapeType="1"/>
          </p:cNvCxnSpPr>
          <p:nvPr/>
        </p:nvCxnSpPr>
        <p:spPr bwMode="auto">
          <a:xfrm flipH="1">
            <a:off x="6732588" y="3079750"/>
            <a:ext cx="277812" cy="698500"/>
          </a:xfrm>
          <a:prstGeom prst="line">
            <a:avLst/>
          </a:prstGeom>
          <a:noFill/>
          <a:ln w="920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2" name="Straight Connector 32"/>
          <p:cNvCxnSpPr>
            <a:cxnSpLocks noChangeShapeType="1"/>
            <a:stCxn id="56323" idx="5"/>
            <a:endCxn id="56329" idx="0"/>
          </p:cNvCxnSpPr>
          <p:nvPr/>
        </p:nvCxnSpPr>
        <p:spPr bwMode="auto">
          <a:xfrm>
            <a:off x="7189788" y="3144838"/>
            <a:ext cx="423862" cy="588962"/>
          </a:xfrm>
          <a:prstGeom prst="line">
            <a:avLst/>
          </a:prstGeom>
          <a:noFill/>
          <a:ln w="793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43" name="Oval 33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44" name="Oval 34"/>
          <p:cNvSpPr>
            <a:spLocks noChangeArrowheads="1"/>
          </p:cNvSpPr>
          <p:nvPr/>
        </p:nvSpPr>
        <p:spPr bwMode="auto">
          <a:xfrm>
            <a:off x="2359025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45" name="Oval 35"/>
          <p:cNvSpPr>
            <a:spLocks noChangeArrowheads="1"/>
          </p:cNvSpPr>
          <p:nvPr/>
        </p:nvSpPr>
        <p:spPr bwMode="auto">
          <a:xfrm>
            <a:off x="3532188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6346" name="Straight Connector 37"/>
          <p:cNvCxnSpPr>
            <a:cxnSpLocks noChangeShapeType="1"/>
          </p:cNvCxnSpPr>
          <p:nvPr/>
        </p:nvCxnSpPr>
        <p:spPr bwMode="auto">
          <a:xfrm flipV="1">
            <a:off x="1730375" y="4124325"/>
            <a:ext cx="635000" cy="762000"/>
          </a:xfrm>
          <a:prstGeom prst="line">
            <a:avLst/>
          </a:prstGeom>
          <a:noFill/>
          <a:ln w="666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7" name="Straight Connector 39"/>
          <p:cNvCxnSpPr>
            <a:cxnSpLocks noChangeShapeType="1"/>
          </p:cNvCxnSpPr>
          <p:nvPr/>
        </p:nvCxnSpPr>
        <p:spPr bwMode="auto">
          <a:xfrm>
            <a:off x="2382838" y="4064000"/>
            <a:ext cx="198437" cy="1030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48" name="Straight Connector 41"/>
          <p:cNvCxnSpPr>
            <a:cxnSpLocks noChangeShapeType="1"/>
            <a:stCxn id="56324" idx="6"/>
            <a:endCxn id="56345" idx="2"/>
          </p:cNvCxnSpPr>
          <p:nvPr/>
        </p:nvCxnSpPr>
        <p:spPr bwMode="auto">
          <a:xfrm>
            <a:off x="2540000" y="4057650"/>
            <a:ext cx="992188" cy="1030288"/>
          </a:xfrm>
          <a:prstGeom prst="line">
            <a:avLst/>
          </a:prstGeom>
          <a:noFill/>
          <a:ln w="825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49" name="Oval 42"/>
          <p:cNvSpPr>
            <a:spLocks noChangeArrowheads="1"/>
          </p:cNvSpPr>
          <p:nvPr/>
        </p:nvSpPr>
        <p:spPr bwMode="auto">
          <a:xfrm>
            <a:off x="4506913" y="4994275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6350" name="Oval 43"/>
          <p:cNvSpPr>
            <a:spLocks noChangeArrowheads="1"/>
          </p:cNvSpPr>
          <p:nvPr/>
        </p:nvSpPr>
        <p:spPr bwMode="auto">
          <a:xfrm>
            <a:off x="5484813" y="4999038"/>
            <a:ext cx="392112" cy="39846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6351" name="Straight Connector 45"/>
          <p:cNvCxnSpPr>
            <a:cxnSpLocks noChangeShapeType="1"/>
          </p:cNvCxnSpPr>
          <p:nvPr/>
        </p:nvCxnSpPr>
        <p:spPr bwMode="auto">
          <a:xfrm flipH="1">
            <a:off x="4708525" y="4157663"/>
            <a:ext cx="258763" cy="1136650"/>
          </a:xfrm>
          <a:prstGeom prst="line">
            <a:avLst/>
          </a:prstGeom>
          <a:noFill/>
          <a:ln w="73025" algn="ctr">
            <a:solidFill>
              <a:schemeClr val="tx1">
                <a:alpha val="9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352" name="Straight Connector 47"/>
          <p:cNvCxnSpPr>
            <a:cxnSpLocks noChangeShapeType="1"/>
            <a:stCxn id="56328" idx="5"/>
          </p:cNvCxnSpPr>
          <p:nvPr/>
        </p:nvCxnSpPr>
        <p:spPr bwMode="auto">
          <a:xfrm>
            <a:off x="5091113" y="4184650"/>
            <a:ext cx="534987" cy="1000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353" name="Freeform 50"/>
          <p:cNvSpPr>
            <a:spLocks/>
          </p:cNvSpPr>
          <p:nvPr/>
        </p:nvSpPr>
        <p:spPr bwMode="auto">
          <a:xfrm>
            <a:off x="3227388" y="2967038"/>
            <a:ext cx="4044950" cy="2101850"/>
          </a:xfrm>
          <a:custGeom>
            <a:avLst/>
            <a:gdLst>
              <a:gd name="T0" fmla="*/ 0 w 4045931"/>
              <a:gd name="T1" fmla="*/ 1098106 h 2102754"/>
              <a:gd name="T2" fmla="*/ 3748745 w 4045931"/>
              <a:gd name="T3" fmla="*/ 2063590 h 2102754"/>
              <a:gd name="T4" fmla="*/ 3791225 w 4045931"/>
              <a:gd name="T5" fmla="*/ 0 h 2102754"/>
              <a:gd name="T6" fmla="*/ 3791225 w 4045931"/>
              <a:gd name="T7" fmla="*/ 0 h 21027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45931" h="2102754">
                <a:moveTo>
                  <a:pt x="0" y="1100469"/>
                </a:moveTo>
                <a:cubicBezTo>
                  <a:pt x="1560328" y="1675956"/>
                  <a:pt x="3120656" y="2251443"/>
                  <a:pt x="3753293" y="2068032"/>
                </a:cubicBezTo>
                <a:cubicBezTo>
                  <a:pt x="4385930" y="1884621"/>
                  <a:pt x="3795824" y="0"/>
                  <a:pt x="3795824" y="0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TextBox 54"/>
          <p:cNvSpPr txBox="1">
            <a:spLocks noChangeArrowheads="1"/>
          </p:cNvSpPr>
          <p:nvPr/>
        </p:nvSpPr>
        <p:spPr bwMode="auto">
          <a:xfrm>
            <a:off x="1563688" y="608013"/>
            <a:ext cx="60118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B0F0"/>
                </a:solidFill>
              </a:rPr>
              <a:t>Transfer 1/2</a:t>
            </a:r>
          </a:p>
        </p:txBody>
      </p:sp>
      <p:sp>
        <p:nvSpPr>
          <p:cNvPr id="56355" name="Freeform 55"/>
          <p:cNvSpPr>
            <a:spLocks/>
          </p:cNvSpPr>
          <p:nvPr/>
        </p:nvSpPr>
        <p:spPr bwMode="auto">
          <a:xfrm>
            <a:off x="1822450" y="3856038"/>
            <a:ext cx="2355850" cy="1190625"/>
          </a:xfrm>
          <a:custGeom>
            <a:avLst/>
            <a:gdLst>
              <a:gd name="T0" fmla="*/ 32630 w 2355092"/>
              <a:gd name="T1" fmla="*/ 1176969 h 1191042"/>
              <a:gd name="T2" fmla="*/ 123157 w 2355092"/>
              <a:gd name="T3" fmla="*/ 1176969 h 1191042"/>
              <a:gd name="T4" fmla="*/ 1885678 w 2355092"/>
              <a:gd name="T5" fmla="*/ 853244 h 1191042"/>
              <a:gd name="T6" fmla="*/ 2343614 w 2355092"/>
              <a:gd name="T7" fmla="*/ 131495 h 1191042"/>
              <a:gd name="T8" fmla="*/ 2247766 w 2355092"/>
              <a:gd name="T9" fmla="*/ 20048 h 1191042"/>
              <a:gd name="T10" fmla="*/ 2226466 w 2355092"/>
              <a:gd name="T11" fmla="*/ 4130 h 1191042"/>
              <a:gd name="T12" fmla="*/ 2221142 w 2355092"/>
              <a:gd name="T13" fmla="*/ 67810 h 1191042"/>
              <a:gd name="T14" fmla="*/ 2205168 w 2355092"/>
              <a:gd name="T15" fmla="*/ 41279 h 1191042"/>
              <a:gd name="T16" fmla="*/ 2189192 w 2355092"/>
              <a:gd name="T17" fmla="*/ 25355 h 1191042"/>
              <a:gd name="T18" fmla="*/ 2301014 w 2355092"/>
              <a:gd name="T19" fmla="*/ 78427 h 1191042"/>
              <a:gd name="T20" fmla="*/ 2295690 w 2355092"/>
              <a:gd name="T21" fmla="*/ 73116 h 1191042"/>
              <a:gd name="T22" fmla="*/ 2279716 w 2355092"/>
              <a:gd name="T23" fmla="*/ 51891 h 11910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55092" h="1191042">
                <a:moveTo>
                  <a:pt x="32580" y="1179032"/>
                </a:moveTo>
                <a:cubicBezTo>
                  <a:pt x="-76404" y="1206056"/>
                  <a:pt x="122957" y="1179032"/>
                  <a:pt x="122957" y="1179032"/>
                </a:cubicBezTo>
                <a:cubicBezTo>
                  <a:pt x="431301" y="1124983"/>
                  <a:pt x="1513165" y="1029290"/>
                  <a:pt x="1882646" y="854739"/>
                </a:cubicBezTo>
                <a:cubicBezTo>
                  <a:pt x="2252127" y="680188"/>
                  <a:pt x="2279595" y="270834"/>
                  <a:pt x="2339846" y="131725"/>
                </a:cubicBezTo>
                <a:cubicBezTo>
                  <a:pt x="2400097" y="-7384"/>
                  <a:pt x="2263645" y="41348"/>
                  <a:pt x="2244152" y="20083"/>
                </a:cubicBezTo>
                <a:cubicBezTo>
                  <a:pt x="2224659" y="-1182"/>
                  <a:pt x="2227317" y="-3840"/>
                  <a:pt x="2222887" y="4135"/>
                </a:cubicBezTo>
                <a:cubicBezTo>
                  <a:pt x="2218457" y="12109"/>
                  <a:pt x="2221115" y="61728"/>
                  <a:pt x="2217571" y="67930"/>
                </a:cubicBezTo>
                <a:cubicBezTo>
                  <a:pt x="2214027" y="74132"/>
                  <a:pt x="2206938" y="48437"/>
                  <a:pt x="2201622" y="41349"/>
                </a:cubicBezTo>
                <a:cubicBezTo>
                  <a:pt x="2196306" y="34261"/>
                  <a:pt x="2169724" y="19198"/>
                  <a:pt x="2185673" y="25400"/>
                </a:cubicBezTo>
                <a:cubicBezTo>
                  <a:pt x="2201622" y="31602"/>
                  <a:pt x="2279594" y="70589"/>
                  <a:pt x="2297315" y="78563"/>
                </a:cubicBezTo>
                <a:cubicBezTo>
                  <a:pt x="2315036" y="86537"/>
                  <a:pt x="2291999" y="73246"/>
                  <a:pt x="2291999" y="73246"/>
                </a:cubicBezTo>
                <a:cubicBezTo>
                  <a:pt x="2288455" y="68816"/>
                  <a:pt x="2282252" y="60398"/>
                  <a:pt x="2276050" y="51981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6" name="TextBox 2"/>
          <p:cNvSpPr txBox="1">
            <a:spLocks noChangeArrowheads="1"/>
          </p:cNvSpPr>
          <p:nvPr/>
        </p:nvSpPr>
        <p:spPr bwMode="auto">
          <a:xfrm>
            <a:off x="2778125" y="4835525"/>
            <a:ext cx="2382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3/2</a:t>
            </a:r>
          </a:p>
        </p:txBody>
      </p:sp>
      <p:sp>
        <p:nvSpPr>
          <p:cNvPr id="56357" name="TextBox 38"/>
          <p:cNvSpPr txBox="1">
            <a:spLocks noChangeArrowheads="1"/>
          </p:cNvSpPr>
          <p:nvPr/>
        </p:nvSpPr>
        <p:spPr bwMode="auto">
          <a:xfrm>
            <a:off x="6834188" y="4940300"/>
            <a:ext cx="2384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3/2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Oval 1"/>
          <p:cNvSpPr>
            <a:spLocks noChangeArrowheads="1"/>
          </p:cNvSpPr>
          <p:nvPr/>
        </p:nvSpPr>
        <p:spPr bwMode="auto">
          <a:xfrm>
            <a:off x="4191000" y="2057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auto">
          <a:xfrm>
            <a:off x="6864350" y="28194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2159000" y="386715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4946650" y="28575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3886200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4765675" y="3859213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7423150" y="3733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2971800" y="38877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5749925" y="38100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6542088" y="374808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7357" name="Straight Connector 14"/>
          <p:cNvCxnSpPr>
            <a:cxnSpLocks noChangeShapeType="1"/>
            <a:stCxn id="57346" idx="7"/>
            <a:endCxn id="57350" idx="7"/>
          </p:cNvCxnSpPr>
          <p:nvPr/>
        </p:nvCxnSpPr>
        <p:spPr bwMode="auto">
          <a:xfrm flipH="1">
            <a:off x="3373438" y="2112963"/>
            <a:ext cx="1143000" cy="990600"/>
          </a:xfrm>
          <a:prstGeom prst="line">
            <a:avLst/>
          </a:prstGeom>
          <a:noFill/>
          <a:ln w="508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58" name="Straight Connector 16"/>
          <p:cNvCxnSpPr>
            <a:cxnSpLocks noChangeShapeType="1"/>
            <a:stCxn id="57346" idx="5"/>
            <a:endCxn id="57349" idx="1"/>
          </p:cNvCxnSpPr>
          <p:nvPr/>
        </p:nvCxnSpPr>
        <p:spPr bwMode="auto">
          <a:xfrm>
            <a:off x="4516438" y="2382838"/>
            <a:ext cx="485775" cy="530225"/>
          </a:xfrm>
          <a:prstGeom prst="line">
            <a:avLst/>
          </a:prstGeom>
          <a:noFill/>
          <a:ln w="730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59" name="Straight Connector 18"/>
          <p:cNvCxnSpPr>
            <a:cxnSpLocks noChangeShapeType="1"/>
            <a:stCxn id="57346" idx="7"/>
            <a:endCxn id="57347" idx="1"/>
          </p:cNvCxnSpPr>
          <p:nvPr/>
        </p:nvCxnSpPr>
        <p:spPr bwMode="auto">
          <a:xfrm>
            <a:off x="4516438" y="2112963"/>
            <a:ext cx="2405062" cy="762000"/>
          </a:xfrm>
          <a:prstGeom prst="lin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0" name="Straight Connector 20"/>
          <p:cNvCxnSpPr>
            <a:cxnSpLocks noChangeShapeType="1"/>
          </p:cNvCxnSpPr>
          <p:nvPr/>
        </p:nvCxnSpPr>
        <p:spPr bwMode="auto">
          <a:xfrm flipH="1">
            <a:off x="2274888" y="3313113"/>
            <a:ext cx="889000" cy="819150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1" name="Straight Connector 22"/>
          <p:cNvCxnSpPr>
            <a:cxnSpLocks noChangeShapeType="1"/>
            <a:endCxn id="57354" idx="0"/>
          </p:cNvCxnSpPr>
          <p:nvPr/>
        </p:nvCxnSpPr>
        <p:spPr bwMode="auto">
          <a:xfrm flipH="1">
            <a:off x="3162300" y="3276600"/>
            <a:ext cx="71438" cy="611188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2" name="Straight Connector 24"/>
          <p:cNvCxnSpPr>
            <a:cxnSpLocks noChangeShapeType="1"/>
          </p:cNvCxnSpPr>
          <p:nvPr/>
        </p:nvCxnSpPr>
        <p:spPr bwMode="auto">
          <a:xfrm>
            <a:off x="3438525" y="3289300"/>
            <a:ext cx="625475" cy="762000"/>
          </a:xfrm>
          <a:prstGeom prst="line">
            <a:avLst/>
          </a:prstGeom>
          <a:noFill/>
          <a:ln w="444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3" name="Straight Connector 26"/>
          <p:cNvCxnSpPr>
            <a:cxnSpLocks noChangeShapeType="1"/>
          </p:cNvCxnSpPr>
          <p:nvPr/>
        </p:nvCxnSpPr>
        <p:spPr bwMode="auto">
          <a:xfrm flipH="1">
            <a:off x="4967288" y="3205163"/>
            <a:ext cx="179387" cy="619125"/>
          </a:xfrm>
          <a:prstGeom prst="line">
            <a:avLst/>
          </a:prstGeom>
          <a:noFill/>
          <a:ln w="603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4" name="Straight Connector 28"/>
          <p:cNvCxnSpPr>
            <a:cxnSpLocks noChangeShapeType="1"/>
            <a:stCxn id="57349" idx="5"/>
            <a:endCxn id="57355" idx="1"/>
          </p:cNvCxnSpPr>
          <p:nvPr/>
        </p:nvCxnSpPr>
        <p:spPr bwMode="auto">
          <a:xfrm>
            <a:off x="5270500" y="3182938"/>
            <a:ext cx="534988" cy="682625"/>
          </a:xfrm>
          <a:prstGeom prst="line">
            <a:avLst/>
          </a:prstGeom>
          <a:noFill/>
          <a:ln w="476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5" name="Straight Connector 30"/>
          <p:cNvCxnSpPr>
            <a:cxnSpLocks noChangeShapeType="1"/>
          </p:cNvCxnSpPr>
          <p:nvPr/>
        </p:nvCxnSpPr>
        <p:spPr bwMode="auto">
          <a:xfrm flipH="1">
            <a:off x="6732588" y="3079750"/>
            <a:ext cx="277812" cy="698500"/>
          </a:xfrm>
          <a:prstGeom prst="line">
            <a:avLst/>
          </a:prstGeom>
          <a:noFill/>
          <a:ln w="920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6" name="Straight Connector 32"/>
          <p:cNvCxnSpPr>
            <a:cxnSpLocks noChangeShapeType="1"/>
            <a:stCxn id="57347" idx="5"/>
            <a:endCxn id="57353" idx="0"/>
          </p:cNvCxnSpPr>
          <p:nvPr/>
        </p:nvCxnSpPr>
        <p:spPr bwMode="auto">
          <a:xfrm>
            <a:off x="7189788" y="3144838"/>
            <a:ext cx="423862" cy="588962"/>
          </a:xfrm>
          <a:prstGeom prst="line">
            <a:avLst/>
          </a:prstGeom>
          <a:noFill/>
          <a:ln w="793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67" name="Oval 33"/>
          <p:cNvSpPr>
            <a:spLocks noChangeArrowheads="1"/>
          </p:cNvSpPr>
          <p:nvPr/>
        </p:nvSpPr>
        <p:spPr bwMode="auto">
          <a:xfrm>
            <a:off x="1524000" y="4876800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68" name="Oval 34"/>
          <p:cNvSpPr>
            <a:spLocks noChangeArrowheads="1"/>
          </p:cNvSpPr>
          <p:nvPr/>
        </p:nvSpPr>
        <p:spPr bwMode="auto">
          <a:xfrm>
            <a:off x="2359025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69" name="Oval 35"/>
          <p:cNvSpPr>
            <a:spLocks noChangeArrowheads="1"/>
          </p:cNvSpPr>
          <p:nvPr/>
        </p:nvSpPr>
        <p:spPr bwMode="auto">
          <a:xfrm>
            <a:off x="3532188" y="4897438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7370" name="Straight Connector 37"/>
          <p:cNvCxnSpPr>
            <a:cxnSpLocks noChangeShapeType="1"/>
          </p:cNvCxnSpPr>
          <p:nvPr/>
        </p:nvCxnSpPr>
        <p:spPr bwMode="auto">
          <a:xfrm flipV="1">
            <a:off x="1730375" y="4124325"/>
            <a:ext cx="635000" cy="762000"/>
          </a:xfrm>
          <a:prstGeom prst="line">
            <a:avLst/>
          </a:prstGeom>
          <a:noFill/>
          <a:ln w="666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1" name="Straight Connector 39"/>
          <p:cNvCxnSpPr>
            <a:cxnSpLocks noChangeShapeType="1"/>
          </p:cNvCxnSpPr>
          <p:nvPr/>
        </p:nvCxnSpPr>
        <p:spPr bwMode="auto">
          <a:xfrm>
            <a:off x="2382838" y="4064000"/>
            <a:ext cx="198437" cy="1030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2" name="Straight Connector 41"/>
          <p:cNvCxnSpPr>
            <a:cxnSpLocks noChangeShapeType="1"/>
            <a:stCxn id="57348" idx="6"/>
            <a:endCxn id="57369" idx="2"/>
          </p:cNvCxnSpPr>
          <p:nvPr/>
        </p:nvCxnSpPr>
        <p:spPr bwMode="auto">
          <a:xfrm>
            <a:off x="2540000" y="4057650"/>
            <a:ext cx="992188" cy="1030288"/>
          </a:xfrm>
          <a:prstGeom prst="line">
            <a:avLst/>
          </a:prstGeom>
          <a:noFill/>
          <a:ln w="825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73" name="Oval 42"/>
          <p:cNvSpPr>
            <a:spLocks noChangeArrowheads="1"/>
          </p:cNvSpPr>
          <p:nvPr/>
        </p:nvSpPr>
        <p:spPr bwMode="auto">
          <a:xfrm>
            <a:off x="4506913" y="4994275"/>
            <a:ext cx="381000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7374" name="Oval 43"/>
          <p:cNvSpPr>
            <a:spLocks noChangeArrowheads="1"/>
          </p:cNvSpPr>
          <p:nvPr/>
        </p:nvSpPr>
        <p:spPr bwMode="auto">
          <a:xfrm>
            <a:off x="5484813" y="4999038"/>
            <a:ext cx="392112" cy="39846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57375" name="Straight Connector 45"/>
          <p:cNvCxnSpPr>
            <a:cxnSpLocks noChangeShapeType="1"/>
          </p:cNvCxnSpPr>
          <p:nvPr/>
        </p:nvCxnSpPr>
        <p:spPr bwMode="auto">
          <a:xfrm flipH="1">
            <a:off x="4708525" y="4157663"/>
            <a:ext cx="258763" cy="1136650"/>
          </a:xfrm>
          <a:prstGeom prst="line">
            <a:avLst/>
          </a:prstGeom>
          <a:noFill/>
          <a:ln w="73025" algn="ctr">
            <a:solidFill>
              <a:schemeClr val="tx1">
                <a:alpha val="90195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76" name="Straight Connector 47"/>
          <p:cNvCxnSpPr>
            <a:cxnSpLocks noChangeShapeType="1"/>
            <a:stCxn id="57352" idx="5"/>
          </p:cNvCxnSpPr>
          <p:nvPr/>
        </p:nvCxnSpPr>
        <p:spPr bwMode="auto">
          <a:xfrm>
            <a:off x="5091113" y="4184650"/>
            <a:ext cx="534987" cy="1000125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77" name="Freeform 50"/>
          <p:cNvSpPr>
            <a:spLocks/>
          </p:cNvSpPr>
          <p:nvPr/>
        </p:nvSpPr>
        <p:spPr bwMode="auto">
          <a:xfrm>
            <a:off x="3227388" y="2967038"/>
            <a:ext cx="4044950" cy="2101850"/>
          </a:xfrm>
          <a:custGeom>
            <a:avLst/>
            <a:gdLst>
              <a:gd name="T0" fmla="*/ 0 w 4045931"/>
              <a:gd name="T1" fmla="*/ 1098106 h 2102754"/>
              <a:gd name="T2" fmla="*/ 3748745 w 4045931"/>
              <a:gd name="T3" fmla="*/ 2063590 h 2102754"/>
              <a:gd name="T4" fmla="*/ 3791225 w 4045931"/>
              <a:gd name="T5" fmla="*/ 0 h 2102754"/>
              <a:gd name="T6" fmla="*/ 3791225 w 4045931"/>
              <a:gd name="T7" fmla="*/ 0 h 21027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45931" h="2102754">
                <a:moveTo>
                  <a:pt x="0" y="1100469"/>
                </a:moveTo>
                <a:cubicBezTo>
                  <a:pt x="1560328" y="1675956"/>
                  <a:pt x="3120656" y="2251443"/>
                  <a:pt x="3753293" y="2068032"/>
                </a:cubicBezTo>
                <a:cubicBezTo>
                  <a:pt x="4385930" y="1884621"/>
                  <a:pt x="3795824" y="0"/>
                  <a:pt x="3795824" y="0"/>
                </a:cubicBezTo>
              </a:path>
            </a:pathLst>
          </a:custGeom>
          <a:noFill/>
          <a:ln w="730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TextBox 54"/>
          <p:cNvSpPr txBox="1">
            <a:spLocks noChangeArrowheads="1"/>
          </p:cNvSpPr>
          <p:nvPr/>
        </p:nvSpPr>
        <p:spPr bwMode="auto">
          <a:xfrm>
            <a:off x="1563688" y="608013"/>
            <a:ext cx="60118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B0F0"/>
                </a:solidFill>
              </a:rPr>
              <a:t>Transfer 1/2</a:t>
            </a:r>
          </a:p>
        </p:txBody>
      </p:sp>
      <p:sp>
        <p:nvSpPr>
          <p:cNvPr id="57379" name="Freeform 55"/>
          <p:cNvSpPr>
            <a:spLocks/>
          </p:cNvSpPr>
          <p:nvPr/>
        </p:nvSpPr>
        <p:spPr bwMode="auto">
          <a:xfrm>
            <a:off x="1822450" y="3856038"/>
            <a:ext cx="2355850" cy="1190625"/>
          </a:xfrm>
          <a:custGeom>
            <a:avLst/>
            <a:gdLst>
              <a:gd name="T0" fmla="*/ 32630 w 2355092"/>
              <a:gd name="T1" fmla="*/ 1176969 h 1191042"/>
              <a:gd name="T2" fmla="*/ 123157 w 2355092"/>
              <a:gd name="T3" fmla="*/ 1176969 h 1191042"/>
              <a:gd name="T4" fmla="*/ 1885678 w 2355092"/>
              <a:gd name="T5" fmla="*/ 853244 h 1191042"/>
              <a:gd name="T6" fmla="*/ 2343614 w 2355092"/>
              <a:gd name="T7" fmla="*/ 131495 h 1191042"/>
              <a:gd name="T8" fmla="*/ 2247766 w 2355092"/>
              <a:gd name="T9" fmla="*/ 20048 h 1191042"/>
              <a:gd name="T10" fmla="*/ 2226466 w 2355092"/>
              <a:gd name="T11" fmla="*/ 4130 h 1191042"/>
              <a:gd name="T12" fmla="*/ 2221142 w 2355092"/>
              <a:gd name="T13" fmla="*/ 67810 h 1191042"/>
              <a:gd name="T14" fmla="*/ 2205168 w 2355092"/>
              <a:gd name="T15" fmla="*/ 41279 h 1191042"/>
              <a:gd name="T16" fmla="*/ 2189192 w 2355092"/>
              <a:gd name="T17" fmla="*/ 25355 h 1191042"/>
              <a:gd name="T18" fmla="*/ 2301014 w 2355092"/>
              <a:gd name="T19" fmla="*/ 78427 h 1191042"/>
              <a:gd name="T20" fmla="*/ 2295690 w 2355092"/>
              <a:gd name="T21" fmla="*/ 73116 h 1191042"/>
              <a:gd name="T22" fmla="*/ 2279716 w 2355092"/>
              <a:gd name="T23" fmla="*/ 51891 h 11910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55092" h="1191042">
                <a:moveTo>
                  <a:pt x="32580" y="1179032"/>
                </a:moveTo>
                <a:cubicBezTo>
                  <a:pt x="-76404" y="1206056"/>
                  <a:pt x="122957" y="1179032"/>
                  <a:pt x="122957" y="1179032"/>
                </a:cubicBezTo>
                <a:cubicBezTo>
                  <a:pt x="431301" y="1124983"/>
                  <a:pt x="1513165" y="1029290"/>
                  <a:pt x="1882646" y="854739"/>
                </a:cubicBezTo>
                <a:cubicBezTo>
                  <a:pt x="2252127" y="680188"/>
                  <a:pt x="2279595" y="270834"/>
                  <a:pt x="2339846" y="131725"/>
                </a:cubicBezTo>
                <a:cubicBezTo>
                  <a:pt x="2400097" y="-7384"/>
                  <a:pt x="2263645" y="41348"/>
                  <a:pt x="2244152" y="20083"/>
                </a:cubicBezTo>
                <a:cubicBezTo>
                  <a:pt x="2224659" y="-1182"/>
                  <a:pt x="2227317" y="-3840"/>
                  <a:pt x="2222887" y="4135"/>
                </a:cubicBezTo>
                <a:cubicBezTo>
                  <a:pt x="2218457" y="12109"/>
                  <a:pt x="2221115" y="61728"/>
                  <a:pt x="2217571" y="67930"/>
                </a:cubicBezTo>
                <a:cubicBezTo>
                  <a:pt x="2214027" y="74132"/>
                  <a:pt x="2206938" y="48437"/>
                  <a:pt x="2201622" y="41349"/>
                </a:cubicBezTo>
                <a:cubicBezTo>
                  <a:pt x="2196306" y="34261"/>
                  <a:pt x="2169724" y="19198"/>
                  <a:pt x="2185673" y="25400"/>
                </a:cubicBezTo>
                <a:cubicBezTo>
                  <a:pt x="2201622" y="31602"/>
                  <a:pt x="2279594" y="70589"/>
                  <a:pt x="2297315" y="78563"/>
                </a:cubicBezTo>
                <a:cubicBezTo>
                  <a:pt x="2315036" y="86537"/>
                  <a:pt x="2291999" y="73246"/>
                  <a:pt x="2291999" y="73246"/>
                </a:cubicBezTo>
                <a:cubicBezTo>
                  <a:pt x="2288455" y="68816"/>
                  <a:pt x="2282252" y="60398"/>
                  <a:pt x="2276050" y="51981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TextBox 2"/>
          <p:cNvSpPr txBox="1">
            <a:spLocks noChangeArrowheads="1"/>
          </p:cNvSpPr>
          <p:nvPr/>
        </p:nvSpPr>
        <p:spPr bwMode="auto">
          <a:xfrm>
            <a:off x="2778125" y="4835525"/>
            <a:ext cx="2382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3/2</a:t>
            </a:r>
          </a:p>
        </p:txBody>
      </p:sp>
      <p:sp>
        <p:nvSpPr>
          <p:cNvPr id="57381" name="TextBox 38"/>
          <p:cNvSpPr txBox="1">
            <a:spLocks noChangeArrowheads="1"/>
          </p:cNvSpPr>
          <p:nvPr/>
        </p:nvSpPr>
        <p:spPr bwMode="auto">
          <a:xfrm>
            <a:off x="6777038" y="4910138"/>
            <a:ext cx="2382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7382" name="TextBox 40"/>
          <p:cNvSpPr txBox="1">
            <a:spLocks noChangeArrowheads="1"/>
          </p:cNvSpPr>
          <p:nvPr/>
        </p:nvSpPr>
        <p:spPr bwMode="auto">
          <a:xfrm>
            <a:off x="6989763" y="2228850"/>
            <a:ext cx="23828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</a:rPr>
              <a:t>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 </a:t>
            </a:r>
            <a:r>
              <a:rPr lang="en-US" altLang="en-US" sz="4400">
                <a:solidFill>
                  <a:srgbClr val="00B0F0"/>
                </a:solidFill>
              </a:rPr>
              <a:t>How to design a lower bound trivially</a:t>
            </a: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Say we want a </a:t>
            </a:r>
            <a:r>
              <a:rPr lang="en-US" altLang="en-US">
                <a:solidFill>
                  <a:srgbClr val="FF0000"/>
                </a:solidFill>
              </a:rPr>
              <a:t>3/2</a:t>
            </a:r>
            <a:r>
              <a:rPr lang="en-US" altLang="en-US"/>
              <a:t> ratio.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Consider </a:t>
            </a:r>
            <a:r>
              <a:rPr lang="en-US" altLang="en-US">
                <a:solidFill>
                  <a:srgbClr val="FF0000"/>
                </a:solidFill>
              </a:rPr>
              <a:t>OPT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Each </a:t>
            </a:r>
            <a:r>
              <a:rPr lang="en-US" altLang="en-US">
                <a:solidFill>
                  <a:srgbClr val="7030A0"/>
                </a:solidFill>
              </a:rPr>
              <a:t>leaf to leaf</a:t>
            </a:r>
            <a:r>
              <a:rPr lang="en-US" altLang="en-US"/>
              <a:t>  link in OPT gets </a:t>
            </a:r>
            <a:r>
              <a:rPr lang="en-US" altLang="en-US">
                <a:solidFill>
                  <a:srgbClr val="FF0000"/>
                </a:solidFill>
              </a:rPr>
              <a:t>3/2 </a:t>
            </a:r>
            <a:r>
              <a:rPr lang="en-US" altLang="en-US"/>
              <a:t>units and each </a:t>
            </a:r>
            <a:r>
              <a:rPr lang="en-US" altLang="en-US">
                <a:solidFill>
                  <a:srgbClr val="7030A0"/>
                </a:solidFill>
              </a:rPr>
              <a:t>unmatched </a:t>
            </a:r>
            <a:r>
              <a:rPr lang="en-US" altLang="en-US"/>
              <a:t>leaf has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But the other end of the unmatched link is not a leaf. Transfer </a:t>
            </a:r>
            <a:r>
              <a:rPr lang="en-US" altLang="en-US">
                <a:solidFill>
                  <a:srgbClr val="FF0000"/>
                </a:solidFill>
              </a:rPr>
              <a:t>½ from the unmatched leaf to the non leaf</a:t>
            </a:r>
            <a:r>
              <a:rPr lang="en-US" altLang="en-US"/>
              <a:t> leaving credit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 for unmatched leaf.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 </a:t>
            </a:r>
            <a:r>
              <a:rPr lang="en-US" altLang="en-US" sz="4400">
                <a:solidFill>
                  <a:srgbClr val="00B0F0"/>
                </a:solidFill>
              </a:rPr>
              <a:t>We do not know the optimum </a:t>
            </a:r>
          </a:p>
        </p:txBody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So we do it with a </a:t>
            </a:r>
            <a:r>
              <a:rPr lang="en-US" altLang="en-US">
                <a:solidFill>
                  <a:srgbClr val="00B050"/>
                </a:solidFill>
              </a:rPr>
              <a:t>maximum matching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Easy to see: each matched link credit </a:t>
            </a:r>
            <a:r>
              <a:rPr lang="en-US" altLang="en-US">
                <a:solidFill>
                  <a:srgbClr val="FF0000"/>
                </a:solidFill>
              </a:rPr>
              <a:t>3/2</a:t>
            </a:r>
            <a:r>
              <a:rPr lang="en-US" altLang="en-US"/>
              <a:t>  (less than credit of opt) and each unmatched credit </a:t>
            </a:r>
            <a:r>
              <a:rPr lang="en-US" altLang="en-US">
                <a:solidFill>
                  <a:srgbClr val="FF0000"/>
                </a:solidFill>
              </a:rPr>
              <a:t>1</a:t>
            </a:r>
            <a:r>
              <a:rPr lang="en-US" altLang="en-US"/>
              <a:t>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Also: if we can prove a non leaf is touched by a link of opt we get extra </a:t>
            </a:r>
            <a:r>
              <a:rPr lang="en-US" altLang="en-US">
                <a:solidFill>
                  <a:srgbClr val="FF0000"/>
                </a:solidFill>
              </a:rPr>
              <a:t>½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122363" y="179388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Removing stems</a:t>
            </a:r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143000" y="1981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A new leaf with credit </a:t>
            </a:r>
            <a:r>
              <a:rPr lang="en-US" altLang="en-US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62468" name="Oval 3"/>
          <p:cNvSpPr>
            <a:spLocks noChangeArrowheads="1"/>
          </p:cNvSpPr>
          <p:nvPr/>
        </p:nvSpPr>
        <p:spPr bwMode="auto">
          <a:xfrm>
            <a:off x="4114800" y="42672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469" name="Oval 4"/>
          <p:cNvSpPr>
            <a:spLocks noChangeArrowheads="1"/>
          </p:cNvSpPr>
          <p:nvPr/>
        </p:nvSpPr>
        <p:spPr bwMode="auto">
          <a:xfrm>
            <a:off x="3505200" y="51054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470" name="Oval 5"/>
          <p:cNvSpPr>
            <a:spLocks noChangeArrowheads="1"/>
          </p:cNvSpPr>
          <p:nvPr/>
        </p:nvSpPr>
        <p:spPr bwMode="auto">
          <a:xfrm>
            <a:off x="4724400" y="51054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471" name="Oval 6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62472" name="AutoShape 7"/>
          <p:cNvCxnSpPr>
            <a:cxnSpLocks noChangeShapeType="1"/>
            <a:stCxn id="62471" idx="4"/>
            <a:endCxn id="62468" idx="0"/>
          </p:cNvCxnSpPr>
          <p:nvPr/>
        </p:nvCxnSpPr>
        <p:spPr bwMode="auto">
          <a:xfrm>
            <a:off x="4191000" y="3657600"/>
            <a:ext cx="76200" cy="6096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473" name="AutoShape 8"/>
          <p:cNvCxnSpPr>
            <a:cxnSpLocks noChangeShapeType="1"/>
            <a:stCxn id="62468" idx="3"/>
            <a:endCxn id="62469" idx="7"/>
          </p:cNvCxnSpPr>
          <p:nvPr/>
        </p:nvCxnSpPr>
        <p:spPr bwMode="auto">
          <a:xfrm flipH="1">
            <a:off x="3765550" y="4527550"/>
            <a:ext cx="393700" cy="6238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474" name="AutoShape 9"/>
          <p:cNvCxnSpPr>
            <a:cxnSpLocks noChangeShapeType="1"/>
            <a:stCxn id="62468" idx="5"/>
            <a:endCxn id="62470" idx="1"/>
          </p:cNvCxnSpPr>
          <p:nvPr/>
        </p:nvCxnSpPr>
        <p:spPr bwMode="auto">
          <a:xfrm>
            <a:off x="4375150" y="4527550"/>
            <a:ext cx="393700" cy="6238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475" name="AutoShape 10"/>
          <p:cNvCxnSpPr>
            <a:cxnSpLocks noChangeShapeType="1"/>
            <a:stCxn id="62469" idx="6"/>
            <a:endCxn id="62470" idx="2"/>
          </p:cNvCxnSpPr>
          <p:nvPr/>
        </p:nvCxnSpPr>
        <p:spPr bwMode="auto">
          <a:xfrm>
            <a:off x="3810000" y="5257800"/>
            <a:ext cx="914400" cy="158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2476" name="AutoShape 11"/>
          <p:cNvCxnSpPr>
            <a:cxnSpLocks noChangeShapeType="1"/>
            <a:stCxn id="62467" idx="0"/>
            <a:endCxn id="62467" idx="0"/>
          </p:cNvCxnSpPr>
          <p:nvPr/>
        </p:nvCxnSpPr>
        <p:spPr bwMode="auto">
          <a:xfrm>
            <a:off x="5029200" y="1981200"/>
            <a:ext cx="1588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2477" name="Line 12"/>
          <p:cNvSpPr>
            <a:spLocks noChangeShapeType="1"/>
          </p:cNvSpPr>
          <p:nvPr/>
        </p:nvSpPr>
        <p:spPr bwMode="auto">
          <a:xfrm flipH="1">
            <a:off x="4418013" y="3810000"/>
            <a:ext cx="1222375" cy="5334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Text Box 13"/>
          <p:cNvSpPr txBox="1">
            <a:spLocks noChangeArrowheads="1"/>
          </p:cNvSpPr>
          <p:nvPr/>
        </p:nvSpPr>
        <p:spPr bwMode="auto">
          <a:xfrm>
            <a:off x="5181600" y="3505200"/>
            <a:ext cx="144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STEM</a:t>
            </a:r>
          </a:p>
        </p:txBody>
      </p:sp>
      <p:sp>
        <p:nvSpPr>
          <p:cNvPr id="62479" name="Line 14"/>
          <p:cNvSpPr>
            <a:spLocks noChangeShapeType="1"/>
          </p:cNvSpPr>
          <p:nvPr/>
        </p:nvSpPr>
        <p:spPr bwMode="auto">
          <a:xfrm flipV="1">
            <a:off x="4191000" y="5256213"/>
            <a:ext cx="1588" cy="4603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Text Box 15"/>
          <p:cNvSpPr txBox="1">
            <a:spLocks noChangeArrowheads="1"/>
          </p:cNvSpPr>
          <p:nvPr/>
        </p:nvSpPr>
        <p:spPr bwMode="auto">
          <a:xfrm>
            <a:off x="2895600" y="5638800"/>
            <a:ext cx="259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Twin Link</a:t>
            </a:r>
          </a:p>
        </p:txBody>
      </p:sp>
      <p:sp>
        <p:nvSpPr>
          <p:cNvPr id="62481" name="Oval 16"/>
          <p:cNvSpPr>
            <a:spLocks noChangeArrowheads="1"/>
          </p:cNvSpPr>
          <p:nvPr/>
        </p:nvSpPr>
        <p:spPr bwMode="auto">
          <a:xfrm>
            <a:off x="5905500" y="51054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2482" name="Line 17"/>
          <p:cNvSpPr>
            <a:spLocks noChangeShapeType="1"/>
          </p:cNvSpPr>
          <p:nvPr/>
        </p:nvSpPr>
        <p:spPr bwMode="auto">
          <a:xfrm flipH="1" flipV="1">
            <a:off x="4373563" y="4525963"/>
            <a:ext cx="1577975" cy="6254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6235700" y="5068888"/>
            <a:ext cx="3048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buSzPct val="100000"/>
              <a:defRPr/>
            </a:pPr>
            <a:r>
              <a:rPr lang="en-US" alt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cxnSp>
        <p:nvCxnSpPr>
          <p:cNvPr id="62484" name="AutoShape 19"/>
          <p:cNvCxnSpPr>
            <a:cxnSpLocks noChangeShapeType="1"/>
          </p:cNvCxnSpPr>
          <p:nvPr/>
        </p:nvCxnSpPr>
        <p:spPr bwMode="auto">
          <a:xfrm>
            <a:off x="2057400" y="3687763"/>
            <a:ext cx="2057400" cy="1570037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1333500" y="3257550"/>
            <a:ext cx="1447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buSzPct val="100000"/>
              <a:defRPr/>
            </a:pPr>
            <a:r>
              <a:rPr lang="en-US" alt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3/2+1/2=2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Main idea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43000" y="21336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3200" smtClean="0"/>
              <a:t>Find a tree with </a:t>
            </a:r>
            <a:r>
              <a:rPr lang="en-US" altLang="en-US" sz="3200" smtClean="0">
                <a:solidFill>
                  <a:srgbClr val="FF0000"/>
                </a:solidFill>
              </a:rPr>
              <a:t>k+1</a:t>
            </a:r>
            <a:r>
              <a:rPr lang="en-US" altLang="en-US" sz="3200" smtClean="0"/>
              <a:t> credit that</a:t>
            </a:r>
          </a:p>
          <a:p>
            <a:pPr marL="342900" eaLnBrk="1" hangingPunct="1">
              <a:spcBef>
                <a:spcPts val="800"/>
              </a:spcBef>
              <a:buSzPct val="60000"/>
              <a:defRPr/>
            </a:pPr>
            <a:r>
              <a:rPr lang="en-US" altLang="en-US" sz="3200" smtClean="0"/>
              <a:t>   can be covered with </a:t>
            </a:r>
            <a:r>
              <a:rPr lang="en-US" altLang="en-US" sz="3200" smtClean="0">
                <a:solidFill>
                  <a:srgbClr val="FF0000"/>
                </a:solidFill>
              </a:rPr>
              <a:t>k</a:t>
            </a:r>
            <a:r>
              <a:rPr lang="en-US" altLang="en-US" sz="3200" smtClean="0"/>
              <a:t> links</a:t>
            </a:r>
          </a:p>
          <a:p>
            <a:pPr eaLnBrk="1" hangingPunct="1"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sz="3200" smtClean="0"/>
              <a:t>Leave </a:t>
            </a:r>
            <a:r>
              <a:rPr lang="en-US" altLang="en-US" sz="3200" smtClean="0">
                <a:solidFill>
                  <a:srgbClr val="FF0000"/>
                </a:solidFill>
              </a:rPr>
              <a:t>1</a:t>
            </a:r>
            <a:r>
              <a:rPr lang="en-US" altLang="en-US" sz="3200" smtClean="0"/>
              <a:t> unit on the root.</a:t>
            </a: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3962400" y="4267200"/>
            <a:ext cx="1752600" cy="2057400"/>
          </a:xfrm>
          <a:prstGeom prst="triangle">
            <a:avLst>
              <a:gd name="adj" fmla="val 50000"/>
            </a:avLst>
          </a:prstGeom>
          <a:solidFill>
            <a:srgbClr val="00E4A8">
              <a:alpha val="0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4724400" y="4191000"/>
            <a:ext cx="152400" cy="1524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343400" y="5715000"/>
            <a:ext cx="1066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K+1</a:t>
            </a:r>
          </a:p>
        </p:txBody>
      </p:sp>
      <p:sp>
        <p:nvSpPr>
          <p:cNvPr id="64519" name="Text Box 6"/>
          <p:cNvSpPr txBox="1">
            <a:spLocks noChangeArrowheads="1"/>
          </p:cNvSpPr>
          <p:nvPr/>
        </p:nvSpPr>
        <p:spPr bwMode="auto">
          <a:xfrm>
            <a:off x="4556125" y="3689350"/>
            <a:ext cx="62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343400" y="3886200"/>
            <a:ext cx="609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0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 additive="repl">
                                        <p:cTn id="2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We cover a tree similar to Minimally Leaf Closed</a:t>
            </a: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182688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Tree that is only closed for unmatched leaves. A.K.A </a:t>
            </a:r>
            <a:r>
              <a:rPr lang="en-US" altLang="en-US" dirty="0" smtClean="0">
                <a:solidFill>
                  <a:srgbClr val="7030A0"/>
                </a:solidFill>
              </a:rPr>
              <a:t>semi-closed</a:t>
            </a:r>
          </a:p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dirty="0" smtClean="0"/>
              <a:t>No twins so: </a:t>
            </a:r>
            <a:r>
              <a:rPr lang="en-US" altLang="en-US" dirty="0" smtClean="0">
                <a:solidFill>
                  <a:srgbClr val="00B050"/>
                </a:solidFill>
              </a:rPr>
              <a:t>contract the matched pairs </a:t>
            </a:r>
            <a:r>
              <a:rPr lang="en-US" altLang="en-US" dirty="0" smtClean="0">
                <a:solidFill>
                  <a:srgbClr val="FF0000"/>
                </a:solidFill>
              </a:rPr>
              <a:t>They disappear! </a:t>
            </a:r>
            <a:r>
              <a:rPr lang="en-US" altLang="en-US" dirty="0" smtClean="0">
                <a:solidFill>
                  <a:schemeClr val="tx1"/>
                </a:solidFill>
              </a:rPr>
              <a:t>Find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0070C0"/>
                </a:solidFill>
              </a:rPr>
              <a:t>minimum leaf closed tree </a:t>
            </a:r>
            <a:r>
              <a:rPr lang="en-US" altLang="en-US" dirty="0" smtClean="0"/>
              <a:t>in the resulting Tree.</a:t>
            </a:r>
          </a:p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dirty="0" smtClean="0"/>
              <a:t>So </a:t>
            </a:r>
            <a:r>
              <a:rPr lang="en-US" altLang="en-US" dirty="0" smtClean="0">
                <a:solidFill>
                  <a:srgbClr val="FF0000"/>
                </a:solidFill>
              </a:rPr>
              <a:t>adding the matching links and the up of unmatched leaves covers the tree.</a:t>
            </a:r>
          </a:p>
          <a:p>
            <a:pPr marL="0" indent="0" eaLnBrk="1" hangingPunct="1">
              <a:buClr>
                <a:srgbClr val="3333CC"/>
              </a:buClr>
              <a:buSzPct val="60000"/>
              <a:defRPr/>
            </a:pPr>
            <a:endParaRPr lang="en-US" altLang="en-US" dirty="0" smtClean="0"/>
          </a:p>
          <a:p>
            <a:pPr marL="0" indent="0" eaLnBrk="1" hangingPunct="1">
              <a:buClr>
                <a:srgbClr val="3333CC"/>
              </a:buClr>
              <a:buSzPct val="60000"/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The basic over: the matched links plus the up of the rest</a:t>
            </a: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182688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After we add matched pairs they do not create another leaf (no stems).</a:t>
            </a:r>
            <a:endParaRPr lang="en-US" altLang="en-US" dirty="0" smtClean="0">
              <a:solidFill>
                <a:srgbClr val="7030A0"/>
              </a:solidFill>
            </a:endParaRPr>
          </a:p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dirty="0" smtClean="0"/>
              <a:t>We need to keep the invariant that leaves have a coupon. So </a:t>
            </a:r>
            <a:r>
              <a:rPr lang="en-US" altLang="en-US" dirty="0" smtClean="0">
                <a:solidFill>
                  <a:srgbClr val="FF0000"/>
                </a:solidFill>
              </a:rPr>
              <a:t>leave a coupon on the root of the semi-closed tree.</a:t>
            </a:r>
          </a:p>
          <a:p>
            <a:pPr marL="0" indent="0" eaLnBrk="1" hangingPunct="1">
              <a:buClr>
                <a:srgbClr val="3333CC"/>
              </a:buClr>
              <a:buSzPct val="60000"/>
              <a:defRPr/>
            </a:pPr>
            <a:endParaRPr lang="en-US" altLang="en-US" dirty="0" smtClean="0"/>
          </a:p>
          <a:p>
            <a:pPr marL="0" indent="0" eaLnBrk="1" hangingPunct="1">
              <a:buClr>
                <a:srgbClr val="3333CC"/>
              </a:buClr>
              <a:buSzPct val="60000"/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Do we have enough credit?</a:t>
            </a: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dirty="0" smtClean="0">
                <a:solidFill>
                  <a:srgbClr val="002060"/>
                </a:solidFill>
              </a:rPr>
              <a:t>Covering one matched pair required </a:t>
            </a:r>
            <a:r>
              <a:rPr lang="en-US" altLang="en-US" dirty="0" smtClean="0">
                <a:solidFill>
                  <a:srgbClr val="FF0000"/>
                </a:solidFill>
              </a:rPr>
              <a:t>1 </a:t>
            </a:r>
            <a:r>
              <a:rPr lang="en-US" altLang="en-US" dirty="0" smtClean="0">
                <a:solidFill>
                  <a:srgbClr val="002060"/>
                </a:solidFill>
              </a:rPr>
              <a:t>unit of credit.</a:t>
            </a:r>
            <a:endParaRPr lang="en-US" altLang="en-US" dirty="0" smtClean="0">
              <a:solidFill>
                <a:srgbClr val="7030A0"/>
              </a:solidFill>
            </a:endParaRPr>
          </a:p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dirty="0" smtClean="0"/>
              <a:t>It has </a:t>
            </a:r>
            <a:r>
              <a:rPr lang="en-US" altLang="en-US" dirty="0" smtClean="0">
                <a:solidFill>
                  <a:srgbClr val="FF0000"/>
                </a:solidFill>
              </a:rPr>
              <a:t>3/2</a:t>
            </a:r>
            <a:r>
              <a:rPr lang="en-US" altLang="en-US" dirty="0" smtClean="0"/>
              <a:t> so </a:t>
            </a:r>
            <a:r>
              <a:rPr lang="en-US" altLang="en-US" dirty="0" smtClean="0">
                <a:solidFill>
                  <a:srgbClr val="FF0000"/>
                </a:solidFill>
              </a:rPr>
              <a:t>½</a:t>
            </a:r>
            <a:r>
              <a:rPr lang="en-US" altLang="en-US" dirty="0" smtClean="0"/>
              <a:t> spare.</a:t>
            </a:r>
          </a:p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dirty="0" smtClean="0"/>
              <a:t>Two matched pairs give extra credit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.</a:t>
            </a:r>
          </a:p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r>
              <a:rPr lang="en-US" altLang="en-US" dirty="0" smtClean="0"/>
              <a:t>We can put  </a:t>
            </a:r>
            <a:r>
              <a:rPr lang="en-US" altLang="en-US" dirty="0" smtClean="0">
                <a:solidFill>
                  <a:srgbClr val="FF0000"/>
                </a:solidFill>
              </a:rPr>
              <a:t>1</a:t>
            </a:r>
            <a:r>
              <a:rPr lang="en-US" altLang="en-US" dirty="0" smtClean="0"/>
              <a:t> on the  new leaf.</a:t>
            </a:r>
          </a:p>
          <a:p>
            <a:pPr marL="0" indent="0" eaLnBrk="1" hangingPunct="1">
              <a:buClr>
                <a:srgbClr val="3333CC"/>
              </a:buClr>
              <a:buSzPct val="60000"/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The tree augmentation problem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685800" y="20574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Input: A tree </a:t>
            </a:r>
            <a:r>
              <a:rPr lang="en-US" altLang="en-US">
                <a:solidFill>
                  <a:srgbClr val="FF0000"/>
                </a:solidFill>
              </a:rPr>
              <a:t>T(V,E)</a:t>
            </a:r>
            <a:r>
              <a:rPr lang="en-US" altLang="en-US"/>
              <a:t> and a separate set   </a:t>
            </a:r>
          </a:p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          edge </a:t>
            </a:r>
            <a:r>
              <a:rPr lang="en-US" altLang="en-US">
                <a:solidFill>
                  <a:srgbClr val="FF0000"/>
                </a:solidFill>
              </a:rPr>
              <a:t>F</a:t>
            </a:r>
            <a:r>
              <a:rPr lang="en-US" altLang="en-US"/>
              <a:t>  with cost on every link    </a:t>
            </a:r>
          </a:p>
          <a:p>
            <a:pPr eaLnBrk="1" hangingPunct="1">
              <a:buClrTx/>
              <a:buSzPct val="60000"/>
              <a:buFontTx/>
              <a:buNone/>
            </a:pPr>
            <a:endParaRPr lang="en-US" altLang="en-US"/>
          </a:p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Output: Add minimum cost set of links </a:t>
            </a:r>
          </a:p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            </a:t>
            </a:r>
            <a:r>
              <a:rPr lang="en-US" altLang="en-US">
                <a:solidFill>
                  <a:srgbClr val="FF0000"/>
                </a:solidFill>
              </a:rPr>
              <a:t>F’</a:t>
            </a:r>
            <a:r>
              <a:rPr lang="en-US" altLang="en-US"/>
              <a:t> from </a:t>
            </a:r>
            <a:r>
              <a:rPr lang="en-US" altLang="en-US">
                <a:solidFill>
                  <a:srgbClr val="FF0000"/>
                </a:solidFill>
              </a:rPr>
              <a:t>F</a:t>
            </a:r>
            <a:r>
              <a:rPr lang="en-US" altLang="en-US"/>
              <a:t> so there will be no   </a:t>
            </a:r>
          </a:p>
          <a:p>
            <a:pPr eaLnBrk="1" hangingPunct="1">
              <a:buClrTx/>
              <a:buSzPct val="60000"/>
              <a:buFontTx/>
              <a:buNone/>
            </a:pPr>
            <a:r>
              <a:rPr lang="en-US" altLang="en-US"/>
              <a:t>            bridges (</a:t>
            </a:r>
            <a:r>
              <a:rPr lang="en-US" altLang="en-US">
                <a:solidFill>
                  <a:srgbClr val="FF0000"/>
                </a:solidFill>
              </a:rPr>
              <a:t>G+F’</a:t>
            </a:r>
            <a:r>
              <a:rPr lang="en-US" altLang="en-US"/>
              <a:t> is 2EC)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Extra credit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116205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buClr>
                <a:srgbClr val="3333CC"/>
              </a:buClr>
              <a:buSzPct val="60000"/>
            </a:pPr>
            <a:r>
              <a:rPr lang="en-US" altLang="en-US"/>
              <a:t>No matched pairs: local ratio </a:t>
            </a:r>
            <a:r>
              <a:rPr lang="en-US" altLang="en-US">
                <a:solidFill>
                  <a:srgbClr val="FF0000"/>
                </a:solidFill>
              </a:rPr>
              <a:t>3/2</a:t>
            </a:r>
            <a:r>
              <a:rPr lang="en-US" altLang="en-US"/>
              <a:t>. Since leaf closed.</a:t>
            </a:r>
          </a:p>
          <a:p>
            <a:pPr eaLnBrk="1" hangingPunct="1">
              <a:buClr>
                <a:srgbClr val="3333CC"/>
              </a:buClr>
              <a:buSzPct val="60000"/>
            </a:pPr>
            <a:endParaRPr lang="en-US" altLang="en-US"/>
          </a:p>
          <a:p>
            <a:pPr eaLnBrk="1" hangingPunct="1">
              <a:buClr>
                <a:srgbClr val="3333CC"/>
              </a:buClr>
              <a:buSzPct val="60000"/>
            </a:pPr>
            <a:r>
              <a:rPr lang="en-US" altLang="en-US"/>
              <a:t>Still there is a hard case: </a:t>
            </a:r>
            <a:r>
              <a:rPr lang="en-US" altLang="en-US">
                <a:solidFill>
                  <a:srgbClr val="FF0000"/>
                </a:solidFill>
              </a:rPr>
              <a:t>if there is exactly one matched pair</a:t>
            </a:r>
            <a:r>
              <a:rPr lang="en-US" altLang="en-US"/>
              <a:t> in the tree.</a:t>
            </a:r>
          </a:p>
          <a:p>
            <a:pPr eaLnBrk="1" hangingPunct="1">
              <a:buClr>
                <a:srgbClr val="3333CC"/>
              </a:buClr>
              <a:buSzPct val="60000"/>
            </a:pPr>
            <a:r>
              <a:rPr lang="en-US" altLang="en-US"/>
              <a:t>The extra credit of </a:t>
            </a:r>
            <a:r>
              <a:rPr lang="en-US" altLang="en-US">
                <a:solidFill>
                  <a:srgbClr val="FF0000"/>
                </a:solidFill>
              </a:rPr>
              <a:t>½ </a:t>
            </a:r>
            <a:r>
              <a:rPr lang="en-US" altLang="en-US"/>
              <a:t>not enough.</a:t>
            </a:r>
          </a:p>
          <a:p>
            <a:pPr eaLnBrk="1" hangingPunct="1">
              <a:buClr>
                <a:srgbClr val="3333CC"/>
              </a:buClr>
              <a:buSzPct val="60000"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The hard case</a:t>
            </a:r>
          </a:p>
        </p:txBody>
      </p: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116205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buClr>
                <a:srgbClr val="3333CC"/>
              </a:buClr>
              <a:buSzPct val="60000"/>
            </a:pPr>
            <a:r>
              <a:rPr lang="en-US" altLang="en-US"/>
              <a:t>One matched pair. </a:t>
            </a:r>
          </a:p>
          <a:p>
            <a:pPr eaLnBrk="1" hangingPunct="1">
              <a:buClr>
                <a:srgbClr val="3333CC"/>
              </a:buClr>
              <a:buSzPct val="60000"/>
            </a:pPr>
            <a:r>
              <a:rPr lang="en-US" altLang="en-US"/>
              <a:t>We have to prove by case analysis that </a:t>
            </a:r>
            <a:r>
              <a:rPr lang="en-US" altLang="en-US">
                <a:solidFill>
                  <a:srgbClr val="FF0000"/>
                </a:solidFill>
              </a:rPr>
              <a:t>there is a link of the optimum that touches a non leaf</a:t>
            </a:r>
            <a:r>
              <a:rPr lang="en-US" altLang="en-US"/>
              <a:t>, giving the extra </a:t>
            </a:r>
            <a:r>
              <a:rPr lang="en-US" altLang="en-US">
                <a:solidFill>
                  <a:srgbClr val="FF0000"/>
                </a:solidFill>
              </a:rPr>
              <a:t>1/2</a:t>
            </a:r>
            <a:r>
              <a:rPr lang="en-US" altLang="en-US"/>
              <a:t> needed.</a:t>
            </a:r>
          </a:p>
          <a:p>
            <a:pPr eaLnBrk="1" hangingPunct="1">
              <a:buClr>
                <a:srgbClr val="3333CC"/>
              </a:buClr>
              <a:buSzPct val="60000"/>
            </a:pPr>
            <a:r>
              <a:rPr lang="en-US" altLang="en-US"/>
              <a:t>Not trivial at all.</a:t>
            </a:r>
          </a:p>
          <a:p>
            <a:pPr eaLnBrk="1" hangingPunct="1">
              <a:buClr>
                <a:srgbClr val="3333CC"/>
              </a:buClr>
              <a:buSzPct val="60000"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Integrality gap of better than 2: for the unweighted case.</a:t>
            </a:r>
          </a:p>
        </p:txBody>
      </p:sp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1143000" y="1981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 Add the inequality: </a:t>
            </a:r>
            <a:r>
              <a:rPr lang="en-US" altLang="en-US">
                <a:solidFill>
                  <a:srgbClr val="FF0000"/>
                </a:solidFill>
              </a:rPr>
              <a:t>The cover  value of the twin link equal the cover value of the stem.</a:t>
            </a:r>
          </a:p>
        </p:txBody>
      </p:sp>
      <p:sp>
        <p:nvSpPr>
          <p:cNvPr id="76804" name="Oval 3"/>
          <p:cNvSpPr>
            <a:spLocks noChangeArrowheads="1"/>
          </p:cNvSpPr>
          <p:nvPr/>
        </p:nvSpPr>
        <p:spPr bwMode="auto">
          <a:xfrm>
            <a:off x="4114800" y="42672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6805" name="Oval 4"/>
          <p:cNvSpPr>
            <a:spLocks noChangeArrowheads="1"/>
          </p:cNvSpPr>
          <p:nvPr/>
        </p:nvSpPr>
        <p:spPr bwMode="auto">
          <a:xfrm>
            <a:off x="3505200" y="51054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6806" name="Oval 5"/>
          <p:cNvSpPr>
            <a:spLocks noChangeArrowheads="1"/>
          </p:cNvSpPr>
          <p:nvPr/>
        </p:nvSpPr>
        <p:spPr bwMode="auto">
          <a:xfrm>
            <a:off x="4724400" y="51054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6807" name="Oval 6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cxnSp>
        <p:nvCxnSpPr>
          <p:cNvPr id="76808" name="AutoShape 7"/>
          <p:cNvCxnSpPr>
            <a:cxnSpLocks noChangeShapeType="1"/>
            <a:stCxn id="76807" idx="4"/>
            <a:endCxn id="76804" idx="0"/>
          </p:cNvCxnSpPr>
          <p:nvPr/>
        </p:nvCxnSpPr>
        <p:spPr bwMode="auto">
          <a:xfrm>
            <a:off x="4191000" y="3657600"/>
            <a:ext cx="76200" cy="6096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6809" name="AutoShape 8"/>
          <p:cNvCxnSpPr>
            <a:cxnSpLocks noChangeShapeType="1"/>
            <a:stCxn id="76804" idx="3"/>
            <a:endCxn id="76805" idx="7"/>
          </p:cNvCxnSpPr>
          <p:nvPr/>
        </p:nvCxnSpPr>
        <p:spPr bwMode="auto">
          <a:xfrm flipH="1">
            <a:off x="3765550" y="4527550"/>
            <a:ext cx="393700" cy="6238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6810" name="AutoShape 9"/>
          <p:cNvCxnSpPr>
            <a:cxnSpLocks noChangeShapeType="1"/>
            <a:stCxn id="76804" idx="5"/>
            <a:endCxn id="76806" idx="1"/>
          </p:cNvCxnSpPr>
          <p:nvPr/>
        </p:nvCxnSpPr>
        <p:spPr bwMode="auto">
          <a:xfrm>
            <a:off x="4375150" y="4527550"/>
            <a:ext cx="393700" cy="6238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6811" name="AutoShape 10"/>
          <p:cNvCxnSpPr>
            <a:cxnSpLocks noChangeShapeType="1"/>
            <a:stCxn id="76805" idx="6"/>
            <a:endCxn id="76806" idx="2"/>
          </p:cNvCxnSpPr>
          <p:nvPr/>
        </p:nvCxnSpPr>
        <p:spPr bwMode="auto">
          <a:xfrm>
            <a:off x="3810000" y="5257800"/>
            <a:ext cx="914400" cy="1588"/>
          </a:xfrm>
          <a:prstGeom prst="straightConnector1">
            <a:avLst/>
          </a:prstGeom>
          <a:noFill/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6812" name="AutoShape 11"/>
          <p:cNvCxnSpPr>
            <a:cxnSpLocks noChangeShapeType="1"/>
            <a:stCxn id="76803" idx="0"/>
            <a:endCxn id="76803" idx="0"/>
          </p:cNvCxnSpPr>
          <p:nvPr/>
        </p:nvCxnSpPr>
        <p:spPr bwMode="auto">
          <a:xfrm>
            <a:off x="5029200" y="1981200"/>
            <a:ext cx="1588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5181600" y="3505200"/>
            <a:ext cx="144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STEM</a:t>
            </a:r>
          </a:p>
        </p:txBody>
      </p:sp>
      <p:sp>
        <p:nvSpPr>
          <p:cNvPr id="76814" name="Line 13"/>
          <p:cNvSpPr>
            <a:spLocks noChangeShapeType="1"/>
          </p:cNvSpPr>
          <p:nvPr/>
        </p:nvSpPr>
        <p:spPr bwMode="auto">
          <a:xfrm flipV="1">
            <a:off x="4191000" y="5256213"/>
            <a:ext cx="1588" cy="460375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5" name="Text Box 14"/>
          <p:cNvSpPr txBox="1">
            <a:spLocks noChangeArrowheads="1"/>
          </p:cNvSpPr>
          <p:nvPr/>
        </p:nvSpPr>
        <p:spPr bwMode="auto">
          <a:xfrm>
            <a:off x="2895600" y="5638800"/>
            <a:ext cx="2590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ts val="1125"/>
              </a:spcBef>
              <a:buClrTx/>
              <a:buSzPct val="60000"/>
              <a:buFontTx/>
              <a:buNone/>
            </a:pPr>
            <a:r>
              <a:rPr lang="en-US" altLang="en-US" sz="1800"/>
              <a:t>Twin Link</a:t>
            </a:r>
          </a:p>
        </p:txBody>
      </p:sp>
      <p:sp>
        <p:nvSpPr>
          <p:cNvPr id="76816" name="Line 15"/>
          <p:cNvSpPr>
            <a:spLocks noChangeShapeType="1"/>
          </p:cNvSpPr>
          <p:nvPr/>
        </p:nvSpPr>
        <p:spPr bwMode="auto">
          <a:xfrm flipV="1">
            <a:off x="4419600" y="3870325"/>
            <a:ext cx="2819400" cy="550863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marL="569913" indent="-5699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Font typeface="Tahoma" panose="020B0604030504040204" pitchFamily="34" charset="0"/>
              <a:buChar char="•"/>
            </a:pPr>
            <a:r>
              <a:rPr lang="en-US" altLang="en-US" sz="4400">
                <a:solidFill>
                  <a:srgbClr val="00B0F0"/>
                </a:solidFill>
              </a:rPr>
              <a:t>First IG better than 2,  was for uniform costs K,Nutov</a:t>
            </a:r>
          </a:p>
        </p:txBody>
      </p:sp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7030A0"/>
                </a:solidFill>
              </a:rPr>
              <a:t>Kortsarz, Nutov. </a:t>
            </a:r>
            <a:r>
              <a:rPr lang="en-US" altLang="en-US"/>
              <a:t>Include the mentioned  </a:t>
            </a:r>
            <a:r>
              <a:rPr lang="en-US" altLang="en-US">
                <a:solidFill>
                  <a:srgbClr val="FF0000"/>
                </a:solidFill>
              </a:rPr>
              <a:t>valid inequality, </a:t>
            </a:r>
            <a:r>
              <a:rPr lang="en-US" altLang="en-US"/>
              <a:t>without whom, we could not show any integrality gap better than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/>
              <a:t>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more interesting algorithm that shows </a:t>
            </a:r>
            <a:r>
              <a:rPr lang="en-US" altLang="en-US">
                <a:solidFill>
                  <a:srgbClr val="FF0000"/>
                </a:solidFill>
              </a:rPr>
              <a:t>7/4</a:t>
            </a:r>
            <a:r>
              <a:rPr lang="en-US" altLang="en-US"/>
              <a:t> integrality gap is a </a:t>
            </a:r>
            <a:r>
              <a:rPr lang="en-US" altLang="en-US">
                <a:solidFill>
                  <a:srgbClr val="FF0000"/>
                </a:solidFill>
              </a:rPr>
              <a:t>dual fitting. </a:t>
            </a:r>
            <a:r>
              <a:rPr lang="en-US" altLang="en-US">
                <a:solidFill>
                  <a:srgbClr val="00B050"/>
                </a:solidFill>
              </a:rPr>
              <a:t>We do not need  to solve an LP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In fact we only need to find a </a:t>
            </a:r>
            <a:r>
              <a:rPr lang="en-US" altLang="en-US">
                <a:solidFill>
                  <a:srgbClr val="FF0000"/>
                </a:solidFill>
              </a:rPr>
              <a:t>maximal matching</a:t>
            </a:r>
            <a:r>
              <a:rPr lang="en-US" altLang="en-US"/>
              <a:t>. Very fast algorithm.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4400">
                <a:solidFill>
                  <a:srgbClr val="00B0F0"/>
                </a:solidFill>
              </a:rPr>
              <a:t>Improving Kortsarz Nutov IG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1150938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marL="0" indent="0">
              <a:buClr>
                <a:srgbClr val="3333CC"/>
              </a:buClr>
              <a:buSzPct val="60000"/>
              <a:defRPr/>
            </a:pPr>
            <a:r>
              <a:rPr lang="en-US" altLang="en-US" dirty="0" smtClean="0"/>
              <a:t> 1) </a:t>
            </a:r>
            <a:r>
              <a:rPr lang="en-US" altLang="en-US" dirty="0" err="1" smtClean="0">
                <a:solidFill>
                  <a:srgbClr val="7030A0"/>
                </a:solidFill>
              </a:rPr>
              <a:t>Adjiashvili</a:t>
            </a:r>
            <a:r>
              <a:rPr lang="en-US" altLang="en-US" dirty="0" smtClean="0">
                <a:solidFill>
                  <a:srgbClr val="7030A0"/>
                </a:solidFill>
              </a:rPr>
              <a:t>  </a:t>
            </a:r>
            <a:r>
              <a:rPr lang="en-US" altLang="en-US" dirty="0" smtClean="0">
                <a:solidFill>
                  <a:srgbClr val="FF0000"/>
                </a:solidFill>
              </a:rPr>
              <a:t>5/3.</a:t>
            </a:r>
          </a:p>
          <a:p>
            <a:pPr marL="0" indent="0">
              <a:buClr>
                <a:srgbClr val="3333CC"/>
              </a:buClr>
              <a:buSzPct val="60000"/>
              <a:defRPr/>
            </a:pP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2) </a:t>
            </a:r>
            <a:r>
              <a:rPr lang="en-US" altLang="en-US" dirty="0" err="1" smtClean="0">
                <a:solidFill>
                  <a:srgbClr val="7030A0"/>
                </a:solidFill>
              </a:rPr>
              <a:t>Fiorini</a:t>
            </a:r>
            <a:r>
              <a:rPr lang="en-US" altLang="en-US" dirty="0" smtClean="0">
                <a:solidFill>
                  <a:srgbClr val="7030A0"/>
                </a:solidFill>
              </a:rPr>
              <a:t>, </a:t>
            </a:r>
            <a:r>
              <a:rPr lang="en-US" altLang="en-US" dirty="0" err="1" smtClean="0">
                <a:solidFill>
                  <a:srgbClr val="7030A0"/>
                </a:solidFill>
              </a:rPr>
              <a:t>Groß</a:t>
            </a:r>
            <a:r>
              <a:rPr lang="en-US" altLang="en-US" dirty="0" smtClean="0">
                <a:solidFill>
                  <a:srgbClr val="7030A0"/>
                </a:solidFill>
              </a:rPr>
              <a:t>, </a:t>
            </a:r>
            <a:r>
              <a:rPr lang="en-US" altLang="en-US" dirty="0" err="1" smtClean="0">
                <a:solidFill>
                  <a:srgbClr val="7030A0"/>
                </a:solidFill>
              </a:rPr>
              <a:t>Könemann</a:t>
            </a:r>
            <a:r>
              <a:rPr lang="en-US" altLang="en-US" dirty="0" smtClean="0">
                <a:solidFill>
                  <a:srgbClr val="7030A0"/>
                </a:solidFill>
              </a:rPr>
              <a:t>, and </a:t>
            </a:r>
            <a:r>
              <a:rPr lang="en-US" altLang="en-US" dirty="0" err="1" smtClean="0">
                <a:solidFill>
                  <a:srgbClr val="7030A0"/>
                </a:solidFill>
              </a:rPr>
              <a:t>Sanità</a:t>
            </a:r>
            <a:endParaRPr lang="en-US" altLang="en-US" dirty="0" smtClean="0">
              <a:solidFill>
                <a:srgbClr val="7030A0"/>
              </a:solidFill>
            </a:endParaRPr>
          </a:p>
          <a:p>
            <a:pPr>
              <a:buClr>
                <a:srgbClr val="3333CC"/>
              </a:buClr>
              <a:buSzPct val="60000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     </a:t>
            </a:r>
            <a:r>
              <a:rPr lang="en-US" altLang="en-US" dirty="0" smtClean="0">
                <a:solidFill>
                  <a:srgbClr val="FF0000"/>
                </a:solidFill>
              </a:rPr>
              <a:t>3/2</a:t>
            </a:r>
          </a:p>
          <a:p>
            <a:pPr>
              <a:buClr>
                <a:srgbClr val="3333CC"/>
              </a:buClr>
              <a:buSzPct val="60000"/>
              <a:defRPr/>
            </a:pP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3)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7030A0"/>
                </a:solidFill>
              </a:rPr>
              <a:t>Grandoni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</a:rPr>
              <a:t>Kalaitzis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err="1" smtClean="0">
                <a:solidFill>
                  <a:srgbClr val="7030A0"/>
                </a:solidFill>
              </a:rPr>
              <a:t>Zenklusen</a:t>
            </a:r>
            <a:r>
              <a:rPr lang="en-US" altLang="en-US" dirty="0" smtClean="0">
                <a:solidFill>
                  <a:srgbClr val="7030A0"/>
                </a:solidFill>
              </a:rPr>
              <a:t>. </a:t>
            </a:r>
            <a:r>
              <a:rPr lang="en-US" altLang="en-US" dirty="0" smtClean="0">
                <a:solidFill>
                  <a:srgbClr val="FF0000"/>
                </a:solidFill>
              </a:rPr>
              <a:t>1.458</a:t>
            </a:r>
          </a:p>
          <a:p>
            <a:pPr>
              <a:buClr>
                <a:srgbClr val="3333CC"/>
              </a:buClr>
              <a:buSzPct val="60000"/>
              <a:defRPr/>
            </a:pPr>
            <a:endParaRPr lang="en-US" altLang="en-US" dirty="0" smtClean="0">
              <a:solidFill>
                <a:schemeClr val="tx1"/>
              </a:solidFill>
            </a:endParaRP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Weighted case: Traub et al.</a:t>
            </a:r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We start with a well structured simple solution.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We find a set </a:t>
            </a:r>
            <a:r>
              <a:rPr lang="en-US" altLang="en-US">
                <a:solidFill>
                  <a:srgbClr val="FF0000"/>
                </a:solidFill>
              </a:rPr>
              <a:t>C </a:t>
            </a:r>
            <a:r>
              <a:rPr lang="en-US" altLang="en-US"/>
              <a:t>to add to the solution.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We remove after </a:t>
            </a:r>
            <a:r>
              <a:rPr lang="en-US" altLang="en-US">
                <a:solidFill>
                  <a:srgbClr val="FF0000"/>
                </a:solidFill>
              </a:rPr>
              <a:t>C </a:t>
            </a:r>
            <a:r>
              <a:rPr lang="en-US" altLang="en-US"/>
              <a:t>is added the non required links of the simple solution. 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cost of </a:t>
            </a:r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/>
              <a:t> is less that the amount the cost was reduced by.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Relative greedy solution</a:t>
            </a: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We start with a well structured simple solution.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We find a set </a:t>
            </a:r>
            <a:r>
              <a:rPr lang="en-US" altLang="en-US">
                <a:solidFill>
                  <a:srgbClr val="FF0000"/>
                </a:solidFill>
              </a:rPr>
              <a:t>C </a:t>
            </a:r>
            <a:r>
              <a:rPr lang="en-US" altLang="en-US"/>
              <a:t>to add to the solution.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We remove after </a:t>
            </a:r>
            <a:r>
              <a:rPr lang="en-US" altLang="en-US">
                <a:solidFill>
                  <a:srgbClr val="FF0000"/>
                </a:solidFill>
              </a:rPr>
              <a:t>C </a:t>
            </a:r>
            <a:r>
              <a:rPr lang="en-US" altLang="en-US"/>
              <a:t>is added the non required links of the simple solution. 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cost of </a:t>
            </a:r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/>
              <a:t> is less that the amount the cost was reduced by.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The solution we start with</a:t>
            </a:r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ratio </a:t>
            </a:r>
            <a:r>
              <a:rPr lang="en-US" altLang="en-US">
                <a:solidFill>
                  <a:srgbClr val="FF0000"/>
                </a:solidFill>
              </a:rPr>
              <a:t>2 </a:t>
            </a:r>
            <a:r>
              <a:rPr lang="en-US" altLang="en-US"/>
              <a:t>with splitting to up links, find a set </a:t>
            </a:r>
            <a:r>
              <a:rPr lang="en-US" altLang="en-US">
                <a:solidFill>
                  <a:srgbClr val="FF0000"/>
                </a:solidFill>
              </a:rPr>
              <a:t>C </a:t>
            </a:r>
            <a:r>
              <a:rPr lang="en-US" altLang="en-US"/>
              <a:t>to add to the solution.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We remove after </a:t>
            </a:r>
            <a:r>
              <a:rPr lang="en-US" altLang="en-US">
                <a:solidFill>
                  <a:srgbClr val="FF0000"/>
                </a:solidFill>
              </a:rPr>
              <a:t>C </a:t>
            </a:r>
            <a:r>
              <a:rPr lang="en-US" altLang="en-US"/>
              <a:t>is added the non required links of up links solution. 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cost of </a:t>
            </a:r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/>
              <a:t> is less that the amount the cost was reduced by.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Algorithm</a:t>
            </a:r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Let </a:t>
            </a:r>
            <a:r>
              <a:rPr lang="en-US" altLang="en-US">
                <a:solidFill>
                  <a:srgbClr val="FF0000"/>
                </a:solidFill>
              </a:rPr>
              <a:t>F</a:t>
            </a:r>
            <a:r>
              <a:rPr lang="en-US" altLang="en-US"/>
              <a:t> be the up solution and </a:t>
            </a:r>
            <a:r>
              <a:rPr lang="en-US" altLang="en-US">
                <a:solidFill>
                  <a:srgbClr val="FF0000"/>
                </a:solidFill>
              </a:rPr>
              <a:t>C </a:t>
            </a:r>
            <a:r>
              <a:rPr lang="en-US" altLang="en-US"/>
              <a:t>the partial solution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 As long as we can find some  set </a:t>
            </a:r>
            <a:r>
              <a:rPr lang="en-US" altLang="en-US">
                <a:solidFill>
                  <a:srgbClr val="FF0000"/>
                </a:solidFill>
              </a:rPr>
              <a:t>C </a:t>
            </a:r>
            <a:r>
              <a:rPr lang="en-US" altLang="en-US"/>
              <a:t>to add to the solution so that the cost of </a:t>
            </a:r>
            <a:r>
              <a:rPr lang="en-US" altLang="en-US">
                <a:solidFill>
                  <a:srgbClr val="FF0000"/>
                </a:solidFill>
              </a:rPr>
              <a:t>F</a:t>
            </a:r>
            <a:r>
              <a:rPr lang="en-US" altLang="en-US"/>
              <a:t> is reduced by </a:t>
            </a:r>
            <a:r>
              <a:rPr lang="en-US" altLang="en-US">
                <a:solidFill>
                  <a:srgbClr val="FF0000"/>
                </a:solidFill>
              </a:rPr>
              <a:t>w(F) </a:t>
            </a:r>
            <a:r>
              <a:rPr lang="en-US" altLang="en-US"/>
              <a:t> which is more than </a:t>
            </a:r>
            <a:r>
              <a:rPr lang="en-US" altLang="en-US">
                <a:solidFill>
                  <a:srgbClr val="FF0000"/>
                </a:solidFill>
              </a:rPr>
              <a:t>w(C),</a:t>
            </a:r>
            <a:r>
              <a:rPr lang="en-US" altLang="en-US"/>
              <a:t> do it. 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question is what </a:t>
            </a:r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/>
              <a:t> is useful?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Also what </a:t>
            </a:r>
            <a:r>
              <a:rPr lang="en-US" altLang="en-US">
                <a:solidFill>
                  <a:srgbClr val="FF0000"/>
                </a:solidFill>
              </a:rPr>
              <a:t>C </a:t>
            </a:r>
            <a:r>
              <a:rPr lang="en-US" altLang="en-US"/>
              <a:t>are computable?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What C to choose?</a:t>
            </a:r>
          </a:p>
        </p:txBody>
      </p:sp>
      <p:sp>
        <p:nvSpPr>
          <p:cNvPr id="91139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We need to be able to find an improving </a:t>
            </a:r>
            <a:r>
              <a:rPr lang="en-US" altLang="en-US">
                <a:solidFill>
                  <a:srgbClr val="FF0000"/>
                </a:solidFill>
              </a:rPr>
              <a:t>C </a:t>
            </a:r>
            <a:r>
              <a:rPr lang="en-US" altLang="en-US"/>
              <a:t> in poly time.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If </a:t>
            </a:r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/>
              <a:t> can be constant we can just enumerate. Works for </a:t>
            </a:r>
            <a:r>
              <a:rPr lang="en-US" altLang="en-US">
                <a:solidFill>
                  <a:srgbClr val="7030A0"/>
                </a:solidFill>
              </a:rPr>
              <a:t>Steiner Tree</a:t>
            </a:r>
            <a:r>
              <a:rPr lang="en-US" altLang="en-US"/>
              <a:t>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Here it does not work 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They find by </a:t>
            </a:r>
            <a:r>
              <a:rPr lang="en-US" altLang="en-US">
                <a:solidFill>
                  <a:srgbClr val="00B050"/>
                </a:solidFill>
              </a:rPr>
              <a:t>DP</a:t>
            </a:r>
            <a:r>
              <a:rPr lang="en-US" altLang="en-US"/>
              <a:t> a truly smart </a:t>
            </a:r>
            <a:r>
              <a:rPr lang="en-US" altLang="en-US">
                <a:solidFill>
                  <a:srgbClr val="FF0000"/>
                </a:solidFill>
              </a:rPr>
              <a:t>C </a:t>
            </a:r>
            <a:r>
              <a:rPr lang="en-US" altLang="en-US"/>
              <a:t>that I will not describe. Brilliant.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 </a:t>
            </a:r>
            <a:r>
              <a:rPr lang="en-US" altLang="en-US" sz="4400">
                <a:solidFill>
                  <a:srgbClr val="00B0F0"/>
                </a:solidFill>
              </a:rPr>
              <a:t>Another way of posing the problem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 A family of sets is </a:t>
            </a:r>
            <a:r>
              <a:rPr lang="en-US" altLang="en-US">
                <a:solidFill>
                  <a:srgbClr val="00B050"/>
                </a:solidFill>
              </a:rPr>
              <a:t>laminar</a:t>
            </a:r>
            <a:r>
              <a:rPr lang="en-US" altLang="en-US"/>
              <a:t> is for any two set </a:t>
            </a:r>
            <a:r>
              <a:rPr lang="en-US" altLang="en-US">
                <a:solidFill>
                  <a:srgbClr val="FF0000"/>
                </a:solidFill>
              </a:rPr>
              <a:t>A,B</a:t>
            </a:r>
            <a:r>
              <a:rPr lang="en-US" altLang="en-US"/>
              <a:t>, either one set contains the other or the sets are disjoint.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A laminar family is a tree. So our problem is equivalent to covering Laminar families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Part of a  subject to know: </a:t>
            </a:r>
            <a:r>
              <a:rPr lang="en-US" altLang="en-US">
                <a:solidFill>
                  <a:srgbClr val="00B050"/>
                </a:solidFill>
              </a:rPr>
              <a:t>uncrossing.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What is it based on?</a:t>
            </a: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Let the type of solution they find   called smart </a:t>
            </a:r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/>
              <a:t>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A remarkable lemma: </a:t>
            </a:r>
            <a:r>
              <a:rPr lang="en-US" altLang="en-US">
                <a:solidFill>
                  <a:srgbClr val="FF0000"/>
                </a:solidFill>
              </a:rPr>
              <a:t>OPT </a:t>
            </a:r>
            <a:r>
              <a:rPr lang="en-US" altLang="en-US"/>
              <a:t>can be decompose into disjoint smart </a:t>
            </a:r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/>
              <a:t>, so that </a:t>
            </a:r>
            <a:r>
              <a:rPr lang="en-US" altLang="en-US">
                <a:solidFill>
                  <a:srgbClr val="FF0000"/>
                </a:solidFill>
              </a:rPr>
              <a:t>∑</a:t>
            </a:r>
            <a:r>
              <a:rPr lang="en-US" altLang="en-US" baseline="-25000">
                <a:solidFill>
                  <a:srgbClr val="FF0000"/>
                </a:solidFill>
              </a:rPr>
              <a:t>C </a:t>
            </a:r>
            <a:r>
              <a:rPr lang="en-US" altLang="en-US">
                <a:solidFill>
                  <a:srgbClr val="FF0000"/>
                </a:solidFill>
              </a:rPr>
              <a:t> Reduce(C)≥(1-</a:t>
            </a:r>
            <a:r>
              <a:rPr lang="el-G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)w(F)</a:t>
            </a: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and there are only about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1/</a:t>
            </a:r>
            <a:r>
              <a:rPr lang="el-GR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ε</a:t>
            </a: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such </a:t>
            </a:r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This is not even the 3/2</a:t>
            </a:r>
          </a:p>
        </p:txBody>
      </p:sp>
      <p:sp>
        <p:nvSpPr>
          <p:cNvPr id="95235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The </a:t>
            </a:r>
            <a:r>
              <a:rPr lang="en-US" altLang="en-US">
                <a:solidFill>
                  <a:srgbClr val="FF0000"/>
                </a:solidFill>
              </a:rPr>
              <a:t>3/2</a:t>
            </a:r>
            <a:r>
              <a:rPr lang="en-US" altLang="en-US"/>
              <a:t> is a more complex </a:t>
            </a:r>
            <a:r>
              <a:rPr lang="en-US" altLang="en-US">
                <a:solidFill>
                  <a:srgbClr val="00B050"/>
                </a:solidFill>
              </a:rPr>
              <a:t>local search </a:t>
            </a:r>
            <a:r>
              <a:rPr lang="en-US" altLang="en-US"/>
              <a:t>algorithm that takes into account the edges of </a:t>
            </a:r>
            <a:r>
              <a:rPr lang="en-US" altLang="en-US">
                <a:solidFill>
                  <a:srgbClr val="FF0000"/>
                </a:solidFill>
              </a:rPr>
              <a:t>C</a:t>
            </a:r>
            <a:r>
              <a:rPr lang="en-US" altLang="en-US"/>
              <a:t> we added before.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Uses a nice </a:t>
            </a:r>
            <a:r>
              <a:rPr lang="en-US" altLang="en-US">
                <a:solidFill>
                  <a:srgbClr val="00B050"/>
                </a:solidFill>
              </a:rPr>
              <a:t>potential function</a:t>
            </a:r>
            <a:r>
              <a:rPr lang="en-US" altLang="en-US"/>
              <a:t>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7030A0"/>
                </a:solidFill>
              </a:rPr>
              <a:t>Traub </a:t>
            </a:r>
            <a:r>
              <a:rPr lang="en-US" altLang="en-US"/>
              <a:t>gave a talk on this on some seminar. Should not be hard to find in the web.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Open problems</a:t>
            </a:r>
          </a:p>
        </p:txBody>
      </p:sp>
      <p:sp>
        <p:nvSpPr>
          <p:cNvPr id="97283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Lower bound? Very low constant.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Augment from even </a:t>
            </a:r>
            <a:r>
              <a:rPr lang="en-US" altLang="en-US">
                <a:solidFill>
                  <a:srgbClr val="FF0000"/>
                </a:solidFill>
              </a:rPr>
              <a:t>k </a:t>
            </a:r>
            <a:r>
              <a:rPr lang="en-US" altLang="en-US"/>
              <a:t>to odd </a:t>
            </a:r>
            <a:r>
              <a:rPr lang="en-US" altLang="en-US">
                <a:solidFill>
                  <a:srgbClr val="FF0000"/>
                </a:solidFill>
              </a:rPr>
              <a:t>k.</a:t>
            </a:r>
            <a:r>
              <a:rPr lang="en-US" altLang="en-US"/>
              <a:t> I do not think the weighted has better than 2.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2060"/>
                </a:solidFill>
              </a:rPr>
              <a:t>I think </a:t>
            </a:r>
            <a:r>
              <a:rPr lang="en-US" altLang="en-US">
                <a:solidFill>
                  <a:srgbClr val="FF0000"/>
                </a:solidFill>
              </a:rPr>
              <a:t>4/3</a:t>
            </a:r>
            <a:r>
              <a:rPr lang="en-US" altLang="en-US">
                <a:solidFill>
                  <a:srgbClr val="002060"/>
                </a:solidFill>
              </a:rPr>
              <a:t> is the best for unweighted.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2060"/>
                </a:solidFill>
              </a:rPr>
              <a:t>Is </a:t>
            </a:r>
            <a:r>
              <a:rPr lang="en-US" altLang="en-US">
                <a:solidFill>
                  <a:srgbClr val="FF0000"/>
                </a:solidFill>
              </a:rPr>
              <a:t>3/2</a:t>
            </a:r>
            <a:r>
              <a:rPr lang="en-US" altLang="en-US">
                <a:solidFill>
                  <a:srgbClr val="002060"/>
                </a:solidFill>
              </a:rPr>
              <a:t> best for weighted?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2060"/>
                </a:solidFill>
              </a:rPr>
              <a:t>Making the graph </a:t>
            </a:r>
            <a:r>
              <a:rPr lang="en-US" altLang="en-US">
                <a:solidFill>
                  <a:srgbClr val="FF0000"/>
                </a:solidFill>
              </a:rPr>
              <a:t>2 </a:t>
            </a:r>
            <a:r>
              <a:rPr lang="en-US" altLang="en-US">
                <a:solidFill>
                  <a:srgbClr val="002060"/>
                </a:solidFill>
              </a:rPr>
              <a:t>connected from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</a:t>
            </a:r>
            <a:r>
              <a:rPr lang="en-US" altLang="en-US">
                <a:solidFill>
                  <a:srgbClr val="002060"/>
                </a:solidFill>
                <a:sym typeface="Symbol" panose="05050102010706020507" pitchFamily="18" charset="2"/>
              </a:rPr>
              <a:t>. Better than </a:t>
            </a:r>
            <a:r>
              <a:rPr lang="en-US" altLang="en-US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002060"/>
                </a:solidFill>
                <a:sym typeface="Symbol" panose="05050102010706020507" pitchFamily="18" charset="2"/>
              </a:rPr>
              <a:t>?</a:t>
            </a:r>
            <a:endParaRPr lang="en-US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00B0F0"/>
                </a:solidFill>
              </a:rPr>
              <a:t>Work on the unweighted case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First to break the ratio of </a:t>
            </a:r>
            <a:r>
              <a:rPr lang="en-US" altLang="en-US">
                <a:solidFill>
                  <a:srgbClr val="FF0000"/>
                </a:solidFill>
              </a:rPr>
              <a:t>2 </a:t>
            </a:r>
            <a:r>
              <a:rPr lang="en-US" altLang="en-US"/>
              <a:t>was </a:t>
            </a:r>
            <a:r>
              <a:rPr lang="en-US" altLang="en-US">
                <a:solidFill>
                  <a:srgbClr val="0070C0"/>
                </a:solidFill>
              </a:rPr>
              <a:t>Nagamochi.</a:t>
            </a:r>
            <a:r>
              <a:rPr lang="en-US" altLang="en-US"/>
              <a:t> About </a:t>
            </a:r>
            <a:r>
              <a:rPr lang="en-US" altLang="en-US">
                <a:solidFill>
                  <a:srgbClr val="FF0000"/>
                </a:solidFill>
              </a:rPr>
              <a:t>40</a:t>
            </a:r>
            <a:r>
              <a:rPr lang="en-US" altLang="en-US"/>
              <a:t> pages paper. Ratio roughly </a:t>
            </a:r>
            <a:r>
              <a:rPr lang="en-US" altLang="en-US">
                <a:solidFill>
                  <a:srgbClr val="FF0000"/>
                </a:solidFill>
              </a:rPr>
              <a:t>1.9. </a:t>
            </a:r>
            <a:r>
              <a:rPr lang="en-US" altLang="en-US">
                <a:solidFill>
                  <a:srgbClr val="7030A0"/>
                </a:solidFill>
              </a:rPr>
              <a:t>DAM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In</a:t>
            </a:r>
            <a:r>
              <a:rPr lang="en-US" altLang="en-US">
                <a:solidFill>
                  <a:srgbClr val="FF0000"/>
                </a:solidFill>
              </a:rPr>
              <a:t> 2016 </a:t>
            </a:r>
            <a:r>
              <a:rPr lang="en-US" altLang="en-US">
                <a:solidFill>
                  <a:srgbClr val="7030A0"/>
                </a:solidFill>
              </a:rPr>
              <a:t>Kortsarz, Nutov </a:t>
            </a:r>
            <a:r>
              <a:rPr lang="en-US" altLang="en-US"/>
              <a:t>gave </a:t>
            </a:r>
            <a:r>
              <a:rPr lang="en-US" altLang="en-US">
                <a:solidFill>
                  <a:srgbClr val="FF0000"/>
                </a:solidFill>
              </a:rPr>
              <a:t>1.5 </a:t>
            </a:r>
            <a:r>
              <a:rPr lang="en-US" altLang="en-US"/>
              <a:t>ratio (combinatorial) </a:t>
            </a:r>
            <a:r>
              <a:rPr lang="en-US" altLang="en-US">
                <a:solidFill>
                  <a:srgbClr val="7030A0"/>
                </a:solidFill>
              </a:rPr>
              <a:t>TALG </a:t>
            </a:r>
            <a:r>
              <a:rPr lang="en-US" altLang="en-US">
                <a:solidFill>
                  <a:srgbClr val="FF0000"/>
                </a:solidFill>
              </a:rPr>
              <a:t>2016</a:t>
            </a:r>
            <a:r>
              <a:rPr lang="en-US" altLang="en-US">
                <a:solidFill>
                  <a:srgbClr val="7030A0"/>
                </a:solidFill>
              </a:rPr>
              <a:t>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FF0000"/>
                </a:solidFill>
              </a:rPr>
              <a:t>Cheriyan and Gao </a:t>
            </a:r>
            <a:r>
              <a:rPr lang="en-US" altLang="en-US"/>
              <a:t>gave </a:t>
            </a:r>
            <a:r>
              <a:rPr lang="en-US" altLang="en-US">
                <a:solidFill>
                  <a:srgbClr val="00B050"/>
                </a:solidFill>
              </a:rPr>
              <a:t>the same ratio </a:t>
            </a:r>
            <a:r>
              <a:rPr lang="en-US" altLang="en-US"/>
              <a:t>with </a:t>
            </a:r>
            <a:r>
              <a:rPr lang="en-US" altLang="en-US">
                <a:solidFill>
                  <a:srgbClr val="0070C0"/>
                </a:solidFill>
              </a:rPr>
              <a:t>similar algorithm </a:t>
            </a:r>
            <a:r>
              <a:rPr lang="en-US" altLang="en-US"/>
              <a:t>but </a:t>
            </a:r>
            <a:r>
              <a:rPr lang="en-US" altLang="en-US">
                <a:solidFill>
                  <a:srgbClr val="FF0000"/>
                </a:solidFill>
              </a:rPr>
              <a:t>novel </a:t>
            </a:r>
            <a:r>
              <a:rPr lang="en-US" altLang="en-US"/>
              <a:t>analysis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333399"/>
                </a:solidFill>
              </a:rPr>
              <a:t>  </a:t>
            </a:r>
            <a:r>
              <a:rPr lang="en-US" altLang="en-US" sz="4400">
                <a:solidFill>
                  <a:srgbClr val="00B0F0"/>
                </a:solidFill>
              </a:rPr>
              <a:t>Continued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70C0"/>
                </a:solidFill>
              </a:rPr>
              <a:t> Cheriyan </a:t>
            </a:r>
            <a:r>
              <a:rPr lang="en-US" altLang="en-US"/>
              <a:t>et al used </a:t>
            </a:r>
            <a:r>
              <a:rPr lang="en-US" altLang="en-US">
                <a:solidFill>
                  <a:srgbClr val="00B050"/>
                </a:solidFill>
              </a:rPr>
              <a:t>Lift and Project </a:t>
            </a:r>
            <a:r>
              <a:rPr lang="en-US" altLang="en-US"/>
              <a:t>to prove the </a:t>
            </a:r>
            <a:r>
              <a:rPr lang="en-US" altLang="en-US">
                <a:solidFill>
                  <a:srgbClr val="FF0000"/>
                </a:solidFill>
              </a:rPr>
              <a:t>3/2</a:t>
            </a:r>
            <a:r>
              <a:rPr lang="en-US" altLang="en-US"/>
              <a:t> ratio. Interesting idea: proving ratio of a combinatorial algorithm by </a:t>
            </a:r>
            <a:r>
              <a:rPr lang="en-US" altLang="en-US">
                <a:solidFill>
                  <a:srgbClr val="00B050"/>
                </a:solidFill>
              </a:rPr>
              <a:t>Lift and Project</a:t>
            </a:r>
            <a:r>
              <a:rPr lang="en-US" altLang="en-US"/>
              <a:t>. </a:t>
            </a:r>
            <a:r>
              <a:rPr lang="en-US" altLang="en-US">
                <a:solidFill>
                  <a:srgbClr val="7030A0"/>
                </a:solidFill>
              </a:rPr>
              <a:t>Algorithmica </a:t>
            </a:r>
            <a:r>
              <a:rPr lang="en-US" altLang="en-US">
                <a:solidFill>
                  <a:srgbClr val="FF0000"/>
                </a:solidFill>
              </a:rPr>
              <a:t>2018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/>
              <a:t>Best known approximation ratio </a:t>
            </a:r>
            <a:r>
              <a:rPr lang="en-US" altLang="en-US">
                <a:solidFill>
                  <a:srgbClr val="FF0000"/>
                </a:solidFill>
              </a:rPr>
              <a:t>1.458</a:t>
            </a:r>
            <a:r>
              <a:rPr lang="en-US" altLang="en-US"/>
              <a:t> by </a:t>
            </a:r>
            <a:r>
              <a:rPr lang="en-US" altLang="en-US">
                <a:solidFill>
                  <a:srgbClr val="FF0000"/>
                </a:solidFill>
              </a:rPr>
              <a:t>Grandoni Kalaitzis Zenklusen.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>
                <a:solidFill>
                  <a:srgbClr val="00B050"/>
                </a:solidFill>
              </a:rPr>
              <a:t>LP</a:t>
            </a:r>
            <a:r>
              <a:rPr lang="en-US" altLang="en-US"/>
              <a:t> based. </a:t>
            </a:r>
            <a:r>
              <a:rPr lang="en-US" altLang="en-US">
                <a:solidFill>
                  <a:srgbClr val="7030A0"/>
                </a:solidFill>
              </a:rPr>
              <a:t>STOC 2018.</a:t>
            </a:r>
          </a:p>
          <a:p>
            <a:pPr>
              <a:buClr>
                <a:srgbClr val="3333CC"/>
              </a:buClr>
              <a:buSzPct val="60000"/>
              <a:buFont typeface="Wingdings" panose="05000000000000000000" pitchFamily="2" charset="2"/>
              <a:buNone/>
            </a:pPr>
            <a:endParaRPr lang="en-US" altLang="en-US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/>
            <a:r>
              <a:rPr lang="en-US" altLang="en-US" sz="4400">
                <a:solidFill>
                  <a:srgbClr val="333399"/>
                </a:solidFill>
              </a:rPr>
              <a:t> </a:t>
            </a:r>
            <a:r>
              <a:rPr lang="en-US" altLang="en-US" sz="4400">
                <a:solidFill>
                  <a:srgbClr val="00B0F0"/>
                </a:solidFill>
              </a:rPr>
              <a:t>The weighted case: known work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>
                <a:solidFill>
                  <a:srgbClr val="000000"/>
                </a:solidFill>
              </a:rPr>
              <a:t>We may assume it’s a metric, </a:t>
            </a:r>
            <a:r>
              <a:rPr lang="en-US" altLang="en-US" sz="3200">
                <a:solidFill>
                  <a:srgbClr val="FF0000"/>
                </a:solidFill>
              </a:rPr>
              <a:t>since the problem on a path</a:t>
            </a:r>
            <a:r>
              <a:rPr lang="en-US" altLang="en-US" sz="3200">
                <a:solidFill>
                  <a:srgbClr val="000000"/>
                </a:solidFill>
              </a:rPr>
              <a:t> is polynomial.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>
                <a:solidFill>
                  <a:srgbClr val="000000"/>
                </a:solidFill>
              </a:rPr>
              <a:t> </a:t>
            </a:r>
            <a:r>
              <a:rPr lang="en-US" altLang="en-US" sz="3200">
                <a:solidFill>
                  <a:srgbClr val="7030A0"/>
                </a:solidFill>
              </a:rPr>
              <a:t>Cheriyan Jordan and Ravi: </a:t>
            </a:r>
            <a:r>
              <a:rPr lang="en-US" altLang="en-US" sz="3200">
                <a:solidFill>
                  <a:srgbClr val="000000"/>
                </a:solidFill>
              </a:rPr>
              <a:t>the problem is hard even if the links are an </a:t>
            </a:r>
            <a:r>
              <a:rPr lang="en-US" altLang="en-US" sz="3200">
                <a:solidFill>
                  <a:srgbClr val="FF0000"/>
                </a:solidFill>
              </a:rPr>
              <a:t>Hamiltonian path</a:t>
            </a:r>
            <a:r>
              <a:rPr lang="en-US" altLang="en-US" sz="3200">
                <a:solidFill>
                  <a:srgbClr val="7030A0"/>
                </a:solidFill>
              </a:rPr>
              <a:t> </a:t>
            </a:r>
            <a:r>
              <a:rPr lang="en-US" altLang="en-US" sz="3200">
                <a:solidFill>
                  <a:srgbClr val="000000"/>
                </a:solidFill>
              </a:rPr>
              <a:t>on the leaves.</a:t>
            </a:r>
            <a:r>
              <a:rPr lang="en-US" altLang="en-US" sz="3200">
                <a:solidFill>
                  <a:srgbClr val="0070C0"/>
                </a:solidFill>
              </a:rPr>
              <a:t>   </a:t>
            </a:r>
            <a:r>
              <a:rPr lang="en-US" altLang="en-US" sz="3200" baseline="30000">
                <a:solidFill>
                  <a:srgbClr val="0070C0"/>
                </a:solidFill>
              </a:rPr>
              <a:t>    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 baseline="30000">
                <a:solidFill>
                  <a:srgbClr val="FF0000"/>
                </a:solidFill>
              </a:rPr>
              <a:t> </a:t>
            </a:r>
            <a:r>
              <a:rPr lang="en-US" altLang="en-US" sz="3200">
                <a:solidFill>
                  <a:srgbClr val="000000"/>
                </a:solidFill>
              </a:rPr>
              <a:t>A </a:t>
            </a:r>
            <a:r>
              <a:rPr lang="en-US" altLang="en-US" sz="3200">
                <a:solidFill>
                  <a:srgbClr val="FF0000"/>
                </a:solidFill>
              </a:rPr>
              <a:t>½ </a:t>
            </a:r>
            <a:r>
              <a:rPr lang="en-US" altLang="en-US" sz="3200">
                <a:solidFill>
                  <a:srgbClr val="000000"/>
                </a:solidFill>
              </a:rPr>
              <a:t>integral solution gives </a:t>
            </a:r>
            <a:r>
              <a:rPr lang="en-US" altLang="en-US" sz="3200">
                <a:solidFill>
                  <a:srgbClr val="FF0000"/>
                </a:solidFill>
              </a:rPr>
              <a:t>4/3</a:t>
            </a:r>
            <a:r>
              <a:rPr lang="en-US" altLang="en-US" sz="3200">
                <a:solidFill>
                  <a:srgbClr val="000000"/>
                </a:solidFill>
              </a:rPr>
              <a:t> ratio.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>
                <a:solidFill>
                  <a:srgbClr val="000000"/>
                </a:solidFill>
              </a:rPr>
              <a:t>But in most cases </a:t>
            </a:r>
            <a:r>
              <a:rPr lang="en-US" altLang="en-US" sz="3200">
                <a:solidFill>
                  <a:srgbClr val="FF0000"/>
                </a:solidFill>
              </a:rPr>
              <a:t>not half integral.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 algn="ctr"/>
            <a:r>
              <a:rPr lang="en-US" altLang="en-US" sz="4400">
                <a:solidFill>
                  <a:srgbClr val="333399"/>
                </a:solidFill>
              </a:rPr>
              <a:t> </a:t>
            </a:r>
            <a:r>
              <a:rPr lang="en-US" altLang="en-US" sz="4400">
                <a:solidFill>
                  <a:srgbClr val="00B0F0"/>
                </a:solidFill>
              </a:rPr>
              <a:t>The weighted case continued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chemeClr val="bg1"/>
                </a:solidFill>
                <a:latin typeface="Tahoma" panose="020B0604030504040204" pitchFamily="34" charset="0"/>
                <a:cs typeface="DejaVu Sans" charset="0"/>
              </a:defRPr>
            </a:lvl9pPr>
          </a:lstStyle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>
                <a:solidFill>
                  <a:srgbClr val="000000"/>
                </a:solidFill>
              </a:rPr>
              <a:t> If the diameter is constant then there is a better than </a:t>
            </a:r>
            <a:r>
              <a:rPr lang="en-US" altLang="en-US" sz="3200">
                <a:solidFill>
                  <a:srgbClr val="FF0000"/>
                </a:solidFill>
              </a:rPr>
              <a:t>2 </a:t>
            </a:r>
            <a:r>
              <a:rPr lang="en-US" altLang="en-US" sz="3200">
                <a:solidFill>
                  <a:srgbClr val="000000"/>
                </a:solidFill>
              </a:rPr>
              <a:t>ratio: </a:t>
            </a:r>
            <a:r>
              <a:rPr lang="en-US" altLang="en-US" sz="3200">
                <a:solidFill>
                  <a:srgbClr val="FF0000"/>
                </a:solidFill>
              </a:rPr>
              <a:t>1+ln 2 </a:t>
            </a:r>
            <a:r>
              <a:rPr lang="en-US" altLang="en-US" sz="3200">
                <a:solidFill>
                  <a:srgbClr val="000000"/>
                </a:solidFill>
              </a:rPr>
              <a:t>in time </a:t>
            </a:r>
            <a:r>
              <a:rPr lang="en-US" altLang="en-US" sz="3200">
                <a:solidFill>
                  <a:srgbClr val="FF0000"/>
                </a:solidFill>
              </a:rPr>
              <a:t>n</a:t>
            </a:r>
            <a:r>
              <a:rPr lang="en-US" altLang="en-US" sz="3200" baseline="30000">
                <a:solidFill>
                  <a:srgbClr val="FF0000"/>
                </a:solidFill>
              </a:rPr>
              <a:t>f(D)</a:t>
            </a:r>
            <a:r>
              <a:rPr lang="en-US" altLang="en-US" sz="3200" baseline="30000">
                <a:solidFill>
                  <a:srgbClr val="0070C0"/>
                </a:solidFill>
              </a:rPr>
              <a:t>  </a:t>
            </a:r>
            <a:r>
              <a:rPr lang="en-US" altLang="en-US" sz="3200">
                <a:solidFill>
                  <a:srgbClr val="7030A0"/>
                </a:solidFill>
              </a:rPr>
              <a:t>Cohen and Nutov.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>
                <a:solidFill>
                  <a:srgbClr val="7030A0"/>
                </a:solidFill>
              </a:rPr>
              <a:t>Landau and Nutov: </a:t>
            </a:r>
            <a:r>
              <a:rPr lang="en-US" altLang="en-US" sz="3200">
                <a:solidFill>
                  <a:srgbClr val="000000"/>
                </a:solidFill>
              </a:rPr>
              <a:t>study the case links are leaf to leaf.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>
                <a:solidFill>
                  <a:srgbClr val="000000"/>
                </a:solidFill>
              </a:rPr>
              <a:t>The problem parametrize by </a:t>
            </a:r>
            <a:r>
              <a:rPr lang="en-US" altLang="en-US" sz="3200">
                <a:solidFill>
                  <a:srgbClr val="FF0000"/>
                </a:solidFill>
              </a:rPr>
              <a:t>opt </a:t>
            </a:r>
            <a:r>
              <a:rPr lang="en-US" altLang="en-US" sz="3200">
                <a:solidFill>
                  <a:srgbClr val="000000"/>
                </a:solidFill>
              </a:rPr>
              <a:t>is fixed parameter tractable. </a:t>
            </a:r>
          </a:p>
          <a:p>
            <a:pPr>
              <a:spcBef>
                <a:spcPts val="800"/>
              </a:spcBef>
              <a:buClr>
                <a:srgbClr val="3333CC"/>
              </a:buClr>
              <a:buSzPct val="60000"/>
              <a:buFont typeface="Wingdings" panose="05000000000000000000" pitchFamily="2" charset="2"/>
              <a:buChar char=""/>
            </a:pPr>
            <a:r>
              <a:rPr lang="en-US" altLang="en-US" sz="3200">
                <a:solidFill>
                  <a:srgbClr val="000000"/>
                </a:solidFill>
              </a:rPr>
              <a:t> Due to </a:t>
            </a:r>
            <a:r>
              <a:rPr lang="en-US" altLang="en-US" sz="3200">
                <a:solidFill>
                  <a:srgbClr val="7030A0"/>
                </a:solidFill>
              </a:rPr>
              <a:t>Marx et al</a:t>
            </a:r>
            <a:r>
              <a:rPr lang="en-US" altLang="en-US" sz="3200">
                <a:solidFill>
                  <a:srgbClr val="0070C0"/>
                </a:solidFill>
              </a:rPr>
              <a:t>   </a:t>
            </a:r>
            <a:r>
              <a:rPr lang="en-US" altLang="en-US" sz="3200" baseline="30000">
                <a:solidFill>
                  <a:srgbClr val="0070C0"/>
                </a:solidFill>
              </a:rPr>
              <a:t>  </a:t>
            </a:r>
            <a:r>
              <a:rPr lang="en-US" altLang="en-US" sz="3200">
                <a:solidFill>
                  <a:srgbClr val="0070C0"/>
                </a:solidFill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"/>
        <a:cs typeface="DejaVu Sans"/>
      </a:majorFont>
      <a:minorFont>
        <a:latin typeface="Tahoma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"/>
        <a:cs typeface="DejaVu Sans"/>
      </a:majorFont>
      <a:minorFont>
        <a:latin typeface="Tahoma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4558</TotalTime>
  <Words>1857</Words>
  <Application>Microsoft Office PowerPoint</Application>
  <PresentationFormat>On-screen Show (4:3)</PresentationFormat>
  <Paragraphs>209</Paragraphs>
  <Slides>52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2" baseType="lpstr">
      <vt:lpstr>Tahoma</vt:lpstr>
      <vt:lpstr>DejaVu Sans</vt:lpstr>
      <vt:lpstr>Arial</vt:lpstr>
      <vt:lpstr>Times New Roman</vt:lpstr>
      <vt:lpstr>Wingdings</vt:lpstr>
      <vt:lpstr>Symbol</vt:lpstr>
      <vt:lpstr>Calibri</vt:lpstr>
      <vt:lpstr>Script MT Bold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kortsarts</dc:creator>
  <cp:lastModifiedBy>ykortsarts-wua</cp:lastModifiedBy>
  <cp:revision>400</cp:revision>
  <cp:lastPrinted>1601-01-01T00:00:00Z</cp:lastPrinted>
  <dcterms:created xsi:type="dcterms:W3CDTF">2009-02-21T17:16:45Z</dcterms:created>
  <dcterms:modified xsi:type="dcterms:W3CDTF">2022-01-03T20:53:19Z</dcterms:modified>
</cp:coreProperties>
</file>