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2" r:id="rId1"/>
  </p:sldMasterIdLst>
  <p:notesMasterIdLst>
    <p:notesMasterId r:id="rId29"/>
  </p:notesMasterIdLst>
  <p:sldIdLst>
    <p:sldId id="1330" r:id="rId2"/>
    <p:sldId id="1331" r:id="rId3"/>
    <p:sldId id="1332" r:id="rId4"/>
    <p:sldId id="400" r:id="rId5"/>
    <p:sldId id="798" r:id="rId6"/>
    <p:sldId id="799" r:id="rId7"/>
    <p:sldId id="800" r:id="rId8"/>
    <p:sldId id="801" r:id="rId9"/>
    <p:sldId id="802" r:id="rId10"/>
    <p:sldId id="803" r:id="rId11"/>
    <p:sldId id="804" r:id="rId12"/>
    <p:sldId id="805" r:id="rId13"/>
    <p:sldId id="806" r:id="rId14"/>
    <p:sldId id="807" r:id="rId15"/>
    <p:sldId id="808" r:id="rId16"/>
    <p:sldId id="809" r:id="rId17"/>
    <p:sldId id="810" r:id="rId18"/>
    <p:sldId id="811" r:id="rId19"/>
    <p:sldId id="812" r:id="rId20"/>
    <p:sldId id="813" r:id="rId21"/>
    <p:sldId id="821" r:id="rId22"/>
    <p:sldId id="815" r:id="rId23"/>
    <p:sldId id="816" r:id="rId24"/>
    <p:sldId id="817" r:id="rId25"/>
    <p:sldId id="1277" r:id="rId26"/>
    <p:sldId id="1251" r:id="rId27"/>
    <p:sldId id="1287" r:id="rId28"/>
  </p:sldIdLst>
  <p:sldSz cx="9144000" cy="6858000" type="screen4x3"/>
  <p:notesSz cx="6858000" cy="9144000"/>
  <p:defaultTextStyle>
    <a:defPPr>
      <a:defRPr lang="he-I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33CC33"/>
    <a:srgbClr val="00CC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013" autoAdjust="0"/>
    <p:restoredTop sz="91884" autoAdjust="0"/>
  </p:normalViewPr>
  <p:slideViewPr>
    <p:cSldViewPr>
      <p:cViewPr varScale="1">
        <p:scale>
          <a:sx n="75" d="100"/>
          <a:sy n="75" d="100"/>
        </p:scale>
        <p:origin x="1654" y="31"/>
      </p:cViewPr>
      <p:guideLst>
        <p:guide orient="horz" pos="2160"/>
        <p:guide pos="2880"/>
      </p:guideLst>
    </p:cSldViewPr>
  </p:slideViewPr>
  <p:notesTextViewPr>
    <p:cViewPr>
      <p:scale>
        <a:sx n="25" d="100"/>
        <a:sy n="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BF8FC95-93C8-4F53-B1D3-79D2C922D8D9}" type="datetimeFigureOut">
              <a:rPr lang="en-US"/>
              <a:pPr>
                <a:defRPr/>
              </a:pPr>
              <a:t>12/6/2021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05B869F-A7EC-44AE-991B-794C48BF89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5B869F-A7EC-44AE-991B-794C48BF891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5452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953287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929759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373508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667248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645084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554960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7026347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0767037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389057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328271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329461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9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8260744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30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1553375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370987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536625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088989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772794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6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873207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36775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153568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84275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552584-D2D8-455B-928D-D9A05FEB2ECE}" type="slidenum">
              <a:rPr lang="he-IL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35091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A73E19-29C6-49FE-8E7E-6E3F8F9FA334}" type="slidenum">
              <a:rPr lang="he-IL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30664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64A50D-7966-492F-9D80-EF29C1163CED}" type="slidenum">
              <a:rPr lang="he-IL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55696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008AB-3B1B-447E-BA7B-2F3F466A9A8C}" type="slidenum">
              <a:rPr lang="he-IL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41921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26F15B-4966-4478-B74C-3CC4A368BC8B}" type="slidenum">
              <a:rPr lang="he-IL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44222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22582B-2804-4BE7-A454-55BF9F50A2F3}" type="slidenum">
              <a:rPr lang="he-IL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96578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44F35E-A864-4DF2-AE32-C3A8D0AF965B}" type="slidenum">
              <a:rPr lang="he-IL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57674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10C202-548B-47A4-A8A3-7BBB52A31FE1}" type="slidenum">
              <a:rPr lang="he-IL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04102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B5DDCF-1A3C-42E8-BFF4-E99815A105F3}" type="slidenum">
              <a:rPr lang="he-IL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57193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965058-A23B-4E77-B9C5-27BDAB63697D}" type="slidenum">
              <a:rPr lang="he-IL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36569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2E30C5-FAED-4961-81B5-48ECA6E908C8}" type="slidenum">
              <a:rPr lang="he-IL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14500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242FC63-5B2A-4066-8907-BC946D9FDB17}" type="slidenum">
              <a:rPr lang="he-IL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63581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630237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B0F0"/>
                </a:solidFill>
              </a:rPr>
              <a:t>Approximating the </a:t>
            </a:r>
            <a:r>
              <a:rPr lang="en-US" sz="3600" dirty="0" smtClean="0">
                <a:solidFill>
                  <a:srgbClr val="00B0F0"/>
                </a:solidFill>
              </a:rPr>
              <a:t>Set </a:t>
            </a:r>
            <a:r>
              <a:rPr lang="en-US" sz="3600" dirty="0">
                <a:solidFill>
                  <a:srgbClr val="00B0F0"/>
                </a:solidFill>
              </a:rPr>
              <a:t>C</a:t>
            </a:r>
            <a:r>
              <a:rPr lang="en-US" sz="3600" dirty="0" smtClean="0">
                <a:solidFill>
                  <a:srgbClr val="00B0F0"/>
                </a:solidFill>
              </a:rPr>
              <a:t>over </a:t>
            </a:r>
            <a:r>
              <a:rPr lang="en-US" sz="3600" dirty="0" smtClean="0">
                <a:solidFill>
                  <a:srgbClr val="00B0F0"/>
                </a:solidFill>
              </a:rPr>
              <a:t>problem</a:t>
            </a:r>
            <a:endParaRPr lang="en-US" sz="3600" dirty="0">
              <a:solidFill>
                <a:srgbClr val="00B0F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79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4400" dirty="0">
                <a:solidFill>
                  <a:srgbClr val="B7E7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greedy star and others.</a:t>
            </a:r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eaLnBrk="1" hangingPunct="1">
              <a:spcBef>
                <a:spcPts val="1000"/>
              </a:spcBef>
              <a:buClr>
                <a:srgbClr val="FFCC00"/>
              </a:buClr>
              <a:buFont typeface="Wingdings" panose="05000000000000000000" pitchFamily="2" charset="2"/>
              <a:buChar char=""/>
            </a:pPr>
            <a:r>
              <a:rPr lang="en-US" alt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Note that the set selected costs </a:t>
            </a:r>
            <a:r>
              <a:rPr lang="en-US" alt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 </a:t>
            </a:r>
          </a:p>
          <a:p>
            <a:pPr eaLnBrk="1" hangingPunct="1">
              <a:spcBef>
                <a:spcPts val="1000"/>
              </a:spcBef>
              <a:buClr>
                <a:srgbClr val="FFCC00"/>
              </a:buClr>
              <a:buFont typeface="Wingdings" panose="05000000000000000000" pitchFamily="2" charset="2"/>
              <a:buChar char=""/>
            </a:pPr>
            <a:r>
              <a:rPr lang="en-US" alt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And the dual was increased by one. Thus we keep having dual value which equals the number of sets </a:t>
            </a:r>
            <a:r>
              <a:rPr lang="en-US" alt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added by greedy. </a:t>
            </a:r>
            <a:r>
              <a:rPr lang="en-US" alt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It can not be that </a:t>
            </a:r>
            <a:r>
              <a:rPr lang="en-US" alt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all </a:t>
            </a:r>
            <a:r>
              <a:rPr lang="en-US" alt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dual constrains hold.</a:t>
            </a:r>
            <a:r>
              <a:rPr lang="en-US" altLang="en-US" sz="4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4000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problem is NPC.</a:t>
            </a:r>
          </a:p>
          <a:p>
            <a:pPr eaLnBrk="1" hangingPunct="1">
              <a:spcBef>
                <a:spcPts val="1000"/>
              </a:spcBef>
              <a:buClr>
                <a:srgbClr val="FFCC00"/>
              </a:buClr>
              <a:buFont typeface="Wingdings" panose="05000000000000000000" pitchFamily="2" charset="2"/>
              <a:buNone/>
            </a:pPr>
            <a:endParaRPr lang="en-US" altLang="en-US" sz="4000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771583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457200" y="0"/>
            <a:ext cx="77724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4400" dirty="0">
                <a:solidFill>
                  <a:srgbClr val="B7E7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greedy algorithm and an arbitrary star</a:t>
            </a:r>
          </a:p>
        </p:txBody>
      </p:sp>
      <p:sp>
        <p:nvSpPr>
          <p:cNvPr id="10242" name="Oval 2"/>
          <p:cNvSpPr>
            <a:spLocks noChangeArrowheads="1"/>
          </p:cNvSpPr>
          <p:nvPr/>
        </p:nvSpPr>
        <p:spPr bwMode="auto">
          <a:xfrm>
            <a:off x="4114800" y="38862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43" name="Oval 3"/>
          <p:cNvSpPr>
            <a:spLocks noChangeArrowheads="1"/>
          </p:cNvSpPr>
          <p:nvPr/>
        </p:nvSpPr>
        <p:spPr bwMode="auto">
          <a:xfrm>
            <a:off x="140970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44" name="Oval 4"/>
          <p:cNvSpPr>
            <a:spLocks noChangeArrowheads="1"/>
          </p:cNvSpPr>
          <p:nvPr/>
        </p:nvSpPr>
        <p:spPr bwMode="auto">
          <a:xfrm>
            <a:off x="202565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45" name="Oval 5"/>
          <p:cNvSpPr>
            <a:spLocks noChangeArrowheads="1"/>
          </p:cNvSpPr>
          <p:nvPr/>
        </p:nvSpPr>
        <p:spPr bwMode="auto">
          <a:xfrm>
            <a:off x="548640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46" name="Oval 6"/>
          <p:cNvSpPr>
            <a:spLocks noChangeArrowheads="1"/>
          </p:cNvSpPr>
          <p:nvPr/>
        </p:nvSpPr>
        <p:spPr bwMode="auto">
          <a:xfrm>
            <a:off x="617220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47" name="Oval 7"/>
          <p:cNvSpPr>
            <a:spLocks noChangeArrowheads="1"/>
          </p:cNvSpPr>
          <p:nvPr/>
        </p:nvSpPr>
        <p:spPr bwMode="auto">
          <a:xfrm>
            <a:off x="678180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48" name="Oval 8"/>
          <p:cNvSpPr>
            <a:spLocks noChangeArrowheads="1"/>
          </p:cNvSpPr>
          <p:nvPr/>
        </p:nvSpPr>
        <p:spPr bwMode="auto">
          <a:xfrm>
            <a:off x="327660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49" name="Oval 9"/>
          <p:cNvSpPr>
            <a:spLocks noChangeArrowheads="1"/>
          </p:cNvSpPr>
          <p:nvPr/>
        </p:nvSpPr>
        <p:spPr bwMode="auto">
          <a:xfrm>
            <a:off x="3802063" y="2492375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50" name="Oval 10"/>
          <p:cNvSpPr>
            <a:spLocks noChangeArrowheads="1"/>
          </p:cNvSpPr>
          <p:nvPr/>
        </p:nvSpPr>
        <p:spPr bwMode="auto">
          <a:xfrm>
            <a:off x="498475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51" name="Oval 11"/>
          <p:cNvSpPr>
            <a:spLocks noChangeArrowheads="1"/>
          </p:cNvSpPr>
          <p:nvPr/>
        </p:nvSpPr>
        <p:spPr bwMode="auto">
          <a:xfrm>
            <a:off x="830263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52" name="Oval 12"/>
          <p:cNvSpPr>
            <a:spLocks noChangeArrowheads="1"/>
          </p:cNvSpPr>
          <p:nvPr/>
        </p:nvSpPr>
        <p:spPr bwMode="auto">
          <a:xfrm>
            <a:off x="22860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53" name="Oval 13"/>
          <p:cNvSpPr>
            <a:spLocks noChangeArrowheads="1"/>
          </p:cNvSpPr>
          <p:nvPr/>
        </p:nvSpPr>
        <p:spPr bwMode="auto">
          <a:xfrm>
            <a:off x="807720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54" name="Oval 14"/>
          <p:cNvSpPr>
            <a:spLocks noChangeArrowheads="1"/>
          </p:cNvSpPr>
          <p:nvPr/>
        </p:nvSpPr>
        <p:spPr bwMode="auto">
          <a:xfrm>
            <a:off x="868680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55" name="Oval 15"/>
          <p:cNvSpPr>
            <a:spLocks noChangeArrowheads="1"/>
          </p:cNvSpPr>
          <p:nvPr/>
        </p:nvSpPr>
        <p:spPr bwMode="auto">
          <a:xfrm>
            <a:off x="746760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56" name="Oval 16"/>
          <p:cNvSpPr>
            <a:spLocks noChangeArrowheads="1"/>
          </p:cNvSpPr>
          <p:nvPr/>
        </p:nvSpPr>
        <p:spPr bwMode="auto">
          <a:xfrm>
            <a:off x="262890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57" name="Oval 17"/>
          <p:cNvSpPr>
            <a:spLocks noChangeArrowheads="1"/>
          </p:cNvSpPr>
          <p:nvPr/>
        </p:nvSpPr>
        <p:spPr bwMode="auto">
          <a:xfrm>
            <a:off x="4305300" y="2503488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 flipH="1" flipV="1">
            <a:off x="552450" y="2773363"/>
            <a:ext cx="3563938" cy="126682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59" name="Line 19"/>
          <p:cNvSpPr>
            <a:spLocks noChangeShapeType="1"/>
          </p:cNvSpPr>
          <p:nvPr/>
        </p:nvSpPr>
        <p:spPr bwMode="auto">
          <a:xfrm flipH="1" flipV="1">
            <a:off x="1154113" y="2773363"/>
            <a:ext cx="3152775" cy="111442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60" name="Line 20"/>
          <p:cNvSpPr>
            <a:spLocks noChangeShapeType="1"/>
          </p:cNvSpPr>
          <p:nvPr/>
        </p:nvSpPr>
        <p:spPr bwMode="auto">
          <a:xfrm flipH="1" flipV="1">
            <a:off x="1733550" y="2773363"/>
            <a:ext cx="2573338" cy="111442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61" name="Line 21"/>
          <p:cNvSpPr>
            <a:spLocks noChangeShapeType="1"/>
          </p:cNvSpPr>
          <p:nvPr/>
        </p:nvSpPr>
        <p:spPr bwMode="auto">
          <a:xfrm flipH="1" flipV="1">
            <a:off x="2347913" y="2773363"/>
            <a:ext cx="1958975" cy="111442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62" name="Line 22"/>
          <p:cNvSpPr>
            <a:spLocks noChangeShapeType="1"/>
          </p:cNvSpPr>
          <p:nvPr/>
        </p:nvSpPr>
        <p:spPr bwMode="auto">
          <a:xfrm flipV="1">
            <a:off x="4495800" y="2817813"/>
            <a:ext cx="4381500" cy="122237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63" name="Line 23"/>
          <p:cNvSpPr>
            <a:spLocks noChangeShapeType="1"/>
          </p:cNvSpPr>
          <p:nvPr/>
        </p:nvSpPr>
        <p:spPr bwMode="auto">
          <a:xfrm flipV="1">
            <a:off x="4440238" y="2773363"/>
            <a:ext cx="3692525" cy="115887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64" name="Line 24"/>
          <p:cNvSpPr>
            <a:spLocks noChangeShapeType="1"/>
          </p:cNvSpPr>
          <p:nvPr/>
        </p:nvSpPr>
        <p:spPr bwMode="auto">
          <a:xfrm flipH="1" flipV="1">
            <a:off x="3465513" y="2817813"/>
            <a:ext cx="841375" cy="106997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65" name="Line 25"/>
          <p:cNvSpPr>
            <a:spLocks noChangeShapeType="1"/>
          </p:cNvSpPr>
          <p:nvPr/>
        </p:nvSpPr>
        <p:spPr bwMode="auto">
          <a:xfrm flipH="1" flipV="1">
            <a:off x="3990975" y="2795588"/>
            <a:ext cx="315913" cy="109220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66" name="Line 26"/>
          <p:cNvSpPr>
            <a:spLocks noChangeShapeType="1"/>
          </p:cNvSpPr>
          <p:nvPr/>
        </p:nvSpPr>
        <p:spPr bwMode="auto">
          <a:xfrm flipV="1">
            <a:off x="4440238" y="2806700"/>
            <a:ext cx="55562" cy="1125538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67" name="Line 27"/>
          <p:cNvSpPr>
            <a:spLocks noChangeShapeType="1"/>
          </p:cNvSpPr>
          <p:nvPr/>
        </p:nvSpPr>
        <p:spPr bwMode="auto">
          <a:xfrm flipV="1">
            <a:off x="4440238" y="2817813"/>
            <a:ext cx="735012" cy="111442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68" name="Line 28"/>
          <p:cNvSpPr>
            <a:spLocks noChangeShapeType="1"/>
          </p:cNvSpPr>
          <p:nvPr/>
        </p:nvSpPr>
        <p:spPr bwMode="auto">
          <a:xfrm flipV="1">
            <a:off x="4495800" y="2817813"/>
            <a:ext cx="1181100" cy="122237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69" name="Line 29"/>
          <p:cNvSpPr>
            <a:spLocks noChangeShapeType="1"/>
          </p:cNvSpPr>
          <p:nvPr/>
        </p:nvSpPr>
        <p:spPr bwMode="auto">
          <a:xfrm flipV="1">
            <a:off x="4440238" y="2773363"/>
            <a:ext cx="1787525" cy="115887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70" name="Line 30"/>
          <p:cNvSpPr>
            <a:spLocks noChangeShapeType="1"/>
          </p:cNvSpPr>
          <p:nvPr/>
        </p:nvSpPr>
        <p:spPr bwMode="auto">
          <a:xfrm flipV="1">
            <a:off x="4440238" y="2773363"/>
            <a:ext cx="2397125" cy="115887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71" name="Line 31"/>
          <p:cNvSpPr>
            <a:spLocks noChangeShapeType="1"/>
          </p:cNvSpPr>
          <p:nvPr/>
        </p:nvSpPr>
        <p:spPr bwMode="auto">
          <a:xfrm flipV="1">
            <a:off x="4440238" y="2665413"/>
            <a:ext cx="3217862" cy="126682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72" name="Text Box 32"/>
          <p:cNvSpPr txBox="1">
            <a:spLocks noChangeArrowheads="1"/>
          </p:cNvSpPr>
          <p:nvPr/>
        </p:nvSpPr>
        <p:spPr bwMode="auto">
          <a:xfrm>
            <a:off x="-76200" y="2174875"/>
            <a:ext cx="990600" cy="64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r>
              <a:rPr lang="en-US" altLang="en-US" dirty="0" smtClean="0"/>
              <a:t>1/</a:t>
            </a:r>
            <a:r>
              <a:rPr lang="en-US" altLang="en-US" dirty="0" smtClean="0">
                <a:solidFill>
                  <a:srgbClr val="FF0000"/>
                </a:solidFill>
              </a:rPr>
              <a:t>1/15</a:t>
            </a:r>
            <a:endParaRPr lang="en-US" altLang="en-US" dirty="0">
              <a:solidFill>
                <a:srgbClr val="FF0000"/>
              </a:solidFill>
            </a:endParaRPr>
          </a:p>
          <a:p>
            <a:pPr>
              <a:buClrTx/>
              <a:buFontTx/>
              <a:buNone/>
            </a:pPr>
            <a:r>
              <a:rPr lang="en-US" altLang="en-US" dirty="0" smtClean="0"/>
              <a:t>5</a:t>
            </a:r>
            <a:endParaRPr lang="en-US" altLang="en-US" dirty="0"/>
          </a:p>
        </p:txBody>
      </p:sp>
      <p:sp>
        <p:nvSpPr>
          <p:cNvPr id="10274" name="Line 34"/>
          <p:cNvSpPr>
            <a:spLocks noChangeShapeType="1"/>
          </p:cNvSpPr>
          <p:nvPr/>
        </p:nvSpPr>
        <p:spPr bwMode="auto">
          <a:xfrm flipH="1" flipV="1">
            <a:off x="2952750" y="2773363"/>
            <a:ext cx="1354138" cy="111442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76" name="Text Box 36"/>
          <p:cNvSpPr txBox="1">
            <a:spLocks noChangeArrowheads="1"/>
          </p:cNvSpPr>
          <p:nvPr/>
        </p:nvSpPr>
        <p:spPr bwMode="auto">
          <a:xfrm>
            <a:off x="620713" y="2174875"/>
            <a:ext cx="1117600" cy="64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r>
              <a:rPr lang="en-US" altLang="en-US" dirty="0" smtClean="0"/>
              <a:t>1</a:t>
            </a:r>
            <a:r>
              <a:rPr lang="en-US" altLang="en-US" dirty="0">
                <a:solidFill>
                  <a:srgbClr val="FF0000"/>
                </a:solidFill>
              </a:rPr>
              <a:t>1/15</a:t>
            </a:r>
          </a:p>
          <a:p>
            <a:pPr>
              <a:buClrTx/>
              <a:buFontTx/>
              <a:buNone/>
            </a:pPr>
            <a:r>
              <a:rPr lang="en-US" altLang="en-US" dirty="0" smtClean="0"/>
              <a:t>/1</a:t>
            </a:r>
            <a:endParaRPr lang="en-US" altLang="en-US" dirty="0"/>
          </a:p>
        </p:txBody>
      </p:sp>
      <p:sp>
        <p:nvSpPr>
          <p:cNvPr id="10277" name="Oval 37"/>
          <p:cNvSpPr>
            <a:spLocks noChangeArrowheads="1"/>
          </p:cNvSpPr>
          <p:nvPr/>
        </p:nvSpPr>
        <p:spPr bwMode="auto">
          <a:xfrm>
            <a:off x="-725488" y="2376488"/>
            <a:ext cx="3279776" cy="609600"/>
          </a:xfrm>
          <a:prstGeom prst="ellips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78" name="Text Box 38"/>
          <p:cNvSpPr txBox="1">
            <a:spLocks noChangeArrowheads="1"/>
          </p:cNvSpPr>
          <p:nvPr/>
        </p:nvSpPr>
        <p:spPr bwMode="auto">
          <a:xfrm>
            <a:off x="1155700" y="5105400"/>
            <a:ext cx="6977063" cy="224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800" dirty="0" smtClean="0">
                <a:solidFill>
                  <a:schemeClr val="tx1"/>
                </a:solidFill>
              </a:rPr>
              <a:t>Our star has </a:t>
            </a:r>
            <a:r>
              <a:rPr lang="en-US" altLang="en-US" sz="2800" dirty="0" smtClean="0">
                <a:solidFill>
                  <a:srgbClr val="FF0000"/>
                </a:solidFill>
              </a:rPr>
              <a:t>15 </a:t>
            </a:r>
            <a:r>
              <a:rPr lang="en-US" altLang="en-US" sz="2800" dirty="0" smtClean="0">
                <a:solidFill>
                  <a:schemeClr val="tx1"/>
                </a:solidFill>
              </a:rPr>
              <a:t>elements. So the largest star has at least </a:t>
            </a:r>
            <a:r>
              <a:rPr lang="en-US" altLang="en-US" sz="2800" dirty="0" smtClean="0">
                <a:solidFill>
                  <a:srgbClr val="FF0000"/>
                </a:solidFill>
              </a:rPr>
              <a:t>15</a:t>
            </a:r>
            <a:r>
              <a:rPr lang="en-US" altLang="en-US" sz="2800" dirty="0" smtClean="0">
                <a:solidFill>
                  <a:schemeClr val="tx1"/>
                </a:solidFill>
              </a:rPr>
              <a:t> elements. The intersection is on </a:t>
            </a:r>
            <a:r>
              <a:rPr lang="en-US" altLang="en-US" sz="2800" dirty="0" smtClean="0">
                <a:solidFill>
                  <a:srgbClr val="FF0000"/>
                </a:solidFill>
              </a:rPr>
              <a:t>4</a:t>
            </a:r>
            <a:r>
              <a:rPr lang="en-US" altLang="en-US" sz="2800" dirty="0" smtClean="0">
                <a:solidFill>
                  <a:schemeClr val="tx1"/>
                </a:solidFill>
              </a:rPr>
              <a:t> elements. The largest value they can get is </a:t>
            </a:r>
            <a:r>
              <a:rPr lang="en-US" altLang="en-US" sz="2800" dirty="0" smtClean="0">
                <a:solidFill>
                  <a:srgbClr val="FF0000"/>
                </a:solidFill>
              </a:rPr>
              <a:t>1/15</a:t>
            </a:r>
            <a:r>
              <a:rPr lang="en-US" altLang="en-US" sz="2800" dirty="0" smtClean="0"/>
              <a:t>. </a:t>
            </a:r>
            <a:r>
              <a:rPr lang="en-US" altLang="en-US" sz="2800" dirty="0"/>
              <a:t>Thus the values the mutual elements get is at most 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cxnSp>
        <p:nvCxnSpPr>
          <p:cNvPr id="3" name="Straight Connector 2"/>
          <p:cNvCxnSpPr>
            <a:stCxn id="10242" idx="2"/>
            <a:endCxn id="10252" idx="5"/>
          </p:cNvCxnSpPr>
          <p:nvPr/>
        </p:nvCxnSpPr>
        <p:spPr>
          <a:xfrm flipH="1" flipV="1">
            <a:off x="553804" y="2774763"/>
            <a:ext cx="3560996" cy="12638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10242" idx="0"/>
            <a:endCxn id="10251" idx="6"/>
          </p:cNvCxnSpPr>
          <p:nvPr/>
        </p:nvCxnSpPr>
        <p:spPr>
          <a:xfrm flipH="1" flipV="1">
            <a:off x="1211263" y="2667000"/>
            <a:ext cx="3094037" cy="121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10259" idx="0"/>
            <a:endCxn id="10243" idx="6"/>
          </p:cNvCxnSpPr>
          <p:nvPr/>
        </p:nvCxnSpPr>
        <p:spPr>
          <a:xfrm flipH="1" flipV="1">
            <a:off x="1790700" y="2667000"/>
            <a:ext cx="2516188" cy="12207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 flipV="1">
            <a:off x="2209800" y="2665413"/>
            <a:ext cx="2095500" cy="13731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353892" y="2131497"/>
            <a:ext cx="633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Tx/>
              <a:buFontTx/>
              <a:buNone/>
            </a:pPr>
            <a:r>
              <a:rPr lang="en-US" altLang="en-US" dirty="0">
                <a:solidFill>
                  <a:srgbClr val="FF0000"/>
                </a:solidFill>
              </a:rPr>
              <a:t>1/15</a:t>
            </a:r>
          </a:p>
        </p:txBody>
      </p:sp>
      <p:sp>
        <p:nvSpPr>
          <p:cNvPr id="49" name="Text Box 33"/>
          <p:cNvSpPr txBox="1">
            <a:spLocks noChangeArrowheads="1"/>
          </p:cNvSpPr>
          <p:nvPr/>
        </p:nvSpPr>
        <p:spPr bwMode="auto">
          <a:xfrm>
            <a:off x="1458913" y="2297113"/>
            <a:ext cx="1100137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dirty="0"/>
              <a:t>1/15</a:t>
            </a:r>
          </a:p>
        </p:txBody>
      </p:sp>
      <p:sp>
        <p:nvSpPr>
          <p:cNvPr id="50" name="Text Box 36"/>
          <p:cNvSpPr txBox="1">
            <a:spLocks noChangeArrowheads="1"/>
          </p:cNvSpPr>
          <p:nvPr/>
        </p:nvSpPr>
        <p:spPr bwMode="auto">
          <a:xfrm>
            <a:off x="1715294" y="2107828"/>
            <a:ext cx="1117600" cy="64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r>
              <a:rPr lang="en-US" altLang="en-US" dirty="0" smtClean="0"/>
              <a:t>1</a:t>
            </a:r>
            <a:r>
              <a:rPr lang="en-US" altLang="en-US" dirty="0">
                <a:solidFill>
                  <a:srgbClr val="FF0000"/>
                </a:solidFill>
              </a:rPr>
              <a:t>1/15</a:t>
            </a:r>
          </a:p>
          <a:p>
            <a:pPr>
              <a:buClrTx/>
              <a:buFontTx/>
              <a:buNone/>
            </a:pPr>
            <a:r>
              <a:rPr lang="en-US" altLang="en-US" dirty="0" smtClean="0"/>
              <a:t>/1</a:t>
            </a:r>
            <a:endParaRPr lang="en-US" alt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71835" y="1972779"/>
            <a:ext cx="2532856" cy="11529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3" name="Straight Connector 12"/>
          <p:cNvCxnSpPr>
            <a:stCxn id="10242" idx="6"/>
          </p:cNvCxnSpPr>
          <p:nvPr/>
        </p:nvCxnSpPr>
        <p:spPr>
          <a:xfrm flipH="1" flipV="1">
            <a:off x="2895600" y="2665413"/>
            <a:ext cx="1600200" cy="13731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0242" idx="0"/>
          </p:cNvCxnSpPr>
          <p:nvPr/>
        </p:nvCxnSpPr>
        <p:spPr>
          <a:xfrm flipH="1" flipV="1">
            <a:off x="3465513" y="2667000"/>
            <a:ext cx="839787" cy="121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0274" idx="0"/>
          </p:cNvCxnSpPr>
          <p:nvPr/>
        </p:nvCxnSpPr>
        <p:spPr>
          <a:xfrm flipH="1" flipV="1">
            <a:off x="3990975" y="2665413"/>
            <a:ext cx="315913" cy="12223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0274" idx="0"/>
            <a:endCxn id="10257" idx="4"/>
          </p:cNvCxnSpPr>
          <p:nvPr/>
        </p:nvCxnSpPr>
        <p:spPr>
          <a:xfrm flipV="1">
            <a:off x="4306888" y="2808288"/>
            <a:ext cx="188912" cy="1079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0266" idx="0"/>
            <a:endCxn id="10250" idx="4"/>
          </p:cNvCxnSpPr>
          <p:nvPr/>
        </p:nvCxnSpPr>
        <p:spPr>
          <a:xfrm flipV="1">
            <a:off x="4440238" y="2819400"/>
            <a:ext cx="735012" cy="11128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0242" idx="6"/>
          </p:cNvCxnSpPr>
          <p:nvPr/>
        </p:nvCxnSpPr>
        <p:spPr>
          <a:xfrm flipV="1">
            <a:off x="4495800" y="2665413"/>
            <a:ext cx="1219200" cy="13731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0242" idx="5"/>
          </p:cNvCxnSpPr>
          <p:nvPr/>
        </p:nvCxnSpPr>
        <p:spPr>
          <a:xfrm flipV="1">
            <a:off x="4440004" y="2665413"/>
            <a:ext cx="1884596" cy="1480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0242" idx="6"/>
            <a:endCxn id="10247" idx="3"/>
          </p:cNvCxnSpPr>
          <p:nvPr/>
        </p:nvCxnSpPr>
        <p:spPr>
          <a:xfrm flipV="1">
            <a:off x="4495800" y="2774763"/>
            <a:ext cx="2341796" cy="12638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0242" idx="5"/>
            <a:endCxn id="10271" idx="1"/>
          </p:cNvCxnSpPr>
          <p:nvPr/>
        </p:nvCxnSpPr>
        <p:spPr>
          <a:xfrm flipV="1">
            <a:off x="4440004" y="2665413"/>
            <a:ext cx="3218096" cy="1480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0242" idx="5"/>
            <a:endCxn id="10253" idx="3"/>
          </p:cNvCxnSpPr>
          <p:nvPr/>
        </p:nvCxnSpPr>
        <p:spPr>
          <a:xfrm flipV="1">
            <a:off x="4440004" y="2774763"/>
            <a:ext cx="3692992" cy="1371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10242" idx="5"/>
            <a:endCxn id="10254" idx="3"/>
          </p:cNvCxnSpPr>
          <p:nvPr/>
        </p:nvCxnSpPr>
        <p:spPr>
          <a:xfrm flipV="1">
            <a:off x="4440004" y="2774763"/>
            <a:ext cx="4302592" cy="1371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6535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457200" y="0"/>
            <a:ext cx="77724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4400" dirty="0">
                <a:solidFill>
                  <a:srgbClr val="B7E7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greedy algorithm and an arbitrary star</a:t>
            </a:r>
          </a:p>
        </p:txBody>
      </p:sp>
      <p:sp>
        <p:nvSpPr>
          <p:cNvPr id="10242" name="Oval 2"/>
          <p:cNvSpPr>
            <a:spLocks noChangeArrowheads="1"/>
          </p:cNvSpPr>
          <p:nvPr/>
        </p:nvSpPr>
        <p:spPr bwMode="auto">
          <a:xfrm>
            <a:off x="4114800" y="38862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43" name="Oval 3"/>
          <p:cNvSpPr>
            <a:spLocks noChangeArrowheads="1"/>
          </p:cNvSpPr>
          <p:nvPr/>
        </p:nvSpPr>
        <p:spPr bwMode="auto">
          <a:xfrm>
            <a:off x="140970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44" name="Oval 4"/>
          <p:cNvSpPr>
            <a:spLocks noChangeArrowheads="1"/>
          </p:cNvSpPr>
          <p:nvPr/>
        </p:nvSpPr>
        <p:spPr bwMode="auto">
          <a:xfrm>
            <a:off x="202565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45" name="Oval 5"/>
          <p:cNvSpPr>
            <a:spLocks noChangeArrowheads="1"/>
          </p:cNvSpPr>
          <p:nvPr/>
        </p:nvSpPr>
        <p:spPr bwMode="auto">
          <a:xfrm>
            <a:off x="548640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46" name="Oval 6"/>
          <p:cNvSpPr>
            <a:spLocks noChangeArrowheads="1"/>
          </p:cNvSpPr>
          <p:nvPr/>
        </p:nvSpPr>
        <p:spPr bwMode="auto">
          <a:xfrm>
            <a:off x="617220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47" name="Oval 7"/>
          <p:cNvSpPr>
            <a:spLocks noChangeArrowheads="1"/>
          </p:cNvSpPr>
          <p:nvPr/>
        </p:nvSpPr>
        <p:spPr bwMode="auto">
          <a:xfrm>
            <a:off x="678180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48" name="Oval 8"/>
          <p:cNvSpPr>
            <a:spLocks noChangeArrowheads="1"/>
          </p:cNvSpPr>
          <p:nvPr/>
        </p:nvSpPr>
        <p:spPr bwMode="auto">
          <a:xfrm>
            <a:off x="327660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49" name="Oval 9"/>
          <p:cNvSpPr>
            <a:spLocks noChangeArrowheads="1"/>
          </p:cNvSpPr>
          <p:nvPr/>
        </p:nvSpPr>
        <p:spPr bwMode="auto">
          <a:xfrm>
            <a:off x="3802063" y="2492375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50" name="Oval 10"/>
          <p:cNvSpPr>
            <a:spLocks noChangeArrowheads="1"/>
          </p:cNvSpPr>
          <p:nvPr/>
        </p:nvSpPr>
        <p:spPr bwMode="auto">
          <a:xfrm>
            <a:off x="498475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51" name="Oval 11"/>
          <p:cNvSpPr>
            <a:spLocks noChangeArrowheads="1"/>
          </p:cNvSpPr>
          <p:nvPr/>
        </p:nvSpPr>
        <p:spPr bwMode="auto">
          <a:xfrm>
            <a:off x="830263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52" name="Oval 12"/>
          <p:cNvSpPr>
            <a:spLocks noChangeArrowheads="1"/>
          </p:cNvSpPr>
          <p:nvPr/>
        </p:nvSpPr>
        <p:spPr bwMode="auto">
          <a:xfrm>
            <a:off x="22860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53" name="Oval 13"/>
          <p:cNvSpPr>
            <a:spLocks noChangeArrowheads="1"/>
          </p:cNvSpPr>
          <p:nvPr/>
        </p:nvSpPr>
        <p:spPr bwMode="auto">
          <a:xfrm>
            <a:off x="807720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54" name="Oval 14"/>
          <p:cNvSpPr>
            <a:spLocks noChangeArrowheads="1"/>
          </p:cNvSpPr>
          <p:nvPr/>
        </p:nvSpPr>
        <p:spPr bwMode="auto">
          <a:xfrm>
            <a:off x="868680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55" name="Oval 15"/>
          <p:cNvSpPr>
            <a:spLocks noChangeArrowheads="1"/>
          </p:cNvSpPr>
          <p:nvPr/>
        </p:nvSpPr>
        <p:spPr bwMode="auto">
          <a:xfrm>
            <a:off x="746760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56" name="Oval 16"/>
          <p:cNvSpPr>
            <a:spLocks noChangeArrowheads="1"/>
          </p:cNvSpPr>
          <p:nvPr/>
        </p:nvSpPr>
        <p:spPr bwMode="auto">
          <a:xfrm>
            <a:off x="262890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57" name="Oval 17"/>
          <p:cNvSpPr>
            <a:spLocks noChangeArrowheads="1"/>
          </p:cNvSpPr>
          <p:nvPr/>
        </p:nvSpPr>
        <p:spPr bwMode="auto">
          <a:xfrm>
            <a:off x="4305300" y="2503488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 flipH="1" flipV="1">
            <a:off x="552450" y="2773363"/>
            <a:ext cx="3563938" cy="126682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59" name="Line 19"/>
          <p:cNvSpPr>
            <a:spLocks noChangeShapeType="1"/>
          </p:cNvSpPr>
          <p:nvPr/>
        </p:nvSpPr>
        <p:spPr bwMode="auto">
          <a:xfrm flipH="1" flipV="1">
            <a:off x="1154113" y="2773363"/>
            <a:ext cx="3152775" cy="111442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60" name="Line 20"/>
          <p:cNvSpPr>
            <a:spLocks noChangeShapeType="1"/>
          </p:cNvSpPr>
          <p:nvPr/>
        </p:nvSpPr>
        <p:spPr bwMode="auto">
          <a:xfrm flipH="1" flipV="1">
            <a:off x="1733550" y="2773363"/>
            <a:ext cx="2573338" cy="111442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61" name="Line 21"/>
          <p:cNvSpPr>
            <a:spLocks noChangeShapeType="1"/>
          </p:cNvSpPr>
          <p:nvPr/>
        </p:nvSpPr>
        <p:spPr bwMode="auto">
          <a:xfrm flipH="1" flipV="1">
            <a:off x="2347913" y="2773363"/>
            <a:ext cx="1958975" cy="111442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62" name="Line 22"/>
          <p:cNvSpPr>
            <a:spLocks noChangeShapeType="1"/>
          </p:cNvSpPr>
          <p:nvPr/>
        </p:nvSpPr>
        <p:spPr bwMode="auto">
          <a:xfrm flipV="1">
            <a:off x="4495800" y="2817813"/>
            <a:ext cx="4381500" cy="122237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63" name="Line 23"/>
          <p:cNvSpPr>
            <a:spLocks noChangeShapeType="1"/>
          </p:cNvSpPr>
          <p:nvPr/>
        </p:nvSpPr>
        <p:spPr bwMode="auto">
          <a:xfrm flipV="1">
            <a:off x="4440238" y="2773363"/>
            <a:ext cx="3692525" cy="115887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64" name="Line 24"/>
          <p:cNvSpPr>
            <a:spLocks noChangeShapeType="1"/>
          </p:cNvSpPr>
          <p:nvPr/>
        </p:nvSpPr>
        <p:spPr bwMode="auto">
          <a:xfrm flipH="1" flipV="1">
            <a:off x="3465513" y="2817813"/>
            <a:ext cx="841375" cy="106997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65" name="Line 25"/>
          <p:cNvSpPr>
            <a:spLocks noChangeShapeType="1"/>
          </p:cNvSpPr>
          <p:nvPr/>
        </p:nvSpPr>
        <p:spPr bwMode="auto">
          <a:xfrm flipH="1" flipV="1">
            <a:off x="3990975" y="2795588"/>
            <a:ext cx="315913" cy="109220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66" name="Line 26"/>
          <p:cNvSpPr>
            <a:spLocks noChangeShapeType="1"/>
          </p:cNvSpPr>
          <p:nvPr/>
        </p:nvSpPr>
        <p:spPr bwMode="auto">
          <a:xfrm flipV="1">
            <a:off x="4440238" y="2806700"/>
            <a:ext cx="55562" cy="1125538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67" name="Line 27"/>
          <p:cNvSpPr>
            <a:spLocks noChangeShapeType="1"/>
          </p:cNvSpPr>
          <p:nvPr/>
        </p:nvSpPr>
        <p:spPr bwMode="auto">
          <a:xfrm flipV="1">
            <a:off x="4440238" y="2817813"/>
            <a:ext cx="735012" cy="111442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68" name="Line 28"/>
          <p:cNvSpPr>
            <a:spLocks noChangeShapeType="1"/>
          </p:cNvSpPr>
          <p:nvPr/>
        </p:nvSpPr>
        <p:spPr bwMode="auto">
          <a:xfrm flipV="1">
            <a:off x="4495800" y="2817813"/>
            <a:ext cx="1181100" cy="122237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69" name="Line 29"/>
          <p:cNvSpPr>
            <a:spLocks noChangeShapeType="1"/>
          </p:cNvSpPr>
          <p:nvPr/>
        </p:nvSpPr>
        <p:spPr bwMode="auto">
          <a:xfrm flipV="1">
            <a:off x="4440238" y="2773363"/>
            <a:ext cx="1787525" cy="115887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70" name="Line 30"/>
          <p:cNvSpPr>
            <a:spLocks noChangeShapeType="1"/>
          </p:cNvSpPr>
          <p:nvPr/>
        </p:nvSpPr>
        <p:spPr bwMode="auto">
          <a:xfrm flipV="1">
            <a:off x="4440238" y="2773363"/>
            <a:ext cx="2397125" cy="115887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71" name="Line 31"/>
          <p:cNvSpPr>
            <a:spLocks noChangeShapeType="1"/>
          </p:cNvSpPr>
          <p:nvPr/>
        </p:nvSpPr>
        <p:spPr bwMode="auto">
          <a:xfrm flipV="1">
            <a:off x="4440238" y="2665413"/>
            <a:ext cx="3217862" cy="126682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72" name="Text Box 32"/>
          <p:cNvSpPr txBox="1">
            <a:spLocks noChangeArrowheads="1"/>
          </p:cNvSpPr>
          <p:nvPr/>
        </p:nvSpPr>
        <p:spPr bwMode="auto">
          <a:xfrm>
            <a:off x="-76200" y="2174875"/>
            <a:ext cx="990600" cy="64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r>
              <a:rPr lang="en-US" altLang="en-US" dirty="0" smtClean="0"/>
              <a:t>1/</a:t>
            </a:r>
            <a:r>
              <a:rPr lang="en-US" altLang="en-US" dirty="0" smtClean="0">
                <a:solidFill>
                  <a:srgbClr val="FF0000"/>
                </a:solidFill>
              </a:rPr>
              <a:t>1/15</a:t>
            </a:r>
            <a:endParaRPr lang="en-US" altLang="en-US" dirty="0">
              <a:solidFill>
                <a:srgbClr val="FF0000"/>
              </a:solidFill>
            </a:endParaRPr>
          </a:p>
          <a:p>
            <a:pPr>
              <a:buClrTx/>
              <a:buFontTx/>
              <a:buNone/>
            </a:pPr>
            <a:r>
              <a:rPr lang="en-US" altLang="en-US" dirty="0" smtClean="0"/>
              <a:t>5</a:t>
            </a:r>
            <a:endParaRPr lang="en-US" altLang="en-US" dirty="0"/>
          </a:p>
        </p:txBody>
      </p:sp>
      <p:sp>
        <p:nvSpPr>
          <p:cNvPr id="10274" name="Line 34"/>
          <p:cNvSpPr>
            <a:spLocks noChangeShapeType="1"/>
          </p:cNvSpPr>
          <p:nvPr/>
        </p:nvSpPr>
        <p:spPr bwMode="auto">
          <a:xfrm flipH="1" flipV="1">
            <a:off x="2952750" y="2773363"/>
            <a:ext cx="1354138" cy="111442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76" name="Text Box 36"/>
          <p:cNvSpPr txBox="1">
            <a:spLocks noChangeArrowheads="1"/>
          </p:cNvSpPr>
          <p:nvPr/>
        </p:nvSpPr>
        <p:spPr bwMode="auto">
          <a:xfrm>
            <a:off x="620713" y="2174875"/>
            <a:ext cx="1117600" cy="64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r>
              <a:rPr lang="en-US" altLang="en-US" dirty="0" smtClean="0"/>
              <a:t>1</a:t>
            </a:r>
            <a:r>
              <a:rPr lang="en-US" altLang="en-US" dirty="0" smtClean="0">
                <a:solidFill>
                  <a:srgbClr val="FF0000"/>
                </a:solidFill>
              </a:rPr>
              <a:t>1/14</a:t>
            </a:r>
            <a:endParaRPr lang="en-US" altLang="en-US" dirty="0">
              <a:solidFill>
                <a:srgbClr val="FF0000"/>
              </a:solidFill>
            </a:endParaRPr>
          </a:p>
          <a:p>
            <a:pPr>
              <a:buClrTx/>
              <a:buFontTx/>
              <a:buNone/>
            </a:pPr>
            <a:r>
              <a:rPr lang="en-US" altLang="en-US" dirty="0" smtClean="0"/>
              <a:t>/1</a:t>
            </a:r>
            <a:endParaRPr lang="en-US" altLang="en-US" dirty="0"/>
          </a:p>
        </p:txBody>
      </p:sp>
      <p:sp>
        <p:nvSpPr>
          <p:cNvPr id="10277" name="Oval 37"/>
          <p:cNvSpPr>
            <a:spLocks noChangeArrowheads="1"/>
          </p:cNvSpPr>
          <p:nvPr/>
        </p:nvSpPr>
        <p:spPr bwMode="auto">
          <a:xfrm>
            <a:off x="-725488" y="2376488"/>
            <a:ext cx="3279776" cy="609600"/>
          </a:xfrm>
          <a:prstGeom prst="ellips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78" name="Text Box 38"/>
          <p:cNvSpPr txBox="1">
            <a:spLocks noChangeArrowheads="1"/>
          </p:cNvSpPr>
          <p:nvPr/>
        </p:nvSpPr>
        <p:spPr bwMode="auto">
          <a:xfrm>
            <a:off x="1155700" y="5105400"/>
            <a:ext cx="6977063" cy="1387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800" dirty="0" smtClean="0">
                <a:solidFill>
                  <a:schemeClr val="tx1"/>
                </a:solidFill>
              </a:rPr>
              <a:t>The above replacement can only increase the dual.</a:t>
            </a:r>
            <a:r>
              <a:rPr lang="en-US" altLang="en-US" sz="2800" dirty="0" smtClean="0"/>
              <a:t>. </a:t>
            </a:r>
            <a:r>
              <a:rPr lang="en-US" altLang="en-US" sz="2800" dirty="0"/>
              <a:t>Thus the values the mutual elements get is at most 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cxnSp>
        <p:nvCxnSpPr>
          <p:cNvPr id="3" name="Straight Connector 2"/>
          <p:cNvCxnSpPr>
            <a:stCxn id="10242" idx="2"/>
            <a:endCxn id="10252" idx="5"/>
          </p:cNvCxnSpPr>
          <p:nvPr/>
        </p:nvCxnSpPr>
        <p:spPr>
          <a:xfrm flipH="1" flipV="1">
            <a:off x="553804" y="2774763"/>
            <a:ext cx="3560996" cy="12638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10242" idx="0"/>
            <a:endCxn id="10251" idx="6"/>
          </p:cNvCxnSpPr>
          <p:nvPr/>
        </p:nvCxnSpPr>
        <p:spPr>
          <a:xfrm flipH="1" flipV="1">
            <a:off x="1211263" y="2667000"/>
            <a:ext cx="3094037" cy="121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10259" idx="0"/>
            <a:endCxn id="10243" idx="6"/>
          </p:cNvCxnSpPr>
          <p:nvPr/>
        </p:nvCxnSpPr>
        <p:spPr>
          <a:xfrm flipH="1" flipV="1">
            <a:off x="1790700" y="2667000"/>
            <a:ext cx="2516188" cy="12207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 flipV="1">
            <a:off x="2209800" y="2665413"/>
            <a:ext cx="2095500" cy="13731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353892" y="2131497"/>
            <a:ext cx="633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Tx/>
              <a:buFontTx/>
              <a:buNone/>
            </a:pPr>
            <a:r>
              <a:rPr lang="en-US" altLang="en-US" dirty="0" smtClean="0">
                <a:solidFill>
                  <a:srgbClr val="FF0000"/>
                </a:solidFill>
              </a:rPr>
              <a:t>1/13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49" name="Text Box 33"/>
          <p:cNvSpPr txBox="1">
            <a:spLocks noChangeArrowheads="1"/>
          </p:cNvSpPr>
          <p:nvPr/>
        </p:nvSpPr>
        <p:spPr bwMode="auto">
          <a:xfrm>
            <a:off x="1458913" y="2297113"/>
            <a:ext cx="1100137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dirty="0"/>
              <a:t>1/15</a:t>
            </a:r>
          </a:p>
        </p:txBody>
      </p:sp>
      <p:sp>
        <p:nvSpPr>
          <p:cNvPr id="50" name="Text Box 36"/>
          <p:cNvSpPr txBox="1">
            <a:spLocks noChangeArrowheads="1"/>
          </p:cNvSpPr>
          <p:nvPr/>
        </p:nvSpPr>
        <p:spPr bwMode="auto">
          <a:xfrm>
            <a:off x="1800902" y="2121634"/>
            <a:ext cx="1117600" cy="64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r>
              <a:rPr lang="en-US" altLang="en-US" dirty="0" smtClean="0"/>
              <a:t>1</a:t>
            </a:r>
            <a:r>
              <a:rPr lang="en-US" altLang="en-US" dirty="0" smtClean="0">
                <a:solidFill>
                  <a:srgbClr val="FF0000"/>
                </a:solidFill>
              </a:rPr>
              <a:t>1/12</a:t>
            </a:r>
            <a:endParaRPr lang="en-US" altLang="en-US" dirty="0">
              <a:solidFill>
                <a:srgbClr val="FF0000"/>
              </a:solidFill>
            </a:endParaRPr>
          </a:p>
          <a:p>
            <a:pPr>
              <a:buClrTx/>
              <a:buFontTx/>
              <a:buNone/>
            </a:pPr>
            <a:r>
              <a:rPr lang="en-US" altLang="en-US" dirty="0" smtClean="0"/>
              <a:t>/1</a:t>
            </a:r>
            <a:endParaRPr lang="en-US" alt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71835" y="1972779"/>
            <a:ext cx="2532856" cy="11529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3" name="Straight Connector 12"/>
          <p:cNvCxnSpPr>
            <a:stCxn id="10242" idx="6"/>
          </p:cNvCxnSpPr>
          <p:nvPr/>
        </p:nvCxnSpPr>
        <p:spPr>
          <a:xfrm flipH="1" flipV="1">
            <a:off x="2895600" y="2665413"/>
            <a:ext cx="1600200" cy="13731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0242" idx="0"/>
          </p:cNvCxnSpPr>
          <p:nvPr/>
        </p:nvCxnSpPr>
        <p:spPr>
          <a:xfrm flipH="1" flipV="1">
            <a:off x="3465513" y="2667000"/>
            <a:ext cx="839787" cy="121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0274" idx="0"/>
          </p:cNvCxnSpPr>
          <p:nvPr/>
        </p:nvCxnSpPr>
        <p:spPr>
          <a:xfrm flipH="1" flipV="1">
            <a:off x="3990975" y="2665413"/>
            <a:ext cx="315913" cy="12223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0274" idx="0"/>
            <a:endCxn id="10257" idx="4"/>
          </p:cNvCxnSpPr>
          <p:nvPr/>
        </p:nvCxnSpPr>
        <p:spPr>
          <a:xfrm flipV="1">
            <a:off x="4306888" y="2808288"/>
            <a:ext cx="188912" cy="1079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0266" idx="0"/>
            <a:endCxn id="10250" idx="4"/>
          </p:cNvCxnSpPr>
          <p:nvPr/>
        </p:nvCxnSpPr>
        <p:spPr>
          <a:xfrm flipV="1">
            <a:off x="4440238" y="2819400"/>
            <a:ext cx="735012" cy="11128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0242" idx="6"/>
          </p:cNvCxnSpPr>
          <p:nvPr/>
        </p:nvCxnSpPr>
        <p:spPr>
          <a:xfrm flipV="1">
            <a:off x="4495800" y="2665413"/>
            <a:ext cx="1219200" cy="13731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0242" idx="5"/>
          </p:cNvCxnSpPr>
          <p:nvPr/>
        </p:nvCxnSpPr>
        <p:spPr>
          <a:xfrm flipV="1">
            <a:off x="4440004" y="2665413"/>
            <a:ext cx="1884596" cy="1480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0242" idx="6"/>
            <a:endCxn id="10247" idx="3"/>
          </p:cNvCxnSpPr>
          <p:nvPr/>
        </p:nvCxnSpPr>
        <p:spPr>
          <a:xfrm flipV="1">
            <a:off x="4495800" y="2774763"/>
            <a:ext cx="2341796" cy="12638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0242" idx="5"/>
            <a:endCxn id="10271" idx="1"/>
          </p:cNvCxnSpPr>
          <p:nvPr/>
        </p:nvCxnSpPr>
        <p:spPr>
          <a:xfrm flipV="1">
            <a:off x="4440004" y="2665413"/>
            <a:ext cx="3218096" cy="1480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0242" idx="5"/>
            <a:endCxn id="10253" idx="3"/>
          </p:cNvCxnSpPr>
          <p:nvPr/>
        </p:nvCxnSpPr>
        <p:spPr>
          <a:xfrm flipV="1">
            <a:off x="4440004" y="2774763"/>
            <a:ext cx="3692992" cy="1371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10242" idx="5"/>
            <a:endCxn id="10254" idx="3"/>
          </p:cNvCxnSpPr>
          <p:nvPr/>
        </p:nvCxnSpPr>
        <p:spPr>
          <a:xfrm flipV="1">
            <a:off x="4440004" y="2774763"/>
            <a:ext cx="4302592" cy="1371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25317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457200" y="0"/>
            <a:ext cx="77724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4400" dirty="0">
                <a:solidFill>
                  <a:srgbClr val="B7E7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greedy algorithm and an arbitrary star</a:t>
            </a:r>
          </a:p>
        </p:txBody>
      </p:sp>
      <p:sp>
        <p:nvSpPr>
          <p:cNvPr id="10242" name="Oval 2"/>
          <p:cNvSpPr>
            <a:spLocks noChangeArrowheads="1"/>
          </p:cNvSpPr>
          <p:nvPr/>
        </p:nvSpPr>
        <p:spPr bwMode="auto">
          <a:xfrm>
            <a:off x="4114800" y="38862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43" name="Oval 3"/>
          <p:cNvSpPr>
            <a:spLocks noChangeArrowheads="1"/>
          </p:cNvSpPr>
          <p:nvPr/>
        </p:nvSpPr>
        <p:spPr bwMode="auto">
          <a:xfrm>
            <a:off x="140970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44" name="Oval 4"/>
          <p:cNvSpPr>
            <a:spLocks noChangeArrowheads="1"/>
          </p:cNvSpPr>
          <p:nvPr/>
        </p:nvSpPr>
        <p:spPr bwMode="auto">
          <a:xfrm>
            <a:off x="202565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45" name="Oval 5"/>
          <p:cNvSpPr>
            <a:spLocks noChangeArrowheads="1"/>
          </p:cNvSpPr>
          <p:nvPr/>
        </p:nvSpPr>
        <p:spPr bwMode="auto">
          <a:xfrm>
            <a:off x="548640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46" name="Oval 6"/>
          <p:cNvSpPr>
            <a:spLocks noChangeArrowheads="1"/>
          </p:cNvSpPr>
          <p:nvPr/>
        </p:nvSpPr>
        <p:spPr bwMode="auto">
          <a:xfrm>
            <a:off x="617220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47" name="Oval 7"/>
          <p:cNvSpPr>
            <a:spLocks noChangeArrowheads="1"/>
          </p:cNvSpPr>
          <p:nvPr/>
        </p:nvSpPr>
        <p:spPr bwMode="auto">
          <a:xfrm>
            <a:off x="678180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48" name="Oval 8"/>
          <p:cNvSpPr>
            <a:spLocks noChangeArrowheads="1"/>
          </p:cNvSpPr>
          <p:nvPr/>
        </p:nvSpPr>
        <p:spPr bwMode="auto">
          <a:xfrm>
            <a:off x="327660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49" name="Oval 9"/>
          <p:cNvSpPr>
            <a:spLocks noChangeArrowheads="1"/>
          </p:cNvSpPr>
          <p:nvPr/>
        </p:nvSpPr>
        <p:spPr bwMode="auto">
          <a:xfrm>
            <a:off x="3802063" y="2492375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50" name="Oval 10"/>
          <p:cNvSpPr>
            <a:spLocks noChangeArrowheads="1"/>
          </p:cNvSpPr>
          <p:nvPr/>
        </p:nvSpPr>
        <p:spPr bwMode="auto">
          <a:xfrm>
            <a:off x="498475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51" name="Oval 11"/>
          <p:cNvSpPr>
            <a:spLocks noChangeArrowheads="1"/>
          </p:cNvSpPr>
          <p:nvPr/>
        </p:nvSpPr>
        <p:spPr bwMode="auto">
          <a:xfrm>
            <a:off x="830263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52" name="Oval 12"/>
          <p:cNvSpPr>
            <a:spLocks noChangeArrowheads="1"/>
          </p:cNvSpPr>
          <p:nvPr/>
        </p:nvSpPr>
        <p:spPr bwMode="auto">
          <a:xfrm>
            <a:off x="22860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53" name="Oval 13"/>
          <p:cNvSpPr>
            <a:spLocks noChangeArrowheads="1"/>
          </p:cNvSpPr>
          <p:nvPr/>
        </p:nvSpPr>
        <p:spPr bwMode="auto">
          <a:xfrm>
            <a:off x="807720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54" name="Oval 14"/>
          <p:cNvSpPr>
            <a:spLocks noChangeArrowheads="1"/>
          </p:cNvSpPr>
          <p:nvPr/>
        </p:nvSpPr>
        <p:spPr bwMode="auto">
          <a:xfrm>
            <a:off x="868680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55" name="Oval 15"/>
          <p:cNvSpPr>
            <a:spLocks noChangeArrowheads="1"/>
          </p:cNvSpPr>
          <p:nvPr/>
        </p:nvSpPr>
        <p:spPr bwMode="auto">
          <a:xfrm>
            <a:off x="746760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56" name="Oval 16"/>
          <p:cNvSpPr>
            <a:spLocks noChangeArrowheads="1"/>
          </p:cNvSpPr>
          <p:nvPr/>
        </p:nvSpPr>
        <p:spPr bwMode="auto">
          <a:xfrm>
            <a:off x="262890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57" name="Oval 17"/>
          <p:cNvSpPr>
            <a:spLocks noChangeArrowheads="1"/>
          </p:cNvSpPr>
          <p:nvPr/>
        </p:nvSpPr>
        <p:spPr bwMode="auto">
          <a:xfrm>
            <a:off x="4305300" y="2503488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 flipH="1" flipV="1">
            <a:off x="552450" y="2773363"/>
            <a:ext cx="3563938" cy="126682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59" name="Line 19"/>
          <p:cNvSpPr>
            <a:spLocks noChangeShapeType="1"/>
          </p:cNvSpPr>
          <p:nvPr/>
        </p:nvSpPr>
        <p:spPr bwMode="auto">
          <a:xfrm flipH="1" flipV="1">
            <a:off x="1154113" y="2773363"/>
            <a:ext cx="3152775" cy="111442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60" name="Line 20"/>
          <p:cNvSpPr>
            <a:spLocks noChangeShapeType="1"/>
          </p:cNvSpPr>
          <p:nvPr/>
        </p:nvSpPr>
        <p:spPr bwMode="auto">
          <a:xfrm flipH="1" flipV="1">
            <a:off x="1733550" y="2773363"/>
            <a:ext cx="2573338" cy="111442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61" name="Line 21"/>
          <p:cNvSpPr>
            <a:spLocks noChangeShapeType="1"/>
          </p:cNvSpPr>
          <p:nvPr/>
        </p:nvSpPr>
        <p:spPr bwMode="auto">
          <a:xfrm flipH="1" flipV="1">
            <a:off x="2347913" y="2773363"/>
            <a:ext cx="1958975" cy="111442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62" name="Line 22"/>
          <p:cNvSpPr>
            <a:spLocks noChangeShapeType="1"/>
          </p:cNvSpPr>
          <p:nvPr/>
        </p:nvSpPr>
        <p:spPr bwMode="auto">
          <a:xfrm flipV="1">
            <a:off x="4495800" y="2817813"/>
            <a:ext cx="4381500" cy="122237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63" name="Line 23"/>
          <p:cNvSpPr>
            <a:spLocks noChangeShapeType="1"/>
          </p:cNvSpPr>
          <p:nvPr/>
        </p:nvSpPr>
        <p:spPr bwMode="auto">
          <a:xfrm flipV="1">
            <a:off x="4440238" y="2773363"/>
            <a:ext cx="3692525" cy="115887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64" name="Line 24"/>
          <p:cNvSpPr>
            <a:spLocks noChangeShapeType="1"/>
          </p:cNvSpPr>
          <p:nvPr/>
        </p:nvSpPr>
        <p:spPr bwMode="auto">
          <a:xfrm flipH="1" flipV="1">
            <a:off x="3465513" y="2817813"/>
            <a:ext cx="841375" cy="106997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65" name="Line 25"/>
          <p:cNvSpPr>
            <a:spLocks noChangeShapeType="1"/>
          </p:cNvSpPr>
          <p:nvPr/>
        </p:nvSpPr>
        <p:spPr bwMode="auto">
          <a:xfrm flipH="1" flipV="1">
            <a:off x="3990975" y="2795588"/>
            <a:ext cx="315913" cy="109220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66" name="Line 26"/>
          <p:cNvSpPr>
            <a:spLocks noChangeShapeType="1"/>
          </p:cNvSpPr>
          <p:nvPr/>
        </p:nvSpPr>
        <p:spPr bwMode="auto">
          <a:xfrm flipV="1">
            <a:off x="4440238" y="2806700"/>
            <a:ext cx="55562" cy="1125538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67" name="Line 27"/>
          <p:cNvSpPr>
            <a:spLocks noChangeShapeType="1"/>
          </p:cNvSpPr>
          <p:nvPr/>
        </p:nvSpPr>
        <p:spPr bwMode="auto">
          <a:xfrm flipV="1">
            <a:off x="4440238" y="2817813"/>
            <a:ext cx="735012" cy="111442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68" name="Line 28"/>
          <p:cNvSpPr>
            <a:spLocks noChangeShapeType="1"/>
          </p:cNvSpPr>
          <p:nvPr/>
        </p:nvSpPr>
        <p:spPr bwMode="auto">
          <a:xfrm flipV="1">
            <a:off x="4495800" y="2817813"/>
            <a:ext cx="1181100" cy="122237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69" name="Line 29"/>
          <p:cNvSpPr>
            <a:spLocks noChangeShapeType="1"/>
          </p:cNvSpPr>
          <p:nvPr/>
        </p:nvSpPr>
        <p:spPr bwMode="auto">
          <a:xfrm flipV="1">
            <a:off x="4440238" y="2773363"/>
            <a:ext cx="1787525" cy="115887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70" name="Line 30"/>
          <p:cNvSpPr>
            <a:spLocks noChangeShapeType="1"/>
          </p:cNvSpPr>
          <p:nvPr/>
        </p:nvSpPr>
        <p:spPr bwMode="auto">
          <a:xfrm flipV="1">
            <a:off x="4440238" y="2773363"/>
            <a:ext cx="2397125" cy="115887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71" name="Line 31"/>
          <p:cNvSpPr>
            <a:spLocks noChangeShapeType="1"/>
          </p:cNvSpPr>
          <p:nvPr/>
        </p:nvSpPr>
        <p:spPr bwMode="auto">
          <a:xfrm flipV="1">
            <a:off x="4440238" y="2665413"/>
            <a:ext cx="3217862" cy="126682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72" name="Text Box 32"/>
          <p:cNvSpPr txBox="1">
            <a:spLocks noChangeArrowheads="1"/>
          </p:cNvSpPr>
          <p:nvPr/>
        </p:nvSpPr>
        <p:spPr bwMode="auto">
          <a:xfrm>
            <a:off x="-76200" y="2174875"/>
            <a:ext cx="990600" cy="64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r>
              <a:rPr lang="en-US" altLang="en-US" dirty="0" smtClean="0"/>
              <a:t>1/</a:t>
            </a:r>
            <a:r>
              <a:rPr lang="en-US" altLang="en-US" dirty="0" smtClean="0">
                <a:solidFill>
                  <a:srgbClr val="FF0000"/>
                </a:solidFill>
              </a:rPr>
              <a:t>1/15</a:t>
            </a:r>
            <a:endParaRPr lang="en-US" altLang="en-US" dirty="0">
              <a:solidFill>
                <a:srgbClr val="FF0000"/>
              </a:solidFill>
            </a:endParaRPr>
          </a:p>
          <a:p>
            <a:pPr>
              <a:buClrTx/>
              <a:buFontTx/>
              <a:buNone/>
            </a:pPr>
            <a:r>
              <a:rPr lang="en-US" altLang="en-US" dirty="0" smtClean="0"/>
              <a:t>5</a:t>
            </a:r>
            <a:endParaRPr lang="en-US" altLang="en-US" dirty="0"/>
          </a:p>
        </p:txBody>
      </p:sp>
      <p:sp>
        <p:nvSpPr>
          <p:cNvPr id="10274" name="Line 34"/>
          <p:cNvSpPr>
            <a:spLocks noChangeShapeType="1"/>
          </p:cNvSpPr>
          <p:nvPr/>
        </p:nvSpPr>
        <p:spPr bwMode="auto">
          <a:xfrm flipH="1" flipV="1">
            <a:off x="2952750" y="2773363"/>
            <a:ext cx="1354138" cy="111442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76" name="Text Box 36"/>
          <p:cNvSpPr txBox="1">
            <a:spLocks noChangeArrowheads="1"/>
          </p:cNvSpPr>
          <p:nvPr/>
        </p:nvSpPr>
        <p:spPr bwMode="auto">
          <a:xfrm>
            <a:off x="620713" y="2174875"/>
            <a:ext cx="1117600" cy="64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r>
              <a:rPr lang="en-US" altLang="en-US" dirty="0" smtClean="0"/>
              <a:t>1</a:t>
            </a:r>
            <a:r>
              <a:rPr lang="en-US" altLang="en-US" dirty="0" smtClean="0">
                <a:solidFill>
                  <a:srgbClr val="FF0000"/>
                </a:solidFill>
              </a:rPr>
              <a:t>1/14</a:t>
            </a:r>
            <a:endParaRPr lang="en-US" altLang="en-US" dirty="0">
              <a:solidFill>
                <a:srgbClr val="FF0000"/>
              </a:solidFill>
            </a:endParaRPr>
          </a:p>
          <a:p>
            <a:pPr>
              <a:buClrTx/>
              <a:buFontTx/>
              <a:buNone/>
            </a:pPr>
            <a:r>
              <a:rPr lang="en-US" altLang="en-US" dirty="0" smtClean="0"/>
              <a:t>/1</a:t>
            </a:r>
            <a:endParaRPr lang="en-US" altLang="en-US" dirty="0"/>
          </a:p>
        </p:txBody>
      </p:sp>
      <p:sp>
        <p:nvSpPr>
          <p:cNvPr id="10277" name="Oval 37"/>
          <p:cNvSpPr>
            <a:spLocks noChangeArrowheads="1"/>
          </p:cNvSpPr>
          <p:nvPr/>
        </p:nvSpPr>
        <p:spPr bwMode="auto">
          <a:xfrm>
            <a:off x="-725488" y="2376488"/>
            <a:ext cx="3279776" cy="609600"/>
          </a:xfrm>
          <a:prstGeom prst="ellips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78" name="Text Box 38"/>
          <p:cNvSpPr txBox="1">
            <a:spLocks noChangeArrowheads="1"/>
          </p:cNvSpPr>
          <p:nvPr/>
        </p:nvSpPr>
        <p:spPr bwMode="auto">
          <a:xfrm>
            <a:off x="1155700" y="5105400"/>
            <a:ext cx="6977063" cy="181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800" dirty="0" smtClean="0">
                <a:solidFill>
                  <a:schemeClr val="tx1"/>
                </a:solidFill>
              </a:rPr>
              <a:t>Our star has length </a:t>
            </a:r>
            <a:r>
              <a:rPr lang="en-US" altLang="en-US" sz="2800" dirty="0" smtClean="0">
                <a:solidFill>
                  <a:srgbClr val="FF0000"/>
                </a:solidFill>
              </a:rPr>
              <a:t>11 </a:t>
            </a:r>
            <a:r>
              <a:rPr lang="en-US" altLang="en-US" sz="2800" dirty="0" smtClean="0">
                <a:solidFill>
                  <a:schemeClr val="tx1"/>
                </a:solidFill>
              </a:rPr>
              <a:t>so the greedy star is at least </a:t>
            </a:r>
            <a:r>
              <a:rPr lang="en-US" altLang="en-US" sz="2800" dirty="0" smtClean="0">
                <a:solidFill>
                  <a:srgbClr val="FF0000"/>
                </a:solidFill>
              </a:rPr>
              <a:t>11</a:t>
            </a:r>
            <a:r>
              <a:rPr lang="en-US" altLang="en-US" sz="2800" dirty="0" smtClean="0">
                <a:solidFill>
                  <a:schemeClr val="tx1"/>
                </a:solidFill>
              </a:rPr>
              <a:t> hence the dual values at most </a:t>
            </a:r>
            <a:r>
              <a:rPr lang="en-US" altLang="en-US" sz="2800" dirty="0" smtClean="0">
                <a:solidFill>
                  <a:srgbClr val="FF0000"/>
                </a:solidFill>
              </a:rPr>
              <a:t>1/11</a:t>
            </a:r>
            <a:r>
              <a:rPr lang="en-US" altLang="en-US" sz="2800" dirty="0" smtClean="0"/>
              <a:t>Thus </a:t>
            </a:r>
            <a:r>
              <a:rPr lang="en-US" altLang="en-US" sz="2800" dirty="0"/>
              <a:t>the values the mutual elements get is at most 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cxnSp>
        <p:nvCxnSpPr>
          <p:cNvPr id="3" name="Straight Connector 2"/>
          <p:cNvCxnSpPr>
            <a:stCxn id="10242" idx="2"/>
            <a:endCxn id="10252" idx="5"/>
          </p:cNvCxnSpPr>
          <p:nvPr/>
        </p:nvCxnSpPr>
        <p:spPr>
          <a:xfrm flipH="1" flipV="1">
            <a:off x="553804" y="2774763"/>
            <a:ext cx="3560996" cy="12638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10242" idx="0"/>
            <a:endCxn id="10251" idx="6"/>
          </p:cNvCxnSpPr>
          <p:nvPr/>
        </p:nvCxnSpPr>
        <p:spPr>
          <a:xfrm flipH="1" flipV="1">
            <a:off x="1211263" y="2667000"/>
            <a:ext cx="3094037" cy="121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10259" idx="0"/>
            <a:endCxn id="10243" idx="6"/>
          </p:cNvCxnSpPr>
          <p:nvPr/>
        </p:nvCxnSpPr>
        <p:spPr>
          <a:xfrm flipH="1" flipV="1">
            <a:off x="1790700" y="2667000"/>
            <a:ext cx="2516188" cy="12207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 flipV="1">
            <a:off x="2209800" y="2665413"/>
            <a:ext cx="2095500" cy="13731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353892" y="2131497"/>
            <a:ext cx="633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Tx/>
              <a:buFontTx/>
              <a:buNone/>
            </a:pPr>
            <a:r>
              <a:rPr lang="en-US" altLang="en-US" dirty="0" smtClean="0">
                <a:solidFill>
                  <a:srgbClr val="FF0000"/>
                </a:solidFill>
              </a:rPr>
              <a:t>1/13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49" name="Text Box 33"/>
          <p:cNvSpPr txBox="1">
            <a:spLocks noChangeArrowheads="1"/>
          </p:cNvSpPr>
          <p:nvPr/>
        </p:nvSpPr>
        <p:spPr bwMode="auto">
          <a:xfrm>
            <a:off x="1458913" y="2297113"/>
            <a:ext cx="1100137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dirty="0"/>
              <a:t>1/15</a:t>
            </a:r>
          </a:p>
        </p:txBody>
      </p:sp>
      <p:sp>
        <p:nvSpPr>
          <p:cNvPr id="50" name="Text Box 36"/>
          <p:cNvSpPr txBox="1">
            <a:spLocks noChangeArrowheads="1"/>
          </p:cNvSpPr>
          <p:nvPr/>
        </p:nvSpPr>
        <p:spPr bwMode="auto">
          <a:xfrm>
            <a:off x="1800902" y="2121634"/>
            <a:ext cx="1117600" cy="64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r>
              <a:rPr lang="en-US" altLang="en-US" dirty="0" smtClean="0"/>
              <a:t>1</a:t>
            </a:r>
            <a:r>
              <a:rPr lang="en-US" altLang="en-US" dirty="0" smtClean="0">
                <a:solidFill>
                  <a:srgbClr val="FF0000"/>
                </a:solidFill>
              </a:rPr>
              <a:t>1/12</a:t>
            </a:r>
            <a:endParaRPr lang="en-US" altLang="en-US" dirty="0">
              <a:solidFill>
                <a:srgbClr val="FF0000"/>
              </a:solidFill>
            </a:endParaRPr>
          </a:p>
          <a:p>
            <a:pPr>
              <a:buClrTx/>
              <a:buFontTx/>
              <a:buNone/>
            </a:pPr>
            <a:r>
              <a:rPr lang="en-US" altLang="en-US" dirty="0" smtClean="0"/>
              <a:t>/1</a:t>
            </a:r>
            <a:endParaRPr lang="en-US" alt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71835" y="1972779"/>
            <a:ext cx="2532856" cy="11529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3" name="Straight Connector 12"/>
          <p:cNvCxnSpPr>
            <a:stCxn id="10242" idx="6"/>
          </p:cNvCxnSpPr>
          <p:nvPr/>
        </p:nvCxnSpPr>
        <p:spPr>
          <a:xfrm flipH="1" flipV="1">
            <a:off x="2895600" y="2665413"/>
            <a:ext cx="1600200" cy="13731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0242" idx="0"/>
          </p:cNvCxnSpPr>
          <p:nvPr/>
        </p:nvCxnSpPr>
        <p:spPr>
          <a:xfrm flipH="1" flipV="1">
            <a:off x="3465513" y="2667000"/>
            <a:ext cx="839787" cy="121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0274" idx="0"/>
          </p:cNvCxnSpPr>
          <p:nvPr/>
        </p:nvCxnSpPr>
        <p:spPr>
          <a:xfrm flipH="1" flipV="1">
            <a:off x="3990975" y="2665413"/>
            <a:ext cx="315913" cy="12223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0274" idx="0"/>
            <a:endCxn id="10257" idx="4"/>
          </p:cNvCxnSpPr>
          <p:nvPr/>
        </p:nvCxnSpPr>
        <p:spPr>
          <a:xfrm flipV="1">
            <a:off x="4306888" y="2808288"/>
            <a:ext cx="188912" cy="1079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0266" idx="0"/>
            <a:endCxn id="10250" idx="4"/>
          </p:cNvCxnSpPr>
          <p:nvPr/>
        </p:nvCxnSpPr>
        <p:spPr>
          <a:xfrm flipV="1">
            <a:off x="4440238" y="2819400"/>
            <a:ext cx="735012" cy="11128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0242" idx="6"/>
          </p:cNvCxnSpPr>
          <p:nvPr/>
        </p:nvCxnSpPr>
        <p:spPr>
          <a:xfrm flipV="1">
            <a:off x="4495800" y="2665413"/>
            <a:ext cx="1219200" cy="13731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0242" idx="5"/>
          </p:cNvCxnSpPr>
          <p:nvPr/>
        </p:nvCxnSpPr>
        <p:spPr>
          <a:xfrm flipV="1">
            <a:off x="4440004" y="2665413"/>
            <a:ext cx="1884596" cy="1480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0242" idx="6"/>
            <a:endCxn id="10247" idx="3"/>
          </p:cNvCxnSpPr>
          <p:nvPr/>
        </p:nvCxnSpPr>
        <p:spPr>
          <a:xfrm flipV="1">
            <a:off x="4495800" y="2774763"/>
            <a:ext cx="2341796" cy="12638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0242" idx="5"/>
            <a:endCxn id="10271" idx="1"/>
          </p:cNvCxnSpPr>
          <p:nvPr/>
        </p:nvCxnSpPr>
        <p:spPr>
          <a:xfrm flipV="1">
            <a:off x="4440004" y="2665413"/>
            <a:ext cx="3218096" cy="1480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0242" idx="5"/>
            <a:endCxn id="10253" idx="3"/>
          </p:cNvCxnSpPr>
          <p:nvPr/>
        </p:nvCxnSpPr>
        <p:spPr>
          <a:xfrm flipV="1">
            <a:off x="4440004" y="2774763"/>
            <a:ext cx="3692992" cy="1371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10242" idx="5"/>
            <a:endCxn id="10254" idx="3"/>
          </p:cNvCxnSpPr>
          <p:nvPr/>
        </p:nvCxnSpPr>
        <p:spPr>
          <a:xfrm flipV="1">
            <a:off x="4440004" y="2774763"/>
            <a:ext cx="4302592" cy="1371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575616" y="2092087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1/11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205775" y="209445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1/11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148659" y="208989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1/11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710475" y="2093387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1/11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634328" y="2062975"/>
            <a:ext cx="2270919" cy="108902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3294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457200" y="0"/>
            <a:ext cx="77724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4400" dirty="0">
                <a:solidFill>
                  <a:srgbClr val="B7E7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greedy algorithm and an arbitrary star</a:t>
            </a:r>
          </a:p>
        </p:txBody>
      </p:sp>
      <p:sp>
        <p:nvSpPr>
          <p:cNvPr id="10242" name="Oval 2"/>
          <p:cNvSpPr>
            <a:spLocks noChangeArrowheads="1"/>
          </p:cNvSpPr>
          <p:nvPr/>
        </p:nvSpPr>
        <p:spPr bwMode="auto">
          <a:xfrm>
            <a:off x="4114800" y="38862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43" name="Oval 3"/>
          <p:cNvSpPr>
            <a:spLocks noChangeArrowheads="1"/>
          </p:cNvSpPr>
          <p:nvPr/>
        </p:nvSpPr>
        <p:spPr bwMode="auto">
          <a:xfrm>
            <a:off x="140970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44" name="Oval 4"/>
          <p:cNvSpPr>
            <a:spLocks noChangeArrowheads="1"/>
          </p:cNvSpPr>
          <p:nvPr/>
        </p:nvSpPr>
        <p:spPr bwMode="auto">
          <a:xfrm>
            <a:off x="202565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45" name="Oval 5"/>
          <p:cNvSpPr>
            <a:spLocks noChangeArrowheads="1"/>
          </p:cNvSpPr>
          <p:nvPr/>
        </p:nvSpPr>
        <p:spPr bwMode="auto">
          <a:xfrm>
            <a:off x="548640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46" name="Oval 6"/>
          <p:cNvSpPr>
            <a:spLocks noChangeArrowheads="1"/>
          </p:cNvSpPr>
          <p:nvPr/>
        </p:nvSpPr>
        <p:spPr bwMode="auto">
          <a:xfrm>
            <a:off x="617220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47" name="Oval 7"/>
          <p:cNvSpPr>
            <a:spLocks noChangeArrowheads="1"/>
          </p:cNvSpPr>
          <p:nvPr/>
        </p:nvSpPr>
        <p:spPr bwMode="auto">
          <a:xfrm>
            <a:off x="678180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48" name="Oval 8"/>
          <p:cNvSpPr>
            <a:spLocks noChangeArrowheads="1"/>
          </p:cNvSpPr>
          <p:nvPr/>
        </p:nvSpPr>
        <p:spPr bwMode="auto">
          <a:xfrm>
            <a:off x="327660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49" name="Oval 9"/>
          <p:cNvSpPr>
            <a:spLocks noChangeArrowheads="1"/>
          </p:cNvSpPr>
          <p:nvPr/>
        </p:nvSpPr>
        <p:spPr bwMode="auto">
          <a:xfrm>
            <a:off x="3802063" y="2492375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50" name="Oval 10"/>
          <p:cNvSpPr>
            <a:spLocks noChangeArrowheads="1"/>
          </p:cNvSpPr>
          <p:nvPr/>
        </p:nvSpPr>
        <p:spPr bwMode="auto">
          <a:xfrm>
            <a:off x="498475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51" name="Oval 11"/>
          <p:cNvSpPr>
            <a:spLocks noChangeArrowheads="1"/>
          </p:cNvSpPr>
          <p:nvPr/>
        </p:nvSpPr>
        <p:spPr bwMode="auto">
          <a:xfrm>
            <a:off x="830263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52" name="Oval 12"/>
          <p:cNvSpPr>
            <a:spLocks noChangeArrowheads="1"/>
          </p:cNvSpPr>
          <p:nvPr/>
        </p:nvSpPr>
        <p:spPr bwMode="auto">
          <a:xfrm>
            <a:off x="22860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53" name="Oval 13"/>
          <p:cNvSpPr>
            <a:spLocks noChangeArrowheads="1"/>
          </p:cNvSpPr>
          <p:nvPr/>
        </p:nvSpPr>
        <p:spPr bwMode="auto">
          <a:xfrm>
            <a:off x="807720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54" name="Oval 14"/>
          <p:cNvSpPr>
            <a:spLocks noChangeArrowheads="1"/>
          </p:cNvSpPr>
          <p:nvPr/>
        </p:nvSpPr>
        <p:spPr bwMode="auto">
          <a:xfrm>
            <a:off x="868680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55" name="Oval 15"/>
          <p:cNvSpPr>
            <a:spLocks noChangeArrowheads="1"/>
          </p:cNvSpPr>
          <p:nvPr/>
        </p:nvSpPr>
        <p:spPr bwMode="auto">
          <a:xfrm>
            <a:off x="746760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56" name="Oval 16"/>
          <p:cNvSpPr>
            <a:spLocks noChangeArrowheads="1"/>
          </p:cNvSpPr>
          <p:nvPr/>
        </p:nvSpPr>
        <p:spPr bwMode="auto">
          <a:xfrm>
            <a:off x="262890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57" name="Oval 17"/>
          <p:cNvSpPr>
            <a:spLocks noChangeArrowheads="1"/>
          </p:cNvSpPr>
          <p:nvPr/>
        </p:nvSpPr>
        <p:spPr bwMode="auto">
          <a:xfrm>
            <a:off x="4305300" y="2503488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 flipH="1" flipV="1">
            <a:off x="552450" y="2773363"/>
            <a:ext cx="3563938" cy="126682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59" name="Line 19"/>
          <p:cNvSpPr>
            <a:spLocks noChangeShapeType="1"/>
          </p:cNvSpPr>
          <p:nvPr/>
        </p:nvSpPr>
        <p:spPr bwMode="auto">
          <a:xfrm flipH="1" flipV="1">
            <a:off x="1154113" y="2773363"/>
            <a:ext cx="3152775" cy="111442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60" name="Line 20"/>
          <p:cNvSpPr>
            <a:spLocks noChangeShapeType="1"/>
          </p:cNvSpPr>
          <p:nvPr/>
        </p:nvSpPr>
        <p:spPr bwMode="auto">
          <a:xfrm flipH="1" flipV="1">
            <a:off x="1733550" y="2773363"/>
            <a:ext cx="2573338" cy="111442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61" name="Line 21"/>
          <p:cNvSpPr>
            <a:spLocks noChangeShapeType="1"/>
          </p:cNvSpPr>
          <p:nvPr/>
        </p:nvSpPr>
        <p:spPr bwMode="auto">
          <a:xfrm flipH="1" flipV="1">
            <a:off x="2347913" y="2773363"/>
            <a:ext cx="1958975" cy="111442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62" name="Line 22"/>
          <p:cNvSpPr>
            <a:spLocks noChangeShapeType="1"/>
          </p:cNvSpPr>
          <p:nvPr/>
        </p:nvSpPr>
        <p:spPr bwMode="auto">
          <a:xfrm flipV="1">
            <a:off x="4495800" y="2817813"/>
            <a:ext cx="4381500" cy="122237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63" name="Line 23"/>
          <p:cNvSpPr>
            <a:spLocks noChangeShapeType="1"/>
          </p:cNvSpPr>
          <p:nvPr/>
        </p:nvSpPr>
        <p:spPr bwMode="auto">
          <a:xfrm flipV="1">
            <a:off x="4440238" y="2773363"/>
            <a:ext cx="3692525" cy="115887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64" name="Line 24"/>
          <p:cNvSpPr>
            <a:spLocks noChangeShapeType="1"/>
          </p:cNvSpPr>
          <p:nvPr/>
        </p:nvSpPr>
        <p:spPr bwMode="auto">
          <a:xfrm flipH="1" flipV="1">
            <a:off x="3465513" y="2817813"/>
            <a:ext cx="841375" cy="106997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65" name="Line 25"/>
          <p:cNvSpPr>
            <a:spLocks noChangeShapeType="1"/>
          </p:cNvSpPr>
          <p:nvPr/>
        </p:nvSpPr>
        <p:spPr bwMode="auto">
          <a:xfrm flipH="1" flipV="1">
            <a:off x="3990975" y="2795588"/>
            <a:ext cx="315913" cy="109220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66" name="Line 26"/>
          <p:cNvSpPr>
            <a:spLocks noChangeShapeType="1"/>
          </p:cNvSpPr>
          <p:nvPr/>
        </p:nvSpPr>
        <p:spPr bwMode="auto">
          <a:xfrm flipV="1">
            <a:off x="4440238" y="2806700"/>
            <a:ext cx="55562" cy="1125538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67" name="Line 27"/>
          <p:cNvSpPr>
            <a:spLocks noChangeShapeType="1"/>
          </p:cNvSpPr>
          <p:nvPr/>
        </p:nvSpPr>
        <p:spPr bwMode="auto">
          <a:xfrm flipV="1">
            <a:off x="4440238" y="2817813"/>
            <a:ext cx="735012" cy="111442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68" name="Line 28"/>
          <p:cNvSpPr>
            <a:spLocks noChangeShapeType="1"/>
          </p:cNvSpPr>
          <p:nvPr/>
        </p:nvSpPr>
        <p:spPr bwMode="auto">
          <a:xfrm flipV="1">
            <a:off x="4495800" y="2817813"/>
            <a:ext cx="1181100" cy="122237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69" name="Line 29"/>
          <p:cNvSpPr>
            <a:spLocks noChangeShapeType="1"/>
          </p:cNvSpPr>
          <p:nvPr/>
        </p:nvSpPr>
        <p:spPr bwMode="auto">
          <a:xfrm flipV="1">
            <a:off x="4440238" y="2773363"/>
            <a:ext cx="1787525" cy="115887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70" name="Line 30"/>
          <p:cNvSpPr>
            <a:spLocks noChangeShapeType="1"/>
          </p:cNvSpPr>
          <p:nvPr/>
        </p:nvSpPr>
        <p:spPr bwMode="auto">
          <a:xfrm flipV="1">
            <a:off x="4440238" y="2773363"/>
            <a:ext cx="2397125" cy="115887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71" name="Line 31"/>
          <p:cNvSpPr>
            <a:spLocks noChangeShapeType="1"/>
          </p:cNvSpPr>
          <p:nvPr/>
        </p:nvSpPr>
        <p:spPr bwMode="auto">
          <a:xfrm flipV="1">
            <a:off x="4440238" y="2665413"/>
            <a:ext cx="3217862" cy="126682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72" name="Text Box 32"/>
          <p:cNvSpPr txBox="1">
            <a:spLocks noChangeArrowheads="1"/>
          </p:cNvSpPr>
          <p:nvPr/>
        </p:nvSpPr>
        <p:spPr bwMode="auto">
          <a:xfrm>
            <a:off x="-76200" y="2174875"/>
            <a:ext cx="990600" cy="64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r>
              <a:rPr lang="en-US" altLang="en-US" dirty="0" smtClean="0"/>
              <a:t>1/</a:t>
            </a:r>
            <a:r>
              <a:rPr lang="en-US" altLang="en-US" dirty="0" smtClean="0">
                <a:solidFill>
                  <a:srgbClr val="FF0000"/>
                </a:solidFill>
              </a:rPr>
              <a:t>1/15</a:t>
            </a:r>
            <a:endParaRPr lang="en-US" altLang="en-US" dirty="0">
              <a:solidFill>
                <a:srgbClr val="FF0000"/>
              </a:solidFill>
            </a:endParaRPr>
          </a:p>
          <a:p>
            <a:pPr>
              <a:buClrTx/>
              <a:buFontTx/>
              <a:buNone/>
            </a:pPr>
            <a:r>
              <a:rPr lang="en-US" altLang="en-US" dirty="0" smtClean="0"/>
              <a:t>5</a:t>
            </a:r>
            <a:endParaRPr lang="en-US" altLang="en-US" dirty="0"/>
          </a:p>
        </p:txBody>
      </p:sp>
      <p:sp>
        <p:nvSpPr>
          <p:cNvPr id="10274" name="Line 34"/>
          <p:cNvSpPr>
            <a:spLocks noChangeShapeType="1"/>
          </p:cNvSpPr>
          <p:nvPr/>
        </p:nvSpPr>
        <p:spPr bwMode="auto">
          <a:xfrm flipH="1" flipV="1">
            <a:off x="2952750" y="2773363"/>
            <a:ext cx="1354138" cy="111442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76" name="Text Box 36"/>
          <p:cNvSpPr txBox="1">
            <a:spLocks noChangeArrowheads="1"/>
          </p:cNvSpPr>
          <p:nvPr/>
        </p:nvSpPr>
        <p:spPr bwMode="auto">
          <a:xfrm>
            <a:off x="620713" y="2174875"/>
            <a:ext cx="1117600" cy="64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r>
              <a:rPr lang="en-US" altLang="en-US" dirty="0" smtClean="0"/>
              <a:t>1</a:t>
            </a:r>
            <a:r>
              <a:rPr lang="en-US" altLang="en-US" dirty="0" smtClean="0">
                <a:solidFill>
                  <a:srgbClr val="FF0000"/>
                </a:solidFill>
              </a:rPr>
              <a:t>1/14</a:t>
            </a:r>
            <a:endParaRPr lang="en-US" altLang="en-US" dirty="0">
              <a:solidFill>
                <a:srgbClr val="FF0000"/>
              </a:solidFill>
            </a:endParaRPr>
          </a:p>
          <a:p>
            <a:pPr>
              <a:buClrTx/>
              <a:buFontTx/>
              <a:buNone/>
            </a:pPr>
            <a:r>
              <a:rPr lang="en-US" altLang="en-US" dirty="0" smtClean="0"/>
              <a:t>/1</a:t>
            </a:r>
            <a:endParaRPr lang="en-US" altLang="en-US" dirty="0"/>
          </a:p>
        </p:txBody>
      </p:sp>
      <p:sp>
        <p:nvSpPr>
          <p:cNvPr id="10277" name="Oval 37"/>
          <p:cNvSpPr>
            <a:spLocks noChangeArrowheads="1"/>
          </p:cNvSpPr>
          <p:nvPr/>
        </p:nvSpPr>
        <p:spPr bwMode="auto">
          <a:xfrm>
            <a:off x="-725488" y="2376488"/>
            <a:ext cx="3279776" cy="609600"/>
          </a:xfrm>
          <a:prstGeom prst="ellips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78" name="Text Box 38"/>
          <p:cNvSpPr txBox="1">
            <a:spLocks noChangeArrowheads="1"/>
          </p:cNvSpPr>
          <p:nvPr/>
        </p:nvSpPr>
        <p:spPr bwMode="auto">
          <a:xfrm>
            <a:off x="1155700" y="5105400"/>
            <a:ext cx="6977063" cy="1387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800" dirty="0" smtClean="0">
                <a:solidFill>
                  <a:schemeClr val="tx1"/>
                </a:solidFill>
              </a:rPr>
              <a:t>The increase above only makes the dual larger</a:t>
            </a:r>
            <a:r>
              <a:rPr lang="en-US" altLang="en-US" sz="2800" dirty="0" smtClean="0"/>
              <a:t>thevalues </a:t>
            </a:r>
            <a:r>
              <a:rPr lang="en-US" altLang="en-US" sz="2800" dirty="0"/>
              <a:t>the mutual elements get is at most 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cxnSp>
        <p:nvCxnSpPr>
          <p:cNvPr id="3" name="Straight Connector 2"/>
          <p:cNvCxnSpPr>
            <a:stCxn id="10242" idx="2"/>
            <a:endCxn id="10252" idx="5"/>
          </p:cNvCxnSpPr>
          <p:nvPr/>
        </p:nvCxnSpPr>
        <p:spPr>
          <a:xfrm flipH="1" flipV="1">
            <a:off x="553804" y="2774763"/>
            <a:ext cx="3560996" cy="12638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10242" idx="0"/>
            <a:endCxn id="10251" idx="6"/>
          </p:cNvCxnSpPr>
          <p:nvPr/>
        </p:nvCxnSpPr>
        <p:spPr>
          <a:xfrm flipH="1" flipV="1">
            <a:off x="1211263" y="2667000"/>
            <a:ext cx="3094037" cy="121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10259" idx="0"/>
            <a:endCxn id="10243" idx="6"/>
          </p:cNvCxnSpPr>
          <p:nvPr/>
        </p:nvCxnSpPr>
        <p:spPr>
          <a:xfrm flipH="1" flipV="1">
            <a:off x="1790700" y="2667000"/>
            <a:ext cx="2516188" cy="12207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 flipV="1">
            <a:off x="2209800" y="2665413"/>
            <a:ext cx="2095500" cy="13731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353892" y="2131497"/>
            <a:ext cx="633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Tx/>
              <a:buFontTx/>
              <a:buNone/>
            </a:pPr>
            <a:r>
              <a:rPr lang="en-US" altLang="en-US" dirty="0" smtClean="0">
                <a:solidFill>
                  <a:srgbClr val="FF0000"/>
                </a:solidFill>
              </a:rPr>
              <a:t>1/13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49" name="Text Box 33"/>
          <p:cNvSpPr txBox="1">
            <a:spLocks noChangeArrowheads="1"/>
          </p:cNvSpPr>
          <p:nvPr/>
        </p:nvSpPr>
        <p:spPr bwMode="auto">
          <a:xfrm>
            <a:off x="1458913" y="2297113"/>
            <a:ext cx="1100137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dirty="0"/>
              <a:t>1/15</a:t>
            </a:r>
          </a:p>
        </p:txBody>
      </p:sp>
      <p:sp>
        <p:nvSpPr>
          <p:cNvPr id="50" name="Text Box 36"/>
          <p:cNvSpPr txBox="1">
            <a:spLocks noChangeArrowheads="1"/>
          </p:cNvSpPr>
          <p:nvPr/>
        </p:nvSpPr>
        <p:spPr bwMode="auto">
          <a:xfrm>
            <a:off x="1800902" y="2121634"/>
            <a:ext cx="1117600" cy="64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r>
              <a:rPr lang="en-US" altLang="en-US" dirty="0" smtClean="0"/>
              <a:t>1</a:t>
            </a:r>
            <a:r>
              <a:rPr lang="en-US" altLang="en-US" dirty="0" smtClean="0">
                <a:solidFill>
                  <a:srgbClr val="FF0000"/>
                </a:solidFill>
              </a:rPr>
              <a:t>1/12</a:t>
            </a:r>
            <a:endParaRPr lang="en-US" altLang="en-US" dirty="0">
              <a:solidFill>
                <a:srgbClr val="FF0000"/>
              </a:solidFill>
            </a:endParaRPr>
          </a:p>
          <a:p>
            <a:pPr>
              <a:buClrTx/>
              <a:buFontTx/>
              <a:buNone/>
            </a:pPr>
            <a:r>
              <a:rPr lang="en-US" altLang="en-US" dirty="0" smtClean="0"/>
              <a:t>/1</a:t>
            </a:r>
            <a:endParaRPr lang="en-US" alt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71835" y="1972779"/>
            <a:ext cx="2532856" cy="11529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3" name="Straight Connector 12"/>
          <p:cNvCxnSpPr>
            <a:stCxn id="10242" idx="6"/>
          </p:cNvCxnSpPr>
          <p:nvPr/>
        </p:nvCxnSpPr>
        <p:spPr>
          <a:xfrm flipH="1" flipV="1">
            <a:off x="2895600" y="2665413"/>
            <a:ext cx="1600200" cy="13731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0242" idx="0"/>
          </p:cNvCxnSpPr>
          <p:nvPr/>
        </p:nvCxnSpPr>
        <p:spPr>
          <a:xfrm flipH="1" flipV="1">
            <a:off x="3465513" y="2667000"/>
            <a:ext cx="839787" cy="121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0274" idx="0"/>
          </p:cNvCxnSpPr>
          <p:nvPr/>
        </p:nvCxnSpPr>
        <p:spPr>
          <a:xfrm flipH="1" flipV="1">
            <a:off x="3990975" y="2665413"/>
            <a:ext cx="315913" cy="12223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0274" idx="0"/>
            <a:endCxn id="10257" idx="4"/>
          </p:cNvCxnSpPr>
          <p:nvPr/>
        </p:nvCxnSpPr>
        <p:spPr>
          <a:xfrm flipV="1">
            <a:off x="4306888" y="2808288"/>
            <a:ext cx="188912" cy="1079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0266" idx="0"/>
            <a:endCxn id="10250" idx="4"/>
          </p:cNvCxnSpPr>
          <p:nvPr/>
        </p:nvCxnSpPr>
        <p:spPr>
          <a:xfrm flipV="1">
            <a:off x="4440238" y="2819400"/>
            <a:ext cx="735012" cy="11128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0242" idx="6"/>
          </p:cNvCxnSpPr>
          <p:nvPr/>
        </p:nvCxnSpPr>
        <p:spPr>
          <a:xfrm flipV="1">
            <a:off x="4495800" y="2665413"/>
            <a:ext cx="1219200" cy="13731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0242" idx="5"/>
          </p:cNvCxnSpPr>
          <p:nvPr/>
        </p:nvCxnSpPr>
        <p:spPr>
          <a:xfrm flipV="1">
            <a:off x="4440004" y="2665413"/>
            <a:ext cx="1884596" cy="1480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0242" idx="6"/>
            <a:endCxn id="10247" idx="3"/>
          </p:cNvCxnSpPr>
          <p:nvPr/>
        </p:nvCxnSpPr>
        <p:spPr>
          <a:xfrm flipV="1">
            <a:off x="4495800" y="2774763"/>
            <a:ext cx="2341796" cy="12638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0242" idx="5"/>
            <a:endCxn id="10271" idx="1"/>
          </p:cNvCxnSpPr>
          <p:nvPr/>
        </p:nvCxnSpPr>
        <p:spPr>
          <a:xfrm flipV="1">
            <a:off x="4440004" y="2665413"/>
            <a:ext cx="3218096" cy="1480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0242" idx="5"/>
            <a:endCxn id="10253" idx="3"/>
          </p:cNvCxnSpPr>
          <p:nvPr/>
        </p:nvCxnSpPr>
        <p:spPr>
          <a:xfrm flipV="1">
            <a:off x="4440004" y="2774763"/>
            <a:ext cx="3692992" cy="1371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10242" idx="5"/>
            <a:endCxn id="10254" idx="3"/>
          </p:cNvCxnSpPr>
          <p:nvPr/>
        </p:nvCxnSpPr>
        <p:spPr>
          <a:xfrm flipV="1">
            <a:off x="4440004" y="2774763"/>
            <a:ext cx="4302592" cy="1371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575616" y="2092087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1/11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205775" y="209445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1/8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148659" y="208989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1/10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710475" y="2093387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1/9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634328" y="2062975"/>
            <a:ext cx="2270919" cy="108902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7884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457200" y="0"/>
            <a:ext cx="77724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4400" dirty="0">
                <a:solidFill>
                  <a:srgbClr val="B7E7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greedy algorithm and an arbitrary star</a:t>
            </a:r>
          </a:p>
        </p:txBody>
      </p:sp>
      <p:sp>
        <p:nvSpPr>
          <p:cNvPr id="10242" name="Oval 2"/>
          <p:cNvSpPr>
            <a:spLocks noChangeArrowheads="1"/>
          </p:cNvSpPr>
          <p:nvPr/>
        </p:nvSpPr>
        <p:spPr bwMode="auto">
          <a:xfrm>
            <a:off x="4114800" y="38862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43" name="Oval 3"/>
          <p:cNvSpPr>
            <a:spLocks noChangeArrowheads="1"/>
          </p:cNvSpPr>
          <p:nvPr/>
        </p:nvSpPr>
        <p:spPr bwMode="auto">
          <a:xfrm>
            <a:off x="140970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44" name="Oval 4"/>
          <p:cNvSpPr>
            <a:spLocks noChangeArrowheads="1"/>
          </p:cNvSpPr>
          <p:nvPr/>
        </p:nvSpPr>
        <p:spPr bwMode="auto">
          <a:xfrm>
            <a:off x="202565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45" name="Oval 5"/>
          <p:cNvSpPr>
            <a:spLocks noChangeArrowheads="1"/>
          </p:cNvSpPr>
          <p:nvPr/>
        </p:nvSpPr>
        <p:spPr bwMode="auto">
          <a:xfrm>
            <a:off x="548640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46" name="Oval 6"/>
          <p:cNvSpPr>
            <a:spLocks noChangeArrowheads="1"/>
          </p:cNvSpPr>
          <p:nvPr/>
        </p:nvSpPr>
        <p:spPr bwMode="auto">
          <a:xfrm>
            <a:off x="617220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47" name="Oval 7"/>
          <p:cNvSpPr>
            <a:spLocks noChangeArrowheads="1"/>
          </p:cNvSpPr>
          <p:nvPr/>
        </p:nvSpPr>
        <p:spPr bwMode="auto">
          <a:xfrm>
            <a:off x="678180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48" name="Oval 8"/>
          <p:cNvSpPr>
            <a:spLocks noChangeArrowheads="1"/>
          </p:cNvSpPr>
          <p:nvPr/>
        </p:nvSpPr>
        <p:spPr bwMode="auto">
          <a:xfrm>
            <a:off x="327660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49" name="Oval 9"/>
          <p:cNvSpPr>
            <a:spLocks noChangeArrowheads="1"/>
          </p:cNvSpPr>
          <p:nvPr/>
        </p:nvSpPr>
        <p:spPr bwMode="auto">
          <a:xfrm>
            <a:off x="3802063" y="2492375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50" name="Oval 10"/>
          <p:cNvSpPr>
            <a:spLocks noChangeArrowheads="1"/>
          </p:cNvSpPr>
          <p:nvPr/>
        </p:nvSpPr>
        <p:spPr bwMode="auto">
          <a:xfrm>
            <a:off x="498475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51" name="Oval 11"/>
          <p:cNvSpPr>
            <a:spLocks noChangeArrowheads="1"/>
          </p:cNvSpPr>
          <p:nvPr/>
        </p:nvSpPr>
        <p:spPr bwMode="auto">
          <a:xfrm>
            <a:off x="830263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52" name="Oval 12"/>
          <p:cNvSpPr>
            <a:spLocks noChangeArrowheads="1"/>
          </p:cNvSpPr>
          <p:nvPr/>
        </p:nvSpPr>
        <p:spPr bwMode="auto">
          <a:xfrm>
            <a:off x="22860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53" name="Oval 13"/>
          <p:cNvSpPr>
            <a:spLocks noChangeArrowheads="1"/>
          </p:cNvSpPr>
          <p:nvPr/>
        </p:nvSpPr>
        <p:spPr bwMode="auto">
          <a:xfrm>
            <a:off x="807720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54" name="Oval 14"/>
          <p:cNvSpPr>
            <a:spLocks noChangeArrowheads="1"/>
          </p:cNvSpPr>
          <p:nvPr/>
        </p:nvSpPr>
        <p:spPr bwMode="auto">
          <a:xfrm>
            <a:off x="868680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55" name="Oval 15"/>
          <p:cNvSpPr>
            <a:spLocks noChangeArrowheads="1"/>
          </p:cNvSpPr>
          <p:nvPr/>
        </p:nvSpPr>
        <p:spPr bwMode="auto">
          <a:xfrm>
            <a:off x="746760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56" name="Oval 16"/>
          <p:cNvSpPr>
            <a:spLocks noChangeArrowheads="1"/>
          </p:cNvSpPr>
          <p:nvPr/>
        </p:nvSpPr>
        <p:spPr bwMode="auto">
          <a:xfrm>
            <a:off x="262890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57" name="Oval 17"/>
          <p:cNvSpPr>
            <a:spLocks noChangeArrowheads="1"/>
          </p:cNvSpPr>
          <p:nvPr/>
        </p:nvSpPr>
        <p:spPr bwMode="auto">
          <a:xfrm>
            <a:off x="4305300" y="2503488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 flipH="1" flipV="1">
            <a:off x="552450" y="2773363"/>
            <a:ext cx="3563938" cy="126682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59" name="Line 19"/>
          <p:cNvSpPr>
            <a:spLocks noChangeShapeType="1"/>
          </p:cNvSpPr>
          <p:nvPr/>
        </p:nvSpPr>
        <p:spPr bwMode="auto">
          <a:xfrm flipH="1" flipV="1">
            <a:off x="1154113" y="2773363"/>
            <a:ext cx="3152775" cy="111442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60" name="Line 20"/>
          <p:cNvSpPr>
            <a:spLocks noChangeShapeType="1"/>
          </p:cNvSpPr>
          <p:nvPr/>
        </p:nvSpPr>
        <p:spPr bwMode="auto">
          <a:xfrm flipH="1" flipV="1">
            <a:off x="1733550" y="2773363"/>
            <a:ext cx="2573338" cy="111442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61" name="Line 21"/>
          <p:cNvSpPr>
            <a:spLocks noChangeShapeType="1"/>
          </p:cNvSpPr>
          <p:nvPr/>
        </p:nvSpPr>
        <p:spPr bwMode="auto">
          <a:xfrm flipH="1" flipV="1">
            <a:off x="2347913" y="2773363"/>
            <a:ext cx="1958975" cy="111442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62" name="Line 22"/>
          <p:cNvSpPr>
            <a:spLocks noChangeShapeType="1"/>
          </p:cNvSpPr>
          <p:nvPr/>
        </p:nvSpPr>
        <p:spPr bwMode="auto">
          <a:xfrm flipV="1">
            <a:off x="4495800" y="2817813"/>
            <a:ext cx="4381500" cy="122237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63" name="Line 23"/>
          <p:cNvSpPr>
            <a:spLocks noChangeShapeType="1"/>
          </p:cNvSpPr>
          <p:nvPr/>
        </p:nvSpPr>
        <p:spPr bwMode="auto">
          <a:xfrm flipV="1">
            <a:off x="4440238" y="2773363"/>
            <a:ext cx="3692525" cy="115887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64" name="Line 24"/>
          <p:cNvSpPr>
            <a:spLocks noChangeShapeType="1"/>
          </p:cNvSpPr>
          <p:nvPr/>
        </p:nvSpPr>
        <p:spPr bwMode="auto">
          <a:xfrm flipH="1" flipV="1">
            <a:off x="3465513" y="2817813"/>
            <a:ext cx="841375" cy="106997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65" name="Line 25"/>
          <p:cNvSpPr>
            <a:spLocks noChangeShapeType="1"/>
          </p:cNvSpPr>
          <p:nvPr/>
        </p:nvSpPr>
        <p:spPr bwMode="auto">
          <a:xfrm flipH="1" flipV="1">
            <a:off x="3990975" y="2795588"/>
            <a:ext cx="315913" cy="109220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66" name="Line 26"/>
          <p:cNvSpPr>
            <a:spLocks noChangeShapeType="1"/>
          </p:cNvSpPr>
          <p:nvPr/>
        </p:nvSpPr>
        <p:spPr bwMode="auto">
          <a:xfrm flipV="1">
            <a:off x="4440238" y="2806700"/>
            <a:ext cx="55562" cy="1125538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67" name="Line 27"/>
          <p:cNvSpPr>
            <a:spLocks noChangeShapeType="1"/>
          </p:cNvSpPr>
          <p:nvPr/>
        </p:nvSpPr>
        <p:spPr bwMode="auto">
          <a:xfrm flipV="1">
            <a:off x="4440238" y="2817813"/>
            <a:ext cx="735012" cy="111442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68" name="Line 28"/>
          <p:cNvSpPr>
            <a:spLocks noChangeShapeType="1"/>
          </p:cNvSpPr>
          <p:nvPr/>
        </p:nvSpPr>
        <p:spPr bwMode="auto">
          <a:xfrm flipV="1">
            <a:off x="4495800" y="2817813"/>
            <a:ext cx="1181100" cy="122237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69" name="Line 29"/>
          <p:cNvSpPr>
            <a:spLocks noChangeShapeType="1"/>
          </p:cNvSpPr>
          <p:nvPr/>
        </p:nvSpPr>
        <p:spPr bwMode="auto">
          <a:xfrm flipV="1">
            <a:off x="4440238" y="2773363"/>
            <a:ext cx="1787525" cy="115887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70" name="Line 30"/>
          <p:cNvSpPr>
            <a:spLocks noChangeShapeType="1"/>
          </p:cNvSpPr>
          <p:nvPr/>
        </p:nvSpPr>
        <p:spPr bwMode="auto">
          <a:xfrm flipV="1">
            <a:off x="4440238" y="2773363"/>
            <a:ext cx="2397125" cy="115887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71" name="Line 31"/>
          <p:cNvSpPr>
            <a:spLocks noChangeShapeType="1"/>
          </p:cNvSpPr>
          <p:nvPr/>
        </p:nvSpPr>
        <p:spPr bwMode="auto">
          <a:xfrm flipV="1">
            <a:off x="4440238" y="2665413"/>
            <a:ext cx="3217862" cy="126682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72" name="Text Box 32"/>
          <p:cNvSpPr txBox="1">
            <a:spLocks noChangeArrowheads="1"/>
          </p:cNvSpPr>
          <p:nvPr/>
        </p:nvSpPr>
        <p:spPr bwMode="auto">
          <a:xfrm>
            <a:off x="-76200" y="2174875"/>
            <a:ext cx="990600" cy="64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r>
              <a:rPr lang="en-US" altLang="en-US" dirty="0" smtClean="0"/>
              <a:t>1/</a:t>
            </a:r>
            <a:r>
              <a:rPr lang="en-US" altLang="en-US" dirty="0" smtClean="0">
                <a:solidFill>
                  <a:srgbClr val="FF0000"/>
                </a:solidFill>
              </a:rPr>
              <a:t>1/15</a:t>
            </a:r>
            <a:endParaRPr lang="en-US" altLang="en-US" dirty="0">
              <a:solidFill>
                <a:srgbClr val="FF0000"/>
              </a:solidFill>
            </a:endParaRPr>
          </a:p>
          <a:p>
            <a:pPr>
              <a:buClrTx/>
              <a:buFontTx/>
              <a:buNone/>
            </a:pPr>
            <a:r>
              <a:rPr lang="en-US" altLang="en-US" dirty="0" smtClean="0"/>
              <a:t>5</a:t>
            </a:r>
            <a:endParaRPr lang="en-US" altLang="en-US" dirty="0"/>
          </a:p>
        </p:txBody>
      </p:sp>
      <p:sp>
        <p:nvSpPr>
          <p:cNvPr id="10274" name="Line 34"/>
          <p:cNvSpPr>
            <a:spLocks noChangeShapeType="1"/>
          </p:cNvSpPr>
          <p:nvPr/>
        </p:nvSpPr>
        <p:spPr bwMode="auto">
          <a:xfrm flipH="1" flipV="1">
            <a:off x="2952750" y="2773363"/>
            <a:ext cx="1354138" cy="111442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76" name="Text Box 36"/>
          <p:cNvSpPr txBox="1">
            <a:spLocks noChangeArrowheads="1"/>
          </p:cNvSpPr>
          <p:nvPr/>
        </p:nvSpPr>
        <p:spPr bwMode="auto">
          <a:xfrm>
            <a:off x="620713" y="2174875"/>
            <a:ext cx="1117600" cy="64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r>
              <a:rPr lang="en-US" altLang="en-US" dirty="0" smtClean="0"/>
              <a:t>1</a:t>
            </a:r>
            <a:r>
              <a:rPr lang="en-US" altLang="en-US" dirty="0" smtClean="0">
                <a:solidFill>
                  <a:srgbClr val="FF0000"/>
                </a:solidFill>
              </a:rPr>
              <a:t>1/14</a:t>
            </a:r>
            <a:endParaRPr lang="en-US" altLang="en-US" dirty="0">
              <a:solidFill>
                <a:srgbClr val="FF0000"/>
              </a:solidFill>
            </a:endParaRPr>
          </a:p>
          <a:p>
            <a:pPr>
              <a:buClrTx/>
              <a:buFontTx/>
              <a:buNone/>
            </a:pPr>
            <a:r>
              <a:rPr lang="en-US" altLang="en-US" dirty="0" smtClean="0"/>
              <a:t>/1</a:t>
            </a:r>
            <a:endParaRPr lang="en-US" altLang="en-US" dirty="0"/>
          </a:p>
        </p:txBody>
      </p:sp>
      <p:sp>
        <p:nvSpPr>
          <p:cNvPr id="10277" name="Oval 37"/>
          <p:cNvSpPr>
            <a:spLocks noChangeArrowheads="1"/>
          </p:cNvSpPr>
          <p:nvPr/>
        </p:nvSpPr>
        <p:spPr bwMode="auto">
          <a:xfrm>
            <a:off x="-725488" y="2376488"/>
            <a:ext cx="3279776" cy="609600"/>
          </a:xfrm>
          <a:prstGeom prst="ellips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78" name="Text Box 38"/>
          <p:cNvSpPr txBox="1">
            <a:spLocks noChangeArrowheads="1"/>
          </p:cNvSpPr>
          <p:nvPr/>
        </p:nvSpPr>
        <p:spPr bwMode="auto">
          <a:xfrm>
            <a:off x="1155700" y="5105400"/>
            <a:ext cx="6977063" cy="1387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800" dirty="0" smtClean="0">
                <a:solidFill>
                  <a:schemeClr val="tx1"/>
                </a:solidFill>
              </a:rPr>
              <a:t>The increase above only makes the dual larger</a:t>
            </a:r>
            <a:r>
              <a:rPr lang="en-US" altLang="en-US" sz="2800" dirty="0" smtClean="0"/>
              <a:t>the </a:t>
            </a:r>
            <a:r>
              <a:rPr lang="en-US" altLang="en-US" sz="2800" dirty="0"/>
              <a:t>values the mutual elements get is at most 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cxnSp>
        <p:nvCxnSpPr>
          <p:cNvPr id="3" name="Straight Connector 2"/>
          <p:cNvCxnSpPr>
            <a:stCxn id="10242" idx="2"/>
            <a:endCxn id="10252" idx="5"/>
          </p:cNvCxnSpPr>
          <p:nvPr/>
        </p:nvCxnSpPr>
        <p:spPr>
          <a:xfrm flipH="1" flipV="1">
            <a:off x="553804" y="2774763"/>
            <a:ext cx="3560996" cy="12638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10242" idx="0"/>
            <a:endCxn id="10251" idx="6"/>
          </p:cNvCxnSpPr>
          <p:nvPr/>
        </p:nvCxnSpPr>
        <p:spPr>
          <a:xfrm flipH="1" flipV="1">
            <a:off x="1211263" y="2667000"/>
            <a:ext cx="3094037" cy="121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10259" idx="0"/>
            <a:endCxn id="10243" idx="6"/>
          </p:cNvCxnSpPr>
          <p:nvPr/>
        </p:nvCxnSpPr>
        <p:spPr>
          <a:xfrm flipH="1" flipV="1">
            <a:off x="1790700" y="2667000"/>
            <a:ext cx="2516188" cy="12207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 flipV="1">
            <a:off x="2209800" y="2665413"/>
            <a:ext cx="2095500" cy="13731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353892" y="2131497"/>
            <a:ext cx="633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Tx/>
              <a:buFontTx/>
              <a:buNone/>
            </a:pPr>
            <a:r>
              <a:rPr lang="en-US" altLang="en-US" dirty="0" smtClean="0">
                <a:solidFill>
                  <a:srgbClr val="FF0000"/>
                </a:solidFill>
              </a:rPr>
              <a:t>1/13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49" name="Text Box 33"/>
          <p:cNvSpPr txBox="1">
            <a:spLocks noChangeArrowheads="1"/>
          </p:cNvSpPr>
          <p:nvPr/>
        </p:nvSpPr>
        <p:spPr bwMode="auto">
          <a:xfrm>
            <a:off x="1458913" y="2297113"/>
            <a:ext cx="1100137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dirty="0"/>
              <a:t>1/15</a:t>
            </a:r>
          </a:p>
        </p:txBody>
      </p:sp>
      <p:sp>
        <p:nvSpPr>
          <p:cNvPr id="50" name="Text Box 36"/>
          <p:cNvSpPr txBox="1">
            <a:spLocks noChangeArrowheads="1"/>
          </p:cNvSpPr>
          <p:nvPr/>
        </p:nvSpPr>
        <p:spPr bwMode="auto">
          <a:xfrm>
            <a:off x="1800902" y="2121634"/>
            <a:ext cx="1117600" cy="64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r>
              <a:rPr lang="en-US" altLang="en-US" dirty="0" smtClean="0"/>
              <a:t>1</a:t>
            </a:r>
            <a:r>
              <a:rPr lang="en-US" altLang="en-US" dirty="0" smtClean="0">
                <a:solidFill>
                  <a:srgbClr val="FF0000"/>
                </a:solidFill>
              </a:rPr>
              <a:t>1/12</a:t>
            </a:r>
            <a:endParaRPr lang="en-US" altLang="en-US" dirty="0">
              <a:solidFill>
                <a:srgbClr val="FF0000"/>
              </a:solidFill>
            </a:endParaRPr>
          </a:p>
          <a:p>
            <a:pPr>
              <a:buClrTx/>
              <a:buFontTx/>
              <a:buNone/>
            </a:pPr>
            <a:r>
              <a:rPr lang="en-US" altLang="en-US" dirty="0" smtClean="0"/>
              <a:t>/1</a:t>
            </a:r>
            <a:endParaRPr lang="en-US" alt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71835" y="1972779"/>
            <a:ext cx="2532856" cy="11529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3" name="Straight Connector 12"/>
          <p:cNvCxnSpPr>
            <a:stCxn id="10242" idx="6"/>
          </p:cNvCxnSpPr>
          <p:nvPr/>
        </p:nvCxnSpPr>
        <p:spPr>
          <a:xfrm flipH="1" flipV="1">
            <a:off x="2895600" y="2665413"/>
            <a:ext cx="1600200" cy="13731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0242" idx="0"/>
          </p:cNvCxnSpPr>
          <p:nvPr/>
        </p:nvCxnSpPr>
        <p:spPr>
          <a:xfrm flipH="1" flipV="1">
            <a:off x="3465513" y="2667000"/>
            <a:ext cx="839787" cy="121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0274" idx="0"/>
          </p:cNvCxnSpPr>
          <p:nvPr/>
        </p:nvCxnSpPr>
        <p:spPr>
          <a:xfrm flipH="1" flipV="1">
            <a:off x="3990975" y="2665413"/>
            <a:ext cx="315913" cy="12223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0274" idx="0"/>
            <a:endCxn id="10257" idx="4"/>
          </p:cNvCxnSpPr>
          <p:nvPr/>
        </p:nvCxnSpPr>
        <p:spPr>
          <a:xfrm flipV="1">
            <a:off x="4306888" y="2808288"/>
            <a:ext cx="188912" cy="1079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0266" idx="0"/>
            <a:endCxn id="10250" idx="4"/>
          </p:cNvCxnSpPr>
          <p:nvPr/>
        </p:nvCxnSpPr>
        <p:spPr>
          <a:xfrm flipV="1">
            <a:off x="4440238" y="2819400"/>
            <a:ext cx="735012" cy="11128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0242" idx="6"/>
          </p:cNvCxnSpPr>
          <p:nvPr/>
        </p:nvCxnSpPr>
        <p:spPr>
          <a:xfrm flipV="1">
            <a:off x="4495800" y="2665413"/>
            <a:ext cx="1219200" cy="13731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0242" idx="5"/>
          </p:cNvCxnSpPr>
          <p:nvPr/>
        </p:nvCxnSpPr>
        <p:spPr>
          <a:xfrm flipV="1">
            <a:off x="4440004" y="2665413"/>
            <a:ext cx="1884596" cy="1480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0242" idx="6"/>
            <a:endCxn id="10247" idx="3"/>
          </p:cNvCxnSpPr>
          <p:nvPr/>
        </p:nvCxnSpPr>
        <p:spPr>
          <a:xfrm flipV="1">
            <a:off x="4495800" y="2774763"/>
            <a:ext cx="2341796" cy="12638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0242" idx="5"/>
            <a:endCxn id="10271" idx="1"/>
          </p:cNvCxnSpPr>
          <p:nvPr/>
        </p:nvCxnSpPr>
        <p:spPr>
          <a:xfrm flipV="1">
            <a:off x="4440004" y="2665413"/>
            <a:ext cx="3218096" cy="1480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0242" idx="5"/>
            <a:endCxn id="10253" idx="3"/>
          </p:cNvCxnSpPr>
          <p:nvPr/>
        </p:nvCxnSpPr>
        <p:spPr>
          <a:xfrm flipV="1">
            <a:off x="4440004" y="2774763"/>
            <a:ext cx="3692992" cy="1371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10242" idx="5"/>
            <a:endCxn id="10254" idx="3"/>
          </p:cNvCxnSpPr>
          <p:nvPr/>
        </p:nvCxnSpPr>
        <p:spPr>
          <a:xfrm flipV="1">
            <a:off x="4440004" y="2774763"/>
            <a:ext cx="4302592" cy="1371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575616" y="2092087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1/11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205775" y="209445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1/8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148659" y="208989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1/10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710475" y="2093387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1/9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634328" y="2062975"/>
            <a:ext cx="2270919" cy="108902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0450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457200" y="0"/>
            <a:ext cx="77724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4400" dirty="0">
                <a:solidFill>
                  <a:srgbClr val="B7E7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greedy algorithm and an arbitrary star</a:t>
            </a:r>
          </a:p>
        </p:txBody>
      </p:sp>
      <p:sp>
        <p:nvSpPr>
          <p:cNvPr id="10242" name="Oval 2"/>
          <p:cNvSpPr>
            <a:spLocks noChangeArrowheads="1"/>
          </p:cNvSpPr>
          <p:nvPr/>
        </p:nvSpPr>
        <p:spPr bwMode="auto">
          <a:xfrm>
            <a:off x="4114800" y="38862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43" name="Oval 3"/>
          <p:cNvSpPr>
            <a:spLocks noChangeArrowheads="1"/>
          </p:cNvSpPr>
          <p:nvPr/>
        </p:nvSpPr>
        <p:spPr bwMode="auto">
          <a:xfrm>
            <a:off x="140970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44" name="Oval 4"/>
          <p:cNvSpPr>
            <a:spLocks noChangeArrowheads="1"/>
          </p:cNvSpPr>
          <p:nvPr/>
        </p:nvSpPr>
        <p:spPr bwMode="auto">
          <a:xfrm>
            <a:off x="202565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45" name="Oval 5"/>
          <p:cNvSpPr>
            <a:spLocks noChangeArrowheads="1"/>
          </p:cNvSpPr>
          <p:nvPr/>
        </p:nvSpPr>
        <p:spPr bwMode="auto">
          <a:xfrm>
            <a:off x="548640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46" name="Oval 6"/>
          <p:cNvSpPr>
            <a:spLocks noChangeArrowheads="1"/>
          </p:cNvSpPr>
          <p:nvPr/>
        </p:nvSpPr>
        <p:spPr bwMode="auto">
          <a:xfrm>
            <a:off x="617220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47" name="Oval 7"/>
          <p:cNvSpPr>
            <a:spLocks noChangeArrowheads="1"/>
          </p:cNvSpPr>
          <p:nvPr/>
        </p:nvSpPr>
        <p:spPr bwMode="auto">
          <a:xfrm>
            <a:off x="678180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48" name="Oval 8"/>
          <p:cNvSpPr>
            <a:spLocks noChangeArrowheads="1"/>
          </p:cNvSpPr>
          <p:nvPr/>
        </p:nvSpPr>
        <p:spPr bwMode="auto">
          <a:xfrm>
            <a:off x="327660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49" name="Oval 9"/>
          <p:cNvSpPr>
            <a:spLocks noChangeArrowheads="1"/>
          </p:cNvSpPr>
          <p:nvPr/>
        </p:nvSpPr>
        <p:spPr bwMode="auto">
          <a:xfrm>
            <a:off x="3802063" y="2492375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50" name="Oval 10"/>
          <p:cNvSpPr>
            <a:spLocks noChangeArrowheads="1"/>
          </p:cNvSpPr>
          <p:nvPr/>
        </p:nvSpPr>
        <p:spPr bwMode="auto">
          <a:xfrm>
            <a:off x="498475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51" name="Oval 11"/>
          <p:cNvSpPr>
            <a:spLocks noChangeArrowheads="1"/>
          </p:cNvSpPr>
          <p:nvPr/>
        </p:nvSpPr>
        <p:spPr bwMode="auto">
          <a:xfrm>
            <a:off x="830263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52" name="Oval 12"/>
          <p:cNvSpPr>
            <a:spLocks noChangeArrowheads="1"/>
          </p:cNvSpPr>
          <p:nvPr/>
        </p:nvSpPr>
        <p:spPr bwMode="auto">
          <a:xfrm>
            <a:off x="22860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53" name="Oval 13"/>
          <p:cNvSpPr>
            <a:spLocks noChangeArrowheads="1"/>
          </p:cNvSpPr>
          <p:nvPr/>
        </p:nvSpPr>
        <p:spPr bwMode="auto">
          <a:xfrm>
            <a:off x="807720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54" name="Oval 14"/>
          <p:cNvSpPr>
            <a:spLocks noChangeArrowheads="1"/>
          </p:cNvSpPr>
          <p:nvPr/>
        </p:nvSpPr>
        <p:spPr bwMode="auto">
          <a:xfrm>
            <a:off x="868680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55" name="Oval 15"/>
          <p:cNvSpPr>
            <a:spLocks noChangeArrowheads="1"/>
          </p:cNvSpPr>
          <p:nvPr/>
        </p:nvSpPr>
        <p:spPr bwMode="auto">
          <a:xfrm>
            <a:off x="746760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56" name="Oval 16"/>
          <p:cNvSpPr>
            <a:spLocks noChangeArrowheads="1"/>
          </p:cNvSpPr>
          <p:nvPr/>
        </p:nvSpPr>
        <p:spPr bwMode="auto">
          <a:xfrm>
            <a:off x="262890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57" name="Oval 17"/>
          <p:cNvSpPr>
            <a:spLocks noChangeArrowheads="1"/>
          </p:cNvSpPr>
          <p:nvPr/>
        </p:nvSpPr>
        <p:spPr bwMode="auto">
          <a:xfrm>
            <a:off x="4305300" y="2503488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 flipH="1" flipV="1">
            <a:off x="552450" y="2773363"/>
            <a:ext cx="3563938" cy="126682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59" name="Line 19"/>
          <p:cNvSpPr>
            <a:spLocks noChangeShapeType="1"/>
          </p:cNvSpPr>
          <p:nvPr/>
        </p:nvSpPr>
        <p:spPr bwMode="auto">
          <a:xfrm flipH="1" flipV="1">
            <a:off x="1154113" y="2773363"/>
            <a:ext cx="3152775" cy="111442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60" name="Line 20"/>
          <p:cNvSpPr>
            <a:spLocks noChangeShapeType="1"/>
          </p:cNvSpPr>
          <p:nvPr/>
        </p:nvSpPr>
        <p:spPr bwMode="auto">
          <a:xfrm flipH="1" flipV="1">
            <a:off x="1733550" y="2773363"/>
            <a:ext cx="2573338" cy="111442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61" name="Line 21"/>
          <p:cNvSpPr>
            <a:spLocks noChangeShapeType="1"/>
          </p:cNvSpPr>
          <p:nvPr/>
        </p:nvSpPr>
        <p:spPr bwMode="auto">
          <a:xfrm flipH="1" flipV="1">
            <a:off x="2347913" y="2773363"/>
            <a:ext cx="1958975" cy="111442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62" name="Line 22"/>
          <p:cNvSpPr>
            <a:spLocks noChangeShapeType="1"/>
          </p:cNvSpPr>
          <p:nvPr/>
        </p:nvSpPr>
        <p:spPr bwMode="auto">
          <a:xfrm flipV="1">
            <a:off x="4495800" y="2817813"/>
            <a:ext cx="4381500" cy="122237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63" name="Line 23"/>
          <p:cNvSpPr>
            <a:spLocks noChangeShapeType="1"/>
          </p:cNvSpPr>
          <p:nvPr/>
        </p:nvSpPr>
        <p:spPr bwMode="auto">
          <a:xfrm flipV="1">
            <a:off x="4440238" y="2773363"/>
            <a:ext cx="3692525" cy="115887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64" name="Line 24"/>
          <p:cNvSpPr>
            <a:spLocks noChangeShapeType="1"/>
          </p:cNvSpPr>
          <p:nvPr/>
        </p:nvSpPr>
        <p:spPr bwMode="auto">
          <a:xfrm flipH="1" flipV="1">
            <a:off x="3465513" y="2817813"/>
            <a:ext cx="841375" cy="106997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65" name="Line 25"/>
          <p:cNvSpPr>
            <a:spLocks noChangeShapeType="1"/>
          </p:cNvSpPr>
          <p:nvPr/>
        </p:nvSpPr>
        <p:spPr bwMode="auto">
          <a:xfrm flipH="1" flipV="1">
            <a:off x="3990975" y="2795588"/>
            <a:ext cx="315913" cy="109220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66" name="Line 26"/>
          <p:cNvSpPr>
            <a:spLocks noChangeShapeType="1"/>
          </p:cNvSpPr>
          <p:nvPr/>
        </p:nvSpPr>
        <p:spPr bwMode="auto">
          <a:xfrm flipV="1">
            <a:off x="4440238" y="2806700"/>
            <a:ext cx="55562" cy="1125538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67" name="Line 27"/>
          <p:cNvSpPr>
            <a:spLocks noChangeShapeType="1"/>
          </p:cNvSpPr>
          <p:nvPr/>
        </p:nvSpPr>
        <p:spPr bwMode="auto">
          <a:xfrm flipV="1">
            <a:off x="4440238" y="2817813"/>
            <a:ext cx="735012" cy="111442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68" name="Line 28"/>
          <p:cNvSpPr>
            <a:spLocks noChangeShapeType="1"/>
          </p:cNvSpPr>
          <p:nvPr/>
        </p:nvSpPr>
        <p:spPr bwMode="auto">
          <a:xfrm flipV="1">
            <a:off x="4495800" y="2817813"/>
            <a:ext cx="1181100" cy="122237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69" name="Line 29"/>
          <p:cNvSpPr>
            <a:spLocks noChangeShapeType="1"/>
          </p:cNvSpPr>
          <p:nvPr/>
        </p:nvSpPr>
        <p:spPr bwMode="auto">
          <a:xfrm flipV="1">
            <a:off x="4440238" y="2773363"/>
            <a:ext cx="1787525" cy="115887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70" name="Line 30"/>
          <p:cNvSpPr>
            <a:spLocks noChangeShapeType="1"/>
          </p:cNvSpPr>
          <p:nvPr/>
        </p:nvSpPr>
        <p:spPr bwMode="auto">
          <a:xfrm flipV="1">
            <a:off x="4440238" y="2773363"/>
            <a:ext cx="2397125" cy="115887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71" name="Line 31"/>
          <p:cNvSpPr>
            <a:spLocks noChangeShapeType="1"/>
          </p:cNvSpPr>
          <p:nvPr/>
        </p:nvSpPr>
        <p:spPr bwMode="auto">
          <a:xfrm flipV="1">
            <a:off x="4440238" y="2665413"/>
            <a:ext cx="3217862" cy="126682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72" name="Text Box 32"/>
          <p:cNvSpPr txBox="1">
            <a:spLocks noChangeArrowheads="1"/>
          </p:cNvSpPr>
          <p:nvPr/>
        </p:nvSpPr>
        <p:spPr bwMode="auto">
          <a:xfrm>
            <a:off x="-76200" y="2174875"/>
            <a:ext cx="990600" cy="64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r>
              <a:rPr lang="en-US" altLang="en-US" dirty="0" smtClean="0"/>
              <a:t>1/</a:t>
            </a:r>
            <a:r>
              <a:rPr lang="en-US" altLang="en-US" dirty="0" smtClean="0">
                <a:solidFill>
                  <a:srgbClr val="FF0000"/>
                </a:solidFill>
              </a:rPr>
              <a:t>1/15</a:t>
            </a:r>
            <a:endParaRPr lang="en-US" altLang="en-US" dirty="0">
              <a:solidFill>
                <a:srgbClr val="FF0000"/>
              </a:solidFill>
            </a:endParaRPr>
          </a:p>
          <a:p>
            <a:pPr>
              <a:buClrTx/>
              <a:buFontTx/>
              <a:buNone/>
            </a:pPr>
            <a:r>
              <a:rPr lang="en-US" altLang="en-US" dirty="0" smtClean="0"/>
              <a:t>5</a:t>
            </a:r>
            <a:endParaRPr lang="en-US" altLang="en-US" dirty="0"/>
          </a:p>
        </p:txBody>
      </p:sp>
      <p:sp>
        <p:nvSpPr>
          <p:cNvPr id="10274" name="Line 34"/>
          <p:cNvSpPr>
            <a:spLocks noChangeShapeType="1"/>
          </p:cNvSpPr>
          <p:nvPr/>
        </p:nvSpPr>
        <p:spPr bwMode="auto">
          <a:xfrm flipH="1" flipV="1">
            <a:off x="2952750" y="2773363"/>
            <a:ext cx="1354138" cy="111442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76" name="Text Box 36"/>
          <p:cNvSpPr txBox="1">
            <a:spLocks noChangeArrowheads="1"/>
          </p:cNvSpPr>
          <p:nvPr/>
        </p:nvSpPr>
        <p:spPr bwMode="auto">
          <a:xfrm>
            <a:off x="620713" y="2174875"/>
            <a:ext cx="1117600" cy="64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r>
              <a:rPr lang="en-US" altLang="en-US" dirty="0" smtClean="0"/>
              <a:t>1</a:t>
            </a:r>
            <a:r>
              <a:rPr lang="en-US" altLang="en-US" dirty="0" smtClean="0">
                <a:solidFill>
                  <a:srgbClr val="FF0000"/>
                </a:solidFill>
              </a:rPr>
              <a:t>1/14</a:t>
            </a:r>
            <a:endParaRPr lang="en-US" altLang="en-US" dirty="0">
              <a:solidFill>
                <a:srgbClr val="FF0000"/>
              </a:solidFill>
            </a:endParaRPr>
          </a:p>
          <a:p>
            <a:pPr>
              <a:buClrTx/>
              <a:buFontTx/>
              <a:buNone/>
            </a:pPr>
            <a:r>
              <a:rPr lang="en-US" altLang="en-US" dirty="0" smtClean="0"/>
              <a:t>/1</a:t>
            </a:r>
            <a:endParaRPr lang="en-US" altLang="en-US" dirty="0"/>
          </a:p>
        </p:txBody>
      </p:sp>
      <p:sp>
        <p:nvSpPr>
          <p:cNvPr id="10277" name="Oval 37"/>
          <p:cNvSpPr>
            <a:spLocks noChangeArrowheads="1"/>
          </p:cNvSpPr>
          <p:nvPr/>
        </p:nvSpPr>
        <p:spPr bwMode="auto">
          <a:xfrm>
            <a:off x="-725488" y="2376488"/>
            <a:ext cx="3279776" cy="609600"/>
          </a:xfrm>
          <a:prstGeom prst="ellips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78" name="Text Box 38"/>
          <p:cNvSpPr txBox="1">
            <a:spLocks noChangeArrowheads="1"/>
          </p:cNvSpPr>
          <p:nvPr/>
        </p:nvSpPr>
        <p:spPr bwMode="auto">
          <a:xfrm>
            <a:off x="1155700" y="5105400"/>
            <a:ext cx="6977063" cy="181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800" dirty="0" smtClean="0">
                <a:solidFill>
                  <a:schemeClr val="tx1"/>
                </a:solidFill>
              </a:rPr>
              <a:t>The remaining star had size </a:t>
            </a:r>
            <a:r>
              <a:rPr lang="en-US" altLang="en-US" sz="2800" dirty="0" smtClean="0">
                <a:solidFill>
                  <a:srgbClr val="FF0000"/>
                </a:solidFill>
              </a:rPr>
              <a:t>7</a:t>
            </a:r>
            <a:r>
              <a:rPr lang="en-US" altLang="en-US" sz="2800" dirty="0" smtClean="0">
                <a:solidFill>
                  <a:schemeClr val="tx1"/>
                </a:solidFill>
              </a:rPr>
              <a:t>. The greedy is at least as large. Hence the values of the dual is at most </a:t>
            </a:r>
            <a:r>
              <a:rPr lang="en-US" altLang="en-US" sz="2800" dirty="0" smtClean="0">
                <a:solidFill>
                  <a:srgbClr val="FF0000"/>
                </a:solidFill>
              </a:rPr>
              <a:t>1/7</a:t>
            </a:r>
            <a:r>
              <a:rPr lang="en-US" altLang="en-US" sz="2800" dirty="0" smtClean="0"/>
              <a:t>values </a:t>
            </a:r>
            <a:r>
              <a:rPr lang="en-US" altLang="en-US" sz="2800" dirty="0"/>
              <a:t>the mutual elements get is at most 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cxnSp>
        <p:nvCxnSpPr>
          <p:cNvPr id="3" name="Straight Connector 2"/>
          <p:cNvCxnSpPr>
            <a:stCxn id="10242" idx="2"/>
            <a:endCxn id="10252" idx="5"/>
          </p:cNvCxnSpPr>
          <p:nvPr/>
        </p:nvCxnSpPr>
        <p:spPr>
          <a:xfrm flipH="1" flipV="1">
            <a:off x="553804" y="2774763"/>
            <a:ext cx="3560996" cy="12638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10242" idx="0"/>
            <a:endCxn id="10251" idx="6"/>
          </p:cNvCxnSpPr>
          <p:nvPr/>
        </p:nvCxnSpPr>
        <p:spPr>
          <a:xfrm flipH="1" flipV="1">
            <a:off x="1211263" y="2667000"/>
            <a:ext cx="3094037" cy="121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10259" idx="0"/>
            <a:endCxn id="10243" idx="6"/>
          </p:cNvCxnSpPr>
          <p:nvPr/>
        </p:nvCxnSpPr>
        <p:spPr>
          <a:xfrm flipH="1" flipV="1">
            <a:off x="1790700" y="2667000"/>
            <a:ext cx="2516188" cy="12207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 flipV="1">
            <a:off x="2209800" y="2665413"/>
            <a:ext cx="2095500" cy="13731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353892" y="2131497"/>
            <a:ext cx="633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Tx/>
              <a:buFontTx/>
              <a:buNone/>
            </a:pPr>
            <a:r>
              <a:rPr lang="en-US" altLang="en-US" dirty="0" smtClean="0">
                <a:solidFill>
                  <a:srgbClr val="FF0000"/>
                </a:solidFill>
              </a:rPr>
              <a:t>1/13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49" name="Text Box 33"/>
          <p:cNvSpPr txBox="1">
            <a:spLocks noChangeArrowheads="1"/>
          </p:cNvSpPr>
          <p:nvPr/>
        </p:nvSpPr>
        <p:spPr bwMode="auto">
          <a:xfrm>
            <a:off x="1458913" y="2297113"/>
            <a:ext cx="1100137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dirty="0"/>
              <a:t>1/15</a:t>
            </a:r>
          </a:p>
        </p:txBody>
      </p:sp>
      <p:sp>
        <p:nvSpPr>
          <p:cNvPr id="50" name="Text Box 36"/>
          <p:cNvSpPr txBox="1">
            <a:spLocks noChangeArrowheads="1"/>
          </p:cNvSpPr>
          <p:nvPr/>
        </p:nvSpPr>
        <p:spPr bwMode="auto">
          <a:xfrm>
            <a:off x="1800902" y="2121634"/>
            <a:ext cx="1117600" cy="64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r>
              <a:rPr lang="en-US" altLang="en-US" dirty="0" smtClean="0"/>
              <a:t>1</a:t>
            </a:r>
            <a:r>
              <a:rPr lang="en-US" altLang="en-US" dirty="0" smtClean="0">
                <a:solidFill>
                  <a:srgbClr val="FF0000"/>
                </a:solidFill>
              </a:rPr>
              <a:t>1/12</a:t>
            </a:r>
            <a:endParaRPr lang="en-US" altLang="en-US" dirty="0">
              <a:solidFill>
                <a:srgbClr val="FF0000"/>
              </a:solidFill>
            </a:endParaRPr>
          </a:p>
          <a:p>
            <a:pPr>
              <a:buClrTx/>
              <a:buFontTx/>
              <a:buNone/>
            </a:pPr>
            <a:r>
              <a:rPr lang="en-US" altLang="en-US" dirty="0" smtClean="0"/>
              <a:t>/1</a:t>
            </a:r>
            <a:endParaRPr lang="en-US" alt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71835" y="1972779"/>
            <a:ext cx="2532856" cy="11529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3" name="Straight Connector 12"/>
          <p:cNvCxnSpPr>
            <a:stCxn id="10242" idx="6"/>
          </p:cNvCxnSpPr>
          <p:nvPr/>
        </p:nvCxnSpPr>
        <p:spPr>
          <a:xfrm flipH="1" flipV="1">
            <a:off x="2895600" y="2665413"/>
            <a:ext cx="1600200" cy="13731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0242" idx="0"/>
          </p:cNvCxnSpPr>
          <p:nvPr/>
        </p:nvCxnSpPr>
        <p:spPr>
          <a:xfrm flipH="1" flipV="1">
            <a:off x="3465513" y="2667000"/>
            <a:ext cx="839787" cy="121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0274" idx="0"/>
          </p:cNvCxnSpPr>
          <p:nvPr/>
        </p:nvCxnSpPr>
        <p:spPr>
          <a:xfrm flipH="1" flipV="1">
            <a:off x="3990975" y="2665413"/>
            <a:ext cx="315913" cy="12223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0274" idx="0"/>
            <a:endCxn id="10257" idx="4"/>
          </p:cNvCxnSpPr>
          <p:nvPr/>
        </p:nvCxnSpPr>
        <p:spPr>
          <a:xfrm flipV="1">
            <a:off x="4306888" y="2808288"/>
            <a:ext cx="188912" cy="1079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0266" idx="0"/>
            <a:endCxn id="10250" idx="4"/>
          </p:cNvCxnSpPr>
          <p:nvPr/>
        </p:nvCxnSpPr>
        <p:spPr>
          <a:xfrm flipV="1">
            <a:off x="4440238" y="2819400"/>
            <a:ext cx="735012" cy="11128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0242" idx="6"/>
          </p:cNvCxnSpPr>
          <p:nvPr/>
        </p:nvCxnSpPr>
        <p:spPr>
          <a:xfrm flipV="1">
            <a:off x="4495800" y="2665413"/>
            <a:ext cx="1219200" cy="13731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0242" idx="5"/>
          </p:cNvCxnSpPr>
          <p:nvPr/>
        </p:nvCxnSpPr>
        <p:spPr>
          <a:xfrm flipV="1">
            <a:off x="4440004" y="2665413"/>
            <a:ext cx="1884596" cy="1480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0242" idx="6"/>
            <a:endCxn id="10247" idx="3"/>
          </p:cNvCxnSpPr>
          <p:nvPr/>
        </p:nvCxnSpPr>
        <p:spPr>
          <a:xfrm flipV="1">
            <a:off x="4495800" y="2774763"/>
            <a:ext cx="2341796" cy="12638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0242" idx="5"/>
            <a:endCxn id="10271" idx="1"/>
          </p:cNvCxnSpPr>
          <p:nvPr/>
        </p:nvCxnSpPr>
        <p:spPr>
          <a:xfrm flipV="1">
            <a:off x="4440004" y="2665413"/>
            <a:ext cx="3218096" cy="1480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0242" idx="5"/>
            <a:endCxn id="10253" idx="3"/>
          </p:cNvCxnSpPr>
          <p:nvPr/>
        </p:nvCxnSpPr>
        <p:spPr>
          <a:xfrm flipV="1">
            <a:off x="4440004" y="2774763"/>
            <a:ext cx="3692992" cy="1371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10242" idx="5"/>
            <a:endCxn id="10254" idx="3"/>
          </p:cNvCxnSpPr>
          <p:nvPr/>
        </p:nvCxnSpPr>
        <p:spPr>
          <a:xfrm flipV="1">
            <a:off x="4440004" y="2774763"/>
            <a:ext cx="4302592" cy="1371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575616" y="2092087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1/11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205775" y="209445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1/8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148659" y="208989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1/10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710475" y="2093387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1/9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634328" y="2062975"/>
            <a:ext cx="2270919" cy="108902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151563" y="2179060"/>
            <a:ext cx="1011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1/7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953384" y="2144475"/>
            <a:ext cx="1011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1/7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480538" y="2165118"/>
            <a:ext cx="1011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1/7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984517" y="1992717"/>
            <a:ext cx="1676400" cy="107522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4992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457200" y="0"/>
            <a:ext cx="77724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4400" dirty="0">
                <a:solidFill>
                  <a:srgbClr val="B7E7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greedy algorithm and an arbitrary star</a:t>
            </a:r>
          </a:p>
        </p:txBody>
      </p:sp>
      <p:sp>
        <p:nvSpPr>
          <p:cNvPr id="10242" name="Oval 2"/>
          <p:cNvSpPr>
            <a:spLocks noChangeArrowheads="1"/>
          </p:cNvSpPr>
          <p:nvPr/>
        </p:nvSpPr>
        <p:spPr bwMode="auto">
          <a:xfrm>
            <a:off x="4114800" y="38862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43" name="Oval 3"/>
          <p:cNvSpPr>
            <a:spLocks noChangeArrowheads="1"/>
          </p:cNvSpPr>
          <p:nvPr/>
        </p:nvSpPr>
        <p:spPr bwMode="auto">
          <a:xfrm>
            <a:off x="140970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44" name="Oval 4"/>
          <p:cNvSpPr>
            <a:spLocks noChangeArrowheads="1"/>
          </p:cNvSpPr>
          <p:nvPr/>
        </p:nvSpPr>
        <p:spPr bwMode="auto">
          <a:xfrm>
            <a:off x="202565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45" name="Oval 5"/>
          <p:cNvSpPr>
            <a:spLocks noChangeArrowheads="1"/>
          </p:cNvSpPr>
          <p:nvPr/>
        </p:nvSpPr>
        <p:spPr bwMode="auto">
          <a:xfrm>
            <a:off x="548640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46" name="Oval 6"/>
          <p:cNvSpPr>
            <a:spLocks noChangeArrowheads="1"/>
          </p:cNvSpPr>
          <p:nvPr/>
        </p:nvSpPr>
        <p:spPr bwMode="auto">
          <a:xfrm>
            <a:off x="617220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47" name="Oval 7"/>
          <p:cNvSpPr>
            <a:spLocks noChangeArrowheads="1"/>
          </p:cNvSpPr>
          <p:nvPr/>
        </p:nvSpPr>
        <p:spPr bwMode="auto">
          <a:xfrm>
            <a:off x="678180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48" name="Oval 8"/>
          <p:cNvSpPr>
            <a:spLocks noChangeArrowheads="1"/>
          </p:cNvSpPr>
          <p:nvPr/>
        </p:nvSpPr>
        <p:spPr bwMode="auto">
          <a:xfrm>
            <a:off x="327660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49" name="Oval 9"/>
          <p:cNvSpPr>
            <a:spLocks noChangeArrowheads="1"/>
          </p:cNvSpPr>
          <p:nvPr/>
        </p:nvSpPr>
        <p:spPr bwMode="auto">
          <a:xfrm>
            <a:off x="3802063" y="2492375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50" name="Oval 10"/>
          <p:cNvSpPr>
            <a:spLocks noChangeArrowheads="1"/>
          </p:cNvSpPr>
          <p:nvPr/>
        </p:nvSpPr>
        <p:spPr bwMode="auto">
          <a:xfrm>
            <a:off x="498475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51" name="Oval 11"/>
          <p:cNvSpPr>
            <a:spLocks noChangeArrowheads="1"/>
          </p:cNvSpPr>
          <p:nvPr/>
        </p:nvSpPr>
        <p:spPr bwMode="auto">
          <a:xfrm>
            <a:off x="830263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52" name="Oval 12"/>
          <p:cNvSpPr>
            <a:spLocks noChangeArrowheads="1"/>
          </p:cNvSpPr>
          <p:nvPr/>
        </p:nvSpPr>
        <p:spPr bwMode="auto">
          <a:xfrm>
            <a:off x="22860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53" name="Oval 13"/>
          <p:cNvSpPr>
            <a:spLocks noChangeArrowheads="1"/>
          </p:cNvSpPr>
          <p:nvPr/>
        </p:nvSpPr>
        <p:spPr bwMode="auto">
          <a:xfrm>
            <a:off x="807720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54" name="Oval 14"/>
          <p:cNvSpPr>
            <a:spLocks noChangeArrowheads="1"/>
          </p:cNvSpPr>
          <p:nvPr/>
        </p:nvSpPr>
        <p:spPr bwMode="auto">
          <a:xfrm>
            <a:off x="868680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55" name="Oval 15"/>
          <p:cNvSpPr>
            <a:spLocks noChangeArrowheads="1"/>
          </p:cNvSpPr>
          <p:nvPr/>
        </p:nvSpPr>
        <p:spPr bwMode="auto">
          <a:xfrm>
            <a:off x="746760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56" name="Oval 16"/>
          <p:cNvSpPr>
            <a:spLocks noChangeArrowheads="1"/>
          </p:cNvSpPr>
          <p:nvPr/>
        </p:nvSpPr>
        <p:spPr bwMode="auto">
          <a:xfrm>
            <a:off x="262890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57" name="Oval 17"/>
          <p:cNvSpPr>
            <a:spLocks noChangeArrowheads="1"/>
          </p:cNvSpPr>
          <p:nvPr/>
        </p:nvSpPr>
        <p:spPr bwMode="auto">
          <a:xfrm>
            <a:off x="4305300" y="2503488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 flipH="1" flipV="1">
            <a:off x="552450" y="2773363"/>
            <a:ext cx="3563938" cy="126682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59" name="Line 19"/>
          <p:cNvSpPr>
            <a:spLocks noChangeShapeType="1"/>
          </p:cNvSpPr>
          <p:nvPr/>
        </p:nvSpPr>
        <p:spPr bwMode="auto">
          <a:xfrm flipH="1" flipV="1">
            <a:off x="1154113" y="2773363"/>
            <a:ext cx="3152775" cy="111442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60" name="Line 20"/>
          <p:cNvSpPr>
            <a:spLocks noChangeShapeType="1"/>
          </p:cNvSpPr>
          <p:nvPr/>
        </p:nvSpPr>
        <p:spPr bwMode="auto">
          <a:xfrm flipH="1" flipV="1">
            <a:off x="1733550" y="2773363"/>
            <a:ext cx="2573338" cy="111442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61" name="Line 21"/>
          <p:cNvSpPr>
            <a:spLocks noChangeShapeType="1"/>
          </p:cNvSpPr>
          <p:nvPr/>
        </p:nvSpPr>
        <p:spPr bwMode="auto">
          <a:xfrm flipH="1" flipV="1">
            <a:off x="2347913" y="2773363"/>
            <a:ext cx="1958975" cy="111442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62" name="Line 22"/>
          <p:cNvSpPr>
            <a:spLocks noChangeShapeType="1"/>
          </p:cNvSpPr>
          <p:nvPr/>
        </p:nvSpPr>
        <p:spPr bwMode="auto">
          <a:xfrm flipV="1">
            <a:off x="4495800" y="2817813"/>
            <a:ext cx="4381500" cy="122237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63" name="Line 23"/>
          <p:cNvSpPr>
            <a:spLocks noChangeShapeType="1"/>
          </p:cNvSpPr>
          <p:nvPr/>
        </p:nvSpPr>
        <p:spPr bwMode="auto">
          <a:xfrm flipV="1">
            <a:off x="4440238" y="2773363"/>
            <a:ext cx="3692525" cy="115887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64" name="Line 24"/>
          <p:cNvSpPr>
            <a:spLocks noChangeShapeType="1"/>
          </p:cNvSpPr>
          <p:nvPr/>
        </p:nvSpPr>
        <p:spPr bwMode="auto">
          <a:xfrm flipH="1" flipV="1">
            <a:off x="3465513" y="2817813"/>
            <a:ext cx="841375" cy="106997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65" name="Line 25"/>
          <p:cNvSpPr>
            <a:spLocks noChangeShapeType="1"/>
          </p:cNvSpPr>
          <p:nvPr/>
        </p:nvSpPr>
        <p:spPr bwMode="auto">
          <a:xfrm flipH="1" flipV="1">
            <a:off x="3990975" y="2795588"/>
            <a:ext cx="315913" cy="109220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66" name="Line 26"/>
          <p:cNvSpPr>
            <a:spLocks noChangeShapeType="1"/>
          </p:cNvSpPr>
          <p:nvPr/>
        </p:nvSpPr>
        <p:spPr bwMode="auto">
          <a:xfrm flipV="1">
            <a:off x="4440238" y="2806700"/>
            <a:ext cx="55562" cy="1125538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67" name="Line 27"/>
          <p:cNvSpPr>
            <a:spLocks noChangeShapeType="1"/>
          </p:cNvSpPr>
          <p:nvPr/>
        </p:nvSpPr>
        <p:spPr bwMode="auto">
          <a:xfrm flipV="1">
            <a:off x="4440238" y="2817813"/>
            <a:ext cx="735012" cy="111442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68" name="Line 28"/>
          <p:cNvSpPr>
            <a:spLocks noChangeShapeType="1"/>
          </p:cNvSpPr>
          <p:nvPr/>
        </p:nvSpPr>
        <p:spPr bwMode="auto">
          <a:xfrm flipV="1">
            <a:off x="4495800" y="2817813"/>
            <a:ext cx="1181100" cy="122237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69" name="Line 29"/>
          <p:cNvSpPr>
            <a:spLocks noChangeShapeType="1"/>
          </p:cNvSpPr>
          <p:nvPr/>
        </p:nvSpPr>
        <p:spPr bwMode="auto">
          <a:xfrm flipV="1">
            <a:off x="4440238" y="2773363"/>
            <a:ext cx="1787525" cy="115887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70" name="Line 30"/>
          <p:cNvSpPr>
            <a:spLocks noChangeShapeType="1"/>
          </p:cNvSpPr>
          <p:nvPr/>
        </p:nvSpPr>
        <p:spPr bwMode="auto">
          <a:xfrm flipV="1">
            <a:off x="4440238" y="2773363"/>
            <a:ext cx="2397125" cy="115887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71" name="Line 31"/>
          <p:cNvSpPr>
            <a:spLocks noChangeShapeType="1"/>
          </p:cNvSpPr>
          <p:nvPr/>
        </p:nvSpPr>
        <p:spPr bwMode="auto">
          <a:xfrm flipV="1">
            <a:off x="4440238" y="2665413"/>
            <a:ext cx="3217862" cy="126682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72" name="Text Box 32"/>
          <p:cNvSpPr txBox="1">
            <a:spLocks noChangeArrowheads="1"/>
          </p:cNvSpPr>
          <p:nvPr/>
        </p:nvSpPr>
        <p:spPr bwMode="auto">
          <a:xfrm>
            <a:off x="-76200" y="2174875"/>
            <a:ext cx="990600" cy="64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r>
              <a:rPr lang="en-US" altLang="en-US" dirty="0" smtClean="0"/>
              <a:t>1/</a:t>
            </a:r>
            <a:r>
              <a:rPr lang="en-US" altLang="en-US" dirty="0" smtClean="0">
                <a:solidFill>
                  <a:srgbClr val="FF0000"/>
                </a:solidFill>
              </a:rPr>
              <a:t>1/15</a:t>
            </a:r>
            <a:endParaRPr lang="en-US" altLang="en-US" dirty="0">
              <a:solidFill>
                <a:srgbClr val="FF0000"/>
              </a:solidFill>
            </a:endParaRPr>
          </a:p>
          <a:p>
            <a:pPr>
              <a:buClrTx/>
              <a:buFontTx/>
              <a:buNone/>
            </a:pPr>
            <a:r>
              <a:rPr lang="en-US" altLang="en-US" dirty="0" smtClean="0"/>
              <a:t>5</a:t>
            </a:r>
            <a:endParaRPr lang="en-US" altLang="en-US" dirty="0"/>
          </a:p>
        </p:txBody>
      </p:sp>
      <p:sp>
        <p:nvSpPr>
          <p:cNvPr id="10274" name="Line 34"/>
          <p:cNvSpPr>
            <a:spLocks noChangeShapeType="1"/>
          </p:cNvSpPr>
          <p:nvPr/>
        </p:nvSpPr>
        <p:spPr bwMode="auto">
          <a:xfrm flipH="1" flipV="1">
            <a:off x="2952750" y="2773363"/>
            <a:ext cx="1354138" cy="111442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76" name="Text Box 36"/>
          <p:cNvSpPr txBox="1">
            <a:spLocks noChangeArrowheads="1"/>
          </p:cNvSpPr>
          <p:nvPr/>
        </p:nvSpPr>
        <p:spPr bwMode="auto">
          <a:xfrm>
            <a:off x="620713" y="2174875"/>
            <a:ext cx="1117600" cy="64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r>
              <a:rPr lang="en-US" altLang="en-US" dirty="0" smtClean="0"/>
              <a:t>1</a:t>
            </a:r>
            <a:r>
              <a:rPr lang="en-US" altLang="en-US" dirty="0" smtClean="0">
                <a:solidFill>
                  <a:srgbClr val="FF0000"/>
                </a:solidFill>
              </a:rPr>
              <a:t>1/14</a:t>
            </a:r>
            <a:endParaRPr lang="en-US" altLang="en-US" dirty="0">
              <a:solidFill>
                <a:srgbClr val="FF0000"/>
              </a:solidFill>
            </a:endParaRPr>
          </a:p>
          <a:p>
            <a:pPr>
              <a:buClrTx/>
              <a:buFontTx/>
              <a:buNone/>
            </a:pPr>
            <a:r>
              <a:rPr lang="en-US" altLang="en-US" dirty="0" smtClean="0"/>
              <a:t>/1</a:t>
            </a:r>
            <a:endParaRPr lang="en-US" altLang="en-US" dirty="0"/>
          </a:p>
        </p:txBody>
      </p:sp>
      <p:sp>
        <p:nvSpPr>
          <p:cNvPr id="10277" name="Oval 37"/>
          <p:cNvSpPr>
            <a:spLocks noChangeArrowheads="1"/>
          </p:cNvSpPr>
          <p:nvPr/>
        </p:nvSpPr>
        <p:spPr bwMode="auto">
          <a:xfrm>
            <a:off x="-725488" y="2376488"/>
            <a:ext cx="3279776" cy="609600"/>
          </a:xfrm>
          <a:prstGeom prst="ellips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78" name="Text Box 38"/>
          <p:cNvSpPr txBox="1">
            <a:spLocks noChangeArrowheads="1"/>
          </p:cNvSpPr>
          <p:nvPr/>
        </p:nvSpPr>
        <p:spPr bwMode="auto">
          <a:xfrm>
            <a:off x="1155700" y="5105400"/>
            <a:ext cx="6977063" cy="956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800" dirty="0" smtClean="0">
                <a:solidFill>
                  <a:schemeClr val="tx1"/>
                </a:solidFill>
              </a:rPr>
              <a:t>The above change only increases the dual.</a:t>
            </a:r>
            <a:r>
              <a:rPr lang="en-US" altLang="en-US" sz="2800" dirty="0" smtClean="0"/>
              <a:t>aluehe </a:t>
            </a:r>
            <a:r>
              <a:rPr lang="en-US" altLang="en-US" sz="2800" dirty="0"/>
              <a:t>mutual elements get is at most 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cxnSp>
        <p:nvCxnSpPr>
          <p:cNvPr id="3" name="Straight Connector 2"/>
          <p:cNvCxnSpPr>
            <a:stCxn id="10242" idx="2"/>
            <a:endCxn id="10252" idx="5"/>
          </p:cNvCxnSpPr>
          <p:nvPr/>
        </p:nvCxnSpPr>
        <p:spPr>
          <a:xfrm flipH="1" flipV="1">
            <a:off x="553804" y="2774763"/>
            <a:ext cx="3560996" cy="12638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10242" idx="0"/>
            <a:endCxn id="10251" idx="6"/>
          </p:cNvCxnSpPr>
          <p:nvPr/>
        </p:nvCxnSpPr>
        <p:spPr>
          <a:xfrm flipH="1" flipV="1">
            <a:off x="1211263" y="2667000"/>
            <a:ext cx="3094037" cy="121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10259" idx="0"/>
            <a:endCxn id="10243" idx="6"/>
          </p:cNvCxnSpPr>
          <p:nvPr/>
        </p:nvCxnSpPr>
        <p:spPr>
          <a:xfrm flipH="1" flipV="1">
            <a:off x="1790700" y="2667000"/>
            <a:ext cx="2516188" cy="12207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 flipV="1">
            <a:off x="2209800" y="2665413"/>
            <a:ext cx="2095500" cy="13731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353892" y="2131497"/>
            <a:ext cx="633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Tx/>
              <a:buFontTx/>
              <a:buNone/>
            </a:pPr>
            <a:r>
              <a:rPr lang="en-US" altLang="en-US" dirty="0" smtClean="0">
                <a:solidFill>
                  <a:srgbClr val="FF0000"/>
                </a:solidFill>
              </a:rPr>
              <a:t>1/13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49" name="Text Box 33"/>
          <p:cNvSpPr txBox="1">
            <a:spLocks noChangeArrowheads="1"/>
          </p:cNvSpPr>
          <p:nvPr/>
        </p:nvSpPr>
        <p:spPr bwMode="auto">
          <a:xfrm>
            <a:off x="1458913" y="2297113"/>
            <a:ext cx="1100137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dirty="0"/>
              <a:t>1/15</a:t>
            </a:r>
          </a:p>
        </p:txBody>
      </p:sp>
      <p:sp>
        <p:nvSpPr>
          <p:cNvPr id="50" name="Text Box 36"/>
          <p:cNvSpPr txBox="1">
            <a:spLocks noChangeArrowheads="1"/>
          </p:cNvSpPr>
          <p:nvPr/>
        </p:nvSpPr>
        <p:spPr bwMode="auto">
          <a:xfrm>
            <a:off x="1800902" y="2121634"/>
            <a:ext cx="1117600" cy="64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r>
              <a:rPr lang="en-US" altLang="en-US" dirty="0" smtClean="0"/>
              <a:t>1</a:t>
            </a:r>
            <a:r>
              <a:rPr lang="en-US" altLang="en-US" dirty="0" smtClean="0">
                <a:solidFill>
                  <a:srgbClr val="FF0000"/>
                </a:solidFill>
              </a:rPr>
              <a:t>1/12</a:t>
            </a:r>
            <a:endParaRPr lang="en-US" altLang="en-US" dirty="0">
              <a:solidFill>
                <a:srgbClr val="FF0000"/>
              </a:solidFill>
            </a:endParaRPr>
          </a:p>
          <a:p>
            <a:pPr>
              <a:buClrTx/>
              <a:buFontTx/>
              <a:buNone/>
            </a:pPr>
            <a:r>
              <a:rPr lang="en-US" altLang="en-US" dirty="0" smtClean="0"/>
              <a:t>/1</a:t>
            </a:r>
            <a:endParaRPr lang="en-US" alt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71835" y="1972779"/>
            <a:ext cx="2532856" cy="11529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3" name="Straight Connector 12"/>
          <p:cNvCxnSpPr>
            <a:stCxn id="10242" idx="6"/>
          </p:cNvCxnSpPr>
          <p:nvPr/>
        </p:nvCxnSpPr>
        <p:spPr>
          <a:xfrm flipH="1" flipV="1">
            <a:off x="2895600" y="2665413"/>
            <a:ext cx="1600200" cy="13731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0242" idx="0"/>
          </p:cNvCxnSpPr>
          <p:nvPr/>
        </p:nvCxnSpPr>
        <p:spPr>
          <a:xfrm flipH="1" flipV="1">
            <a:off x="3465513" y="2667000"/>
            <a:ext cx="839787" cy="121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0274" idx="0"/>
          </p:cNvCxnSpPr>
          <p:nvPr/>
        </p:nvCxnSpPr>
        <p:spPr>
          <a:xfrm flipH="1" flipV="1">
            <a:off x="3990975" y="2665413"/>
            <a:ext cx="315913" cy="12223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0274" idx="0"/>
            <a:endCxn id="10257" idx="4"/>
          </p:cNvCxnSpPr>
          <p:nvPr/>
        </p:nvCxnSpPr>
        <p:spPr>
          <a:xfrm flipV="1">
            <a:off x="4306888" y="2808288"/>
            <a:ext cx="188912" cy="1079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0266" idx="0"/>
            <a:endCxn id="10250" idx="4"/>
          </p:cNvCxnSpPr>
          <p:nvPr/>
        </p:nvCxnSpPr>
        <p:spPr>
          <a:xfrm flipV="1">
            <a:off x="4440238" y="2819400"/>
            <a:ext cx="735012" cy="11128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0242" idx="6"/>
          </p:cNvCxnSpPr>
          <p:nvPr/>
        </p:nvCxnSpPr>
        <p:spPr>
          <a:xfrm flipV="1">
            <a:off x="4495800" y="2665413"/>
            <a:ext cx="1219200" cy="13731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0242" idx="5"/>
          </p:cNvCxnSpPr>
          <p:nvPr/>
        </p:nvCxnSpPr>
        <p:spPr>
          <a:xfrm flipV="1">
            <a:off x="4440004" y="2665413"/>
            <a:ext cx="1884596" cy="1480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0242" idx="6"/>
            <a:endCxn id="10247" idx="3"/>
          </p:cNvCxnSpPr>
          <p:nvPr/>
        </p:nvCxnSpPr>
        <p:spPr>
          <a:xfrm flipV="1">
            <a:off x="4495800" y="2774763"/>
            <a:ext cx="2341796" cy="12638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0242" idx="5"/>
            <a:endCxn id="10271" idx="1"/>
          </p:cNvCxnSpPr>
          <p:nvPr/>
        </p:nvCxnSpPr>
        <p:spPr>
          <a:xfrm flipV="1">
            <a:off x="4440004" y="2665413"/>
            <a:ext cx="3218096" cy="1480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0242" idx="5"/>
            <a:endCxn id="10253" idx="3"/>
          </p:cNvCxnSpPr>
          <p:nvPr/>
        </p:nvCxnSpPr>
        <p:spPr>
          <a:xfrm flipV="1">
            <a:off x="4440004" y="2774763"/>
            <a:ext cx="3692992" cy="1371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10242" idx="5"/>
            <a:endCxn id="10254" idx="3"/>
          </p:cNvCxnSpPr>
          <p:nvPr/>
        </p:nvCxnSpPr>
        <p:spPr>
          <a:xfrm flipV="1">
            <a:off x="4440004" y="2774763"/>
            <a:ext cx="4302592" cy="1371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575616" y="2092087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1/11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205775" y="209445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1/8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148659" y="208989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1/10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710475" y="2093387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1/9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634328" y="2062975"/>
            <a:ext cx="2270919" cy="108902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151563" y="2179060"/>
            <a:ext cx="1011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1/5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953384" y="2144475"/>
            <a:ext cx="1011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1/7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480538" y="2165118"/>
            <a:ext cx="1011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1/6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984517" y="1992717"/>
            <a:ext cx="1676400" cy="107522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2724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457200" y="0"/>
            <a:ext cx="77724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4400" dirty="0">
                <a:solidFill>
                  <a:srgbClr val="B7E7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greedy algorithm and an arbitrary star</a:t>
            </a:r>
          </a:p>
        </p:txBody>
      </p:sp>
      <p:sp>
        <p:nvSpPr>
          <p:cNvPr id="10242" name="Oval 2"/>
          <p:cNvSpPr>
            <a:spLocks noChangeArrowheads="1"/>
          </p:cNvSpPr>
          <p:nvPr/>
        </p:nvSpPr>
        <p:spPr bwMode="auto">
          <a:xfrm>
            <a:off x="4114800" y="38862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43" name="Oval 3"/>
          <p:cNvSpPr>
            <a:spLocks noChangeArrowheads="1"/>
          </p:cNvSpPr>
          <p:nvPr/>
        </p:nvSpPr>
        <p:spPr bwMode="auto">
          <a:xfrm>
            <a:off x="140970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44" name="Oval 4"/>
          <p:cNvSpPr>
            <a:spLocks noChangeArrowheads="1"/>
          </p:cNvSpPr>
          <p:nvPr/>
        </p:nvSpPr>
        <p:spPr bwMode="auto">
          <a:xfrm>
            <a:off x="202565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45" name="Oval 5"/>
          <p:cNvSpPr>
            <a:spLocks noChangeArrowheads="1"/>
          </p:cNvSpPr>
          <p:nvPr/>
        </p:nvSpPr>
        <p:spPr bwMode="auto">
          <a:xfrm>
            <a:off x="548640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46" name="Oval 6"/>
          <p:cNvSpPr>
            <a:spLocks noChangeArrowheads="1"/>
          </p:cNvSpPr>
          <p:nvPr/>
        </p:nvSpPr>
        <p:spPr bwMode="auto">
          <a:xfrm>
            <a:off x="617220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47" name="Oval 7"/>
          <p:cNvSpPr>
            <a:spLocks noChangeArrowheads="1"/>
          </p:cNvSpPr>
          <p:nvPr/>
        </p:nvSpPr>
        <p:spPr bwMode="auto">
          <a:xfrm>
            <a:off x="678180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48" name="Oval 8"/>
          <p:cNvSpPr>
            <a:spLocks noChangeArrowheads="1"/>
          </p:cNvSpPr>
          <p:nvPr/>
        </p:nvSpPr>
        <p:spPr bwMode="auto">
          <a:xfrm>
            <a:off x="327660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49" name="Oval 9"/>
          <p:cNvSpPr>
            <a:spLocks noChangeArrowheads="1"/>
          </p:cNvSpPr>
          <p:nvPr/>
        </p:nvSpPr>
        <p:spPr bwMode="auto">
          <a:xfrm>
            <a:off x="3802063" y="2492375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50" name="Oval 10"/>
          <p:cNvSpPr>
            <a:spLocks noChangeArrowheads="1"/>
          </p:cNvSpPr>
          <p:nvPr/>
        </p:nvSpPr>
        <p:spPr bwMode="auto">
          <a:xfrm>
            <a:off x="498475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51" name="Oval 11"/>
          <p:cNvSpPr>
            <a:spLocks noChangeArrowheads="1"/>
          </p:cNvSpPr>
          <p:nvPr/>
        </p:nvSpPr>
        <p:spPr bwMode="auto">
          <a:xfrm>
            <a:off x="830263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52" name="Oval 12"/>
          <p:cNvSpPr>
            <a:spLocks noChangeArrowheads="1"/>
          </p:cNvSpPr>
          <p:nvPr/>
        </p:nvSpPr>
        <p:spPr bwMode="auto">
          <a:xfrm>
            <a:off x="22860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53" name="Oval 13"/>
          <p:cNvSpPr>
            <a:spLocks noChangeArrowheads="1"/>
          </p:cNvSpPr>
          <p:nvPr/>
        </p:nvSpPr>
        <p:spPr bwMode="auto">
          <a:xfrm>
            <a:off x="807720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54" name="Oval 14"/>
          <p:cNvSpPr>
            <a:spLocks noChangeArrowheads="1"/>
          </p:cNvSpPr>
          <p:nvPr/>
        </p:nvSpPr>
        <p:spPr bwMode="auto">
          <a:xfrm>
            <a:off x="868680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55" name="Oval 15"/>
          <p:cNvSpPr>
            <a:spLocks noChangeArrowheads="1"/>
          </p:cNvSpPr>
          <p:nvPr/>
        </p:nvSpPr>
        <p:spPr bwMode="auto">
          <a:xfrm>
            <a:off x="746760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56" name="Oval 16"/>
          <p:cNvSpPr>
            <a:spLocks noChangeArrowheads="1"/>
          </p:cNvSpPr>
          <p:nvPr/>
        </p:nvSpPr>
        <p:spPr bwMode="auto">
          <a:xfrm>
            <a:off x="262890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57" name="Oval 17"/>
          <p:cNvSpPr>
            <a:spLocks noChangeArrowheads="1"/>
          </p:cNvSpPr>
          <p:nvPr/>
        </p:nvSpPr>
        <p:spPr bwMode="auto">
          <a:xfrm>
            <a:off x="4305300" y="2503488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 flipH="1" flipV="1">
            <a:off x="552450" y="2773363"/>
            <a:ext cx="3563938" cy="126682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59" name="Line 19"/>
          <p:cNvSpPr>
            <a:spLocks noChangeShapeType="1"/>
          </p:cNvSpPr>
          <p:nvPr/>
        </p:nvSpPr>
        <p:spPr bwMode="auto">
          <a:xfrm flipH="1" flipV="1">
            <a:off x="1154113" y="2773363"/>
            <a:ext cx="3152775" cy="111442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60" name="Line 20"/>
          <p:cNvSpPr>
            <a:spLocks noChangeShapeType="1"/>
          </p:cNvSpPr>
          <p:nvPr/>
        </p:nvSpPr>
        <p:spPr bwMode="auto">
          <a:xfrm flipH="1" flipV="1">
            <a:off x="1733550" y="2773363"/>
            <a:ext cx="2573338" cy="111442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61" name="Line 21"/>
          <p:cNvSpPr>
            <a:spLocks noChangeShapeType="1"/>
          </p:cNvSpPr>
          <p:nvPr/>
        </p:nvSpPr>
        <p:spPr bwMode="auto">
          <a:xfrm flipH="1" flipV="1">
            <a:off x="2347913" y="2773363"/>
            <a:ext cx="1958975" cy="111442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62" name="Line 22"/>
          <p:cNvSpPr>
            <a:spLocks noChangeShapeType="1"/>
          </p:cNvSpPr>
          <p:nvPr/>
        </p:nvSpPr>
        <p:spPr bwMode="auto">
          <a:xfrm flipV="1">
            <a:off x="4506493" y="2770923"/>
            <a:ext cx="4381500" cy="122237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63" name="Line 23"/>
          <p:cNvSpPr>
            <a:spLocks noChangeShapeType="1"/>
          </p:cNvSpPr>
          <p:nvPr/>
        </p:nvSpPr>
        <p:spPr bwMode="auto">
          <a:xfrm flipV="1">
            <a:off x="4440238" y="2773363"/>
            <a:ext cx="3692525" cy="115887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64" name="Line 24"/>
          <p:cNvSpPr>
            <a:spLocks noChangeShapeType="1"/>
          </p:cNvSpPr>
          <p:nvPr/>
        </p:nvSpPr>
        <p:spPr bwMode="auto">
          <a:xfrm flipH="1" flipV="1">
            <a:off x="3465513" y="2817813"/>
            <a:ext cx="841375" cy="106997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65" name="Line 25"/>
          <p:cNvSpPr>
            <a:spLocks noChangeShapeType="1"/>
          </p:cNvSpPr>
          <p:nvPr/>
        </p:nvSpPr>
        <p:spPr bwMode="auto">
          <a:xfrm flipH="1" flipV="1">
            <a:off x="3990975" y="2795588"/>
            <a:ext cx="315913" cy="109220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66" name="Line 26"/>
          <p:cNvSpPr>
            <a:spLocks noChangeShapeType="1"/>
          </p:cNvSpPr>
          <p:nvPr/>
        </p:nvSpPr>
        <p:spPr bwMode="auto">
          <a:xfrm flipV="1">
            <a:off x="4440238" y="2806700"/>
            <a:ext cx="55562" cy="1125538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67" name="Line 27"/>
          <p:cNvSpPr>
            <a:spLocks noChangeShapeType="1"/>
          </p:cNvSpPr>
          <p:nvPr/>
        </p:nvSpPr>
        <p:spPr bwMode="auto">
          <a:xfrm flipV="1">
            <a:off x="4440238" y="2817813"/>
            <a:ext cx="735012" cy="111442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68" name="Line 28"/>
          <p:cNvSpPr>
            <a:spLocks noChangeShapeType="1"/>
          </p:cNvSpPr>
          <p:nvPr/>
        </p:nvSpPr>
        <p:spPr bwMode="auto">
          <a:xfrm flipV="1">
            <a:off x="4495800" y="2817813"/>
            <a:ext cx="1181100" cy="122237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69" name="Line 29"/>
          <p:cNvSpPr>
            <a:spLocks noChangeShapeType="1"/>
          </p:cNvSpPr>
          <p:nvPr/>
        </p:nvSpPr>
        <p:spPr bwMode="auto">
          <a:xfrm flipV="1">
            <a:off x="4440238" y="2773363"/>
            <a:ext cx="1787525" cy="115887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70" name="Line 30"/>
          <p:cNvSpPr>
            <a:spLocks noChangeShapeType="1"/>
          </p:cNvSpPr>
          <p:nvPr/>
        </p:nvSpPr>
        <p:spPr bwMode="auto">
          <a:xfrm flipV="1">
            <a:off x="4440238" y="2773363"/>
            <a:ext cx="2397125" cy="115887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71" name="Line 31"/>
          <p:cNvSpPr>
            <a:spLocks noChangeShapeType="1"/>
          </p:cNvSpPr>
          <p:nvPr/>
        </p:nvSpPr>
        <p:spPr bwMode="auto">
          <a:xfrm flipV="1">
            <a:off x="4440238" y="2665413"/>
            <a:ext cx="3217862" cy="126682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72" name="Text Box 32"/>
          <p:cNvSpPr txBox="1">
            <a:spLocks noChangeArrowheads="1"/>
          </p:cNvSpPr>
          <p:nvPr/>
        </p:nvSpPr>
        <p:spPr bwMode="auto">
          <a:xfrm>
            <a:off x="-76200" y="2174875"/>
            <a:ext cx="990600" cy="64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r>
              <a:rPr lang="en-US" altLang="en-US" dirty="0" smtClean="0"/>
              <a:t>1/</a:t>
            </a:r>
            <a:r>
              <a:rPr lang="en-US" altLang="en-US" dirty="0" smtClean="0">
                <a:solidFill>
                  <a:srgbClr val="FF0000"/>
                </a:solidFill>
              </a:rPr>
              <a:t>1/15</a:t>
            </a:r>
            <a:endParaRPr lang="en-US" altLang="en-US" dirty="0">
              <a:solidFill>
                <a:srgbClr val="FF0000"/>
              </a:solidFill>
            </a:endParaRPr>
          </a:p>
          <a:p>
            <a:pPr>
              <a:buClrTx/>
              <a:buFontTx/>
              <a:buNone/>
            </a:pPr>
            <a:r>
              <a:rPr lang="en-US" altLang="en-US" dirty="0" smtClean="0"/>
              <a:t>5</a:t>
            </a:r>
            <a:endParaRPr lang="en-US" altLang="en-US" dirty="0"/>
          </a:p>
        </p:txBody>
      </p:sp>
      <p:sp>
        <p:nvSpPr>
          <p:cNvPr id="10274" name="Line 34"/>
          <p:cNvSpPr>
            <a:spLocks noChangeShapeType="1"/>
          </p:cNvSpPr>
          <p:nvPr/>
        </p:nvSpPr>
        <p:spPr bwMode="auto">
          <a:xfrm flipH="1" flipV="1">
            <a:off x="2952750" y="2773363"/>
            <a:ext cx="1354138" cy="111442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76" name="Text Box 36"/>
          <p:cNvSpPr txBox="1">
            <a:spLocks noChangeArrowheads="1"/>
          </p:cNvSpPr>
          <p:nvPr/>
        </p:nvSpPr>
        <p:spPr bwMode="auto">
          <a:xfrm>
            <a:off x="620713" y="2174875"/>
            <a:ext cx="1117600" cy="64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r>
              <a:rPr lang="en-US" altLang="en-US" dirty="0" smtClean="0"/>
              <a:t>1</a:t>
            </a:r>
            <a:r>
              <a:rPr lang="en-US" altLang="en-US" dirty="0" smtClean="0">
                <a:solidFill>
                  <a:srgbClr val="FF0000"/>
                </a:solidFill>
              </a:rPr>
              <a:t>1/14</a:t>
            </a:r>
            <a:endParaRPr lang="en-US" altLang="en-US" dirty="0">
              <a:solidFill>
                <a:srgbClr val="FF0000"/>
              </a:solidFill>
            </a:endParaRPr>
          </a:p>
          <a:p>
            <a:pPr>
              <a:buClrTx/>
              <a:buFontTx/>
              <a:buNone/>
            </a:pPr>
            <a:r>
              <a:rPr lang="en-US" altLang="en-US" dirty="0" smtClean="0"/>
              <a:t>/1</a:t>
            </a:r>
            <a:endParaRPr lang="en-US" altLang="en-US" dirty="0"/>
          </a:p>
        </p:txBody>
      </p:sp>
      <p:sp>
        <p:nvSpPr>
          <p:cNvPr id="10277" name="Oval 37"/>
          <p:cNvSpPr>
            <a:spLocks noChangeArrowheads="1"/>
          </p:cNvSpPr>
          <p:nvPr/>
        </p:nvSpPr>
        <p:spPr bwMode="auto">
          <a:xfrm>
            <a:off x="-725488" y="2376488"/>
            <a:ext cx="3279776" cy="609600"/>
          </a:xfrm>
          <a:prstGeom prst="ellips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78" name="Text Box 38"/>
          <p:cNvSpPr txBox="1">
            <a:spLocks noChangeArrowheads="1"/>
          </p:cNvSpPr>
          <p:nvPr/>
        </p:nvSpPr>
        <p:spPr bwMode="auto">
          <a:xfrm>
            <a:off x="1155700" y="5105400"/>
            <a:ext cx="6977063" cy="181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800" dirty="0" smtClean="0">
                <a:solidFill>
                  <a:schemeClr val="tx1"/>
                </a:solidFill>
              </a:rPr>
              <a:t>The star that remains has size </a:t>
            </a:r>
            <a:r>
              <a:rPr lang="en-US" altLang="en-US" sz="2800" dirty="0" smtClean="0">
                <a:solidFill>
                  <a:srgbClr val="FF0000"/>
                </a:solidFill>
              </a:rPr>
              <a:t>4</a:t>
            </a:r>
            <a:r>
              <a:rPr lang="en-US" altLang="en-US" sz="2800" dirty="0" smtClean="0">
                <a:solidFill>
                  <a:schemeClr val="tx1"/>
                </a:solidFill>
              </a:rPr>
              <a:t>, and so the greedy at least </a:t>
            </a:r>
            <a:r>
              <a:rPr lang="en-US" altLang="en-US" sz="2800" dirty="0" smtClean="0">
                <a:solidFill>
                  <a:srgbClr val="FF0000"/>
                </a:solidFill>
              </a:rPr>
              <a:t>4</a:t>
            </a:r>
            <a:r>
              <a:rPr lang="en-US" altLang="en-US" sz="2800" dirty="0" smtClean="0">
                <a:solidFill>
                  <a:schemeClr val="tx1"/>
                </a:solidFill>
              </a:rPr>
              <a:t> and so the dual values are al most </a:t>
            </a:r>
            <a:r>
              <a:rPr lang="en-US" altLang="en-US" sz="2800" dirty="0" smtClean="0">
                <a:solidFill>
                  <a:srgbClr val="FF0000"/>
                </a:solidFill>
              </a:rPr>
              <a:t>¼</a:t>
            </a:r>
            <a:r>
              <a:rPr lang="en-US" altLang="en-US" sz="2800" dirty="0" smtClean="0">
                <a:solidFill>
                  <a:schemeClr val="tx1"/>
                </a:solidFill>
              </a:rPr>
              <a:t>.</a:t>
            </a:r>
            <a:r>
              <a:rPr lang="en-US" altLang="en-US" sz="2800" dirty="0" smtClean="0"/>
              <a:t> </a:t>
            </a:r>
            <a:r>
              <a:rPr lang="en-US" altLang="en-US" sz="2800" dirty="0"/>
              <a:t>the mutual elements get is at most 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cxnSp>
        <p:nvCxnSpPr>
          <p:cNvPr id="3" name="Straight Connector 2"/>
          <p:cNvCxnSpPr>
            <a:stCxn id="10242" idx="2"/>
            <a:endCxn id="10252" idx="5"/>
          </p:cNvCxnSpPr>
          <p:nvPr/>
        </p:nvCxnSpPr>
        <p:spPr>
          <a:xfrm flipH="1" flipV="1">
            <a:off x="553804" y="2774763"/>
            <a:ext cx="3560996" cy="12638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10242" idx="0"/>
            <a:endCxn id="10251" idx="6"/>
          </p:cNvCxnSpPr>
          <p:nvPr/>
        </p:nvCxnSpPr>
        <p:spPr>
          <a:xfrm flipH="1" flipV="1">
            <a:off x="1211263" y="2667000"/>
            <a:ext cx="3094037" cy="121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10259" idx="0"/>
            <a:endCxn id="10243" idx="6"/>
          </p:cNvCxnSpPr>
          <p:nvPr/>
        </p:nvCxnSpPr>
        <p:spPr>
          <a:xfrm flipH="1" flipV="1">
            <a:off x="1790700" y="2667000"/>
            <a:ext cx="2516188" cy="12207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 flipV="1">
            <a:off x="2209800" y="2665413"/>
            <a:ext cx="2095500" cy="13731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353892" y="2131497"/>
            <a:ext cx="633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Tx/>
              <a:buFontTx/>
              <a:buNone/>
            </a:pPr>
            <a:r>
              <a:rPr lang="en-US" altLang="en-US" dirty="0" smtClean="0">
                <a:solidFill>
                  <a:srgbClr val="FF0000"/>
                </a:solidFill>
              </a:rPr>
              <a:t>1/13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49" name="Text Box 33"/>
          <p:cNvSpPr txBox="1">
            <a:spLocks noChangeArrowheads="1"/>
          </p:cNvSpPr>
          <p:nvPr/>
        </p:nvSpPr>
        <p:spPr bwMode="auto">
          <a:xfrm>
            <a:off x="1458913" y="2297113"/>
            <a:ext cx="1100137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dirty="0"/>
              <a:t>1/15</a:t>
            </a:r>
          </a:p>
        </p:txBody>
      </p:sp>
      <p:sp>
        <p:nvSpPr>
          <p:cNvPr id="50" name="Text Box 36"/>
          <p:cNvSpPr txBox="1">
            <a:spLocks noChangeArrowheads="1"/>
          </p:cNvSpPr>
          <p:nvPr/>
        </p:nvSpPr>
        <p:spPr bwMode="auto">
          <a:xfrm>
            <a:off x="1800902" y="2121634"/>
            <a:ext cx="1117600" cy="64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r>
              <a:rPr lang="en-US" altLang="en-US" dirty="0" smtClean="0"/>
              <a:t>1</a:t>
            </a:r>
            <a:r>
              <a:rPr lang="en-US" altLang="en-US" dirty="0" smtClean="0">
                <a:solidFill>
                  <a:srgbClr val="FF0000"/>
                </a:solidFill>
              </a:rPr>
              <a:t>1/12</a:t>
            </a:r>
            <a:endParaRPr lang="en-US" altLang="en-US" dirty="0">
              <a:solidFill>
                <a:srgbClr val="FF0000"/>
              </a:solidFill>
            </a:endParaRPr>
          </a:p>
          <a:p>
            <a:pPr>
              <a:buClrTx/>
              <a:buFontTx/>
              <a:buNone/>
            </a:pPr>
            <a:r>
              <a:rPr lang="en-US" altLang="en-US" dirty="0" smtClean="0"/>
              <a:t>/1</a:t>
            </a:r>
            <a:endParaRPr lang="en-US" alt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71835" y="1972779"/>
            <a:ext cx="2532856" cy="11529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3" name="Straight Connector 12"/>
          <p:cNvCxnSpPr>
            <a:stCxn id="10242" idx="6"/>
          </p:cNvCxnSpPr>
          <p:nvPr/>
        </p:nvCxnSpPr>
        <p:spPr>
          <a:xfrm flipH="1" flipV="1">
            <a:off x="2895600" y="2665413"/>
            <a:ext cx="1600200" cy="13731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0242" idx="0"/>
          </p:cNvCxnSpPr>
          <p:nvPr/>
        </p:nvCxnSpPr>
        <p:spPr>
          <a:xfrm flipH="1" flipV="1">
            <a:off x="3465513" y="2667000"/>
            <a:ext cx="839787" cy="121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0274" idx="0"/>
          </p:cNvCxnSpPr>
          <p:nvPr/>
        </p:nvCxnSpPr>
        <p:spPr>
          <a:xfrm flipH="1" flipV="1">
            <a:off x="3990975" y="2665413"/>
            <a:ext cx="315913" cy="12223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0274" idx="0"/>
            <a:endCxn id="10257" idx="4"/>
          </p:cNvCxnSpPr>
          <p:nvPr/>
        </p:nvCxnSpPr>
        <p:spPr>
          <a:xfrm flipV="1">
            <a:off x="4306888" y="2808288"/>
            <a:ext cx="188912" cy="1079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0266" idx="0"/>
            <a:endCxn id="10250" idx="4"/>
          </p:cNvCxnSpPr>
          <p:nvPr/>
        </p:nvCxnSpPr>
        <p:spPr>
          <a:xfrm flipV="1">
            <a:off x="4440238" y="2819400"/>
            <a:ext cx="735012" cy="11128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0242" idx="6"/>
          </p:cNvCxnSpPr>
          <p:nvPr/>
        </p:nvCxnSpPr>
        <p:spPr>
          <a:xfrm flipV="1">
            <a:off x="4495800" y="2665413"/>
            <a:ext cx="1219200" cy="13731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0242" idx="5"/>
          </p:cNvCxnSpPr>
          <p:nvPr/>
        </p:nvCxnSpPr>
        <p:spPr>
          <a:xfrm flipV="1">
            <a:off x="4440004" y="2665413"/>
            <a:ext cx="1884596" cy="1480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0242" idx="6"/>
            <a:endCxn id="10247" idx="3"/>
          </p:cNvCxnSpPr>
          <p:nvPr/>
        </p:nvCxnSpPr>
        <p:spPr>
          <a:xfrm flipV="1">
            <a:off x="4495800" y="2774763"/>
            <a:ext cx="2341796" cy="12638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0242" idx="5"/>
            <a:endCxn id="10271" idx="1"/>
          </p:cNvCxnSpPr>
          <p:nvPr/>
        </p:nvCxnSpPr>
        <p:spPr>
          <a:xfrm flipV="1">
            <a:off x="4440004" y="2665413"/>
            <a:ext cx="3218096" cy="1480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0242" idx="5"/>
            <a:endCxn id="10253" idx="3"/>
          </p:cNvCxnSpPr>
          <p:nvPr/>
        </p:nvCxnSpPr>
        <p:spPr>
          <a:xfrm flipV="1">
            <a:off x="4440004" y="2774763"/>
            <a:ext cx="3692992" cy="1371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4411663" y="2745632"/>
            <a:ext cx="4302592" cy="1371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575616" y="2092087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1/11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205775" y="209445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1/8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148659" y="208989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1/10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710475" y="2093387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1/9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634328" y="2062975"/>
            <a:ext cx="2270919" cy="108902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151563" y="2179060"/>
            <a:ext cx="1011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1/5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953384" y="2144475"/>
            <a:ext cx="1011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1/7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480538" y="2165118"/>
            <a:ext cx="1011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1/6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984517" y="1992717"/>
            <a:ext cx="1676400" cy="107522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365248" y="2144475"/>
            <a:ext cx="10457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1/4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693769" y="2178989"/>
            <a:ext cx="10457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1/4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772192" y="2049379"/>
            <a:ext cx="1219200" cy="93670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7050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457200" y="0"/>
            <a:ext cx="77724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4400" dirty="0">
                <a:solidFill>
                  <a:srgbClr val="B7E7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greedy algorithm and an arbitrary star</a:t>
            </a:r>
          </a:p>
        </p:txBody>
      </p:sp>
      <p:sp>
        <p:nvSpPr>
          <p:cNvPr id="10242" name="Oval 2"/>
          <p:cNvSpPr>
            <a:spLocks noChangeArrowheads="1"/>
          </p:cNvSpPr>
          <p:nvPr/>
        </p:nvSpPr>
        <p:spPr bwMode="auto">
          <a:xfrm>
            <a:off x="4114800" y="38862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43" name="Oval 3"/>
          <p:cNvSpPr>
            <a:spLocks noChangeArrowheads="1"/>
          </p:cNvSpPr>
          <p:nvPr/>
        </p:nvSpPr>
        <p:spPr bwMode="auto">
          <a:xfrm>
            <a:off x="140970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44" name="Oval 4"/>
          <p:cNvSpPr>
            <a:spLocks noChangeArrowheads="1"/>
          </p:cNvSpPr>
          <p:nvPr/>
        </p:nvSpPr>
        <p:spPr bwMode="auto">
          <a:xfrm>
            <a:off x="202565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45" name="Oval 5"/>
          <p:cNvSpPr>
            <a:spLocks noChangeArrowheads="1"/>
          </p:cNvSpPr>
          <p:nvPr/>
        </p:nvSpPr>
        <p:spPr bwMode="auto">
          <a:xfrm>
            <a:off x="548640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46" name="Oval 6"/>
          <p:cNvSpPr>
            <a:spLocks noChangeArrowheads="1"/>
          </p:cNvSpPr>
          <p:nvPr/>
        </p:nvSpPr>
        <p:spPr bwMode="auto">
          <a:xfrm>
            <a:off x="617220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47" name="Oval 7"/>
          <p:cNvSpPr>
            <a:spLocks noChangeArrowheads="1"/>
          </p:cNvSpPr>
          <p:nvPr/>
        </p:nvSpPr>
        <p:spPr bwMode="auto">
          <a:xfrm>
            <a:off x="678180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48" name="Oval 8"/>
          <p:cNvSpPr>
            <a:spLocks noChangeArrowheads="1"/>
          </p:cNvSpPr>
          <p:nvPr/>
        </p:nvSpPr>
        <p:spPr bwMode="auto">
          <a:xfrm>
            <a:off x="327660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49" name="Oval 9"/>
          <p:cNvSpPr>
            <a:spLocks noChangeArrowheads="1"/>
          </p:cNvSpPr>
          <p:nvPr/>
        </p:nvSpPr>
        <p:spPr bwMode="auto">
          <a:xfrm>
            <a:off x="3802063" y="2492375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50" name="Oval 10"/>
          <p:cNvSpPr>
            <a:spLocks noChangeArrowheads="1"/>
          </p:cNvSpPr>
          <p:nvPr/>
        </p:nvSpPr>
        <p:spPr bwMode="auto">
          <a:xfrm>
            <a:off x="498475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51" name="Oval 11"/>
          <p:cNvSpPr>
            <a:spLocks noChangeArrowheads="1"/>
          </p:cNvSpPr>
          <p:nvPr/>
        </p:nvSpPr>
        <p:spPr bwMode="auto">
          <a:xfrm>
            <a:off x="830263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52" name="Oval 12"/>
          <p:cNvSpPr>
            <a:spLocks noChangeArrowheads="1"/>
          </p:cNvSpPr>
          <p:nvPr/>
        </p:nvSpPr>
        <p:spPr bwMode="auto">
          <a:xfrm>
            <a:off x="22860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53" name="Oval 13"/>
          <p:cNvSpPr>
            <a:spLocks noChangeArrowheads="1"/>
          </p:cNvSpPr>
          <p:nvPr/>
        </p:nvSpPr>
        <p:spPr bwMode="auto">
          <a:xfrm>
            <a:off x="807720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54" name="Oval 14"/>
          <p:cNvSpPr>
            <a:spLocks noChangeArrowheads="1"/>
          </p:cNvSpPr>
          <p:nvPr/>
        </p:nvSpPr>
        <p:spPr bwMode="auto">
          <a:xfrm>
            <a:off x="868680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55" name="Oval 15"/>
          <p:cNvSpPr>
            <a:spLocks noChangeArrowheads="1"/>
          </p:cNvSpPr>
          <p:nvPr/>
        </p:nvSpPr>
        <p:spPr bwMode="auto">
          <a:xfrm>
            <a:off x="746760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56" name="Oval 16"/>
          <p:cNvSpPr>
            <a:spLocks noChangeArrowheads="1"/>
          </p:cNvSpPr>
          <p:nvPr/>
        </p:nvSpPr>
        <p:spPr bwMode="auto">
          <a:xfrm>
            <a:off x="262890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57" name="Oval 17"/>
          <p:cNvSpPr>
            <a:spLocks noChangeArrowheads="1"/>
          </p:cNvSpPr>
          <p:nvPr/>
        </p:nvSpPr>
        <p:spPr bwMode="auto">
          <a:xfrm>
            <a:off x="4305300" y="2503488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 flipH="1" flipV="1">
            <a:off x="552450" y="2773363"/>
            <a:ext cx="3563938" cy="126682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59" name="Line 19"/>
          <p:cNvSpPr>
            <a:spLocks noChangeShapeType="1"/>
          </p:cNvSpPr>
          <p:nvPr/>
        </p:nvSpPr>
        <p:spPr bwMode="auto">
          <a:xfrm flipH="1" flipV="1">
            <a:off x="1154113" y="2773363"/>
            <a:ext cx="3152775" cy="111442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60" name="Line 20"/>
          <p:cNvSpPr>
            <a:spLocks noChangeShapeType="1"/>
          </p:cNvSpPr>
          <p:nvPr/>
        </p:nvSpPr>
        <p:spPr bwMode="auto">
          <a:xfrm flipH="1" flipV="1">
            <a:off x="1733550" y="2773363"/>
            <a:ext cx="2573338" cy="111442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61" name="Line 21"/>
          <p:cNvSpPr>
            <a:spLocks noChangeShapeType="1"/>
          </p:cNvSpPr>
          <p:nvPr/>
        </p:nvSpPr>
        <p:spPr bwMode="auto">
          <a:xfrm flipH="1" flipV="1">
            <a:off x="2347913" y="2773363"/>
            <a:ext cx="1958975" cy="111442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62" name="Line 22"/>
          <p:cNvSpPr>
            <a:spLocks noChangeShapeType="1"/>
          </p:cNvSpPr>
          <p:nvPr/>
        </p:nvSpPr>
        <p:spPr bwMode="auto">
          <a:xfrm flipV="1">
            <a:off x="4506493" y="2770923"/>
            <a:ext cx="4381500" cy="122237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63" name="Line 23"/>
          <p:cNvSpPr>
            <a:spLocks noChangeShapeType="1"/>
          </p:cNvSpPr>
          <p:nvPr/>
        </p:nvSpPr>
        <p:spPr bwMode="auto">
          <a:xfrm flipV="1">
            <a:off x="4440238" y="2773363"/>
            <a:ext cx="3692525" cy="115887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64" name="Line 24"/>
          <p:cNvSpPr>
            <a:spLocks noChangeShapeType="1"/>
          </p:cNvSpPr>
          <p:nvPr/>
        </p:nvSpPr>
        <p:spPr bwMode="auto">
          <a:xfrm flipH="1" flipV="1">
            <a:off x="3465513" y="2817813"/>
            <a:ext cx="841375" cy="106997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65" name="Line 25"/>
          <p:cNvSpPr>
            <a:spLocks noChangeShapeType="1"/>
          </p:cNvSpPr>
          <p:nvPr/>
        </p:nvSpPr>
        <p:spPr bwMode="auto">
          <a:xfrm flipH="1" flipV="1">
            <a:off x="3990975" y="2795588"/>
            <a:ext cx="315913" cy="109220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66" name="Line 26"/>
          <p:cNvSpPr>
            <a:spLocks noChangeShapeType="1"/>
          </p:cNvSpPr>
          <p:nvPr/>
        </p:nvSpPr>
        <p:spPr bwMode="auto">
          <a:xfrm flipV="1">
            <a:off x="4440238" y="2806700"/>
            <a:ext cx="55562" cy="1125538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67" name="Line 27"/>
          <p:cNvSpPr>
            <a:spLocks noChangeShapeType="1"/>
          </p:cNvSpPr>
          <p:nvPr/>
        </p:nvSpPr>
        <p:spPr bwMode="auto">
          <a:xfrm flipV="1">
            <a:off x="4440238" y="2817813"/>
            <a:ext cx="735012" cy="111442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68" name="Line 28"/>
          <p:cNvSpPr>
            <a:spLocks noChangeShapeType="1"/>
          </p:cNvSpPr>
          <p:nvPr/>
        </p:nvSpPr>
        <p:spPr bwMode="auto">
          <a:xfrm flipV="1">
            <a:off x="4495800" y="2817813"/>
            <a:ext cx="1181100" cy="122237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69" name="Line 29"/>
          <p:cNvSpPr>
            <a:spLocks noChangeShapeType="1"/>
          </p:cNvSpPr>
          <p:nvPr/>
        </p:nvSpPr>
        <p:spPr bwMode="auto">
          <a:xfrm flipV="1">
            <a:off x="4440238" y="2773363"/>
            <a:ext cx="1787525" cy="115887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70" name="Line 30"/>
          <p:cNvSpPr>
            <a:spLocks noChangeShapeType="1"/>
          </p:cNvSpPr>
          <p:nvPr/>
        </p:nvSpPr>
        <p:spPr bwMode="auto">
          <a:xfrm flipV="1">
            <a:off x="4440238" y="2773363"/>
            <a:ext cx="2397125" cy="115887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71" name="Line 31"/>
          <p:cNvSpPr>
            <a:spLocks noChangeShapeType="1"/>
          </p:cNvSpPr>
          <p:nvPr/>
        </p:nvSpPr>
        <p:spPr bwMode="auto">
          <a:xfrm flipV="1">
            <a:off x="4440238" y="2665413"/>
            <a:ext cx="3217862" cy="126682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72" name="Text Box 32"/>
          <p:cNvSpPr txBox="1">
            <a:spLocks noChangeArrowheads="1"/>
          </p:cNvSpPr>
          <p:nvPr/>
        </p:nvSpPr>
        <p:spPr bwMode="auto">
          <a:xfrm>
            <a:off x="-76200" y="2174875"/>
            <a:ext cx="990600" cy="64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r>
              <a:rPr lang="en-US" altLang="en-US" dirty="0" smtClean="0"/>
              <a:t>1/</a:t>
            </a:r>
            <a:r>
              <a:rPr lang="en-US" altLang="en-US" dirty="0" smtClean="0">
                <a:solidFill>
                  <a:srgbClr val="FF0000"/>
                </a:solidFill>
              </a:rPr>
              <a:t>1/15</a:t>
            </a:r>
            <a:endParaRPr lang="en-US" altLang="en-US" dirty="0">
              <a:solidFill>
                <a:srgbClr val="FF0000"/>
              </a:solidFill>
            </a:endParaRPr>
          </a:p>
          <a:p>
            <a:pPr>
              <a:buClrTx/>
              <a:buFontTx/>
              <a:buNone/>
            </a:pPr>
            <a:r>
              <a:rPr lang="en-US" altLang="en-US" dirty="0" smtClean="0"/>
              <a:t>5</a:t>
            </a:r>
            <a:endParaRPr lang="en-US" altLang="en-US" dirty="0"/>
          </a:p>
        </p:txBody>
      </p:sp>
      <p:sp>
        <p:nvSpPr>
          <p:cNvPr id="10274" name="Line 34"/>
          <p:cNvSpPr>
            <a:spLocks noChangeShapeType="1"/>
          </p:cNvSpPr>
          <p:nvPr/>
        </p:nvSpPr>
        <p:spPr bwMode="auto">
          <a:xfrm flipH="1" flipV="1">
            <a:off x="2952750" y="2773363"/>
            <a:ext cx="1354138" cy="111442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76" name="Text Box 36"/>
          <p:cNvSpPr txBox="1">
            <a:spLocks noChangeArrowheads="1"/>
          </p:cNvSpPr>
          <p:nvPr/>
        </p:nvSpPr>
        <p:spPr bwMode="auto">
          <a:xfrm>
            <a:off x="620713" y="2174875"/>
            <a:ext cx="1117600" cy="64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r>
              <a:rPr lang="en-US" altLang="en-US" dirty="0" smtClean="0"/>
              <a:t>1</a:t>
            </a:r>
            <a:r>
              <a:rPr lang="en-US" altLang="en-US" dirty="0" smtClean="0">
                <a:solidFill>
                  <a:srgbClr val="FF0000"/>
                </a:solidFill>
              </a:rPr>
              <a:t>1/14</a:t>
            </a:r>
            <a:endParaRPr lang="en-US" altLang="en-US" dirty="0">
              <a:solidFill>
                <a:srgbClr val="FF0000"/>
              </a:solidFill>
            </a:endParaRPr>
          </a:p>
          <a:p>
            <a:pPr>
              <a:buClrTx/>
              <a:buFontTx/>
              <a:buNone/>
            </a:pPr>
            <a:r>
              <a:rPr lang="en-US" altLang="en-US" dirty="0" smtClean="0"/>
              <a:t>/1</a:t>
            </a:r>
            <a:endParaRPr lang="en-US" altLang="en-US" dirty="0"/>
          </a:p>
        </p:txBody>
      </p:sp>
      <p:sp>
        <p:nvSpPr>
          <p:cNvPr id="10277" name="Oval 37"/>
          <p:cNvSpPr>
            <a:spLocks noChangeArrowheads="1"/>
          </p:cNvSpPr>
          <p:nvPr/>
        </p:nvSpPr>
        <p:spPr bwMode="auto">
          <a:xfrm>
            <a:off x="-725488" y="2376488"/>
            <a:ext cx="3279776" cy="609600"/>
          </a:xfrm>
          <a:prstGeom prst="ellips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78" name="Text Box 38"/>
          <p:cNvSpPr txBox="1">
            <a:spLocks noChangeArrowheads="1"/>
          </p:cNvSpPr>
          <p:nvPr/>
        </p:nvSpPr>
        <p:spPr bwMode="auto">
          <a:xfrm>
            <a:off x="1155700" y="5105400"/>
            <a:ext cx="6977063" cy="956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800" dirty="0" smtClean="0">
                <a:solidFill>
                  <a:schemeClr val="tx1"/>
                </a:solidFill>
              </a:rPr>
              <a:t>The above change only increases the dual</a:t>
            </a:r>
            <a:r>
              <a:rPr lang="en-US" altLang="en-US" sz="2800" dirty="0" smtClean="0"/>
              <a:t>hemutual </a:t>
            </a:r>
            <a:r>
              <a:rPr lang="en-US" altLang="en-US" sz="2800" dirty="0"/>
              <a:t>elements get is at most 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cxnSp>
        <p:nvCxnSpPr>
          <p:cNvPr id="3" name="Straight Connector 2"/>
          <p:cNvCxnSpPr>
            <a:stCxn id="10242" idx="2"/>
            <a:endCxn id="10252" idx="5"/>
          </p:cNvCxnSpPr>
          <p:nvPr/>
        </p:nvCxnSpPr>
        <p:spPr>
          <a:xfrm flipH="1" flipV="1">
            <a:off x="553804" y="2774763"/>
            <a:ext cx="3560996" cy="12638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10242" idx="0"/>
            <a:endCxn id="10251" idx="6"/>
          </p:cNvCxnSpPr>
          <p:nvPr/>
        </p:nvCxnSpPr>
        <p:spPr>
          <a:xfrm flipH="1" flipV="1">
            <a:off x="1211263" y="2667000"/>
            <a:ext cx="3094037" cy="121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10259" idx="0"/>
            <a:endCxn id="10243" idx="6"/>
          </p:cNvCxnSpPr>
          <p:nvPr/>
        </p:nvCxnSpPr>
        <p:spPr>
          <a:xfrm flipH="1" flipV="1">
            <a:off x="1790700" y="2667000"/>
            <a:ext cx="2516188" cy="12207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 flipV="1">
            <a:off x="2209800" y="2665413"/>
            <a:ext cx="2095500" cy="13731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353892" y="2131497"/>
            <a:ext cx="633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Tx/>
              <a:buFontTx/>
              <a:buNone/>
            </a:pPr>
            <a:r>
              <a:rPr lang="en-US" altLang="en-US" dirty="0" smtClean="0">
                <a:solidFill>
                  <a:srgbClr val="FF0000"/>
                </a:solidFill>
              </a:rPr>
              <a:t>1/13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49" name="Text Box 33"/>
          <p:cNvSpPr txBox="1">
            <a:spLocks noChangeArrowheads="1"/>
          </p:cNvSpPr>
          <p:nvPr/>
        </p:nvSpPr>
        <p:spPr bwMode="auto">
          <a:xfrm>
            <a:off x="1458913" y="2297113"/>
            <a:ext cx="1100137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dirty="0"/>
              <a:t>1/15</a:t>
            </a:r>
          </a:p>
        </p:txBody>
      </p:sp>
      <p:sp>
        <p:nvSpPr>
          <p:cNvPr id="50" name="Text Box 36"/>
          <p:cNvSpPr txBox="1">
            <a:spLocks noChangeArrowheads="1"/>
          </p:cNvSpPr>
          <p:nvPr/>
        </p:nvSpPr>
        <p:spPr bwMode="auto">
          <a:xfrm>
            <a:off x="1800902" y="2121634"/>
            <a:ext cx="1117600" cy="64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r>
              <a:rPr lang="en-US" altLang="en-US" dirty="0" smtClean="0"/>
              <a:t>1</a:t>
            </a:r>
            <a:r>
              <a:rPr lang="en-US" altLang="en-US" dirty="0" smtClean="0">
                <a:solidFill>
                  <a:srgbClr val="FF0000"/>
                </a:solidFill>
              </a:rPr>
              <a:t>1/12</a:t>
            </a:r>
            <a:endParaRPr lang="en-US" altLang="en-US" dirty="0">
              <a:solidFill>
                <a:srgbClr val="FF0000"/>
              </a:solidFill>
            </a:endParaRPr>
          </a:p>
          <a:p>
            <a:pPr>
              <a:buClrTx/>
              <a:buFontTx/>
              <a:buNone/>
            </a:pPr>
            <a:r>
              <a:rPr lang="en-US" altLang="en-US" dirty="0" smtClean="0"/>
              <a:t>/1</a:t>
            </a:r>
            <a:endParaRPr lang="en-US" alt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71835" y="1972779"/>
            <a:ext cx="2532856" cy="11529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3" name="Straight Connector 12"/>
          <p:cNvCxnSpPr>
            <a:stCxn id="10242" idx="6"/>
          </p:cNvCxnSpPr>
          <p:nvPr/>
        </p:nvCxnSpPr>
        <p:spPr>
          <a:xfrm flipH="1" flipV="1">
            <a:off x="2895600" y="2665413"/>
            <a:ext cx="1600200" cy="13731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0242" idx="0"/>
          </p:cNvCxnSpPr>
          <p:nvPr/>
        </p:nvCxnSpPr>
        <p:spPr>
          <a:xfrm flipH="1" flipV="1">
            <a:off x="3465513" y="2667000"/>
            <a:ext cx="839787" cy="121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0274" idx="0"/>
          </p:cNvCxnSpPr>
          <p:nvPr/>
        </p:nvCxnSpPr>
        <p:spPr>
          <a:xfrm flipH="1" flipV="1">
            <a:off x="3990975" y="2665413"/>
            <a:ext cx="315913" cy="12223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0274" idx="0"/>
            <a:endCxn id="10257" idx="4"/>
          </p:cNvCxnSpPr>
          <p:nvPr/>
        </p:nvCxnSpPr>
        <p:spPr>
          <a:xfrm flipV="1">
            <a:off x="4306888" y="2808288"/>
            <a:ext cx="188912" cy="1079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0266" idx="0"/>
            <a:endCxn id="10250" idx="4"/>
          </p:cNvCxnSpPr>
          <p:nvPr/>
        </p:nvCxnSpPr>
        <p:spPr>
          <a:xfrm flipV="1">
            <a:off x="4440238" y="2819400"/>
            <a:ext cx="735012" cy="11128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0242" idx="6"/>
          </p:cNvCxnSpPr>
          <p:nvPr/>
        </p:nvCxnSpPr>
        <p:spPr>
          <a:xfrm flipV="1">
            <a:off x="4495800" y="2665413"/>
            <a:ext cx="1219200" cy="13731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0242" idx="5"/>
          </p:cNvCxnSpPr>
          <p:nvPr/>
        </p:nvCxnSpPr>
        <p:spPr>
          <a:xfrm flipV="1">
            <a:off x="4440004" y="2665413"/>
            <a:ext cx="1884596" cy="1480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0242" idx="6"/>
            <a:endCxn id="10247" idx="3"/>
          </p:cNvCxnSpPr>
          <p:nvPr/>
        </p:nvCxnSpPr>
        <p:spPr>
          <a:xfrm flipV="1">
            <a:off x="4495800" y="2774763"/>
            <a:ext cx="2341796" cy="12638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0242" idx="5"/>
            <a:endCxn id="10271" idx="1"/>
          </p:cNvCxnSpPr>
          <p:nvPr/>
        </p:nvCxnSpPr>
        <p:spPr>
          <a:xfrm flipV="1">
            <a:off x="4440004" y="2665413"/>
            <a:ext cx="3218096" cy="1480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0242" idx="5"/>
            <a:endCxn id="10253" idx="3"/>
          </p:cNvCxnSpPr>
          <p:nvPr/>
        </p:nvCxnSpPr>
        <p:spPr>
          <a:xfrm flipV="1">
            <a:off x="4440004" y="2774763"/>
            <a:ext cx="3692992" cy="1371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4411663" y="2745632"/>
            <a:ext cx="4302592" cy="1371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575616" y="2092087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1/11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205775" y="209445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1/8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148659" y="208989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1/10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710475" y="2093387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1/9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634328" y="2062975"/>
            <a:ext cx="2270919" cy="108902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151563" y="2179060"/>
            <a:ext cx="1011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1/5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953384" y="2144475"/>
            <a:ext cx="1011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1/7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480538" y="2165118"/>
            <a:ext cx="1011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1/6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984517" y="1992717"/>
            <a:ext cx="1676400" cy="107522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365248" y="2144475"/>
            <a:ext cx="10457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1/3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693769" y="2178989"/>
            <a:ext cx="10457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1/4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772192" y="2049379"/>
            <a:ext cx="1219200" cy="93670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4345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The problem presented as a problem in bipartite graphs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886700" cy="435133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905000" y="4648200"/>
            <a:ext cx="4876800" cy="1371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828800" y="2400300"/>
            <a:ext cx="4876800" cy="1600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010400" y="2858869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Elements 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7162800" y="52578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Se</a:t>
            </a:r>
            <a:r>
              <a:rPr lang="en-US" sz="3600" dirty="0"/>
              <a:t>t</a:t>
            </a:r>
            <a:r>
              <a:rPr lang="en-US" sz="3600" dirty="0" smtClean="0"/>
              <a:t>s </a:t>
            </a:r>
            <a:endParaRPr lang="en-US" sz="3600" dirty="0"/>
          </a:p>
        </p:txBody>
      </p:sp>
      <p:sp>
        <p:nvSpPr>
          <p:cNvPr id="9" name="Oval 8"/>
          <p:cNvSpPr/>
          <p:nvPr/>
        </p:nvSpPr>
        <p:spPr>
          <a:xfrm>
            <a:off x="4762500" y="5278120"/>
            <a:ext cx="381000" cy="3522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743200" y="5210393"/>
            <a:ext cx="381000" cy="3522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740150" y="5223678"/>
            <a:ext cx="381000" cy="3522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804535" y="5284887"/>
            <a:ext cx="381000" cy="3522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981200" y="2971800"/>
            <a:ext cx="381000" cy="3522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663825" y="2971799"/>
            <a:ext cx="381000" cy="3522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429000" y="3005930"/>
            <a:ext cx="381000" cy="3522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152900" y="2966719"/>
            <a:ext cx="381000" cy="3522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876800" y="2966718"/>
            <a:ext cx="381000" cy="3522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543550" y="2956558"/>
            <a:ext cx="381000" cy="3522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118225" y="2956557"/>
            <a:ext cx="381000" cy="3522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>
            <a:stCxn id="10" idx="7"/>
            <a:endCxn id="15" idx="4"/>
          </p:cNvCxnSpPr>
          <p:nvPr/>
        </p:nvCxnSpPr>
        <p:spPr>
          <a:xfrm flipV="1">
            <a:off x="3068404" y="3358137"/>
            <a:ext cx="551096" cy="19038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0" idx="0"/>
            <a:endCxn id="14" idx="4"/>
          </p:cNvCxnSpPr>
          <p:nvPr/>
        </p:nvCxnSpPr>
        <p:spPr>
          <a:xfrm flipH="1" flipV="1">
            <a:off x="2854325" y="3324006"/>
            <a:ext cx="79375" cy="18863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9" idx="0"/>
          </p:cNvCxnSpPr>
          <p:nvPr/>
        </p:nvCxnSpPr>
        <p:spPr>
          <a:xfrm flipH="1" flipV="1">
            <a:off x="3638550" y="3182033"/>
            <a:ext cx="1314450" cy="20960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9" idx="6"/>
            <a:endCxn id="20" idx="4"/>
          </p:cNvCxnSpPr>
          <p:nvPr/>
        </p:nvCxnSpPr>
        <p:spPr>
          <a:xfrm flipV="1">
            <a:off x="5143500" y="3308764"/>
            <a:ext cx="1165225" cy="21454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9" idx="0"/>
          </p:cNvCxnSpPr>
          <p:nvPr/>
        </p:nvCxnSpPr>
        <p:spPr>
          <a:xfrm flipV="1">
            <a:off x="4953000" y="3182033"/>
            <a:ext cx="781050" cy="20960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9" idx="0"/>
            <a:endCxn id="18" idx="4"/>
          </p:cNvCxnSpPr>
          <p:nvPr/>
        </p:nvCxnSpPr>
        <p:spPr>
          <a:xfrm flipV="1">
            <a:off x="4953000" y="3318925"/>
            <a:ext cx="114300" cy="19591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9" idx="0"/>
            <a:endCxn id="16" idx="4"/>
          </p:cNvCxnSpPr>
          <p:nvPr/>
        </p:nvCxnSpPr>
        <p:spPr>
          <a:xfrm flipH="1" flipV="1">
            <a:off x="4343400" y="3318926"/>
            <a:ext cx="609600" cy="19591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11" idx="0"/>
            <a:endCxn id="14" idx="5"/>
          </p:cNvCxnSpPr>
          <p:nvPr/>
        </p:nvCxnSpPr>
        <p:spPr>
          <a:xfrm flipH="1" flipV="1">
            <a:off x="2989029" y="3272426"/>
            <a:ext cx="941621" cy="19512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2" idx="7"/>
          </p:cNvCxnSpPr>
          <p:nvPr/>
        </p:nvCxnSpPr>
        <p:spPr>
          <a:xfrm flipV="1">
            <a:off x="6129739" y="3308764"/>
            <a:ext cx="255186" cy="20277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endCxn id="19" idx="4"/>
          </p:cNvCxnSpPr>
          <p:nvPr/>
        </p:nvCxnSpPr>
        <p:spPr>
          <a:xfrm flipH="1" flipV="1">
            <a:off x="5734050" y="3308765"/>
            <a:ext cx="159744" cy="19761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12" idx="1"/>
          </p:cNvCxnSpPr>
          <p:nvPr/>
        </p:nvCxnSpPr>
        <p:spPr>
          <a:xfrm flipH="1" flipV="1">
            <a:off x="4464050" y="3295227"/>
            <a:ext cx="1396281" cy="2041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2324100" y="5068148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1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48" name="TextBox 47"/>
          <p:cNvSpPr txBox="1"/>
          <p:nvPr/>
        </p:nvSpPr>
        <p:spPr>
          <a:xfrm>
            <a:off x="3343952" y="506333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2 </a:t>
            </a:r>
            <a:endParaRPr lang="en-US" sz="3600" dirty="0"/>
          </a:p>
        </p:txBody>
      </p:sp>
      <p:sp>
        <p:nvSpPr>
          <p:cNvPr id="49" name="TextBox 48"/>
          <p:cNvSpPr txBox="1"/>
          <p:nvPr/>
        </p:nvSpPr>
        <p:spPr>
          <a:xfrm>
            <a:off x="4405630" y="5098614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3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cxnSp>
        <p:nvCxnSpPr>
          <p:cNvPr id="51" name="Straight Connector 50"/>
          <p:cNvCxnSpPr>
            <a:endCxn id="16" idx="4"/>
          </p:cNvCxnSpPr>
          <p:nvPr/>
        </p:nvCxnSpPr>
        <p:spPr>
          <a:xfrm flipV="1">
            <a:off x="3962400" y="3318926"/>
            <a:ext cx="381000" cy="20150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5481278" y="5152155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4 </a:t>
            </a:r>
            <a:endParaRPr lang="en-US" sz="3600" dirty="0"/>
          </a:p>
        </p:txBody>
      </p:sp>
      <p:cxnSp>
        <p:nvCxnSpPr>
          <p:cNvPr id="17" name="Straight Connector 16"/>
          <p:cNvCxnSpPr/>
          <p:nvPr/>
        </p:nvCxnSpPr>
        <p:spPr>
          <a:xfrm flipH="1" flipV="1">
            <a:off x="2209800" y="3182033"/>
            <a:ext cx="644525" cy="20960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046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457200" y="0"/>
            <a:ext cx="77724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4400" dirty="0">
                <a:solidFill>
                  <a:srgbClr val="B7E7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greedy algorithm and an arbitrary star</a:t>
            </a:r>
          </a:p>
        </p:txBody>
      </p:sp>
      <p:sp>
        <p:nvSpPr>
          <p:cNvPr id="10242" name="Oval 2"/>
          <p:cNvSpPr>
            <a:spLocks noChangeArrowheads="1"/>
          </p:cNvSpPr>
          <p:nvPr/>
        </p:nvSpPr>
        <p:spPr bwMode="auto">
          <a:xfrm>
            <a:off x="4114800" y="38862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43" name="Oval 3"/>
          <p:cNvSpPr>
            <a:spLocks noChangeArrowheads="1"/>
          </p:cNvSpPr>
          <p:nvPr/>
        </p:nvSpPr>
        <p:spPr bwMode="auto">
          <a:xfrm>
            <a:off x="140970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44" name="Oval 4"/>
          <p:cNvSpPr>
            <a:spLocks noChangeArrowheads="1"/>
          </p:cNvSpPr>
          <p:nvPr/>
        </p:nvSpPr>
        <p:spPr bwMode="auto">
          <a:xfrm>
            <a:off x="202565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45" name="Oval 5"/>
          <p:cNvSpPr>
            <a:spLocks noChangeArrowheads="1"/>
          </p:cNvSpPr>
          <p:nvPr/>
        </p:nvSpPr>
        <p:spPr bwMode="auto">
          <a:xfrm>
            <a:off x="548640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46" name="Oval 6"/>
          <p:cNvSpPr>
            <a:spLocks noChangeArrowheads="1"/>
          </p:cNvSpPr>
          <p:nvPr/>
        </p:nvSpPr>
        <p:spPr bwMode="auto">
          <a:xfrm>
            <a:off x="617220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47" name="Oval 7"/>
          <p:cNvSpPr>
            <a:spLocks noChangeArrowheads="1"/>
          </p:cNvSpPr>
          <p:nvPr/>
        </p:nvSpPr>
        <p:spPr bwMode="auto">
          <a:xfrm>
            <a:off x="678180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48" name="Oval 8"/>
          <p:cNvSpPr>
            <a:spLocks noChangeArrowheads="1"/>
          </p:cNvSpPr>
          <p:nvPr/>
        </p:nvSpPr>
        <p:spPr bwMode="auto">
          <a:xfrm>
            <a:off x="327660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49" name="Oval 9"/>
          <p:cNvSpPr>
            <a:spLocks noChangeArrowheads="1"/>
          </p:cNvSpPr>
          <p:nvPr/>
        </p:nvSpPr>
        <p:spPr bwMode="auto">
          <a:xfrm>
            <a:off x="3802063" y="2492375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50" name="Oval 10"/>
          <p:cNvSpPr>
            <a:spLocks noChangeArrowheads="1"/>
          </p:cNvSpPr>
          <p:nvPr/>
        </p:nvSpPr>
        <p:spPr bwMode="auto">
          <a:xfrm>
            <a:off x="498475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51" name="Oval 11"/>
          <p:cNvSpPr>
            <a:spLocks noChangeArrowheads="1"/>
          </p:cNvSpPr>
          <p:nvPr/>
        </p:nvSpPr>
        <p:spPr bwMode="auto">
          <a:xfrm>
            <a:off x="830263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52" name="Oval 12"/>
          <p:cNvSpPr>
            <a:spLocks noChangeArrowheads="1"/>
          </p:cNvSpPr>
          <p:nvPr/>
        </p:nvSpPr>
        <p:spPr bwMode="auto">
          <a:xfrm>
            <a:off x="22860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53" name="Oval 13"/>
          <p:cNvSpPr>
            <a:spLocks noChangeArrowheads="1"/>
          </p:cNvSpPr>
          <p:nvPr/>
        </p:nvSpPr>
        <p:spPr bwMode="auto">
          <a:xfrm>
            <a:off x="807720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54" name="Oval 14"/>
          <p:cNvSpPr>
            <a:spLocks noChangeArrowheads="1"/>
          </p:cNvSpPr>
          <p:nvPr/>
        </p:nvSpPr>
        <p:spPr bwMode="auto">
          <a:xfrm>
            <a:off x="868680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55" name="Oval 15"/>
          <p:cNvSpPr>
            <a:spLocks noChangeArrowheads="1"/>
          </p:cNvSpPr>
          <p:nvPr/>
        </p:nvSpPr>
        <p:spPr bwMode="auto">
          <a:xfrm>
            <a:off x="746760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56" name="Oval 16"/>
          <p:cNvSpPr>
            <a:spLocks noChangeArrowheads="1"/>
          </p:cNvSpPr>
          <p:nvPr/>
        </p:nvSpPr>
        <p:spPr bwMode="auto">
          <a:xfrm>
            <a:off x="262890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57" name="Oval 17"/>
          <p:cNvSpPr>
            <a:spLocks noChangeArrowheads="1"/>
          </p:cNvSpPr>
          <p:nvPr/>
        </p:nvSpPr>
        <p:spPr bwMode="auto">
          <a:xfrm>
            <a:off x="4305300" y="2503488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 flipH="1" flipV="1">
            <a:off x="552450" y="2773363"/>
            <a:ext cx="3563938" cy="126682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59" name="Line 19"/>
          <p:cNvSpPr>
            <a:spLocks noChangeShapeType="1"/>
          </p:cNvSpPr>
          <p:nvPr/>
        </p:nvSpPr>
        <p:spPr bwMode="auto">
          <a:xfrm flipH="1" flipV="1">
            <a:off x="1154113" y="2773363"/>
            <a:ext cx="3152775" cy="111442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60" name="Line 20"/>
          <p:cNvSpPr>
            <a:spLocks noChangeShapeType="1"/>
          </p:cNvSpPr>
          <p:nvPr/>
        </p:nvSpPr>
        <p:spPr bwMode="auto">
          <a:xfrm flipH="1" flipV="1">
            <a:off x="1733550" y="2773363"/>
            <a:ext cx="2573338" cy="111442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61" name="Line 21"/>
          <p:cNvSpPr>
            <a:spLocks noChangeShapeType="1"/>
          </p:cNvSpPr>
          <p:nvPr/>
        </p:nvSpPr>
        <p:spPr bwMode="auto">
          <a:xfrm flipH="1" flipV="1">
            <a:off x="2347913" y="2773363"/>
            <a:ext cx="1958975" cy="111442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62" name="Line 22"/>
          <p:cNvSpPr>
            <a:spLocks noChangeShapeType="1"/>
          </p:cNvSpPr>
          <p:nvPr/>
        </p:nvSpPr>
        <p:spPr bwMode="auto">
          <a:xfrm flipV="1">
            <a:off x="4506493" y="2770923"/>
            <a:ext cx="4381500" cy="122237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63" name="Line 23"/>
          <p:cNvSpPr>
            <a:spLocks noChangeShapeType="1"/>
          </p:cNvSpPr>
          <p:nvPr/>
        </p:nvSpPr>
        <p:spPr bwMode="auto">
          <a:xfrm flipV="1">
            <a:off x="4440238" y="2773363"/>
            <a:ext cx="3692525" cy="115887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64" name="Line 24"/>
          <p:cNvSpPr>
            <a:spLocks noChangeShapeType="1"/>
          </p:cNvSpPr>
          <p:nvPr/>
        </p:nvSpPr>
        <p:spPr bwMode="auto">
          <a:xfrm flipH="1" flipV="1">
            <a:off x="3465513" y="2817813"/>
            <a:ext cx="841375" cy="106997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65" name="Line 25"/>
          <p:cNvSpPr>
            <a:spLocks noChangeShapeType="1"/>
          </p:cNvSpPr>
          <p:nvPr/>
        </p:nvSpPr>
        <p:spPr bwMode="auto">
          <a:xfrm flipH="1" flipV="1">
            <a:off x="3990975" y="2795588"/>
            <a:ext cx="315913" cy="109220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66" name="Line 26"/>
          <p:cNvSpPr>
            <a:spLocks noChangeShapeType="1"/>
          </p:cNvSpPr>
          <p:nvPr/>
        </p:nvSpPr>
        <p:spPr bwMode="auto">
          <a:xfrm flipV="1">
            <a:off x="4440238" y="2806700"/>
            <a:ext cx="55562" cy="1125538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67" name="Line 27"/>
          <p:cNvSpPr>
            <a:spLocks noChangeShapeType="1"/>
          </p:cNvSpPr>
          <p:nvPr/>
        </p:nvSpPr>
        <p:spPr bwMode="auto">
          <a:xfrm flipV="1">
            <a:off x="4440238" y="2817813"/>
            <a:ext cx="735012" cy="111442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68" name="Line 28"/>
          <p:cNvSpPr>
            <a:spLocks noChangeShapeType="1"/>
          </p:cNvSpPr>
          <p:nvPr/>
        </p:nvSpPr>
        <p:spPr bwMode="auto">
          <a:xfrm flipV="1">
            <a:off x="4495800" y="2817813"/>
            <a:ext cx="1181100" cy="122237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69" name="Line 29"/>
          <p:cNvSpPr>
            <a:spLocks noChangeShapeType="1"/>
          </p:cNvSpPr>
          <p:nvPr/>
        </p:nvSpPr>
        <p:spPr bwMode="auto">
          <a:xfrm flipV="1">
            <a:off x="4440238" y="2773363"/>
            <a:ext cx="1787525" cy="115887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70" name="Line 30"/>
          <p:cNvSpPr>
            <a:spLocks noChangeShapeType="1"/>
          </p:cNvSpPr>
          <p:nvPr/>
        </p:nvSpPr>
        <p:spPr bwMode="auto">
          <a:xfrm flipV="1">
            <a:off x="4440238" y="2773363"/>
            <a:ext cx="2397125" cy="115887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71" name="Line 31"/>
          <p:cNvSpPr>
            <a:spLocks noChangeShapeType="1"/>
          </p:cNvSpPr>
          <p:nvPr/>
        </p:nvSpPr>
        <p:spPr bwMode="auto">
          <a:xfrm flipV="1">
            <a:off x="4440238" y="2665413"/>
            <a:ext cx="3217862" cy="126682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72" name="Text Box 32"/>
          <p:cNvSpPr txBox="1">
            <a:spLocks noChangeArrowheads="1"/>
          </p:cNvSpPr>
          <p:nvPr/>
        </p:nvSpPr>
        <p:spPr bwMode="auto">
          <a:xfrm>
            <a:off x="-76200" y="2174875"/>
            <a:ext cx="990600" cy="64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r>
              <a:rPr lang="en-US" altLang="en-US" dirty="0" smtClean="0"/>
              <a:t>1/</a:t>
            </a:r>
            <a:r>
              <a:rPr lang="en-US" altLang="en-US" dirty="0" smtClean="0">
                <a:solidFill>
                  <a:srgbClr val="FF0000"/>
                </a:solidFill>
              </a:rPr>
              <a:t>1/15</a:t>
            </a:r>
            <a:endParaRPr lang="en-US" altLang="en-US" dirty="0">
              <a:solidFill>
                <a:srgbClr val="FF0000"/>
              </a:solidFill>
            </a:endParaRPr>
          </a:p>
          <a:p>
            <a:pPr>
              <a:buClrTx/>
              <a:buFontTx/>
              <a:buNone/>
            </a:pPr>
            <a:r>
              <a:rPr lang="en-US" altLang="en-US" dirty="0" smtClean="0"/>
              <a:t>5</a:t>
            </a:r>
            <a:endParaRPr lang="en-US" altLang="en-US" dirty="0"/>
          </a:p>
        </p:txBody>
      </p:sp>
      <p:sp>
        <p:nvSpPr>
          <p:cNvPr id="10274" name="Line 34"/>
          <p:cNvSpPr>
            <a:spLocks noChangeShapeType="1"/>
          </p:cNvSpPr>
          <p:nvPr/>
        </p:nvSpPr>
        <p:spPr bwMode="auto">
          <a:xfrm flipH="1" flipV="1">
            <a:off x="2952750" y="2773363"/>
            <a:ext cx="1354138" cy="111442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76" name="Text Box 36"/>
          <p:cNvSpPr txBox="1">
            <a:spLocks noChangeArrowheads="1"/>
          </p:cNvSpPr>
          <p:nvPr/>
        </p:nvSpPr>
        <p:spPr bwMode="auto">
          <a:xfrm>
            <a:off x="620713" y="2174875"/>
            <a:ext cx="1117600" cy="64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r>
              <a:rPr lang="en-US" altLang="en-US" dirty="0" smtClean="0"/>
              <a:t>1</a:t>
            </a:r>
            <a:r>
              <a:rPr lang="en-US" altLang="en-US" dirty="0" smtClean="0">
                <a:solidFill>
                  <a:srgbClr val="FF0000"/>
                </a:solidFill>
              </a:rPr>
              <a:t>1/14</a:t>
            </a:r>
            <a:endParaRPr lang="en-US" altLang="en-US" dirty="0">
              <a:solidFill>
                <a:srgbClr val="FF0000"/>
              </a:solidFill>
            </a:endParaRPr>
          </a:p>
          <a:p>
            <a:pPr>
              <a:buClrTx/>
              <a:buFontTx/>
              <a:buNone/>
            </a:pPr>
            <a:r>
              <a:rPr lang="en-US" altLang="en-US" dirty="0" smtClean="0"/>
              <a:t>/1</a:t>
            </a:r>
            <a:endParaRPr lang="en-US" altLang="en-US" dirty="0"/>
          </a:p>
        </p:txBody>
      </p:sp>
      <p:sp>
        <p:nvSpPr>
          <p:cNvPr id="10277" name="Oval 37"/>
          <p:cNvSpPr>
            <a:spLocks noChangeArrowheads="1"/>
          </p:cNvSpPr>
          <p:nvPr/>
        </p:nvSpPr>
        <p:spPr bwMode="auto">
          <a:xfrm>
            <a:off x="-725488" y="2376488"/>
            <a:ext cx="3279776" cy="609600"/>
          </a:xfrm>
          <a:prstGeom prst="ellips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78" name="Text Box 38"/>
          <p:cNvSpPr txBox="1">
            <a:spLocks noChangeArrowheads="1"/>
          </p:cNvSpPr>
          <p:nvPr/>
        </p:nvSpPr>
        <p:spPr bwMode="auto">
          <a:xfrm>
            <a:off x="1155700" y="5105400"/>
            <a:ext cx="6977063" cy="1387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800" dirty="0" smtClean="0">
                <a:solidFill>
                  <a:schemeClr val="tx1"/>
                </a:solidFill>
              </a:rPr>
              <a:t>Our star is size </a:t>
            </a:r>
            <a:r>
              <a:rPr lang="en-US" altLang="en-US" sz="2800" dirty="0" smtClean="0">
                <a:solidFill>
                  <a:srgbClr val="FF0000"/>
                </a:solidFill>
              </a:rPr>
              <a:t>2</a:t>
            </a:r>
            <a:r>
              <a:rPr lang="en-US" altLang="en-US" sz="2800" dirty="0" smtClean="0">
                <a:solidFill>
                  <a:schemeClr val="tx1"/>
                </a:solidFill>
              </a:rPr>
              <a:t> now, and so the greedy is at least </a:t>
            </a:r>
            <a:r>
              <a:rPr lang="en-US" altLang="en-US" sz="2800" dirty="0" smtClean="0">
                <a:solidFill>
                  <a:srgbClr val="FF0000"/>
                </a:solidFill>
              </a:rPr>
              <a:t>2</a:t>
            </a:r>
            <a:r>
              <a:rPr lang="en-US" altLang="en-US" sz="2800" dirty="0" smtClean="0">
                <a:solidFill>
                  <a:schemeClr val="tx1"/>
                </a:solidFill>
              </a:rPr>
              <a:t>. The dual values at most </a:t>
            </a:r>
            <a:r>
              <a:rPr lang="en-US" altLang="en-US" sz="2800" dirty="0" smtClean="0">
                <a:solidFill>
                  <a:srgbClr val="FF0000"/>
                </a:solidFill>
              </a:rPr>
              <a:t>1/2</a:t>
            </a:r>
            <a:r>
              <a:rPr lang="en-US" altLang="en-US" sz="2800" dirty="0" smtClean="0"/>
              <a:t>mutual </a:t>
            </a:r>
            <a:r>
              <a:rPr lang="en-US" altLang="en-US" sz="2800" dirty="0"/>
              <a:t>elements get is at most 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cxnSp>
        <p:nvCxnSpPr>
          <p:cNvPr id="3" name="Straight Connector 2"/>
          <p:cNvCxnSpPr>
            <a:stCxn id="10242" idx="2"/>
            <a:endCxn id="10252" idx="5"/>
          </p:cNvCxnSpPr>
          <p:nvPr/>
        </p:nvCxnSpPr>
        <p:spPr>
          <a:xfrm flipH="1" flipV="1">
            <a:off x="553804" y="2774763"/>
            <a:ext cx="3560996" cy="12638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10242" idx="0"/>
            <a:endCxn id="10251" idx="6"/>
          </p:cNvCxnSpPr>
          <p:nvPr/>
        </p:nvCxnSpPr>
        <p:spPr>
          <a:xfrm flipH="1" flipV="1">
            <a:off x="1211263" y="2667000"/>
            <a:ext cx="3094037" cy="121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10259" idx="0"/>
            <a:endCxn id="10243" idx="6"/>
          </p:cNvCxnSpPr>
          <p:nvPr/>
        </p:nvCxnSpPr>
        <p:spPr>
          <a:xfrm flipH="1" flipV="1">
            <a:off x="1790700" y="2667000"/>
            <a:ext cx="2516188" cy="12207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 flipV="1">
            <a:off x="2209800" y="2665413"/>
            <a:ext cx="2095500" cy="13731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353892" y="2131497"/>
            <a:ext cx="633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Tx/>
              <a:buFontTx/>
              <a:buNone/>
            </a:pPr>
            <a:r>
              <a:rPr lang="en-US" altLang="en-US" dirty="0" smtClean="0">
                <a:solidFill>
                  <a:srgbClr val="FF0000"/>
                </a:solidFill>
              </a:rPr>
              <a:t>1/13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49" name="Text Box 33"/>
          <p:cNvSpPr txBox="1">
            <a:spLocks noChangeArrowheads="1"/>
          </p:cNvSpPr>
          <p:nvPr/>
        </p:nvSpPr>
        <p:spPr bwMode="auto">
          <a:xfrm>
            <a:off x="1458913" y="2297113"/>
            <a:ext cx="1100137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dirty="0"/>
              <a:t>1/15</a:t>
            </a:r>
          </a:p>
        </p:txBody>
      </p:sp>
      <p:sp>
        <p:nvSpPr>
          <p:cNvPr id="50" name="Text Box 36"/>
          <p:cNvSpPr txBox="1">
            <a:spLocks noChangeArrowheads="1"/>
          </p:cNvSpPr>
          <p:nvPr/>
        </p:nvSpPr>
        <p:spPr bwMode="auto">
          <a:xfrm>
            <a:off x="1800902" y="2121634"/>
            <a:ext cx="1117600" cy="64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r>
              <a:rPr lang="en-US" altLang="en-US" dirty="0" smtClean="0"/>
              <a:t>1</a:t>
            </a:r>
            <a:r>
              <a:rPr lang="en-US" altLang="en-US" dirty="0" smtClean="0">
                <a:solidFill>
                  <a:srgbClr val="FF0000"/>
                </a:solidFill>
              </a:rPr>
              <a:t>1/12</a:t>
            </a:r>
            <a:endParaRPr lang="en-US" altLang="en-US" dirty="0">
              <a:solidFill>
                <a:srgbClr val="FF0000"/>
              </a:solidFill>
            </a:endParaRPr>
          </a:p>
          <a:p>
            <a:pPr>
              <a:buClrTx/>
              <a:buFontTx/>
              <a:buNone/>
            </a:pPr>
            <a:r>
              <a:rPr lang="en-US" altLang="en-US" dirty="0" smtClean="0"/>
              <a:t>/1</a:t>
            </a:r>
            <a:endParaRPr lang="en-US" alt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71835" y="1972779"/>
            <a:ext cx="2532856" cy="11529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3" name="Straight Connector 12"/>
          <p:cNvCxnSpPr>
            <a:stCxn id="10242" idx="6"/>
          </p:cNvCxnSpPr>
          <p:nvPr/>
        </p:nvCxnSpPr>
        <p:spPr>
          <a:xfrm flipH="1" flipV="1">
            <a:off x="2895600" y="2665413"/>
            <a:ext cx="1600200" cy="13731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0242" idx="0"/>
          </p:cNvCxnSpPr>
          <p:nvPr/>
        </p:nvCxnSpPr>
        <p:spPr>
          <a:xfrm flipH="1" flipV="1">
            <a:off x="3465513" y="2667000"/>
            <a:ext cx="839787" cy="121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0274" idx="0"/>
          </p:cNvCxnSpPr>
          <p:nvPr/>
        </p:nvCxnSpPr>
        <p:spPr>
          <a:xfrm flipH="1" flipV="1">
            <a:off x="3990975" y="2665413"/>
            <a:ext cx="315913" cy="12223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0274" idx="0"/>
            <a:endCxn id="10257" idx="4"/>
          </p:cNvCxnSpPr>
          <p:nvPr/>
        </p:nvCxnSpPr>
        <p:spPr>
          <a:xfrm flipV="1">
            <a:off x="4306888" y="2808288"/>
            <a:ext cx="188912" cy="1079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0266" idx="0"/>
            <a:endCxn id="10250" idx="4"/>
          </p:cNvCxnSpPr>
          <p:nvPr/>
        </p:nvCxnSpPr>
        <p:spPr>
          <a:xfrm flipV="1">
            <a:off x="4440238" y="2819400"/>
            <a:ext cx="735012" cy="11128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0242" idx="6"/>
          </p:cNvCxnSpPr>
          <p:nvPr/>
        </p:nvCxnSpPr>
        <p:spPr>
          <a:xfrm flipV="1">
            <a:off x="4495800" y="2665413"/>
            <a:ext cx="1219200" cy="13731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0242" idx="5"/>
          </p:cNvCxnSpPr>
          <p:nvPr/>
        </p:nvCxnSpPr>
        <p:spPr>
          <a:xfrm flipV="1">
            <a:off x="4440004" y="2665413"/>
            <a:ext cx="1884596" cy="1480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0242" idx="6"/>
            <a:endCxn id="10247" idx="3"/>
          </p:cNvCxnSpPr>
          <p:nvPr/>
        </p:nvCxnSpPr>
        <p:spPr>
          <a:xfrm flipV="1">
            <a:off x="4495800" y="2774763"/>
            <a:ext cx="2341796" cy="12638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0242" idx="5"/>
            <a:endCxn id="10271" idx="1"/>
          </p:cNvCxnSpPr>
          <p:nvPr/>
        </p:nvCxnSpPr>
        <p:spPr>
          <a:xfrm flipV="1">
            <a:off x="4440004" y="2665413"/>
            <a:ext cx="3218096" cy="1480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0242" idx="5"/>
            <a:endCxn id="10253" idx="3"/>
          </p:cNvCxnSpPr>
          <p:nvPr/>
        </p:nvCxnSpPr>
        <p:spPr>
          <a:xfrm flipV="1">
            <a:off x="4440004" y="2774763"/>
            <a:ext cx="3692992" cy="1371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4411663" y="2745632"/>
            <a:ext cx="4302592" cy="1371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575616" y="2092087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1/11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205775" y="209445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1/8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148659" y="208989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1/10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710475" y="2093387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1/9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634328" y="2062975"/>
            <a:ext cx="2270919" cy="108902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151563" y="2179060"/>
            <a:ext cx="1011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1/5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953384" y="2144475"/>
            <a:ext cx="1011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1/7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480538" y="2165118"/>
            <a:ext cx="1011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1/6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984517" y="1992717"/>
            <a:ext cx="1676400" cy="107522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365248" y="2144475"/>
            <a:ext cx="10457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1/3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693769" y="2178989"/>
            <a:ext cx="10457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1/4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772192" y="2049379"/>
            <a:ext cx="1219200" cy="93670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8610600" y="2231922"/>
            <a:ext cx="1333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1/2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8020050" y="2191822"/>
            <a:ext cx="1333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1/2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8071995" y="2062975"/>
            <a:ext cx="1316037" cy="100496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1799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457200" y="0"/>
            <a:ext cx="77724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4400" dirty="0">
                <a:solidFill>
                  <a:srgbClr val="B7E7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greedy algorithm and an arbitrary star</a:t>
            </a:r>
          </a:p>
        </p:txBody>
      </p:sp>
      <p:sp>
        <p:nvSpPr>
          <p:cNvPr id="10242" name="Oval 2"/>
          <p:cNvSpPr>
            <a:spLocks noChangeArrowheads="1"/>
          </p:cNvSpPr>
          <p:nvPr/>
        </p:nvSpPr>
        <p:spPr bwMode="auto">
          <a:xfrm>
            <a:off x="4114800" y="38862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43" name="Oval 3"/>
          <p:cNvSpPr>
            <a:spLocks noChangeArrowheads="1"/>
          </p:cNvSpPr>
          <p:nvPr/>
        </p:nvSpPr>
        <p:spPr bwMode="auto">
          <a:xfrm>
            <a:off x="140970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44" name="Oval 4"/>
          <p:cNvSpPr>
            <a:spLocks noChangeArrowheads="1"/>
          </p:cNvSpPr>
          <p:nvPr/>
        </p:nvSpPr>
        <p:spPr bwMode="auto">
          <a:xfrm>
            <a:off x="202565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45" name="Oval 5"/>
          <p:cNvSpPr>
            <a:spLocks noChangeArrowheads="1"/>
          </p:cNvSpPr>
          <p:nvPr/>
        </p:nvSpPr>
        <p:spPr bwMode="auto">
          <a:xfrm>
            <a:off x="548640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46" name="Oval 6"/>
          <p:cNvSpPr>
            <a:spLocks noChangeArrowheads="1"/>
          </p:cNvSpPr>
          <p:nvPr/>
        </p:nvSpPr>
        <p:spPr bwMode="auto">
          <a:xfrm>
            <a:off x="617220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47" name="Oval 7"/>
          <p:cNvSpPr>
            <a:spLocks noChangeArrowheads="1"/>
          </p:cNvSpPr>
          <p:nvPr/>
        </p:nvSpPr>
        <p:spPr bwMode="auto">
          <a:xfrm>
            <a:off x="678180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48" name="Oval 8"/>
          <p:cNvSpPr>
            <a:spLocks noChangeArrowheads="1"/>
          </p:cNvSpPr>
          <p:nvPr/>
        </p:nvSpPr>
        <p:spPr bwMode="auto">
          <a:xfrm>
            <a:off x="327660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49" name="Oval 9"/>
          <p:cNvSpPr>
            <a:spLocks noChangeArrowheads="1"/>
          </p:cNvSpPr>
          <p:nvPr/>
        </p:nvSpPr>
        <p:spPr bwMode="auto">
          <a:xfrm>
            <a:off x="3802063" y="2492375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50" name="Oval 10"/>
          <p:cNvSpPr>
            <a:spLocks noChangeArrowheads="1"/>
          </p:cNvSpPr>
          <p:nvPr/>
        </p:nvSpPr>
        <p:spPr bwMode="auto">
          <a:xfrm>
            <a:off x="498475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51" name="Oval 11"/>
          <p:cNvSpPr>
            <a:spLocks noChangeArrowheads="1"/>
          </p:cNvSpPr>
          <p:nvPr/>
        </p:nvSpPr>
        <p:spPr bwMode="auto">
          <a:xfrm>
            <a:off x="830263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52" name="Oval 12"/>
          <p:cNvSpPr>
            <a:spLocks noChangeArrowheads="1"/>
          </p:cNvSpPr>
          <p:nvPr/>
        </p:nvSpPr>
        <p:spPr bwMode="auto">
          <a:xfrm>
            <a:off x="22860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53" name="Oval 13"/>
          <p:cNvSpPr>
            <a:spLocks noChangeArrowheads="1"/>
          </p:cNvSpPr>
          <p:nvPr/>
        </p:nvSpPr>
        <p:spPr bwMode="auto">
          <a:xfrm>
            <a:off x="807720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54" name="Oval 14"/>
          <p:cNvSpPr>
            <a:spLocks noChangeArrowheads="1"/>
          </p:cNvSpPr>
          <p:nvPr/>
        </p:nvSpPr>
        <p:spPr bwMode="auto">
          <a:xfrm>
            <a:off x="868680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55" name="Oval 15"/>
          <p:cNvSpPr>
            <a:spLocks noChangeArrowheads="1"/>
          </p:cNvSpPr>
          <p:nvPr/>
        </p:nvSpPr>
        <p:spPr bwMode="auto">
          <a:xfrm>
            <a:off x="746760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56" name="Oval 16"/>
          <p:cNvSpPr>
            <a:spLocks noChangeArrowheads="1"/>
          </p:cNvSpPr>
          <p:nvPr/>
        </p:nvSpPr>
        <p:spPr bwMode="auto">
          <a:xfrm>
            <a:off x="2628900" y="2514600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57" name="Oval 17"/>
          <p:cNvSpPr>
            <a:spLocks noChangeArrowheads="1"/>
          </p:cNvSpPr>
          <p:nvPr/>
        </p:nvSpPr>
        <p:spPr bwMode="auto">
          <a:xfrm>
            <a:off x="4305300" y="2503488"/>
            <a:ext cx="381000" cy="3048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 flipH="1" flipV="1">
            <a:off x="552450" y="2773363"/>
            <a:ext cx="3563938" cy="126682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59" name="Line 19"/>
          <p:cNvSpPr>
            <a:spLocks noChangeShapeType="1"/>
          </p:cNvSpPr>
          <p:nvPr/>
        </p:nvSpPr>
        <p:spPr bwMode="auto">
          <a:xfrm flipH="1" flipV="1">
            <a:off x="1154113" y="2773363"/>
            <a:ext cx="3152775" cy="111442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60" name="Line 20"/>
          <p:cNvSpPr>
            <a:spLocks noChangeShapeType="1"/>
          </p:cNvSpPr>
          <p:nvPr/>
        </p:nvSpPr>
        <p:spPr bwMode="auto">
          <a:xfrm flipH="1" flipV="1">
            <a:off x="1733550" y="2773363"/>
            <a:ext cx="2573338" cy="111442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61" name="Line 21"/>
          <p:cNvSpPr>
            <a:spLocks noChangeShapeType="1"/>
          </p:cNvSpPr>
          <p:nvPr/>
        </p:nvSpPr>
        <p:spPr bwMode="auto">
          <a:xfrm flipH="1" flipV="1">
            <a:off x="2347913" y="2773363"/>
            <a:ext cx="1958975" cy="111442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62" name="Line 22"/>
          <p:cNvSpPr>
            <a:spLocks noChangeShapeType="1"/>
          </p:cNvSpPr>
          <p:nvPr/>
        </p:nvSpPr>
        <p:spPr bwMode="auto">
          <a:xfrm flipV="1">
            <a:off x="4506493" y="2770923"/>
            <a:ext cx="4381500" cy="122237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63" name="Line 23"/>
          <p:cNvSpPr>
            <a:spLocks noChangeShapeType="1"/>
          </p:cNvSpPr>
          <p:nvPr/>
        </p:nvSpPr>
        <p:spPr bwMode="auto">
          <a:xfrm flipV="1">
            <a:off x="4440238" y="2773363"/>
            <a:ext cx="3692525" cy="115887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64" name="Line 24"/>
          <p:cNvSpPr>
            <a:spLocks noChangeShapeType="1"/>
          </p:cNvSpPr>
          <p:nvPr/>
        </p:nvSpPr>
        <p:spPr bwMode="auto">
          <a:xfrm flipH="1" flipV="1">
            <a:off x="3465513" y="2817813"/>
            <a:ext cx="841375" cy="106997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65" name="Line 25"/>
          <p:cNvSpPr>
            <a:spLocks noChangeShapeType="1"/>
          </p:cNvSpPr>
          <p:nvPr/>
        </p:nvSpPr>
        <p:spPr bwMode="auto">
          <a:xfrm flipH="1" flipV="1">
            <a:off x="3990975" y="2795588"/>
            <a:ext cx="315913" cy="109220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66" name="Line 26"/>
          <p:cNvSpPr>
            <a:spLocks noChangeShapeType="1"/>
          </p:cNvSpPr>
          <p:nvPr/>
        </p:nvSpPr>
        <p:spPr bwMode="auto">
          <a:xfrm flipV="1">
            <a:off x="4440238" y="2806700"/>
            <a:ext cx="55562" cy="1125538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67" name="Line 27"/>
          <p:cNvSpPr>
            <a:spLocks noChangeShapeType="1"/>
          </p:cNvSpPr>
          <p:nvPr/>
        </p:nvSpPr>
        <p:spPr bwMode="auto">
          <a:xfrm flipV="1">
            <a:off x="4440238" y="2817813"/>
            <a:ext cx="735012" cy="111442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68" name="Line 28"/>
          <p:cNvSpPr>
            <a:spLocks noChangeShapeType="1"/>
          </p:cNvSpPr>
          <p:nvPr/>
        </p:nvSpPr>
        <p:spPr bwMode="auto">
          <a:xfrm flipV="1">
            <a:off x="4495800" y="2817813"/>
            <a:ext cx="1181100" cy="122237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69" name="Line 29"/>
          <p:cNvSpPr>
            <a:spLocks noChangeShapeType="1"/>
          </p:cNvSpPr>
          <p:nvPr/>
        </p:nvSpPr>
        <p:spPr bwMode="auto">
          <a:xfrm flipV="1">
            <a:off x="4440238" y="2773363"/>
            <a:ext cx="1787525" cy="115887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70" name="Line 30"/>
          <p:cNvSpPr>
            <a:spLocks noChangeShapeType="1"/>
          </p:cNvSpPr>
          <p:nvPr/>
        </p:nvSpPr>
        <p:spPr bwMode="auto">
          <a:xfrm flipV="1">
            <a:off x="4440238" y="2773363"/>
            <a:ext cx="2397125" cy="115887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71" name="Line 31"/>
          <p:cNvSpPr>
            <a:spLocks noChangeShapeType="1"/>
          </p:cNvSpPr>
          <p:nvPr/>
        </p:nvSpPr>
        <p:spPr bwMode="auto">
          <a:xfrm flipV="1">
            <a:off x="4440238" y="2665413"/>
            <a:ext cx="3217862" cy="126682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72" name="Text Box 32"/>
          <p:cNvSpPr txBox="1">
            <a:spLocks noChangeArrowheads="1"/>
          </p:cNvSpPr>
          <p:nvPr/>
        </p:nvSpPr>
        <p:spPr bwMode="auto">
          <a:xfrm>
            <a:off x="-76200" y="2174875"/>
            <a:ext cx="990600" cy="64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r>
              <a:rPr lang="en-US" altLang="en-US" dirty="0" smtClean="0"/>
              <a:t>1/</a:t>
            </a:r>
            <a:r>
              <a:rPr lang="en-US" altLang="en-US" dirty="0" smtClean="0">
                <a:solidFill>
                  <a:srgbClr val="FF0000"/>
                </a:solidFill>
              </a:rPr>
              <a:t>1/15</a:t>
            </a:r>
            <a:endParaRPr lang="en-US" altLang="en-US" dirty="0">
              <a:solidFill>
                <a:srgbClr val="FF0000"/>
              </a:solidFill>
            </a:endParaRPr>
          </a:p>
          <a:p>
            <a:pPr>
              <a:buClrTx/>
              <a:buFontTx/>
              <a:buNone/>
            </a:pPr>
            <a:r>
              <a:rPr lang="en-US" altLang="en-US" dirty="0" smtClean="0"/>
              <a:t>5</a:t>
            </a:r>
            <a:endParaRPr lang="en-US" altLang="en-US" dirty="0"/>
          </a:p>
        </p:txBody>
      </p:sp>
      <p:sp>
        <p:nvSpPr>
          <p:cNvPr id="10274" name="Line 34"/>
          <p:cNvSpPr>
            <a:spLocks noChangeShapeType="1"/>
          </p:cNvSpPr>
          <p:nvPr/>
        </p:nvSpPr>
        <p:spPr bwMode="auto">
          <a:xfrm flipH="1" flipV="1">
            <a:off x="2952750" y="2773363"/>
            <a:ext cx="1354138" cy="111442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76" name="Text Box 36"/>
          <p:cNvSpPr txBox="1">
            <a:spLocks noChangeArrowheads="1"/>
          </p:cNvSpPr>
          <p:nvPr/>
        </p:nvSpPr>
        <p:spPr bwMode="auto">
          <a:xfrm>
            <a:off x="620713" y="2174875"/>
            <a:ext cx="1117600" cy="64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r>
              <a:rPr lang="en-US" altLang="en-US" dirty="0" smtClean="0"/>
              <a:t>1</a:t>
            </a:r>
            <a:r>
              <a:rPr lang="en-US" altLang="en-US" dirty="0" smtClean="0">
                <a:solidFill>
                  <a:srgbClr val="FF0000"/>
                </a:solidFill>
              </a:rPr>
              <a:t>1/14</a:t>
            </a:r>
            <a:endParaRPr lang="en-US" altLang="en-US" dirty="0">
              <a:solidFill>
                <a:srgbClr val="FF0000"/>
              </a:solidFill>
            </a:endParaRPr>
          </a:p>
          <a:p>
            <a:pPr>
              <a:buClrTx/>
              <a:buFontTx/>
              <a:buNone/>
            </a:pPr>
            <a:r>
              <a:rPr lang="en-US" altLang="en-US" dirty="0" smtClean="0"/>
              <a:t>/1</a:t>
            </a:r>
            <a:endParaRPr lang="en-US" altLang="en-US" dirty="0"/>
          </a:p>
        </p:txBody>
      </p:sp>
      <p:sp>
        <p:nvSpPr>
          <p:cNvPr id="10277" name="Oval 37"/>
          <p:cNvSpPr>
            <a:spLocks noChangeArrowheads="1"/>
          </p:cNvSpPr>
          <p:nvPr/>
        </p:nvSpPr>
        <p:spPr bwMode="auto">
          <a:xfrm>
            <a:off x="-725488" y="2376488"/>
            <a:ext cx="3279776" cy="609600"/>
          </a:xfrm>
          <a:prstGeom prst="ellips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78" name="Text Box 38"/>
          <p:cNvSpPr txBox="1">
            <a:spLocks noChangeArrowheads="1"/>
          </p:cNvSpPr>
          <p:nvPr/>
        </p:nvSpPr>
        <p:spPr bwMode="auto">
          <a:xfrm>
            <a:off x="1155700" y="5105400"/>
            <a:ext cx="6977063" cy="956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800" dirty="0" smtClean="0">
                <a:solidFill>
                  <a:schemeClr val="tx1"/>
                </a:solidFill>
              </a:rPr>
              <a:t>The increase above only makes the dual larger.</a:t>
            </a:r>
            <a:r>
              <a:rPr lang="en-US" altLang="en-US" sz="2800" dirty="0" smtClean="0"/>
              <a:t>mutual </a:t>
            </a:r>
            <a:r>
              <a:rPr lang="en-US" altLang="en-US" sz="2800" dirty="0"/>
              <a:t>elements get is at most 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cxnSp>
        <p:nvCxnSpPr>
          <p:cNvPr id="3" name="Straight Connector 2"/>
          <p:cNvCxnSpPr>
            <a:stCxn id="10242" idx="2"/>
            <a:endCxn id="10252" idx="5"/>
          </p:cNvCxnSpPr>
          <p:nvPr/>
        </p:nvCxnSpPr>
        <p:spPr>
          <a:xfrm flipH="1" flipV="1">
            <a:off x="553804" y="2774763"/>
            <a:ext cx="3560996" cy="12638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10242" idx="0"/>
            <a:endCxn id="10251" idx="6"/>
          </p:cNvCxnSpPr>
          <p:nvPr/>
        </p:nvCxnSpPr>
        <p:spPr>
          <a:xfrm flipH="1" flipV="1">
            <a:off x="1211263" y="2667000"/>
            <a:ext cx="3094037" cy="121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10259" idx="0"/>
            <a:endCxn id="10243" idx="6"/>
          </p:cNvCxnSpPr>
          <p:nvPr/>
        </p:nvCxnSpPr>
        <p:spPr>
          <a:xfrm flipH="1" flipV="1">
            <a:off x="1790700" y="2667000"/>
            <a:ext cx="2516188" cy="12207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 flipV="1">
            <a:off x="2209800" y="2665413"/>
            <a:ext cx="2095500" cy="13731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353892" y="2131497"/>
            <a:ext cx="633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Tx/>
              <a:buFontTx/>
              <a:buNone/>
            </a:pPr>
            <a:r>
              <a:rPr lang="en-US" altLang="en-US" dirty="0" smtClean="0">
                <a:solidFill>
                  <a:srgbClr val="FF0000"/>
                </a:solidFill>
              </a:rPr>
              <a:t>1/13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49" name="Text Box 33"/>
          <p:cNvSpPr txBox="1">
            <a:spLocks noChangeArrowheads="1"/>
          </p:cNvSpPr>
          <p:nvPr/>
        </p:nvSpPr>
        <p:spPr bwMode="auto">
          <a:xfrm>
            <a:off x="1458913" y="2297113"/>
            <a:ext cx="1100137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dirty="0"/>
              <a:t>1/15</a:t>
            </a:r>
          </a:p>
        </p:txBody>
      </p:sp>
      <p:sp>
        <p:nvSpPr>
          <p:cNvPr id="50" name="Text Box 36"/>
          <p:cNvSpPr txBox="1">
            <a:spLocks noChangeArrowheads="1"/>
          </p:cNvSpPr>
          <p:nvPr/>
        </p:nvSpPr>
        <p:spPr bwMode="auto">
          <a:xfrm>
            <a:off x="1800902" y="2121634"/>
            <a:ext cx="1117600" cy="64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r>
              <a:rPr lang="en-US" altLang="en-US" dirty="0" smtClean="0"/>
              <a:t>1</a:t>
            </a:r>
            <a:r>
              <a:rPr lang="en-US" altLang="en-US" dirty="0" smtClean="0">
                <a:solidFill>
                  <a:srgbClr val="FF0000"/>
                </a:solidFill>
              </a:rPr>
              <a:t>1/12</a:t>
            </a:r>
            <a:endParaRPr lang="en-US" altLang="en-US" dirty="0">
              <a:solidFill>
                <a:srgbClr val="FF0000"/>
              </a:solidFill>
            </a:endParaRPr>
          </a:p>
          <a:p>
            <a:pPr>
              <a:buClrTx/>
              <a:buFontTx/>
              <a:buNone/>
            </a:pPr>
            <a:r>
              <a:rPr lang="en-US" altLang="en-US" dirty="0" smtClean="0"/>
              <a:t>/1</a:t>
            </a:r>
            <a:endParaRPr lang="en-US" alt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71835" y="1972779"/>
            <a:ext cx="2532856" cy="11529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3" name="Straight Connector 12"/>
          <p:cNvCxnSpPr>
            <a:stCxn id="10242" idx="6"/>
          </p:cNvCxnSpPr>
          <p:nvPr/>
        </p:nvCxnSpPr>
        <p:spPr>
          <a:xfrm flipH="1" flipV="1">
            <a:off x="2895600" y="2665413"/>
            <a:ext cx="1600200" cy="13731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0242" idx="0"/>
          </p:cNvCxnSpPr>
          <p:nvPr/>
        </p:nvCxnSpPr>
        <p:spPr>
          <a:xfrm flipH="1" flipV="1">
            <a:off x="3465513" y="2667000"/>
            <a:ext cx="839787" cy="121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0274" idx="0"/>
          </p:cNvCxnSpPr>
          <p:nvPr/>
        </p:nvCxnSpPr>
        <p:spPr>
          <a:xfrm flipH="1" flipV="1">
            <a:off x="3990975" y="2665413"/>
            <a:ext cx="315913" cy="12223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0274" idx="0"/>
            <a:endCxn id="10257" idx="4"/>
          </p:cNvCxnSpPr>
          <p:nvPr/>
        </p:nvCxnSpPr>
        <p:spPr>
          <a:xfrm flipV="1">
            <a:off x="4306888" y="2808288"/>
            <a:ext cx="188912" cy="1079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0266" idx="0"/>
            <a:endCxn id="10250" idx="4"/>
          </p:cNvCxnSpPr>
          <p:nvPr/>
        </p:nvCxnSpPr>
        <p:spPr>
          <a:xfrm flipV="1">
            <a:off x="4440238" y="2819400"/>
            <a:ext cx="735012" cy="11128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0242" idx="6"/>
          </p:cNvCxnSpPr>
          <p:nvPr/>
        </p:nvCxnSpPr>
        <p:spPr>
          <a:xfrm flipV="1">
            <a:off x="4495800" y="2665413"/>
            <a:ext cx="1219200" cy="13731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0242" idx="5"/>
          </p:cNvCxnSpPr>
          <p:nvPr/>
        </p:nvCxnSpPr>
        <p:spPr>
          <a:xfrm flipV="1">
            <a:off x="4440004" y="2665413"/>
            <a:ext cx="1884596" cy="1480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0242" idx="6"/>
            <a:endCxn id="10247" idx="3"/>
          </p:cNvCxnSpPr>
          <p:nvPr/>
        </p:nvCxnSpPr>
        <p:spPr>
          <a:xfrm flipV="1">
            <a:off x="4495800" y="2774763"/>
            <a:ext cx="2341796" cy="12638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0242" idx="5"/>
            <a:endCxn id="10271" idx="1"/>
          </p:cNvCxnSpPr>
          <p:nvPr/>
        </p:nvCxnSpPr>
        <p:spPr>
          <a:xfrm flipV="1">
            <a:off x="4440004" y="2665413"/>
            <a:ext cx="3218096" cy="1480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0242" idx="5"/>
            <a:endCxn id="10253" idx="3"/>
          </p:cNvCxnSpPr>
          <p:nvPr/>
        </p:nvCxnSpPr>
        <p:spPr>
          <a:xfrm flipV="1">
            <a:off x="4440004" y="2774763"/>
            <a:ext cx="3692992" cy="1371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4411663" y="2745632"/>
            <a:ext cx="4302592" cy="1371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575616" y="2092087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1/11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205775" y="209445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1/8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148659" y="208989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1/10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710475" y="2093387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1/9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634328" y="2062975"/>
            <a:ext cx="2270919" cy="108902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151563" y="2179060"/>
            <a:ext cx="1011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1/5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953384" y="2144475"/>
            <a:ext cx="1011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1/7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480538" y="2165118"/>
            <a:ext cx="1011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1/6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984517" y="1992717"/>
            <a:ext cx="1676400" cy="107522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365248" y="2144475"/>
            <a:ext cx="10457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1/3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693769" y="2178989"/>
            <a:ext cx="10457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1/4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772192" y="2049379"/>
            <a:ext cx="1219200" cy="93670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8715458" y="2191822"/>
            <a:ext cx="1333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8020050" y="2191822"/>
            <a:ext cx="1333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1/2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8071995" y="2062975"/>
            <a:ext cx="1316037" cy="100496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212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en-US" sz="4400" dirty="0">
                <a:solidFill>
                  <a:srgbClr val="B7E7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sum of elements of a set</a:t>
            </a:r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>
              <a:spcBef>
                <a:spcPts val="800"/>
              </a:spcBef>
              <a:buClr>
                <a:srgbClr val="FFCC00"/>
              </a:buClr>
              <a:buFont typeface="Wingdings" panose="05000000000000000000" pitchFamily="2" charset="2"/>
              <a:buChar char=""/>
            </a:pPr>
            <a:r>
              <a:rPr lang="en-US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This sum is </a:t>
            </a:r>
            <a:r>
              <a:rPr lang="en-US" alt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</a:t>
            </a:r>
            <a:r>
              <a:rPr lang="en-US" altLang="en-US" sz="3200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  <a:p>
            <a:pPr>
              <a:spcBef>
                <a:spcPts val="800"/>
              </a:spcBef>
              <a:buClr>
                <a:srgbClr val="FFCC00"/>
              </a:buClr>
              <a:buFont typeface="Wingdings" panose="05000000000000000000" pitchFamily="2" charset="2"/>
              <a:buChar char=""/>
            </a:pPr>
            <a:r>
              <a:rPr lang="en-US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Let </a:t>
            </a:r>
            <a:r>
              <a:rPr lang="en-US" alt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anose="05050102010706020507" pitchFamily="18" charset="2"/>
              </a:rPr>
              <a:t></a:t>
            </a:r>
            <a:r>
              <a:rPr lang="en-US" alt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be the largest degree.</a:t>
            </a:r>
          </a:p>
          <a:p>
            <a:pPr>
              <a:spcBef>
                <a:spcPts val="800"/>
              </a:spcBef>
              <a:buClr>
                <a:srgbClr val="FFCC00"/>
              </a:buClr>
              <a:buFont typeface="Wingdings" panose="05000000000000000000" pitchFamily="2" charset="2"/>
              <a:buChar char=""/>
            </a:pPr>
            <a:r>
              <a:rPr lang="en-US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sum is at most </a:t>
            </a:r>
            <a:r>
              <a:rPr lang="en-US" alt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</a:t>
            </a:r>
            <a:r>
              <a:rPr lang="en-US" altLang="en-US" sz="3200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anose="05050102010706020507" pitchFamily="18" charset="2"/>
              </a:rPr>
              <a:t></a:t>
            </a:r>
          </a:p>
          <a:p>
            <a:pPr>
              <a:spcBef>
                <a:spcPts val="800"/>
              </a:spcBef>
              <a:buClr>
                <a:srgbClr val="FFCC00"/>
              </a:buClr>
              <a:buFont typeface="Wingdings" panose="05000000000000000000" pitchFamily="2" charset="2"/>
              <a:buChar char=""/>
            </a:pPr>
            <a:r>
              <a:rPr lang="en-US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Divide every dual value by </a:t>
            </a:r>
            <a:r>
              <a:rPr lang="en-US" alt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</a:t>
            </a:r>
            <a:r>
              <a:rPr lang="en-US" altLang="en-US" sz="3200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anose="05050102010706020507" pitchFamily="18" charset="2"/>
              </a:rPr>
              <a:t></a:t>
            </a:r>
          </a:p>
          <a:p>
            <a:pPr>
              <a:spcBef>
                <a:spcPts val="800"/>
              </a:spcBef>
              <a:buClr>
                <a:srgbClr val="FFCC00"/>
              </a:buClr>
              <a:buFont typeface="Wingdings" panose="05000000000000000000" pitchFamily="2" charset="2"/>
              <a:buChar char=""/>
            </a:pPr>
            <a:r>
              <a:rPr lang="en-US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We get a dual feasible solution which is at most the </a:t>
            </a:r>
            <a:r>
              <a:rPr lang="en-US" alt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opt fractional dual </a:t>
            </a:r>
            <a:r>
              <a:rPr lang="en-US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which equals the </a:t>
            </a:r>
            <a:r>
              <a:rPr lang="en-US" alt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opt fractional primal </a:t>
            </a:r>
            <a:r>
              <a:rPr lang="en-US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which is </a:t>
            </a:r>
            <a:r>
              <a:rPr lang="en-US" alt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at most the minimum size Set-Cover</a:t>
            </a:r>
            <a:r>
              <a:rPr lang="en-US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>
              <a:spcBef>
                <a:spcPts val="800"/>
              </a:spcBef>
              <a:buClr>
                <a:srgbClr val="FFCC00"/>
              </a:buClr>
              <a:buFont typeface="Wingdings" panose="05000000000000000000" pitchFamily="2" charset="2"/>
              <a:buNone/>
            </a:pPr>
            <a:endParaRPr lang="en-US" altLang="en-US" sz="3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ts val="800"/>
              </a:spcBef>
              <a:buClr>
                <a:srgbClr val="FFCC00"/>
              </a:buClr>
              <a:buFont typeface="Wingdings" panose="05000000000000000000" pitchFamily="2" charset="2"/>
              <a:buNone/>
            </a:pPr>
            <a:endParaRPr lang="en-US" altLang="en-US" sz="3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792228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rrowheads="1"/>
          </p:cNvSpPr>
          <p:nvPr/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en-US" sz="4400" dirty="0">
                <a:solidFill>
                  <a:srgbClr val="B7E7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sum of elements of a set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>
              <a:spcBef>
                <a:spcPts val="800"/>
              </a:spcBef>
              <a:buClr>
                <a:srgbClr val="FFCC00"/>
              </a:buClr>
              <a:buFont typeface="Wingdings" panose="05000000000000000000" pitchFamily="2" charset="2"/>
              <a:buChar char=""/>
            </a:pPr>
            <a:r>
              <a:rPr lang="en-US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Thus </a:t>
            </a:r>
            <a:r>
              <a:rPr lang="en-US" altLang="en-US" sz="3200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Greedy-dual/H</a:t>
            </a:r>
            <a:r>
              <a:rPr lang="en-US" altLang="en-US" sz="3200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anose="05050102010706020507" pitchFamily="18" charset="2"/>
              </a:rPr>
              <a:t></a:t>
            </a:r>
            <a:r>
              <a:rPr lang="en-US" altLang="en-US" sz="3200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is a dual feasible solution, is at most </a:t>
            </a:r>
            <a:r>
              <a:rPr lang="en-US" alt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opt</a:t>
            </a:r>
            <a:r>
              <a:rPr lang="en-US" altLang="en-US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>
              <a:spcBef>
                <a:spcPts val="800"/>
              </a:spcBef>
              <a:buClr>
                <a:srgbClr val="FFCC00"/>
              </a:buClr>
              <a:buFont typeface="Wingdings" panose="05000000000000000000" pitchFamily="2" charset="2"/>
              <a:buChar char=""/>
            </a:pPr>
            <a:r>
              <a:rPr lang="en-US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Recall that </a:t>
            </a:r>
            <a:r>
              <a:rPr lang="en-US" alt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number of sets the greedy algorithm chose equals the  </a:t>
            </a:r>
            <a:r>
              <a:rPr lang="en-US" alt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Greedy-dual cost. </a:t>
            </a:r>
            <a:r>
              <a:rPr lang="en-US" alt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Let </a:t>
            </a:r>
            <a:r>
              <a:rPr lang="en-US" alt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 </a:t>
            </a:r>
            <a:r>
              <a:rPr lang="en-US" alt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be the cost of Greedy.</a:t>
            </a:r>
            <a:endParaRPr lang="en-US" altLang="en-US" sz="32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ts val="800"/>
              </a:spcBef>
              <a:buClr>
                <a:srgbClr val="FFCC00"/>
              </a:buClr>
              <a:buFont typeface="Wingdings" panose="05000000000000000000" pitchFamily="2" charset="2"/>
              <a:buChar char=""/>
            </a:pPr>
            <a:r>
              <a:rPr lang="en-US" alt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</a:t>
            </a:r>
            <a:r>
              <a:rPr lang="en-US" alt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anose="05050102010706020507" pitchFamily="18" charset="2"/>
              </a:rPr>
              <a:t></a:t>
            </a:r>
            <a:r>
              <a:rPr lang="en-US" alt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</a:t>
            </a:r>
            <a:r>
              <a:rPr lang="en-US" altLang="en-US" sz="3200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anose="05050102010706020507" pitchFamily="18" charset="2"/>
              </a:rPr>
              <a:t></a:t>
            </a:r>
            <a:r>
              <a:rPr lang="en-US" altLang="en-US" sz="3200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anose="05050102010706020507" pitchFamily="18" charset="2"/>
              </a:rPr>
              <a:t></a:t>
            </a:r>
            <a:r>
              <a:rPr lang="en-US" alt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opt</a:t>
            </a:r>
            <a:r>
              <a:rPr lang="en-US" alt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  <a:endParaRPr lang="en-US" altLang="en-US" sz="32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ts val="800"/>
              </a:spcBef>
              <a:buClr>
                <a:srgbClr val="FFCC00"/>
              </a:buClr>
              <a:buFont typeface="Wingdings" panose="05000000000000000000" pitchFamily="2" charset="2"/>
              <a:buChar char=""/>
            </a:pPr>
            <a:r>
              <a:rPr lang="en-US" alt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</a:t>
            </a:r>
            <a:r>
              <a:rPr lang="en-US" altLang="en-US" sz="3200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anose="05050102010706020507" pitchFamily="18" charset="2"/>
              </a:rPr>
              <a:t></a:t>
            </a:r>
            <a:r>
              <a:rPr lang="en-US" altLang="en-US" sz="3200" baseline="-25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is at most </a:t>
            </a:r>
            <a:r>
              <a:rPr lang="en-US" alt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ln </a:t>
            </a:r>
            <a:r>
              <a:rPr lang="en-US" alt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anose="05050102010706020507" pitchFamily="18" charset="2"/>
              </a:rPr>
              <a:t></a:t>
            </a:r>
            <a:r>
              <a:rPr lang="en-US" alt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+1</a:t>
            </a:r>
            <a:r>
              <a:rPr lang="en-US" alt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>
              <a:spcBef>
                <a:spcPts val="800"/>
              </a:spcBef>
              <a:buClr>
                <a:srgbClr val="FFCC00"/>
              </a:buClr>
              <a:buFont typeface="Wingdings" panose="05000000000000000000" pitchFamily="2" charset="2"/>
              <a:buChar char=""/>
            </a:pPr>
            <a:r>
              <a:rPr lang="en-US" alt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We do not get </a:t>
            </a:r>
            <a:r>
              <a:rPr lang="en-US" alt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ln n </a:t>
            </a:r>
            <a:r>
              <a:rPr lang="en-US" alt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but rather ln of max degree which could be much better.</a:t>
            </a:r>
            <a:endParaRPr lang="en-US" altLang="en-US" sz="32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096972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1"/>
          <p:cNvSpPr txBox="1">
            <a:spLocks noChangeArrowheads="1"/>
          </p:cNvSpPr>
          <p:nvPr/>
        </p:nvSpPr>
        <p:spPr bwMode="auto">
          <a:xfrm>
            <a:off x="76200" y="-228600"/>
            <a:ext cx="8510588" cy="13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en-US" sz="4400" dirty="0">
                <a:solidFill>
                  <a:srgbClr val="B7E7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remarkable results</a:t>
            </a:r>
          </a:p>
        </p:txBody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>
              <a:spcBef>
                <a:spcPts val="800"/>
              </a:spcBef>
              <a:buClr>
                <a:srgbClr val="FFCC00"/>
              </a:buClr>
              <a:buFont typeface="Wingdings" panose="05000000000000000000" pitchFamily="2" charset="2"/>
              <a:buChar char=""/>
            </a:pPr>
            <a:r>
              <a:rPr lang="en-US" altLang="en-US" sz="3200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Dinur et al. </a:t>
            </a:r>
            <a:r>
              <a:rPr lang="en-US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Approximating within better than </a:t>
            </a:r>
            <a:r>
              <a:rPr lang="en-US" alt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0.999999999</a:t>
            </a:r>
            <a:r>
              <a:rPr lang="en-US" alt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anose="05050102010706020507" pitchFamily="18" charset="2"/>
              </a:rPr>
              <a:t></a:t>
            </a:r>
            <a:r>
              <a:rPr lang="en-US" alt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ln n </a:t>
            </a:r>
            <a:r>
              <a:rPr lang="en-US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is as hard as solving </a:t>
            </a:r>
            <a:r>
              <a:rPr lang="en-US" alt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exactly, </a:t>
            </a:r>
            <a:r>
              <a:rPr lang="en-US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namely is an </a:t>
            </a:r>
            <a:r>
              <a:rPr lang="en-US" altLang="en-US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NP-hard</a:t>
            </a:r>
            <a:r>
              <a:rPr lang="en-US" alt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  <a:endParaRPr lang="en-US" altLang="en-US" sz="32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ts val="800"/>
              </a:spcBef>
              <a:buClr>
                <a:srgbClr val="FFCC00"/>
              </a:buClr>
              <a:buFont typeface="Wingdings" panose="05000000000000000000" pitchFamily="2" charset="2"/>
              <a:buChar char=""/>
            </a:pPr>
            <a:r>
              <a:rPr lang="en-US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This is one of many problems for which we have an </a:t>
            </a:r>
            <a:r>
              <a:rPr lang="en-US" alt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upper </a:t>
            </a:r>
            <a:r>
              <a:rPr lang="en-US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bound that equals the lower bound. </a:t>
            </a:r>
            <a:r>
              <a:rPr lang="en-US" alt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For an easy  example check the  </a:t>
            </a:r>
            <a:r>
              <a:rPr lang="en-US" alt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k-Center problem.</a:t>
            </a:r>
          </a:p>
        </p:txBody>
      </p:sp>
    </p:spTree>
    <p:extLst>
      <p:ext uri="{BB962C8B-B14F-4D97-AF65-F5344CB8AC3E}">
        <p14:creationId xmlns:p14="http://schemas.microsoft.com/office/powerpoint/2010/main" val="22266205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rrowheads="1"/>
          </p:cNvSpPr>
          <p:nvPr/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en-US" sz="4400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 example for which the ratio is indeed log n 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1143000" y="2971800"/>
            <a:ext cx="6781800" cy="2819400"/>
          </a:xfrm>
          <a:prstGeom prst="rect">
            <a:avLst/>
          </a:prstGeom>
          <a:noFill/>
          <a:ln w="9360" cap="sq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>
            <a:off x="4533900" y="2955213"/>
            <a:ext cx="1588" cy="281940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>
            <a:off x="6172200" y="2971800"/>
            <a:ext cx="76200" cy="281940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1143000" y="3886200"/>
            <a:ext cx="6781800" cy="1588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 flipV="1">
            <a:off x="1143000" y="4875213"/>
            <a:ext cx="6781800" cy="7937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2536" name="Oval 8"/>
          <p:cNvSpPr>
            <a:spLocks noChangeArrowheads="1"/>
          </p:cNvSpPr>
          <p:nvPr/>
        </p:nvSpPr>
        <p:spPr bwMode="auto">
          <a:xfrm>
            <a:off x="1600200" y="3429000"/>
            <a:ext cx="304800" cy="2286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2537" name="Oval 9"/>
          <p:cNvSpPr>
            <a:spLocks noChangeArrowheads="1"/>
          </p:cNvSpPr>
          <p:nvPr/>
        </p:nvSpPr>
        <p:spPr bwMode="auto">
          <a:xfrm>
            <a:off x="2133600" y="3416300"/>
            <a:ext cx="304800" cy="2286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2538" name="Oval 10"/>
          <p:cNvSpPr>
            <a:spLocks noChangeArrowheads="1"/>
          </p:cNvSpPr>
          <p:nvPr/>
        </p:nvSpPr>
        <p:spPr bwMode="auto">
          <a:xfrm>
            <a:off x="2743200" y="3429000"/>
            <a:ext cx="304800" cy="2286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2539" name="Oval 11"/>
          <p:cNvSpPr>
            <a:spLocks noChangeArrowheads="1"/>
          </p:cNvSpPr>
          <p:nvPr/>
        </p:nvSpPr>
        <p:spPr bwMode="auto">
          <a:xfrm>
            <a:off x="1576388" y="4381500"/>
            <a:ext cx="304800" cy="2286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2540" name="Oval 12"/>
          <p:cNvSpPr>
            <a:spLocks noChangeArrowheads="1"/>
          </p:cNvSpPr>
          <p:nvPr/>
        </p:nvSpPr>
        <p:spPr bwMode="auto">
          <a:xfrm>
            <a:off x="2133600" y="4381500"/>
            <a:ext cx="304800" cy="2286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2541" name="Oval 13"/>
          <p:cNvSpPr>
            <a:spLocks noChangeArrowheads="1"/>
          </p:cNvSpPr>
          <p:nvPr/>
        </p:nvSpPr>
        <p:spPr bwMode="auto">
          <a:xfrm>
            <a:off x="2836863" y="4381500"/>
            <a:ext cx="304800" cy="2286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2542" name="Oval 14"/>
          <p:cNvSpPr>
            <a:spLocks noChangeArrowheads="1"/>
          </p:cNvSpPr>
          <p:nvPr/>
        </p:nvSpPr>
        <p:spPr bwMode="auto">
          <a:xfrm>
            <a:off x="1600200" y="5334000"/>
            <a:ext cx="304800" cy="2286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2543" name="Oval 15"/>
          <p:cNvSpPr>
            <a:spLocks noChangeArrowheads="1"/>
          </p:cNvSpPr>
          <p:nvPr/>
        </p:nvSpPr>
        <p:spPr bwMode="auto">
          <a:xfrm>
            <a:off x="2133600" y="5334000"/>
            <a:ext cx="304800" cy="2286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2544" name="Oval 16"/>
          <p:cNvSpPr>
            <a:spLocks noChangeArrowheads="1"/>
          </p:cNvSpPr>
          <p:nvPr/>
        </p:nvSpPr>
        <p:spPr bwMode="auto">
          <a:xfrm>
            <a:off x="2906713" y="5334000"/>
            <a:ext cx="304800" cy="2286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2545" name="Oval 17"/>
          <p:cNvSpPr>
            <a:spLocks noChangeArrowheads="1"/>
          </p:cNvSpPr>
          <p:nvPr/>
        </p:nvSpPr>
        <p:spPr bwMode="auto">
          <a:xfrm>
            <a:off x="4648200" y="3479800"/>
            <a:ext cx="304800" cy="2286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2546" name="Oval 18"/>
          <p:cNvSpPr>
            <a:spLocks noChangeArrowheads="1"/>
          </p:cNvSpPr>
          <p:nvPr/>
        </p:nvSpPr>
        <p:spPr bwMode="auto">
          <a:xfrm>
            <a:off x="5715000" y="3494088"/>
            <a:ext cx="304800" cy="2286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2547" name="Oval 19"/>
          <p:cNvSpPr>
            <a:spLocks noChangeArrowheads="1"/>
          </p:cNvSpPr>
          <p:nvPr/>
        </p:nvSpPr>
        <p:spPr bwMode="auto">
          <a:xfrm>
            <a:off x="4648200" y="4381500"/>
            <a:ext cx="304800" cy="2286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2548" name="Oval 20"/>
          <p:cNvSpPr>
            <a:spLocks noChangeArrowheads="1"/>
          </p:cNvSpPr>
          <p:nvPr/>
        </p:nvSpPr>
        <p:spPr bwMode="auto">
          <a:xfrm>
            <a:off x="5715000" y="4398963"/>
            <a:ext cx="304800" cy="2286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2549" name="Oval 21"/>
          <p:cNvSpPr>
            <a:spLocks noChangeArrowheads="1"/>
          </p:cNvSpPr>
          <p:nvPr/>
        </p:nvSpPr>
        <p:spPr bwMode="auto">
          <a:xfrm>
            <a:off x="4781550" y="5334000"/>
            <a:ext cx="304800" cy="2286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2550" name="Oval 22"/>
          <p:cNvSpPr>
            <a:spLocks noChangeArrowheads="1"/>
          </p:cNvSpPr>
          <p:nvPr/>
        </p:nvSpPr>
        <p:spPr bwMode="auto">
          <a:xfrm>
            <a:off x="5715000" y="5334000"/>
            <a:ext cx="304800" cy="2286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2551" name="Line 23"/>
          <p:cNvSpPr>
            <a:spLocks noChangeShapeType="1"/>
          </p:cNvSpPr>
          <p:nvPr/>
        </p:nvSpPr>
        <p:spPr bwMode="auto">
          <a:xfrm>
            <a:off x="7010400" y="2971800"/>
            <a:ext cx="76200" cy="281940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2552" name="Text Box 24"/>
          <p:cNvSpPr txBox="1">
            <a:spLocks noChangeArrowheads="1"/>
          </p:cNvSpPr>
          <p:nvPr/>
        </p:nvSpPr>
        <p:spPr bwMode="auto">
          <a:xfrm>
            <a:off x="525463" y="3409950"/>
            <a:ext cx="4572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22553" name="Text Box 25"/>
          <p:cNvSpPr txBox="1">
            <a:spLocks noChangeArrowheads="1"/>
          </p:cNvSpPr>
          <p:nvPr/>
        </p:nvSpPr>
        <p:spPr bwMode="auto">
          <a:xfrm>
            <a:off x="592138" y="4214813"/>
            <a:ext cx="4572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22554" name="Text Box 26"/>
          <p:cNvSpPr txBox="1">
            <a:spLocks noChangeArrowheads="1"/>
          </p:cNvSpPr>
          <p:nvPr/>
        </p:nvSpPr>
        <p:spPr bwMode="auto">
          <a:xfrm>
            <a:off x="609600" y="5149850"/>
            <a:ext cx="4572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22555" name="Text Box 27"/>
          <p:cNvSpPr txBox="1">
            <a:spLocks noChangeArrowheads="1"/>
          </p:cNvSpPr>
          <p:nvPr/>
        </p:nvSpPr>
        <p:spPr bwMode="auto">
          <a:xfrm>
            <a:off x="3037584" y="2449027"/>
            <a:ext cx="15240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dirty="0">
                <a:solidFill>
                  <a:srgbClr val="FF0000"/>
                </a:solidFill>
              </a:rPr>
              <a:t>v1</a:t>
            </a:r>
          </a:p>
        </p:txBody>
      </p:sp>
      <p:sp>
        <p:nvSpPr>
          <p:cNvPr id="22556" name="Text Box 28"/>
          <p:cNvSpPr txBox="1">
            <a:spLocks noChangeArrowheads="1"/>
          </p:cNvSpPr>
          <p:nvPr/>
        </p:nvSpPr>
        <p:spPr bwMode="auto">
          <a:xfrm>
            <a:off x="5034821" y="2590801"/>
            <a:ext cx="15240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dirty="0">
                <a:solidFill>
                  <a:srgbClr val="FF0000"/>
                </a:solidFill>
              </a:rPr>
              <a:t>v2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1374775" y="3071715"/>
            <a:ext cx="7691438" cy="2819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Oval 10"/>
          <p:cNvSpPr>
            <a:spLocks noChangeArrowheads="1"/>
          </p:cNvSpPr>
          <p:nvPr/>
        </p:nvSpPr>
        <p:spPr bwMode="auto">
          <a:xfrm>
            <a:off x="4038600" y="3435609"/>
            <a:ext cx="304800" cy="2286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2" name="Oval 10"/>
          <p:cNvSpPr>
            <a:spLocks noChangeArrowheads="1"/>
          </p:cNvSpPr>
          <p:nvPr/>
        </p:nvSpPr>
        <p:spPr bwMode="auto">
          <a:xfrm>
            <a:off x="4016375" y="4370840"/>
            <a:ext cx="304800" cy="2286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3" name="Oval 10"/>
          <p:cNvSpPr>
            <a:spLocks noChangeArrowheads="1"/>
          </p:cNvSpPr>
          <p:nvPr/>
        </p:nvSpPr>
        <p:spPr bwMode="auto">
          <a:xfrm>
            <a:off x="4029869" y="5334000"/>
            <a:ext cx="304800" cy="2286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3500373" y="3491819"/>
            <a:ext cx="121444" cy="1161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Oval 38"/>
          <p:cNvSpPr/>
          <p:nvPr/>
        </p:nvSpPr>
        <p:spPr>
          <a:xfrm>
            <a:off x="3130607" y="3492823"/>
            <a:ext cx="121444" cy="1161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Oval 39"/>
          <p:cNvSpPr/>
          <p:nvPr/>
        </p:nvSpPr>
        <p:spPr>
          <a:xfrm>
            <a:off x="3810406" y="3503224"/>
            <a:ext cx="121444" cy="1161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416822" y="3093100"/>
            <a:ext cx="9525" cy="2714687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358900" y="4114800"/>
            <a:ext cx="7707313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374775" y="5029200"/>
            <a:ext cx="7769225" cy="120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5086350" y="3505200"/>
            <a:ext cx="171450" cy="1590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Oval 50"/>
          <p:cNvSpPr/>
          <p:nvPr/>
        </p:nvSpPr>
        <p:spPr>
          <a:xfrm>
            <a:off x="5418137" y="3512167"/>
            <a:ext cx="171450" cy="1590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Oval 52"/>
          <p:cNvSpPr/>
          <p:nvPr/>
        </p:nvSpPr>
        <p:spPr>
          <a:xfrm>
            <a:off x="3175729" y="4434487"/>
            <a:ext cx="157163" cy="1539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Oval 53"/>
          <p:cNvSpPr/>
          <p:nvPr/>
        </p:nvSpPr>
        <p:spPr>
          <a:xfrm>
            <a:off x="3497789" y="4445454"/>
            <a:ext cx="157163" cy="1539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Oval 54"/>
          <p:cNvSpPr/>
          <p:nvPr/>
        </p:nvSpPr>
        <p:spPr>
          <a:xfrm>
            <a:off x="3795316" y="4436270"/>
            <a:ext cx="157163" cy="1539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6194048" y="3102284"/>
            <a:ext cx="54352" cy="2774722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val 62"/>
          <p:cNvSpPr/>
          <p:nvPr/>
        </p:nvSpPr>
        <p:spPr>
          <a:xfrm>
            <a:off x="5096736" y="4389277"/>
            <a:ext cx="171450" cy="1590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Oval 63"/>
          <p:cNvSpPr/>
          <p:nvPr/>
        </p:nvSpPr>
        <p:spPr>
          <a:xfrm>
            <a:off x="5406628" y="4405929"/>
            <a:ext cx="171450" cy="1590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Oval 64"/>
          <p:cNvSpPr/>
          <p:nvPr/>
        </p:nvSpPr>
        <p:spPr>
          <a:xfrm>
            <a:off x="5180012" y="5353358"/>
            <a:ext cx="171450" cy="1590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Oval 65"/>
          <p:cNvSpPr/>
          <p:nvPr/>
        </p:nvSpPr>
        <p:spPr>
          <a:xfrm>
            <a:off x="5427662" y="5341178"/>
            <a:ext cx="171450" cy="1590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608263" y="5874528"/>
            <a:ext cx="31480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n/2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4876800" y="5928440"/>
            <a:ext cx="31480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n/4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9" name="Oval 68"/>
          <p:cNvSpPr/>
          <p:nvPr/>
        </p:nvSpPr>
        <p:spPr>
          <a:xfrm>
            <a:off x="3832225" y="5413067"/>
            <a:ext cx="121444" cy="1161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Oval 70"/>
          <p:cNvSpPr/>
          <p:nvPr/>
        </p:nvSpPr>
        <p:spPr>
          <a:xfrm>
            <a:off x="3563671" y="5416049"/>
            <a:ext cx="121444" cy="1161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Oval 72"/>
          <p:cNvSpPr/>
          <p:nvPr/>
        </p:nvSpPr>
        <p:spPr>
          <a:xfrm>
            <a:off x="3312948" y="5418044"/>
            <a:ext cx="121444" cy="1161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8252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xfrm>
            <a:off x="30480" y="76200"/>
            <a:ext cx="8229600" cy="1143000"/>
          </a:xfrm>
        </p:spPr>
        <p:txBody>
          <a:bodyPr/>
          <a:lstStyle/>
          <a:p>
            <a:pPr algn="r"/>
            <a:r>
              <a:rPr lang="en-US" altLang="en-US" dirty="0" smtClean="0">
                <a:solidFill>
                  <a:srgbClr val="00B0F0"/>
                </a:solidFill>
              </a:rPr>
              <a:t>Explaining the Set Cover instance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78867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en-US" sz="3600" dirty="0" smtClean="0"/>
              <a:t>What is inside the rectangle are the  elements. The set </a:t>
            </a:r>
            <a:r>
              <a:rPr lang="en-US" altLang="en-US" sz="3600" dirty="0" smtClean="0">
                <a:solidFill>
                  <a:srgbClr val="FF0000"/>
                </a:solidFill>
              </a:rPr>
              <a:t>a</a:t>
            </a:r>
            <a:r>
              <a:rPr lang="en-US" altLang="en-US" sz="3600" dirty="0" smtClean="0"/>
              <a:t> contains the upper </a:t>
            </a:r>
            <a:r>
              <a:rPr lang="en-US" altLang="en-US" sz="3600" dirty="0" smtClean="0">
                <a:solidFill>
                  <a:srgbClr val="FF0000"/>
                </a:solidFill>
              </a:rPr>
              <a:t>1/3 </a:t>
            </a:r>
            <a:r>
              <a:rPr lang="en-US" altLang="en-US" sz="3600" dirty="0" smtClean="0"/>
              <a:t>elements. The set </a:t>
            </a:r>
            <a:r>
              <a:rPr lang="en-US" altLang="en-US" sz="3600" dirty="0" smtClean="0">
                <a:solidFill>
                  <a:srgbClr val="FF0000"/>
                </a:solidFill>
              </a:rPr>
              <a:t>b </a:t>
            </a:r>
            <a:r>
              <a:rPr lang="en-US" altLang="en-US" sz="3600" dirty="0" smtClean="0"/>
              <a:t>contains the middle third of elements. The set </a:t>
            </a:r>
            <a:r>
              <a:rPr lang="en-US" altLang="en-US" sz="3600" dirty="0" smtClean="0">
                <a:solidFill>
                  <a:srgbClr val="FF0000"/>
                </a:solidFill>
              </a:rPr>
              <a:t>c </a:t>
            </a:r>
            <a:r>
              <a:rPr lang="en-US" altLang="en-US" sz="3600" dirty="0" smtClean="0"/>
              <a:t>contains the lower third part of the elements. The set </a:t>
            </a:r>
            <a:r>
              <a:rPr lang="en-US" altLang="en-US" sz="3600" dirty="0" smtClean="0">
                <a:solidFill>
                  <a:srgbClr val="FF0000"/>
                </a:solidFill>
              </a:rPr>
              <a:t>v1 </a:t>
            </a:r>
            <a:r>
              <a:rPr lang="en-US" altLang="en-US" sz="3600" dirty="0" smtClean="0"/>
              <a:t>contains </a:t>
            </a:r>
            <a:r>
              <a:rPr lang="en-US" altLang="en-US" sz="3600" dirty="0" smtClean="0">
                <a:solidFill>
                  <a:srgbClr val="FF0000"/>
                </a:solidFill>
              </a:rPr>
              <a:t>½ </a:t>
            </a:r>
            <a:r>
              <a:rPr lang="en-US" altLang="en-US" sz="3600" dirty="0" smtClean="0"/>
              <a:t>the elements (the ones below it). </a:t>
            </a:r>
            <a:r>
              <a:rPr lang="en-US" altLang="en-US" sz="3600" dirty="0" smtClean="0">
                <a:solidFill>
                  <a:srgbClr val="FF0000"/>
                </a:solidFill>
              </a:rPr>
              <a:t>v2 </a:t>
            </a:r>
            <a:r>
              <a:rPr lang="en-US" altLang="en-US" sz="3600" dirty="0" smtClean="0"/>
              <a:t>contains </a:t>
            </a:r>
            <a:r>
              <a:rPr lang="en-US" altLang="en-US" sz="3600" dirty="0" smtClean="0">
                <a:solidFill>
                  <a:srgbClr val="FF0000"/>
                </a:solidFill>
              </a:rPr>
              <a:t>½ </a:t>
            </a:r>
            <a:r>
              <a:rPr lang="en-US" altLang="en-US" sz="3600" dirty="0" smtClean="0"/>
              <a:t>of the rest of the rest of the elements  Similarly for  </a:t>
            </a:r>
            <a:r>
              <a:rPr lang="en-US" altLang="en-US" sz="3600" dirty="0" smtClean="0">
                <a:solidFill>
                  <a:srgbClr val="FF0000"/>
                </a:solidFill>
              </a:rPr>
              <a:t>v3,v4 </a:t>
            </a:r>
            <a:r>
              <a:rPr lang="en-US" altLang="en-US" sz="3600" dirty="0" smtClean="0"/>
              <a:t>etc.</a:t>
            </a:r>
          </a:p>
          <a:p>
            <a:pPr marL="0" indent="0" algn="l">
              <a:buFontTx/>
              <a:buNone/>
            </a:pPr>
            <a:endParaRPr lang="en-US" altLang="en-US" sz="3600" dirty="0"/>
          </a:p>
        </p:txBody>
      </p:sp>
      <p:sp>
        <p:nvSpPr>
          <p:cNvPr id="45060" name="Rectangle 3"/>
          <p:cNvSpPr>
            <a:spLocks noChangeArrowheads="1"/>
          </p:cNvSpPr>
          <p:nvPr/>
        </p:nvSpPr>
        <p:spPr bwMode="auto">
          <a:xfrm>
            <a:off x="-2417763" y="-174625"/>
            <a:ext cx="762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0"/>
              </a:spcBef>
              <a:buFontTx/>
              <a:buNone/>
            </a:pPr>
            <a:r>
              <a:rPr lang="en-US" altLang="en-US" sz="1800" dirty="0"/>
              <a:t>1996 </a:t>
            </a:r>
          </a:p>
        </p:txBody>
      </p:sp>
    </p:spTree>
    <p:extLst>
      <p:ext uri="{BB962C8B-B14F-4D97-AF65-F5344CB8AC3E}">
        <p14:creationId xmlns:p14="http://schemas.microsoft.com/office/powerpoint/2010/main" val="422258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5"/>
    </mc:Choice>
    <mc:Fallback xmlns="">
      <p:transition spd="slow" advTm="175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In the greedy algorithm, opt=3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en-US" dirty="0"/>
              <a:t>Note that the optimum here is </a:t>
            </a:r>
            <a:r>
              <a:rPr lang="en-US" altLang="en-US" dirty="0">
                <a:solidFill>
                  <a:srgbClr val="FF0000"/>
                </a:solidFill>
              </a:rPr>
              <a:t>3</a:t>
            </a:r>
            <a:r>
              <a:rPr lang="en-US" altLang="en-US" dirty="0"/>
              <a:t>. All the elements can be covered by </a:t>
            </a:r>
            <a:r>
              <a:rPr lang="en-US" altLang="en-US" dirty="0">
                <a:solidFill>
                  <a:srgbClr val="FF0000"/>
                </a:solidFill>
              </a:rPr>
              <a:t>{a,b,c}</a:t>
            </a:r>
            <a:r>
              <a:rPr lang="en-US" altLang="en-US" dirty="0"/>
              <a:t>.</a:t>
            </a:r>
          </a:p>
          <a:p>
            <a:pPr marL="0" indent="0">
              <a:buNone/>
            </a:pPr>
            <a:r>
              <a:rPr lang="en-US" altLang="en-US" dirty="0"/>
              <a:t>However </a:t>
            </a:r>
            <a:r>
              <a:rPr lang="en-US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v1  </a:t>
            </a: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is joined to </a:t>
            </a:r>
            <a:r>
              <a:rPr lang="en-US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n/2 </a:t>
            </a: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elements and will be </a:t>
            </a:r>
            <a:endParaRPr lang="en-US" altLang="en-US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>
              <a:buNone/>
            </a:pPr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chosen </a:t>
            </a: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by the greedy rule: </a:t>
            </a:r>
            <a:r>
              <a:rPr lang="en-US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n/2&gt;n/3. </a:t>
            </a:r>
            <a:endParaRPr lang="en-US" altLang="en-US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>
              <a:buNone/>
            </a:pPr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This cuts the number of elements into half. But </a:t>
            </a:r>
          </a:p>
          <a:p>
            <a:pPr marL="0" indent="0">
              <a:buNone/>
            </a:pPr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forgetting that, </a:t>
            </a:r>
            <a:r>
              <a:rPr lang="en-US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v2 </a:t>
            </a:r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contains </a:t>
            </a:r>
            <a:r>
              <a:rPr lang="en-US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½ </a:t>
            </a:r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of the remaining </a:t>
            </a:r>
          </a:p>
          <a:p>
            <a:pPr marL="0" indent="0">
              <a:buNone/>
            </a:pPr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elements and </a:t>
            </a:r>
            <a:r>
              <a:rPr lang="en-US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</a:t>
            </a:r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again a third of what remains and so on. </a:t>
            </a:r>
          </a:p>
          <a:p>
            <a:pPr marL="0" indent="0">
              <a:buNone/>
            </a:pPr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So the greedy algorithm chooses</a:t>
            </a:r>
            <a:r>
              <a:rPr lang="en-US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v1, </a:t>
            </a:r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and then </a:t>
            </a:r>
            <a:r>
              <a:rPr lang="en-US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v2</a:t>
            </a:r>
          </a:p>
          <a:p>
            <a:pPr marL="0" indent="0">
              <a:buNone/>
            </a:pPr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and so on. About  </a:t>
            </a:r>
            <a:r>
              <a:rPr lang="en-US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log</a:t>
            </a:r>
            <a:r>
              <a:rPr lang="en-US" altLang="en-US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n </a:t>
            </a:r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sets  </a:t>
            </a: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instead of </a:t>
            </a:r>
            <a:r>
              <a:rPr lang="en-US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 marL="0" indent="0">
              <a:buNone/>
            </a:pPr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Note that throughout, </a:t>
            </a:r>
            <a:r>
              <a:rPr lang="en-US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opt=3</a:t>
            </a:r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 The optimum does not go down!</a:t>
            </a:r>
            <a:endParaRPr lang="en-US" alt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072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1 and 3 are together a </a:t>
            </a:r>
            <a:r>
              <a:rPr lang="en-US" dirty="0">
                <a:solidFill>
                  <a:srgbClr val="00B0F0"/>
                </a:solidFill>
              </a:rPr>
              <a:t>S</a:t>
            </a:r>
            <a:r>
              <a:rPr lang="en-US" dirty="0" smtClean="0">
                <a:solidFill>
                  <a:srgbClr val="00B0F0"/>
                </a:solidFill>
              </a:rPr>
              <a:t>et </a:t>
            </a:r>
            <a:r>
              <a:rPr lang="en-US" dirty="0">
                <a:solidFill>
                  <a:srgbClr val="00B0F0"/>
                </a:solidFill>
              </a:rPr>
              <a:t>C</a:t>
            </a:r>
            <a:r>
              <a:rPr lang="en-US" dirty="0" smtClean="0">
                <a:solidFill>
                  <a:srgbClr val="00B0F0"/>
                </a:solidFill>
              </a:rPr>
              <a:t>over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886700" cy="4351338"/>
          </a:xfrm>
        </p:spPr>
        <p:txBody>
          <a:bodyPr/>
          <a:lstStyle/>
          <a:p>
            <a:r>
              <a:rPr lang="en-US" dirty="0" smtClean="0"/>
              <a:t>Minimum size Set Cover: size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. </a:t>
            </a:r>
            <a:r>
              <a:rPr lang="en-US" dirty="0" smtClean="0">
                <a:solidFill>
                  <a:srgbClr val="FF0000"/>
                </a:solidFill>
              </a:rPr>
              <a:t>NPC </a:t>
            </a:r>
            <a:r>
              <a:rPr lang="en-US" dirty="0" smtClean="0"/>
              <a:t>problem.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1905000" y="4648200"/>
            <a:ext cx="4876800" cy="1371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828800" y="2400300"/>
            <a:ext cx="4876800" cy="1600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010400" y="2858869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Elements 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7162800" y="52578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Se</a:t>
            </a:r>
            <a:r>
              <a:rPr lang="en-US" sz="3600" dirty="0"/>
              <a:t>t</a:t>
            </a:r>
            <a:r>
              <a:rPr lang="en-US" sz="3600" dirty="0" smtClean="0"/>
              <a:t>s </a:t>
            </a:r>
            <a:endParaRPr lang="en-US" sz="3600" dirty="0"/>
          </a:p>
        </p:txBody>
      </p:sp>
      <p:sp>
        <p:nvSpPr>
          <p:cNvPr id="9" name="Oval 8"/>
          <p:cNvSpPr/>
          <p:nvPr/>
        </p:nvSpPr>
        <p:spPr>
          <a:xfrm>
            <a:off x="4762500" y="5278120"/>
            <a:ext cx="381000" cy="3522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743200" y="5210393"/>
            <a:ext cx="381000" cy="3522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981200" y="2971800"/>
            <a:ext cx="381000" cy="3522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663825" y="2971799"/>
            <a:ext cx="381000" cy="3522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429000" y="3005930"/>
            <a:ext cx="381000" cy="3522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152900" y="2966719"/>
            <a:ext cx="381000" cy="3522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876800" y="2966718"/>
            <a:ext cx="381000" cy="3522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543550" y="2956558"/>
            <a:ext cx="381000" cy="3522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118225" y="2956557"/>
            <a:ext cx="381000" cy="3522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>
            <a:stCxn id="10" idx="7"/>
            <a:endCxn id="15" idx="4"/>
          </p:cNvCxnSpPr>
          <p:nvPr/>
        </p:nvCxnSpPr>
        <p:spPr>
          <a:xfrm flipV="1">
            <a:off x="3068404" y="3358137"/>
            <a:ext cx="551096" cy="19038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0" idx="0"/>
            <a:endCxn id="13" idx="4"/>
          </p:cNvCxnSpPr>
          <p:nvPr/>
        </p:nvCxnSpPr>
        <p:spPr>
          <a:xfrm flipH="1" flipV="1">
            <a:off x="2171700" y="3324007"/>
            <a:ext cx="762000" cy="18863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0" idx="0"/>
            <a:endCxn id="14" idx="4"/>
          </p:cNvCxnSpPr>
          <p:nvPr/>
        </p:nvCxnSpPr>
        <p:spPr>
          <a:xfrm flipH="1" flipV="1">
            <a:off x="2854325" y="3324006"/>
            <a:ext cx="79375" cy="18863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9" idx="0"/>
          </p:cNvCxnSpPr>
          <p:nvPr/>
        </p:nvCxnSpPr>
        <p:spPr>
          <a:xfrm flipH="1" flipV="1">
            <a:off x="3638550" y="3182033"/>
            <a:ext cx="1314450" cy="20960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9" idx="6"/>
            <a:endCxn id="20" idx="4"/>
          </p:cNvCxnSpPr>
          <p:nvPr/>
        </p:nvCxnSpPr>
        <p:spPr>
          <a:xfrm flipV="1">
            <a:off x="5143500" y="3308764"/>
            <a:ext cx="1165225" cy="21454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9" idx="0"/>
          </p:cNvCxnSpPr>
          <p:nvPr/>
        </p:nvCxnSpPr>
        <p:spPr>
          <a:xfrm flipV="1">
            <a:off x="4953000" y="3182033"/>
            <a:ext cx="781050" cy="20960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9" idx="0"/>
            <a:endCxn id="18" idx="4"/>
          </p:cNvCxnSpPr>
          <p:nvPr/>
        </p:nvCxnSpPr>
        <p:spPr>
          <a:xfrm flipV="1">
            <a:off x="4953000" y="3318925"/>
            <a:ext cx="114300" cy="19591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9" idx="0"/>
            <a:endCxn id="16" idx="4"/>
          </p:cNvCxnSpPr>
          <p:nvPr/>
        </p:nvCxnSpPr>
        <p:spPr>
          <a:xfrm flipH="1" flipV="1">
            <a:off x="4343400" y="3318926"/>
            <a:ext cx="609600" cy="19591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4362450" y="5098368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3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37" name="TextBox 36"/>
          <p:cNvSpPr txBox="1"/>
          <p:nvPr/>
        </p:nvSpPr>
        <p:spPr>
          <a:xfrm>
            <a:off x="2342515" y="4994555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1</a:t>
            </a:r>
            <a:r>
              <a:rPr lang="en-US" sz="3600" dirty="0" smtClean="0"/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8245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 smtClean="0">
                <a:solidFill>
                  <a:srgbClr val="00B0F0"/>
                </a:solidFill>
              </a:rPr>
              <a:t>The dual fitting of </a:t>
            </a:r>
            <a:r>
              <a:rPr lang="en-US" altLang="en-US" dirty="0" smtClean="0">
                <a:solidFill>
                  <a:srgbClr val="7030A0"/>
                </a:solidFill>
              </a:rPr>
              <a:t>Lovasz </a:t>
            </a:r>
            <a:r>
              <a:rPr lang="en-US" altLang="en-US" dirty="0" smtClean="0">
                <a:solidFill>
                  <a:srgbClr val="FF0000"/>
                </a:solidFill>
              </a:rPr>
              <a:t>for Set Cover</a:t>
            </a:r>
          </a:p>
        </p:txBody>
      </p:sp>
      <p:sp>
        <p:nvSpPr>
          <p:cNvPr id="68611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l">
              <a:buFontTx/>
              <a:buNone/>
            </a:pPr>
            <a:r>
              <a:rPr lang="en-US" altLang="en-US" sz="3200" dirty="0" smtClean="0"/>
              <a:t>When my supervisor saw this paper with countless inequalities he took a look and said:</a:t>
            </a:r>
          </a:p>
          <a:p>
            <a:pPr marL="0" indent="0" algn="l">
              <a:buFontTx/>
              <a:buNone/>
            </a:pPr>
            <a:r>
              <a:rPr lang="en-US" altLang="en-US" sz="3200" dirty="0" smtClean="0">
                <a:solidFill>
                  <a:srgbClr val="00B050"/>
                </a:solidFill>
              </a:rPr>
              <a:t>Chinese!</a:t>
            </a:r>
            <a:endParaRPr lang="en-US" altLang="en-US" sz="3200" dirty="0">
              <a:solidFill>
                <a:srgbClr val="00B050"/>
              </a:solidFill>
            </a:endParaRPr>
          </a:p>
          <a:p>
            <a:pPr marL="0" indent="0" algn="l">
              <a:buFontTx/>
              <a:buNone/>
            </a:pPr>
            <a:endParaRPr lang="en-US" altLang="en-US" sz="3200" dirty="0"/>
          </a:p>
          <a:p>
            <a:pPr marL="0" indent="0" algn="l">
              <a:buFontTx/>
              <a:buNone/>
            </a:pPr>
            <a:r>
              <a:rPr lang="en-US" altLang="en-US" sz="3200" dirty="0" smtClean="0"/>
              <a:t>Today I can say: Trivial. My presentation has no inequality</a:t>
            </a:r>
            <a:r>
              <a:rPr lang="en-US" altLang="en-US" sz="3200" dirty="0" smtClean="0"/>
              <a:t>. Almost not needed.</a:t>
            </a:r>
          </a:p>
          <a:p>
            <a:pPr marL="0" indent="0" algn="l">
              <a:buFontTx/>
              <a:buNone/>
            </a:pPr>
            <a:r>
              <a:rPr lang="en-US" altLang="en-US" sz="3200" dirty="0" smtClean="0"/>
              <a:t>Why did </a:t>
            </a:r>
            <a:r>
              <a:rPr lang="en-US" altLang="en-US" sz="3200" dirty="0" err="1" smtClean="0">
                <a:solidFill>
                  <a:srgbClr val="7030A0"/>
                </a:solidFill>
              </a:rPr>
              <a:t>Lovast</a:t>
            </a:r>
            <a:r>
              <a:rPr lang="en-US" altLang="en-US" sz="3200" dirty="0" smtClean="0">
                <a:solidFill>
                  <a:srgbClr val="7030A0"/>
                </a:solidFill>
              </a:rPr>
              <a:t> </a:t>
            </a:r>
            <a:r>
              <a:rPr lang="en-US" altLang="en-US" sz="3200" dirty="0" smtClean="0"/>
              <a:t>wrote it this way: this is </a:t>
            </a:r>
            <a:r>
              <a:rPr lang="en-US" altLang="en-US" sz="3200" smtClean="0"/>
              <a:t>what geniuses </a:t>
            </a:r>
            <a:r>
              <a:rPr lang="en-US" altLang="en-US" sz="3200" dirty="0" smtClean="0"/>
              <a:t>do.</a:t>
            </a:r>
            <a:endParaRPr lang="en-US" altLang="en-US" sz="32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2"/>
    </mc:Choice>
    <mc:Fallback xmlns="">
      <p:transition spd="slow" advTm="192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en-US" sz="4400" dirty="0">
                <a:solidFill>
                  <a:srgbClr val="B7E7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</a:t>
            </a:r>
            <a:r>
              <a:rPr lang="en-US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LP</a:t>
            </a:r>
            <a:r>
              <a:rPr lang="en-US" altLang="en-US" sz="4400" dirty="0">
                <a:solidFill>
                  <a:srgbClr val="B7E7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primal</a:t>
            </a: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>
              <a:spcBef>
                <a:spcPts val="800"/>
              </a:spcBef>
              <a:buClr>
                <a:srgbClr val="FFCC00"/>
              </a:buClr>
              <a:buFont typeface="Wingdings" panose="05000000000000000000" pitchFamily="2" charset="2"/>
              <a:buChar char=""/>
            </a:pPr>
            <a:r>
              <a:rPr lang="en-US" altLang="en-US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Minimize </a:t>
            </a:r>
            <a:r>
              <a:rPr lang="en-US" alt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anose="05050102010706020507" pitchFamily="18" charset="2"/>
              </a:rPr>
              <a:t></a:t>
            </a:r>
            <a:r>
              <a:rPr lang="en-US" alt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x</a:t>
            </a:r>
            <a:r>
              <a:rPr lang="en-US" altLang="en-US" sz="3200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</a:p>
          <a:p>
            <a:pPr>
              <a:spcBef>
                <a:spcPts val="800"/>
              </a:spcBef>
              <a:buClr>
                <a:srgbClr val="FFCC00"/>
              </a:buClr>
              <a:buFont typeface="Wingdings" panose="05000000000000000000" pitchFamily="2" charset="2"/>
              <a:buChar char=""/>
            </a:pPr>
            <a:r>
              <a:rPr lang="en-US" alt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Subject to </a:t>
            </a:r>
          </a:p>
          <a:p>
            <a:pPr>
              <a:spcBef>
                <a:spcPts val="800"/>
              </a:spcBef>
              <a:buClr>
                <a:srgbClr val="FFCC00"/>
              </a:buClr>
              <a:buFont typeface="Wingdings" panose="05000000000000000000" pitchFamily="2" charset="2"/>
              <a:buChar char=""/>
            </a:pPr>
            <a:r>
              <a:rPr lang="en-US" altLang="en-US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</a:t>
            </a:r>
            <a:r>
              <a:rPr lang="en-US" alt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anose="05050102010706020507" pitchFamily="18" charset="2"/>
              </a:rPr>
              <a:t></a:t>
            </a:r>
            <a:r>
              <a:rPr lang="en-US" altLang="en-US" sz="3200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 | e</a:t>
            </a:r>
            <a:r>
              <a:rPr lang="en-US" altLang="en-US" sz="3200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anose="05050102010706020507" pitchFamily="18" charset="2"/>
              </a:rPr>
              <a:t></a:t>
            </a:r>
            <a:r>
              <a:rPr lang="en-US" altLang="en-US" sz="3200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  <a:r>
              <a:rPr lang="en-US" alt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x</a:t>
            </a:r>
            <a:r>
              <a:rPr lang="en-US" altLang="en-US" sz="3200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 </a:t>
            </a:r>
            <a:r>
              <a:rPr lang="en-US" alt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≥1 </a:t>
            </a:r>
            <a:r>
              <a:rPr lang="en-US" altLang="en-US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  </a:t>
            </a:r>
          </a:p>
          <a:p>
            <a:pPr>
              <a:spcBef>
                <a:spcPts val="800"/>
              </a:spcBef>
              <a:buClr>
                <a:srgbClr val="FFCC00"/>
              </a:buClr>
              <a:buFont typeface="Wingdings" panose="05000000000000000000" pitchFamily="2" charset="2"/>
              <a:buChar char=""/>
            </a:pPr>
            <a:r>
              <a:rPr lang="en-US" altLang="en-US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</a:t>
            </a:r>
            <a:r>
              <a:rPr lang="en-US" alt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</a:t>
            </a:r>
            <a:r>
              <a:rPr lang="en-US" altLang="en-US" sz="3200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  <a:r>
              <a:rPr lang="en-US" alt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≥0</a:t>
            </a:r>
          </a:p>
          <a:p>
            <a:pPr marL="342900">
              <a:spcBef>
                <a:spcPts val="800"/>
              </a:spcBef>
              <a:buClrTx/>
              <a:buFontTx/>
              <a:buNone/>
            </a:pPr>
            <a:endParaRPr lang="en-US" altLang="en-US" sz="32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304650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en-US" sz="4400" dirty="0">
                <a:solidFill>
                  <a:srgbClr val="B7E7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</a:t>
            </a:r>
            <a:r>
              <a:rPr lang="en-US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LP</a:t>
            </a:r>
            <a:r>
              <a:rPr lang="en-US" altLang="en-US" sz="4400" dirty="0">
                <a:solidFill>
                  <a:srgbClr val="B7E7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4400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Dual</a:t>
            </a:r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>
              <a:spcBef>
                <a:spcPts val="800"/>
              </a:spcBef>
              <a:buClr>
                <a:srgbClr val="FFCC00"/>
              </a:buClr>
              <a:buFont typeface="Wingdings" panose="05000000000000000000" pitchFamily="2" charset="2"/>
              <a:buChar char=""/>
            </a:pPr>
            <a:r>
              <a:rPr lang="en-US" altLang="en-US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Maximize  </a:t>
            </a:r>
            <a:r>
              <a:rPr lang="en-US" alt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anose="05050102010706020507" pitchFamily="18" charset="2"/>
              </a:rPr>
              <a:t></a:t>
            </a:r>
            <a:r>
              <a:rPr lang="en-US" alt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y</a:t>
            </a:r>
            <a:r>
              <a:rPr lang="en-US" altLang="en-US" sz="3200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</a:p>
          <a:p>
            <a:pPr>
              <a:spcBef>
                <a:spcPts val="800"/>
              </a:spcBef>
              <a:buClr>
                <a:srgbClr val="FFCC00"/>
              </a:buClr>
              <a:buFont typeface="Wingdings" panose="05000000000000000000" pitchFamily="2" charset="2"/>
              <a:buChar char=""/>
            </a:pPr>
            <a:r>
              <a:rPr lang="en-US" alt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Subject to </a:t>
            </a:r>
          </a:p>
          <a:p>
            <a:pPr>
              <a:spcBef>
                <a:spcPts val="800"/>
              </a:spcBef>
              <a:buClr>
                <a:srgbClr val="FFCC00"/>
              </a:buClr>
              <a:buFont typeface="Wingdings" panose="05000000000000000000" pitchFamily="2" charset="2"/>
              <a:buChar char=""/>
            </a:pPr>
            <a:r>
              <a:rPr lang="en-US" altLang="en-US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</a:t>
            </a:r>
            <a:r>
              <a:rPr lang="en-US" alt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anose="05050102010706020507" pitchFamily="18" charset="2"/>
              </a:rPr>
              <a:t></a:t>
            </a:r>
            <a:r>
              <a:rPr lang="en-US" altLang="en-US" sz="3200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 | e</a:t>
            </a:r>
            <a:r>
              <a:rPr lang="en-US" altLang="en-US" sz="3200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anose="05050102010706020507" pitchFamily="18" charset="2"/>
              </a:rPr>
              <a:t></a:t>
            </a:r>
            <a:r>
              <a:rPr lang="en-US" altLang="en-US" sz="3200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  <a:r>
              <a:rPr lang="en-US" alt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y</a:t>
            </a:r>
            <a:r>
              <a:rPr lang="en-US" altLang="en-US" sz="3200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 </a:t>
            </a:r>
            <a:r>
              <a:rPr lang="en-US" alt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anose="05050102010706020507" pitchFamily="18" charset="2"/>
              </a:rPr>
              <a:t></a:t>
            </a:r>
            <a:r>
              <a:rPr lang="en-US" alt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1</a:t>
            </a:r>
            <a:r>
              <a:rPr lang="en-US" altLang="en-US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  </a:t>
            </a:r>
          </a:p>
          <a:p>
            <a:pPr>
              <a:spcBef>
                <a:spcPts val="800"/>
              </a:spcBef>
              <a:buClr>
                <a:srgbClr val="FFCC00"/>
              </a:buClr>
              <a:buFont typeface="Wingdings" panose="05000000000000000000" pitchFamily="2" charset="2"/>
              <a:buChar char=""/>
            </a:pPr>
            <a:r>
              <a:rPr lang="en-US" altLang="en-US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</a:t>
            </a:r>
            <a:r>
              <a:rPr lang="en-US" alt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y</a:t>
            </a:r>
            <a:r>
              <a:rPr lang="en-US" altLang="en-US" sz="3200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US" alt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≥0</a:t>
            </a:r>
          </a:p>
          <a:p>
            <a:pPr marL="342900">
              <a:spcBef>
                <a:spcPts val="800"/>
              </a:spcBef>
              <a:buClrTx/>
              <a:buFontTx/>
              <a:buNone/>
            </a:pPr>
            <a:endParaRPr lang="en-US" altLang="en-US" sz="32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32774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en-US" sz="4400" dirty="0">
                <a:solidFill>
                  <a:srgbClr val="B7E7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Explaining the dual</a:t>
            </a: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>
              <a:spcBef>
                <a:spcPts val="800"/>
              </a:spcBef>
              <a:buClrTx/>
              <a:buFontTx/>
              <a:buNone/>
            </a:pPr>
            <a:r>
              <a:rPr lang="en-US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dual says: put values of elements so that the total sum of fractions on the elements of a set is at most </a:t>
            </a:r>
            <a:r>
              <a:rPr lang="en-US" alt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en-US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>
              <a:spcBef>
                <a:spcPts val="800"/>
              </a:spcBef>
              <a:buClrTx/>
              <a:buFontTx/>
              <a:buNone/>
            </a:pPr>
            <a:r>
              <a:rPr lang="en-US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If you think of integral solutions it makes sense.</a:t>
            </a:r>
          </a:p>
          <a:p>
            <a:pPr>
              <a:spcBef>
                <a:spcPts val="800"/>
              </a:spcBef>
              <a:buClrTx/>
              <a:buFontTx/>
              <a:buNone/>
            </a:pPr>
            <a:endParaRPr lang="en-US" altLang="en-US" sz="3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Oval 3"/>
          <p:cNvSpPr>
            <a:spLocks noChangeArrowheads="1"/>
          </p:cNvSpPr>
          <p:nvPr/>
        </p:nvSpPr>
        <p:spPr bwMode="auto">
          <a:xfrm>
            <a:off x="2971800" y="4191000"/>
            <a:ext cx="381000" cy="3810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48" name="Oval 4"/>
          <p:cNvSpPr>
            <a:spLocks noChangeArrowheads="1"/>
          </p:cNvSpPr>
          <p:nvPr/>
        </p:nvSpPr>
        <p:spPr bwMode="auto">
          <a:xfrm>
            <a:off x="2057400" y="5029200"/>
            <a:ext cx="381000" cy="3810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49" name="Oval 5"/>
          <p:cNvSpPr>
            <a:spLocks noChangeArrowheads="1"/>
          </p:cNvSpPr>
          <p:nvPr/>
        </p:nvSpPr>
        <p:spPr bwMode="auto">
          <a:xfrm>
            <a:off x="2841625" y="5029200"/>
            <a:ext cx="381000" cy="3810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50" name="Oval 6"/>
          <p:cNvSpPr>
            <a:spLocks noChangeArrowheads="1"/>
          </p:cNvSpPr>
          <p:nvPr/>
        </p:nvSpPr>
        <p:spPr bwMode="auto">
          <a:xfrm>
            <a:off x="3657600" y="5029200"/>
            <a:ext cx="381000" cy="3810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 flipH="1">
            <a:off x="2381250" y="4516438"/>
            <a:ext cx="647700" cy="56832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 flipH="1">
            <a:off x="3030538" y="4572000"/>
            <a:ext cx="133350" cy="45720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>
            <a:off x="3297238" y="4516438"/>
            <a:ext cx="415925" cy="56832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154" name="Oval 10"/>
          <p:cNvSpPr>
            <a:spLocks noChangeArrowheads="1"/>
          </p:cNvSpPr>
          <p:nvPr/>
        </p:nvSpPr>
        <p:spPr bwMode="auto">
          <a:xfrm>
            <a:off x="4876800" y="4152900"/>
            <a:ext cx="381000" cy="3810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55" name="Oval 11"/>
          <p:cNvSpPr>
            <a:spLocks noChangeArrowheads="1"/>
          </p:cNvSpPr>
          <p:nvPr/>
        </p:nvSpPr>
        <p:spPr bwMode="auto">
          <a:xfrm>
            <a:off x="4438650" y="5060950"/>
            <a:ext cx="381000" cy="3810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56" name="Oval 12"/>
          <p:cNvSpPr>
            <a:spLocks noChangeArrowheads="1"/>
          </p:cNvSpPr>
          <p:nvPr/>
        </p:nvSpPr>
        <p:spPr bwMode="auto">
          <a:xfrm>
            <a:off x="5257800" y="5029200"/>
            <a:ext cx="381000" cy="3810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 flipH="1">
            <a:off x="4762500" y="4533900"/>
            <a:ext cx="306388" cy="582613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>
            <a:off x="5067300" y="4533900"/>
            <a:ext cx="246063" cy="550863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159" name="Oval 15"/>
          <p:cNvSpPr>
            <a:spLocks noChangeArrowheads="1"/>
          </p:cNvSpPr>
          <p:nvPr/>
        </p:nvSpPr>
        <p:spPr bwMode="auto">
          <a:xfrm>
            <a:off x="6934200" y="4152900"/>
            <a:ext cx="381000" cy="3810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60" name="Oval 16"/>
          <p:cNvSpPr>
            <a:spLocks noChangeArrowheads="1"/>
          </p:cNvSpPr>
          <p:nvPr/>
        </p:nvSpPr>
        <p:spPr bwMode="auto">
          <a:xfrm>
            <a:off x="6172200" y="5116513"/>
            <a:ext cx="381000" cy="3810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61" name="Oval 17"/>
          <p:cNvSpPr>
            <a:spLocks noChangeArrowheads="1"/>
          </p:cNvSpPr>
          <p:nvPr/>
        </p:nvSpPr>
        <p:spPr bwMode="auto">
          <a:xfrm>
            <a:off x="6858000" y="5116513"/>
            <a:ext cx="381000" cy="3810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62" name="Oval 18"/>
          <p:cNvSpPr>
            <a:spLocks noChangeArrowheads="1"/>
          </p:cNvSpPr>
          <p:nvPr/>
        </p:nvSpPr>
        <p:spPr bwMode="auto">
          <a:xfrm>
            <a:off x="7543800" y="5116513"/>
            <a:ext cx="381000" cy="3810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63" name="Oval 19"/>
          <p:cNvSpPr>
            <a:spLocks noChangeArrowheads="1"/>
          </p:cNvSpPr>
          <p:nvPr/>
        </p:nvSpPr>
        <p:spPr bwMode="auto">
          <a:xfrm>
            <a:off x="8305800" y="5116513"/>
            <a:ext cx="381000" cy="381000"/>
          </a:xfrm>
          <a:prstGeom prst="ellipse">
            <a:avLst/>
          </a:prstGeom>
          <a:solidFill>
            <a:srgbClr val="0099CC"/>
          </a:solidFill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64" name="Line 20"/>
          <p:cNvSpPr>
            <a:spLocks noChangeShapeType="1"/>
          </p:cNvSpPr>
          <p:nvPr/>
        </p:nvSpPr>
        <p:spPr bwMode="auto">
          <a:xfrm flipV="1">
            <a:off x="6497638" y="4476750"/>
            <a:ext cx="492125" cy="696913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165" name="Line 21"/>
          <p:cNvSpPr>
            <a:spLocks noChangeShapeType="1"/>
          </p:cNvSpPr>
          <p:nvPr/>
        </p:nvSpPr>
        <p:spPr bwMode="auto">
          <a:xfrm flipH="1">
            <a:off x="7046913" y="4478338"/>
            <a:ext cx="214312" cy="63817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166" name="Line 22"/>
          <p:cNvSpPr>
            <a:spLocks noChangeShapeType="1"/>
          </p:cNvSpPr>
          <p:nvPr/>
        </p:nvSpPr>
        <p:spPr bwMode="auto">
          <a:xfrm>
            <a:off x="7259638" y="4478338"/>
            <a:ext cx="339725" cy="693737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167" name="Line 23"/>
          <p:cNvSpPr>
            <a:spLocks noChangeShapeType="1"/>
          </p:cNvSpPr>
          <p:nvPr/>
        </p:nvSpPr>
        <p:spPr bwMode="auto">
          <a:xfrm>
            <a:off x="7315200" y="4343400"/>
            <a:ext cx="1046163" cy="828675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cxnSp>
        <p:nvCxnSpPr>
          <p:cNvPr id="3" name="Straight Connector 2"/>
          <p:cNvCxnSpPr>
            <a:stCxn id="6147" idx="3"/>
            <a:endCxn id="6148" idx="7"/>
          </p:cNvCxnSpPr>
          <p:nvPr/>
        </p:nvCxnSpPr>
        <p:spPr>
          <a:xfrm flipH="1">
            <a:off x="2382604" y="4516204"/>
            <a:ext cx="644992" cy="5687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6147" idx="4"/>
            <a:endCxn id="6149" idx="0"/>
          </p:cNvCxnSpPr>
          <p:nvPr/>
        </p:nvCxnSpPr>
        <p:spPr>
          <a:xfrm flipH="1">
            <a:off x="3032125" y="4572000"/>
            <a:ext cx="130175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6147" idx="5"/>
            <a:endCxn id="6150" idx="1"/>
          </p:cNvCxnSpPr>
          <p:nvPr/>
        </p:nvCxnSpPr>
        <p:spPr>
          <a:xfrm>
            <a:off x="3297004" y="4516204"/>
            <a:ext cx="416392" cy="5687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4696502" y="4485640"/>
            <a:ext cx="284396" cy="551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153469" y="4482189"/>
            <a:ext cx="246296" cy="551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6160" idx="7"/>
            <a:endCxn id="6159" idx="3"/>
          </p:cNvCxnSpPr>
          <p:nvPr/>
        </p:nvCxnSpPr>
        <p:spPr>
          <a:xfrm flipV="1">
            <a:off x="6497404" y="4478104"/>
            <a:ext cx="492592" cy="6942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6161" idx="0"/>
            <a:endCxn id="6159" idx="4"/>
          </p:cNvCxnSpPr>
          <p:nvPr/>
        </p:nvCxnSpPr>
        <p:spPr>
          <a:xfrm flipV="1">
            <a:off x="7048500" y="4533900"/>
            <a:ext cx="76200" cy="5826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6162" idx="0"/>
            <a:endCxn id="6159" idx="5"/>
          </p:cNvCxnSpPr>
          <p:nvPr/>
        </p:nvCxnSpPr>
        <p:spPr>
          <a:xfrm flipH="1" flipV="1">
            <a:off x="7259404" y="4478104"/>
            <a:ext cx="474896" cy="6384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163" idx="1"/>
            <a:endCxn id="6159" idx="5"/>
          </p:cNvCxnSpPr>
          <p:nvPr/>
        </p:nvCxnSpPr>
        <p:spPr>
          <a:xfrm flipH="1" flipV="1">
            <a:off x="7259404" y="4478104"/>
            <a:ext cx="1102192" cy="6942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99841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en-US" sz="4400" dirty="0">
                <a:solidFill>
                  <a:srgbClr val="B7E7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greedy algorithm</a:t>
            </a:r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>
              <a:spcBef>
                <a:spcPts val="800"/>
              </a:spcBef>
              <a:buClr>
                <a:srgbClr val="FFCC00"/>
              </a:buClr>
              <a:buFont typeface="Wingdings" panose="05000000000000000000" pitchFamily="2" charset="2"/>
              <a:buChar char=""/>
            </a:pPr>
            <a:r>
              <a:rPr lang="en-US" altLang="en-US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Say that we cover some elements. Let </a:t>
            </a:r>
            <a:r>
              <a:rPr lang="en-US" alt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  <a:r>
              <a:rPr lang="en-US" altLang="en-US" sz="3200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en-US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be the elements in </a:t>
            </a:r>
            <a:r>
              <a:rPr lang="en-US" alt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  <a:r>
              <a:rPr lang="en-US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that are still uncovered. </a:t>
            </a:r>
          </a:p>
          <a:p>
            <a:pPr>
              <a:spcBef>
                <a:spcPts val="800"/>
              </a:spcBef>
              <a:buClr>
                <a:srgbClr val="FFCC00"/>
              </a:buClr>
              <a:buFont typeface="Wingdings" panose="05000000000000000000" pitchFamily="2" charset="2"/>
              <a:buChar char=""/>
            </a:pPr>
            <a:r>
              <a:rPr lang="en-US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 While there are uncovered elements</a:t>
            </a:r>
          </a:p>
          <a:p>
            <a:pPr marL="342900">
              <a:spcBef>
                <a:spcPts val="800"/>
              </a:spcBef>
              <a:buClrTx/>
              <a:buFontTx/>
              <a:buNone/>
            </a:pPr>
            <a:r>
              <a:rPr lang="en-US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1.1 chose the largest size </a:t>
            </a:r>
            <a:r>
              <a:rPr lang="en-US" alt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  <a:r>
              <a:rPr lang="en-US" altLang="en-US" sz="3200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 </a:t>
            </a:r>
            <a:r>
              <a:rPr lang="en-US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and add it </a:t>
            </a:r>
          </a:p>
          <a:p>
            <a:pPr marL="342900">
              <a:spcBef>
                <a:spcPts val="800"/>
              </a:spcBef>
              <a:buClrTx/>
              <a:buFontTx/>
              <a:buNone/>
            </a:pPr>
            <a:r>
              <a:rPr lang="en-US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into the solution </a:t>
            </a:r>
            <a:r>
              <a:rPr lang="en-US" alt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  <a:p>
            <a:pPr marL="342900">
              <a:spcBef>
                <a:spcPts val="800"/>
              </a:spcBef>
              <a:buClrTx/>
              <a:buFontTx/>
              <a:buNone/>
            </a:pPr>
            <a:r>
              <a:rPr lang="en-US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2. Return </a:t>
            </a:r>
            <a:r>
              <a:rPr lang="en-US" alt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en-US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359122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en-US" sz="4400" dirty="0">
                <a:solidFill>
                  <a:srgbClr val="B7E7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Giving dual values to elements</a:t>
            </a: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>
              <a:spcBef>
                <a:spcPts val="800"/>
              </a:spcBef>
              <a:buClr>
                <a:srgbClr val="FFCC00"/>
              </a:buClr>
              <a:buFont typeface="Wingdings" panose="05000000000000000000" pitchFamily="2" charset="2"/>
              <a:buChar char=""/>
            </a:pPr>
            <a:r>
              <a:rPr lang="en-US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Say </a:t>
            </a:r>
            <a:r>
              <a:rPr lang="en-US" alt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greedy chose </a:t>
            </a:r>
            <a:r>
              <a:rPr lang="en-US" alt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  <a:r>
              <a:rPr lang="en-US" altLang="en-US" sz="3200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en-US" altLang="en-US" sz="3200" baseline="-25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alt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that </a:t>
            </a:r>
            <a:r>
              <a:rPr lang="en-US" altLang="en-US" sz="3200" baseline="-25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covers </a:t>
            </a:r>
            <a:r>
              <a:rPr lang="en-US" alt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</a:t>
            </a:r>
            <a:r>
              <a:rPr lang="en-US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elements.</a:t>
            </a:r>
            <a:r>
              <a:rPr lang="en-US" altLang="en-US" sz="3200" baseline="-25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alt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Give </a:t>
            </a:r>
            <a:r>
              <a:rPr lang="en-US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each element in the star value </a:t>
            </a:r>
            <a:r>
              <a:rPr lang="en-US" alt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1/k</a:t>
            </a:r>
            <a:r>
              <a:rPr lang="en-US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r>
              <a:rPr lang="en-US" alt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Note </a:t>
            </a:r>
            <a:r>
              <a:rPr lang="en-US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that for the set </a:t>
            </a:r>
            <a:r>
              <a:rPr lang="en-US" alt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  <a:r>
              <a:rPr lang="en-US" altLang="en-US" sz="3200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 </a:t>
            </a:r>
            <a:r>
              <a:rPr lang="en-US" alt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 </a:t>
            </a:r>
            <a:r>
              <a:rPr lang="en-US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question the dual inequality </a:t>
            </a:r>
            <a:r>
              <a:rPr lang="en-US" alt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of at most </a:t>
            </a:r>
            <a:r>
              <a:rPr lang="en-US" alt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 </a:t>
            </a:r>
            <a:r>
              <a:rPr lang="en-US" alt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holds</a:t>
            </a:r>
            <a:r>
              <a:rPr lang="en-US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(with equality).</a:t>
            </a:r>
            <a:endParaRPr lang="en-US" altLang="en-US" sz="32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ts val="800"/>
              </a:spcBef>
              <a:buClr>
                <a:srgbClr val="FFCC00"/>
              </a:buClr>
              <a:buFont typeface="Wingdings" panose="05000000000000000000" pitchFamily="2" charset="2"/>
              <a:buChar char=""/>
            </a:pPr>
            <a:r>
              <a:rPr lang="en-US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What about other stars? They have edges to the elements that got value </a:t>
            </a:r>
            <a:r>
              <a:rPr lang="en-US" alt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1/k</a:t>
            </a:r>
            <a:r>
              <a:rPr lang="en-US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now.</a:t>
            </a:r>
          </a:p>
          <a:p>
            <a:pPr>
              <a:spcBef>
                <a:spcPts val="800"/>
              </a:spcBef>
              <a:buClr>
                <a:srgbClr val="FFCC00"/>
              </a:buClr>
              <a:buFont typeface="Wingdings" panose="05000000000000000000" pitchFamily="2" charset="2"/>
              <a:buChar char=""/>
            </a:pPr>
            <a:r>
              <a:rPr lang="en-US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inequality does not hold at all for other stars.</a:t>
            </a:r>
          </a:p>
        </p:txBody>
      </p:sp>
    </p:spTree>
    <p:extLst>
      <p:ext uri="{BB962C8B-B14F-4D97-AF65-F5344CB8AC3E}">
        <p14:creationId xmlns:p14="http://schemas.microsoft.com/office/powerpoint/2010/main" val="21921536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42871</TotalTime>
  <Words>1262</Words>
  <Application>Microsoft Office PowerPoint</Application>
  <PresentationFormat>On-screen Show (4:3)</PresentationFormat>
  <Paragraphs>259</Paragraphs>
  <Slides>27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Calibri</vt:lpstr>
      <vt:lpstr>Calibri Light</vt:lpstr>
      <vt:lpstr>DejaVu Sans</vt:lpstr>
      <vt:lpstr>Symbol</vt:lpstr>
      <vt:lpstr>Wingdings</vt:lpstr>
      <vt:lpstr>Office Theme</vt:lpstr>
      <vt:lpstr>Approximating the Set Cover problem</vt:lpstr>
      <vt:lpstr>The problem presented as a problem in bipartite graphs</vt:lpstr>
      <vt:lpstr>1 and 3 are together a Set Cover </vt:lpstr>
      <vt:lpstr>The dual fitting of Lovasz for Set Cover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Explaining the Set Cover instance</vt:lpstr>
      <vt:lpstr>In the greedy algorithm, opt=3</vt:lpstr>
    </vt:vector>
  </TitlesOfParts>
  <Company>Weizmann Institute of Science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Cover Time of Random Walks</dc:title>
  <dc:creator>uriel feige</dc:creator>
  <cp:lastModifiedBy>ykortsarts-wua</cp:lastModifiedBy>
  <cp:revision>2161</cp:revision>
  <dcterms:created xsi:type="dcterms:W3CDTF">2008-03-18T15:37:47Z</dcterms:created>
  <dcterms:modified xsi:type="dcterms:W3CDTF">2021-12-06T21:52:45Z</dcterms:modified>
</cp:coreProperties>
</file>