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</p:sldMasterIdLst>
  <p:notesMasterIdLst>
    <p:notesMasterId r:id="rId6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310" r:id="rId20"/>
    <p:sldId id="311" r:id="rId21"/>
    <p:sldId id="315" r:id="rId22"/>
    <p:sldId id="316" r:id="rId23"/>
    <p:sldId id="270" r:id="rId24"/>
    <p:sldId id="271" r:id="rId25"/>
    <p:sldId id="312" r:id="rId26"/>
    <p:sldId id="272" r:id="rId27"/>
    <p:sldId id="273" r:id="rId28"/>
    <p:sldId id="274" r:id="rId29"/>
    <p:sldId id="275" r:id="rId30"/>
    <p:sldId id="314" r:id="rId31"/>
    <p:sldId id="317" r:id="rId32"/>
    <p:sldId id="318" r:id="rId33"/>
    <p:sldId id="319" r:id="rId34"/>
    <p:sldId id="320" r:id="rId35"/>
    <p:sldId id="345" r:id="rId36"/>
    <p:sldId id="322" r:id="rId37"/>
    <p:sldId id="341" r:id="rId38"/>
    <p:sldId id="346" r:id="rId39"/>
    <p:sldId id="342" r:id="rId40"/>
    <p:sldId id="343" r:id="rId41"/>
    <p:sldId id="344" r:id="rId42"/>
    <p:sldId id="329" r:id="rId43"/>
    <p:sldId id="323" r:id="rId44"/>
    <p:sldId id="292" r:id="rId45"/>
    <p:sldId id="324" r:id="rId46"/>
    <p:sldId id="325" r:id="rId47"/>
    <p:sldId id="328" r:id="rId48"/>
    <p:sldId id="330" r:id="rId49"/>
    <p:sldId id="332" r:id="rId50"/>
    <p:sldId id="333" r:id="rId51"/>
    <p:sldId id="334" r:id="rId52"/>
    <p:sldId id="337" r:id="rId53"/>
    <p:sldId id="338" r:id="rId54"/>
    <p:sldId id="339" r:id="rId55"/>
    <p:sldId id="347" r:id="rId56"/>
    <p:sldId id="348" r:id="rId57"/>
    <p:sldId id="349" r:id="rId58"/>
    <p:sldId id="353" r:id="rId59"/>
    <p:sldId id="350" r:id="rId60"/>
    <p:sldId id="351" r:id="rId61"/>
    <p:sldId id="352" r:id="rId62"/>
    <p:sldId id="335" r:id="rId63"/>
    <p:sldId id="327" r:id="rId64"/>
    <p:sldId id="340" r:id="rId65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Garamond" panose="02020404030301010803" pitchFamily="18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1EB9D-6D08-41DC-8866-6A30C57B8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42E0-B80F-4476-96B2-8DF4534A9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71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167F-8C4A-4E8F-A818-C7C747BE8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5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4A1A-05C2-4F49-B274-1CEDC04A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0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001B-50F4-4B5C-A085-D0085A7B7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21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ED4C-7F19-43CA-B0DF-14EC94D11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2F7A-2815-47A1-AA8D-5207CA61A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91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533A-753B-4EC3-B334-2D25C9F88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81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A2AD-6646-423C-8F2E-E0DAECBA9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7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8599-679F-48F0-9D17-329A7C1F5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6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996F8-E36B-443B-AE1B-611CB93CA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46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5649-342C-43C2-BE51-6EACDFFAB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87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71C2-96D8-48B1-BFCC-041EFC777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51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CFD8-D662-4FA8-AE56-1A16855F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1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326F-5261-41C8-9A2B-C6B9C59B0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01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4FA5-1CD5-4460-BE4C-578AA915D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920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0C100-7FCA-4E52-AE85-1954A381E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635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B090-50BA-4317-9FCB-8A0F963FC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9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375D-73FC-4CCF-9D09-FC03F2F22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032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1BFA-705D-41AF-9250-F4EE9A6BD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5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3755-17CB-441B-A7BE-C66B516EE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89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B75C-968A-4D73-AA69-9573B5AA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8479-59F2-4435-8C96-C5CB71561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85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9DB8-25E0-494B-9146-364F3FAE3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869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BBAE-DF82-4285-BC9C-E909E33F7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44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8B43-9C19-494C-B52A-7E5701E06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22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2F77-E239-495E-A462-E0A2B2ABE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24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8495-6103-44F6-B5DF-8C50E4E8A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85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85DF-147D-488D-BDD8-EDB85ED9A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21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B5522-6F6B-43FA-9C12-C884CC4EC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250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350E-82CE-45F2-BB94-9484AF7D2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57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87364-C735-4523-B784-47B131B43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71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D669-3403-4221-8003-66C985340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C37A-5DD3-40B1-9D0B-3C7082DD2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142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B8C1-6FEF-4724-B080-F149EF0F0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75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A0B1-CB8C-4DAB-A511-53B329BE1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74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B71B-EB8E-445A-8236-DC7446344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22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84D5-B98F-4C4D-AF77-DC0C6C5E8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94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AE3-3662-4891-8AED-5289683C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996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C970-6407-4A25-A1BC-C346E9AE0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1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BA3D2-2C9C-4F4A-B237-C4B4ED8AE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842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A3E9-98D1-48BD-97A5-02D7C7D0F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51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6978-A7A6-4561-B238-BDD590D14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974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C581-1EAF-4CC9-B6BA-8F43E64FA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64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EFCB7-93D9-4591-98E8-44A7C2FC2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21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58EA-7B9F-48FB-93CE-0AEFE8260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33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FCCA-A7B9-494A-B4EB-DFFBAAE5D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325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7A7A-FDB8-4267-9203-9DDC6D47E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69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E864-10A2-4614-A724-3768ACF33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08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260C-5C4C-4A8A-BB3C-00F7AE588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08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1E34-63F1-4688-9A9C-E6294E049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002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EBC0-123E-47C7-9E7C-D6C1B04D2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967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9C4A-BED0-4B7A-9F9D-1F6D65A69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120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347-0AD7-4428-A202-CAE05FC9A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4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E619D-1763-40DA-A126-BCFE421B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7C14-C414-40D4-8D7F-33D597240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026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95F7-4EF0-48B9-AECF-0907A6F4B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638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5B3E-DB43-4D21-9A8D-1346CECBB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19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7EF8-789B-48CD-89FD-89D90E203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03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DEA6-0589-4EB4-9092-6D14391B9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2379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C7E0-33B2-4842-9482-48D9F43AE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24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C7F7-2BAC-408A-B567-2B52D7166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217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FF0AD-54E6-4BA4-B04F-ECC93AA13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19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6950-E963-42AE-8A81-EEAC2D675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6580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74AC-15E2-435B-9D1C-FB223471F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446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979B-4754-4953-B853-92BBF11C3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18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DFF4-0FD6-499B-B72E-7113B5F11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7556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E89-CBA4-4624-BFC2-1EE690DB5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640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D5A7-6706-479D-9A4C-3FF7A3EDC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775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388F-3EA6-457C-AB55-20F4DD97D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023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B1A9-9013-4D3C-9963-18F07D1CA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933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A023-FE94-49F9-B253-9D2FA68B3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53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3601-1EF2-4E6F-9A4F-E5BB2B1E3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223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0546-B49A-4623-86A8-D0AE9DD08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56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F574-4909-4FE4-B3B6-B0835597D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4E1C-7599-404A-88EC-EF018535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75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D1B4-2AC3-4C44-8224-9987D4501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6 w 7485"/>
              <a:gd name="T3" fmla="*/ 0 h 337"/>
              <a:gd name="T4" fmla="*/ 2147483646 w 7485"/>
              <a:gd name="T5" fmla="*/ 2147483646 h 337"/>
              <a:gd name="T6" fmla="*/ 2147483646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75EFB5-22A3-48C1-9E1E-949F43B89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13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2057" name="Freeform 3"/>
            <p:cNvSpPr>
              <a:spLocks noChangeArrowheads="1"/>
            </p:cNvSpPr>
            <p:nvPr/>
          </p:nvSpPr>
          <p:spPr bwMode="auto">
            <a:xfrm>
              <a:off x="1067" y="3120"/>
              <a:ext cx="4692" cy="306"/>
            </a:xfrm>
            <a:custGeom>
              <a:avLst/>
              <a:gdLst>
                <a:gd name="T0" fmla="*/ 4617 w 4697"/>
                <a:gd name="T1" fmla="*/ 0 h 367"/>
                <a:gd name="T2" fmla="*/ 4617 w 4697"/>
                <a:gd name="T3" fmla="*/ 20 h 367"/>
                <a:gd name="T4" fmla="*/ 0 w 4697"/>
                <a:gd name="T5" fmla="*/ 13 h 367"/>
                <a:gd name="T6" fmla="*/ 461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Freeform 4"/>
            <p:cNvSpPr>
              <a:spLocks noChangeArrowheads="1"/>
            </p:cNvSpPr>
            <p:nvPr/>
          </p:nvSpPr>
          <p:spPr bwMode="auto">
            <a:xfrm>
              <a:off x="28" y="3299"/>
              <a:ext cx="5731" cy="496"/>
            </a:xfrm>
            <a:custGeom>
              <a:avLst/>
              <a:gdLst>
                <a:gd name="T0" fmla="*/ 0 w 5760"/>
                <a:gd name="T1" fmla="*/ 0 h 528"/>
                <a:gd name="T2" fmla="*/ 1980873153 w 5760"/>
                <a:gd name="T3" fmla="*/ 0 h 528"/>
                <a:gd name="T4" fmla="*/ 1980873153 w 5760"/>
                <a:gd name="T5" fmla="*/ 789757809 h 528"/>
                <a:gd name="T6" fmla="*/ 1980873153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9" name="Group 5"/>
            <p:cNvGrpSpPr>
              <a:grpSpLocks/>
            </p:cNvGrpSpPr>
            <p:nvPr/>
          </p:nvGrpSpPr>
          <p:grpSpPr bwMode="auto">
            <a:xfrm>
              <a:off x="5" y="3149"/>
              <a:ext cx="5754" cy="1174"/>
              <a:chOff x="5" y="3149"/>
              <a:chExt cx="5754" cy="1174"/>
            </a:xfrm>
          </p:grpSpPr>
          <p:pic>
            <p:nvPicPr>
              <p:cNvPr id="2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3149"/>
                <a:ext cx="5754" cy="1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2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145"/>
              <a:ext cx="5761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DF0F69-DABB-4ADD-B87B-CE6C70D27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6 w 7485"/>
              <a:gd name="T3" fmla="*/ 0 h 337"/>
              <a:gd name="T4" fmla="*/ 2147483646 w 7485"/>
              <a:gd name="T5" fmla="*/ 2147483646 h 337"/>
              <a:gd name="T6" fmla="*/ 2147483646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6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AutoShape 8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8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CF2798-CCF8-498A-813A-539D524DD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DEF5F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264936-A9B4-4E5B-9B69-8A96ED302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6 w 7485"/>
              <a:gd name="T3" fmla="*/ 0 h 337"/>
              <a:gd name="T4" fmla="*/ 2147483646 w 7485"/>
              <a:gd name="T5" fmla="*/ 2147483646 h 337"/>
              <a:gd name="T6" fmla="*/ 2147483646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5131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2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6242C0-6AFE-41FB-98DE-943F72803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DEF5F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A4F2CF8-5C8B-4B6F-9C1B-C5E5FC1A0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46464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464646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6 w 7485"/>
              <a:gd name="T3" fmla="*/ 0 h 337"/>
              <a:gd name="T4" fmla="*/ 2147483646 w 7485"/>
              <a:gd name="T5" fmla="*/ 2147483646 h 337"/>
              <a:gd name="T6" fmla="*/ 2147483646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7181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2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778500"/>
            <a:ext cx="34147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7FC4DD"/>
              </a:gs>
              <a:gs pos="100000">
                <a:srgbClr val="1389A6"/>
              </a:gs>
            </a:gsLst>
            <a:lin ang="5400000" scaled="1"/>
          </a:gradFill>
          <a:ln w="3240" cap="rnd">
            <a:solidFill>
              <a:srgbClr val="1E768C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281D39-3C50-4C84-B49B-A25DB2FA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DEF5F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DEF5FA"/>
          </a:solidFill>
          <a:latin typeface="Lucida Sans Unicode" panose="020B0602030504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8963"/>
            <a:ext cx="8431213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0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Set capacities 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 baseline="-250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on  edges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The capacities should allow a flow of 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from all the terminals of 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to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r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Edges are rounded </a:t>
            </a:r>
            <a:r>
              <a:rPr lang="en-US" altLang="en-US" sz="2700" dirty="0" err="1" smtClean="0">
                <a:latin typeface="Lucida Sans Unicode" panose="020B0602030504020204" pitchFamily="34" charset="0"/>
              </a:rPr>
              <a:t>w.p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  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p</a:t>
            </a:r>
            <a:r>
              <a:rPr lang="en-US" altLang="en-US" sz="2700" baseline="-250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(e) 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probability </a:t>
            </a:r>
          </a:p>
          <a:p>
            <a:pPr marL="365125" indent="-254000" eaLnBrk="1" hangingPunct="1">
              <a:lnSpc>
                <a:spcPct val="90000"/>
              </a:lnSpc>
              <a:spcBef>
                <a:spcPts val="400"/>
              </a:spcBef>
              <a:buSzPct val="68000"/>
              <a:defRPr/>
            </a:pP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 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which gives telescopic multiplication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An edge 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connects to the root  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w.p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endParaRPr lang="en-US" altLang="en-US" sz="2700" baseline="-25000" dirty="0" smtClean="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Expected cost 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opt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f</a:t>
            </a:r>
            <a:r>
              <a:rPr lang="en-US" altLang="en-US" sz="2700" baseline="-250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=</a:t>
            </a:r>
            <a:r>
              <a:rPr lang="en-US" altLang="en-US" sz="2700" dirty="0" smtClean="0">
                <a:solidFill>
                  <a:srgbClr val="FF0000"/>
                </a:solidFill>
                <a:latin typeface="Symbol" panose="05050102010706020507" pitchFamily="18" charset="2"/>
              </a:rPr>
              <a:t>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r>
              <a:rPr lang="en-US" altLang="en-US" sz="27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  <a:r>
              <a:rPr lang="en-US" altLang="en-US" sz="2700" baseline="-25000" dirty="0" err="1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e</a:t>
            </a:r>
            <a:endParaRPr lang="en-US" altLang="en-US" sz="2700" baseline="-25000" dirty="0" smtClean="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baseline="-25000" dirty="0" smtClean="0">
              <a:solidFill>
                <a:srgbClr val="FF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baseline="-25000" dirty="0" smtClean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00"/>
            <a:ext cx="82296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Every group is covered w.p at least </a:t>
            </a:r>
            <a:r>
              <a:rPr lang="en-US" altLang="en-US">
                <a:solidFill>
                  <a:srgbClr val="7030A0"/>
                </a:solidFill>
              </a:rPr>
              <a:t>1/O(log N)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Thus </a:t>
            </a:r>
            <a:r>
              <a:rPr lang="en-US" altLang="en-US">
                <a:solidFill>
                  <a:srgbClr val="DA1F28"/>
                </a:solidFill>
              </a:rPr>
              <a:t>O(log N*log k) </a:t>
            </a:r>
            <a:r>
              <a:rPr lang="en-US" altLang="en-US"/>
              <a:t>rounds suffice to cover all groups with high probability.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Which gives a ratio of </a:t>
            </a:r>
            <a:r>
              <a:rPr lang="en-US" altLang="en-US">
                <a:solidFill>
                  <a:srgbClr val="DA1F28"/>
                </a:solidFill>
              </a:rPr>
              <a:t>O(log N*log k) 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>
              <a:solidFill>
                <a:srgbClr val="DA1F28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For general graphs </a:t>
            </a:r>
            <a:r>
              <a:rPr lang="en-US" altLang="en-US">
                <a:solidFill>
                  <a:srgbClr val="DA1F28"/>
                </a:solidFill>
              </a:rPr>
              <a:t>O(log N*log k*log n) 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>
              <a:solidFill>
                <a:srgbClr val="DA1F28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The analysis is not that hard and is nice.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Recursive greedy not easy to understand.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An important theorem by</a:t>
            </a:r>
            <a:r>
              <a:rPr lang="en-US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Zelikovsky</a:t>
            </a:r>
            <a:r>
              <a:rPr lang="en-US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: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Take </a:t>
            </a:r>
            <a:r>
              <a:rPr lang="en-US" altLang="en-US" sz="2700" dirty="0" smtClean="0">
                <a:solidFill>
                  <a:srgbClr val="44B9E8"/>
                </a:solidFill>
                <a:latin typeface="Lucida Sans Unicode" panose="020B0602030504020204" pitchFamily="34" charset="0"/>
              </a:rPr>
              <a:t>transitive closure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. 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Among all trees of height at most  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 dirty="0" smtClean="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there is a solution of cost at most </a:t>
            </a:r>
          </a:p>
          <a:p>
            <a:pPr marL="365125" indent="-254000" eaLnBrk="1" hangingPunct="1">
              <a:spcBef>
                <a:spcPts val="400"/>
              </a:spcBef>
              <a:buSzPct val="68000"/>
              <a:defRPr/>
            </a:pP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  1/</a:t>
            </a:r>
            <a:r>
              <a:rPr lang="en-US" altLang="en-US" sz="2700" dirty="0" smtClean="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* n 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1/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times the optimum.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53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70C0"/>
                </a:solidFill>
              </a:rPr>
              <a:t>Zelikovsky’s height reduction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If you are willing to loose </a:t>
            </a:r>
            <a:r>
              <a:rPr lang="en-US" altLang="en-US" smtClean="0">
                <a:solidFill>
                  <a:srgbClr val="FF0000"/>
                </a:solidFill>
              </a:rPr>
              <a:t>(1/</a:t>
            </a:r>
            <a:r>
              <a:rPr lang="el-GR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mtClean="0">
                <a:solidFill>
                  <a:srgbClr val="FF0000"/>
                </a:solidFill>
              </a:rPr>
              <a:t> n</a:t>
            </a:r>
            <a:r>
              <a:rPr lang="en-US" altLang="en-US" baseline="30000" smtClean="0">
                <a:solidFill>
                  <a:srgbClr val="FF0000"/>
                </a:solidFill>
                <a:sym typeface="Symbol" panose="05050102010706020507" pitchFamily="18" charset="2"/>
              </a:rPr>
              <a:t>1/</a:t>
            </a:r>
            <a:r>
              <a:rPr lang="el-GR" altLang="en-US" baseline="30000" smtClean="0">
                <a:solidFill>
                  <a:srgbClr val="FF0000"/>
                </a:solidFill>
                <a:sym typeface="Symbol" panose="05050102010706020507" pitchFamily="18" charset="2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altLang="en-US" smtClean="0">
                <a:sym typeface="Symbol" panose="05050102010706020507" pitchFamily="18" charset="2"/>
              </a:rPr>
              <a:t>factor, we are able to reduce the height to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1/</a:t>
            </a:r>
            <a:r>
              <a:rPr lang="el-GR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First you need to take the 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transitive closure. </a:t>
            </a:r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Say that you have a 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 </a:t>
            </a:r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approximation for height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1/</a:t>
            </a:r>
            <a:r>
              <a:rPr lang="el-GR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This implies a 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</a:t>
            </a:r>
            <a:r>
              <a:rPr lang="en-US" altLang="en-US" smtClean="0">
                <a:solidFill>
                  <a:srgbClr val="FF0000"/>
                </a:solidFill>
              </a:rPr>
              <a:t>(1/</a:t>
            </a:r>
            <a:r>
              <a:rPr lang="el-GR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mtClean="0">
                <a:solidFill>
                  <a:srgbClr val="FF0000"/>
                </a:solidFill>
              </a:rPr>
              <a:t> n</a:t>
            </a:r>
            <a:r>
              <a:rPr lang="en-US" altLang="en-US" baseline="30000" smtClean="0">
                <a:solidFill>
                  <a:srgbClr val="FF0000"/>
                </a:solidFill>
                <a:sym typeface="Symbol" panose="05050102010706020507" pitchFamily="18" charset="2"/>
              </a:rPr>
              <a:t>1/</a:t>
            </a:r>
            <a:r>
              <a:rPr lang="el-GR" altLang="en-US" baseline="30000" smtClean="0">
                <a:solidFill>
                  <a:srgbClr val="FF0000"/>
                </a:solidFill>
                <a:sym typeface="Symbol" panose="05050102010706020507" pitchFamily="18" charset="2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altLang="en-US" smtClean="0">
                <a:sym typeface="Symbol" panose="05050102010706020507" pitchFamily="18" charset="2"/>
              </a:rPr>
              <a:t>approximation ratio.</a:t>
            </a:r>
          </a:p>
          <a:p>
            <a:pPr marL="0" indent="0"/>
            <a:r>
              <a:rPr lang="en-US" altLang="en-US" smtClean="0">
                <a:sym typeface="Symbol" panose="05050102010706020507" pitchFamily="18" charset="2"/>
              </a:rPr>
              <a:t>We will, present in the next slide the non recursive greedy algorithm.</a:t>
            </a:r>
          </a:p>
          <a:p>
            <a:pPr marL="0" indent="0"/>
            <a:r>
              <a:rPr lang="en-US" altLang="en-US" smtClean="0">
                <a:sym typeface="Symbol" panose="05050102010706020507" pitchFamily="18" charset="2"/>
              </a:rPr>
              <a:t>We will later use the fact that there is an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O(h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log m)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approximation. </a:t>
            </a:r>
            <a:r>
              <a:rPr lang="en-US" altLang="en-US" smtClean="0">
                <a:sym typeface="Symbol" panose="05050102010706020507" pitchFamily="18" charset="2"/>
              </a:rPr>
              <a:t>for the problem with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h </a:t>
            </a:r>
            <a:r>
              <a:rPr lang="en-US" altLang="en-US" smtClean="0">
                <a:sym typeface="Symbol" panose="05050102010706020507" pitchFamily="18" charset="2"/>
              </a:rPr>
              <a:t>the height of the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B0F0"/>
                </a:solidFill>
              </a:rPr>
              <a:t>Reduction of Directed Steiner Tree to Group Steiner on Tree Inputs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US" dirty="0" smtClean="0"/>
              <a:t>1)Take the </a:t>
            </a:r>
            <a:r>
              <a:rPr lang="en-US" dirty="0">
                <a:solidFill>
                  <a:srgbClr val="FF0000"/>
                </a:solidFill>
              </a:rPr>
              <a:t>transitive closure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defRPr/>
            </a:pPr>
            <a:r>
              <a:rPr lang="en-US" dirty="0"/>
              <a:t>2</a:t>
            </a:r>
            <a:r>
              <a:rPr lang="en-US" dirty="0" smtClean="0"/>
              <a:t>) Let  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 smtClean="0"/>
              <a:t>be a path of length at most </a:t>
            </a:r>
            <a:r>
              <a:rPr lang="en-US" dirty="0">
                <a:solidFill>
                  <a:srgbClr val="FF0000"/>
                </a:solidFill>
              </a:rPr>
              <a:t>1/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 smtClean="0"/>
              <a:t> from the root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to one of the terminals 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</a:p>
          <a:p>
            <a:pPr marL="0" indent="0">
              <a:defRPr/>
            </a:pPr>
            <a:r>
              <a:rPr lang="en-US" dirty="0" smtClean="0"/>
              <a:t>3) Build a new graph 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with all such  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 smtClean="0"/>
              <a:t>as vertices.</a:t>
            </a:r>
          </a:p>
          <a:p>
            <a:pPr marL="0" indent="0">
              <a:defRPr/>
            </a:pPr>
            <a:r>
              <a:rPr lang="en-US" dirty="0" smtClean="0"/>
              <a:t>3) Join 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p’ by </a:t>
            </a:r>
            <a:r>
              <a:rPr lang="en-US" dirty="0" smtClean="0"/>
              <a:t>a directed edge in </a:t>
            </a:r>
            <a:r>
              <a:rPr lang="en-US" dirty="0" smtClean="0">
                <a:solidFill>
                  <a:srgbClr val="FF0000"/>
                </a:solidFill>
              </a:rPr>
              <a:t>H,  </a:t>
            </a:r>
            <a:r>
              <a:rPr lang="en-US" dirty="0" smtClean="0"/>
              <a:t>if</a:t>
            </a:r>
            <a:r>
              <a:rPr lang="en-US" dirty="0" smtClean="0">
                <a:solidFill>
                  <a:srgbClr val="FF0000"/>
                </a:solidFill>
              </a:rPr>
              <a:t> p’=p+e </a:t>
            </a:r>
            <a:r>
              <a:rPr lang="en-US" dirty="0" smtClean="0"/>
              <a:t>so that 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 smtClean="0"/>
              <a:t>is the last edge in </a:t>
            </a:r>
            <a:r>
              <a:rPr lang="en-US" dirty="0" smtClean="0">
                <a:solidFill>
                  <a:srgbClr val="FF0000"/>
                </a:solidFill>
              </a:rPr>
              <a:t>p’.</a:t>
            </a:r>
          </a:p>
          <a:p>
            <a:pPr marL="0" indent="0">
              <a:defRPr/>
            </a:pPr>
            <a:r>
              <a:rPr lang="en-US" dirty="0" smtClean="0"/>
              <a:t>4) Make </a:t>
            </a:r>
            <a:r>
              <a:rPr lang="en-US" dirty="0" smtClean="0">
                <a:solidFill>
                  <a:srgbClr val="0070C0"/>
                </a:solidFill>
              </a:rPr>
              <a:t>a group of all paths ending with a terminal </a:t>
            </a:r>
            <a:r>
              <a:rPr lang="en-US" dirty="0" smtClean="0">
                <a:solidFill>
                  <a:srgbClr val="FF0000"/>
                </a:solidFill>
              </a:rPr>
              <a:t>t.</a:t>
            </a:r>
          </a:p>
          <a:p>
            <a:pPr marL="0" indent="0">
              <a:defRPr/>
            </a:pPr>
            <a:r>
              <a:rPr lang="en-US" dirty="0" smtClean="0"/>
              <a:t>5) Apply the algorithm for </a:t>
            </a:r>
            <a:r>
              <a:rPr lang="en-US" dirty="0" smtClean="0">
                <a:solidFill>
                  <a:srgbClr val="00B050"/>
                </a:solidFill>
              </a:rPr>
              <a:t>Group Steiner on tree inputs </a:t>
            </a:r>
            <a:r>
              <a:rPr lang="en-US" dirty="0" smtClean="0"/>
              <a:t>to approximate the problem in </a:t>
            </a:r>
            <a:r>
              <a:rPr lang="en-US" dirty="0" smtClean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defRPr/>
            </a:pPr>
            <a:r>
              <a:rPr lang="en-US" dirty="0" smtClean="0"/>
              <a:t>Let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 a  constant. By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Zelikovsky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all the paths from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</a:p>
          <a:p>
            <a:pPr marL="0" indent="0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lengths at most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transitive closure  have a </a:t>
            </a:r>
          </a:p>
          <a:p>
            <a:pPr marL="0" indent="0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 with penalty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1/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dirty="0">
                <a:solidFill>
                  <a:srgbClr val="FF0000"/>
                </a:solidFill>
              </a:rPr>
              <a:t> n</a:t>
            </a:r>
            <a:r>
              <a:rPr lang="en-US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1/</a:t>
            </a:r>
            <a:r>
              <a:rPr lang="el-GR" altLang="en-US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ε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. </a:t>
            </a:r>
            <a:r>
              <a:rPr lang="en-US" altLang="en-US" dirty="0" smtClean="0">
                <a:sym typeface="Symbol" panose="05050102010706020507" pitchFamily="18" charset="2"/>
              </a:rPr>
              <a:t>The best ratio for the </a:t>
            </a:r>
          </a:p>
          <a:p>
            <a:pPr marL="0" indent="0">
              <a:defRPr/>
            </a:pPr>
            <a:r>
              <a:rPr lang="en-US" altLang="en-US" dirty="0" smtClean="0">
                <a:sym typeface="Symbol" panose="05050102010706020507" pitchFamily="18" charset="2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height problem</a:t>
            </a:r>
          </a:p>
          <a:p>
            <a:pPr marL="0" indent="0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en-US" dirty="0" smtClean="0">
                <a:sym typeface="Symbol" panose="05050102010706020507" pitchFamily="18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1/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˖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in total 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(1/</a:t>
            </a:r>
            <a:r>
              <a:rPr lang="el-GR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l</a:t>
            </a:r>
            <a:r>
              <a:rPr lang="en-US" altLang="en-US" dirty="0" smtClean="0">
                <a:solidFill>
                  <a:srgbClr val="FF0000"/>
                </a:solidFill>
              </a:rPr>
              <a:t>og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</a:t>
            </a:r>
            <a:r>
              <a:rPr lang="en-US" altLang="en-US" dirty="0">
                <a:solidFill>
                  <a:srgbClr val="FF0000"/>
                </a:solidFill>
              </a:rPr>
              <a:t> n</a:t>
            </a:r>
            <a:r>
              <a:rPr lang="en-US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1/</a:t>
            </a:r>
            <a:r>
              <a:rPr lang="el-GR" altLang="en-US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ε</a:t>
            </a:r>
            <a:r>
              <a:rPr lang="en-US" altLang="en-US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altLang="en-US" dirty="0" smtClean="0">
                <a:sym typeface="Symbol" panose="05050102010706020507" pitchFamily="18" charset="2"/>
              </a:rPr>
              <a:t>ratio.</a:t>
            </a:r>
          </a:p>
          <a:p>
            <a:pPr marL="0" indent="0">
              <a:defRPr/>
            </a:pPr>
            <a:r>
              <a:rPr lang="en-US" altLang="en-US" dirty="0" smtClean="0">
                <a:sym typeface="Symbol" panose="05050102010706020507" pitchFamily="18" charset="2"/>
              </a:rPr>
              <a:t>The time is polynomial in 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en-US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1/</a:t>
            </a:r>
            <a:r>
              <a:rPr lang="el-GR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ε </a:t>
            </a:r>
            <a:r>
              <a:rPr lang="en-US" altLang="en-US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hence  polynomial time.</a:t>
            </a:r>
          </a:p>
          <a:p>
            <a:pPr marL="0" indent="0">
              <a:defRPr/>
            </a:pPr>
            <a:r>
              <a:rPr lang="en-US" dirty="0" smtClean="0">
                <a:sym typeface="Symbol" panose="05050102010706020507" pitchFamily="18" charset="2"/>
              </a:rPr>
              <a:t>Putting </a:t>
            </a:r>
            <a:r>
              <a:rPr lang="el-GR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=1/log n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gives 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</a:t>
            </a:r>
            <a:r>
              <a:rPr lang="en-US" altLang="en-US" dirty="0" smtClean="0">
                <a:solidFill>
                  <a:srgbClr val="FF0000"/>
                </a:solidFill>
              </a:rPr>
              <a:t>log</a:t>
            </a:r>
            <a:r>
              <a:rPr lang="en-US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n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</a:t>
            </a:r>
            <a:r>
              <a:rPr lang="en-US" alt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log m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altLang="en-US" dirty="0" smtClean="0">
                <a:sym typeface="Symbol" panose="05050102010706020507" pitchFamily="18" charset="2"/>
              </a:rPr>
              <a:t>ratio in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Quasi(p) </a:t>
            </a:r>
          </a:p>
          <a:p>
            <a:pPr marL="0" indent="0">
              <a:defRPr/>
            </a:pPr>
            <a:r>
              <a:rPr lang="en-US" altLang="en-US" dirty="0" smtClean="0">
                <a:sym typeface="Symbol" panose="05050102010706020507" pitchFamily="18" charset="2"/>
              </a:rPr>
              <a:t>time. In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1998 </a:t>
            </a:r>
            <a:r>
              <a:rPr lang="en-US" altLang="en-US" dirty="0" smtClean="0">
                <a:solidFill>
                  <a:srgbClr val="7030A0"/>
                </a:solidFill>
                <a:sym typeface="Symbol" panose="05050102010706020507" pitchFamily="18" charset="2"/>
              </a:rPr>
              <a:t>Charikar et al </a:t>
            </a:r>
            <a:r>
              <a:rPr lang="en-US" altLang="en-US" dirty="0" smtClean="0">
                <a:sym typeface="Symbol" panose="05050102010706020507" pitchFamily="18" charset="2"/>
              </a:rPr>
              <a:t>said this may be an indication  that </a:t>
            </a:r>
            <a:r>
              <a:rPr lang="en-US" alt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Directed Steiner Tree </a:t>
            </a:r>
            <a:r>
              <a:rPr lang="en-US" altLang="en-US" dirty="0" smtClean="0">
                <a:sym typeface="Symbol" panose="05050102010706020507" pitchFamily="18" charset="2"/>
              </a:rPr>
              <a:t> has  polylog ratio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in polynomial 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Things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To the best of my knowledge, the first to prove the</a:t>
            </a:r>
          </a:p>
          <a:p>
            <a:pPr>
              <a:defRPr/>
            </a:pPr>
            <a:r>
              <a:rPr lang="en-US" dirty="0" smtClean="0"/>
              <a:t>following were </a:t>
            </a:r>
            <a:r>
              <a:rPr lang="en-US" dirty="0">
                <a:solidFill>
                  <a:srgbClr val="7030A0"/>
                </a:solidFill>
              </a:rPr>
              <a:t>Chekuri and </a:t>
            </a:r>
            <a:r>
              <a:rPr lang="en-US" dirty="0" smtClean="0">
                <a:solidFill>
                  <a:srgbClr val="7030A0"/>
                </a:solidFill>
              </a:rPr>
              <a:t>Pal:</a:t>
            </a:r>
            <a:r>
              <a:rPr lang="en-US" dirty="0" smtClean="0"/>
              <a:t>  under the </a:t>
            </a:r>
            <a:r>
              <a:rPr lang="en-US" dirty="0" smtClean="0">
                <a:solidFill>
                  <a:srgbClr val="00B050"/>
                </a:solidFill>
              </a:rPr>
              <a:t>ETH,</a:t>
            </a: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P≠Quasi</a:t>
            </a:r>
            <a:r>
              <a:rPr lang="en-US" dirty="0" smtClean="0">
                <a:solidFill>
                  <a:srgbClr val="FF0000"/>
                </a:solidFill>
              </a:rPr>
              <a:t>(P).</a:t>
            </a:r>
          </a:p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Chekuri </a:t>
            </a:r>
            <a:r>
              <a:rPr lang="en-US" dirty="0" smtClean="0"/>
              <a:t>was in the original </a:t>
            </a:r>
            <a:r>
              <a:rPr lang="en-US" dirty="0" smtClean="0">
                <a:solidFill>
                  <a:srgbClr val="00B050"/>
                </a:solidFill>
              </a:rPr>
              <a:t>Directed Steiner Tree</a:t>
            </a:r>
          </a:p>
          <a:p>
            <a:pPr>
              <a:defRPr/>
            </a:pPr>
            <a:r>
              <a:rPr lang="en-US" dirty="0" smtClean="0"/>
              <a:t>paper. I suspect that with time he became less</a:t>
            </a:r>
          </a:p>
          <a:p>
            <a:pPr>
              <a:defRPr/>
            </a:pPr>
            <a:r>
              <a:rPr lang="en-US" dirty="0" smtClean="0"/>
              <a:t>optimistic about </a:t>
            </a:r>
            <a:r>
              <a:rPr lang="en-US" dirty="0" smtClean="0">
                <a:solidFill>
                  <a:srgbClr val="00B050"/>
                </a:solidFill>
              </a:rPr>
              <a:t>Directed Steiner Tree </a:t>
            </a:r>
            <a:r>
              <a:rPr lang="en-US" dirty="0" smtClean="0"/>
              <a:t>than in </a:t>
            </a:r>
            <a:r>
              <a:rPr lang="en-US" dirty="0" smtClean="0">
                <a:solidFill>
                  <a:srgbClr val="FF0000"/>
                </a:solidFill>
              </a:rPr>
              <a:t>1998.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ETH </a:t>
            </a:r>
            <a:r>
              <a:rPr lang="en-US" dirty="0" smtClean="0"/>
              <a:t>implies that it maybe that the  </a:t>
            </a:r>
            <a:r>
              <a:rPr lang="en-US" dirty="0" err="1" smtClean="0">
                <a:solidFill>
                  <a:srgbClr val="FF0000"/>
                </a:solidFill>
              </a:rPr>
              <a:t>polylog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ratio </a:t>
            </a:r>
            <a:r>
              <a:rPr lang="en-US" dirty="0" smtClean="0"/>
              <a:t>can be done in </a:t>
            </a:r>
            <a:r>
              <a:rPr lang="en-US" dirty="0" smtClean="0">
                <a:solidFill>
                  <a:srgbClr val="FF0000"/>
                </a:solidFill>
              </a:rPr>
              <a:t>Quasi(P) time</a:t>
            </a:r>
            <a:r>
              <a:rPr lang="en-US" dirty="0" smtClean="0"/>
              <a:t> but not in </a:t>
            </a:r>
            <a:r>
              <a:rPr lang="en-US" dirty="0" smtClean="0">
                <a:solidFill>
                  <a:srgbClr val="FF0000"/>
                </a:solidFill>
              </a:rPr>
              <a:t>Poly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Extensive efforts to give a polynomial time</a:t>
            </a:r>
          </a:p>
          <a:p>
            <a:pPr>
              <a:defRPr/>
            </a:pPr>
            <a:r>
              <a:rPr lang="en-US" dirty="0" err="1" smtClean="0"/>
              <a:t>polylog</a:t>
            </a:r>
            <a:r>
              <a:rPr lang="en-US" dirty="0" smtClean="0"/>
              <a:t> ratio for </a:t>
            </a:r>
            <a:r>
              <a:rPr lang="en-US" dirty="0" smtClean="0">
                <a:solidFill>
                  <a:srgbClr val="00B050"/>
                </a:solidFill>
              </a:rPr>
              <a:t>Directed Steiner </a:t>
            </a:r>
            <a:r>
              <a:rPr lang="en-US" dirty="0" smtClean="0"/>
              <a:t>failed.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latin typeface="Lucida Sans Unicode" panose="020B0602030504020204" pitchFamily="34" charset="0"/>
              </a:rPr>
              <a:t>Consider Steiner Tree with a subset </a:t>
            </a:r>
            <a:r>
              <a:rPr lang="en-US" altLang="en-US" sz="270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700" smtClean="0">
                <a:solidFill>
                  <a:srgbClr val="CC0000"/>
                </a:solidFill>
                <a:latin typeface="Symbol" panose="05050102010706020507" pitchFamily="18" charset="2"/>
              </a:rPr>
              <a:t></a:t>
            </a:r>
            <a:r>
              <a:rPr lang="en-US" altLang="en-US" sz="270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V </a:t>
            </a:r>
            <a:r>
              <a:rPr lang="en-US" altLang="en-US" sz="2700" smtClean="0">
                <a:latin typeface="Lucida Sans Unicode" panose="020B0602030504020204" pitchFamily="34" charset="0"/>
              </a:rPr>
              <a:t>of the terminals. For some subset 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L </a:t>
            </a:r>
            <a:r>
              <a:rPr lang="en-US" altLang="en-US" sz="2700" smtClean="0">
                <a:latin typeface="Lucida Sans Unicode" panose="020B0602030504020204" pitchFamily="34" charset="0"/>
              </a:rPr>
              <a:t>we want degrees exactly 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700" smtClean="0">
                <a:latin typeface="Lucida Sans Unicode" panose="020B0602030504020204" pitchFamily="34" charset="0"/>
              </a:rPr>
              <a:t>.  For 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u</a:t>
            </a:r>
            <a:r>
              <a:rPr lang="en-US" altLang="en-US" sz="2700" smtClean="0">
                <a:solidFill>
                  <a:srgbClr val="FF0000"/>
                </a:solidFill>
                <a:latin typeface="Symbol" panose="05050102010706020507" pitchFamily="18" charset="2"/>
              </a:rPr>
              <a:t>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L </a:t>
            </a:r>
            <a:r>
              <a:rPr lang="en-US" altLang="en-US" sz="2700" smtClean="0">
                <a:latin typeface="Lucida Sans Unicode" panose="020B0602030504020204" pitchFamily="34" charset="0"/>
              </a:rPr>
              <a:t>make its neighbors a group </a:t>
            </a:r>
            <a:r>
              <a:rPr lang="en-US" altLang="en-US" sz="280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800" baseline="-2500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u</a:t>
            </a:r>
            <a:r>
              <a:rPr lang="en-US" altLang="en-US" sz="280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800" smtClean="0">
                <a:latin typeface="Lucida Sans Unicode" panose="020B0602030504020204" pitchFamily="34" charset="0"/>
              </a:rPr>
              <a:t>.  The vertex </a:t>
            </a:r>
            <a:r>
              <a:rPr lang="en-US" altLang="en-US" sz="28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u</a:t>
            </a:r>
            <a:r>
              <a:rPr lang="en-US" altLang="en-US" sz="2800" smtClean="0">
                <a:latin typeface="Lucida Sans Unicode" panose="020B0602030504020204" pitchFamily="34" charset="0"/>
              </a:rPr>
              <a:t> can be removed.</a:t>
            </a:r>
          </a:p>
          <a:p>
            <a:pPr marL="365125" indent="-254000" eaLnBrk="1" hangingPunct="1">
              <a:spcBef>
                <a:spcPts val="400"/>
              </a:spcBef>
              <a:buSzPct val="68000"/>
              <a:defRPr/>
            </a:pPr>
            <a:endParaRPr lang="en-US" altLang="en-US" sz="2800" smtClean="0">
              <a:latin typeface="Lucida Sans Unicode" panose="020B0602030504020204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1828800" y="5334000"/>
            <a:ext cx="304800" cy="3048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3" name="Oval 4"/>
          <p:cNvSpPr>
            <a:spLocks noChangeArrowheads="1"/>
          </p:cNvSpPr>
          <p:nvPr/>
        </p:nvSpPr>
        <p:spPr bwMode="auto">
          <a:xfrm>
            <a:off x="2819400" y="5334000"/>
            <a:ext cx="304800" cy="3048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4" name="Oval 5"/>
          <p:cNvSpPr>
            <a:spLocks noChangeArrowheads="1"/>
          </p:cNvSpPr>
          <p:nvPr/>
        </p:nvSpPr>
        <p:spPr bwMode="auto">
          <a:xfrm>
            <a:off x="3733800" y="5334000"/>
            <a:ext cx="304800" cy="3048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5" name="Oval 6"/>
          <p:cNvSpPr>
            <a:spLocks noChangeArrowheads="1"/>
          </p:cNvSpPr>
          <p:nvPr/>
        </p:nvSpPr>
        <p:spPr bwMode="auto">
          <a:xfrm>
            <a:off x="4648200" y="5334000"/>
            <a:ext cx="304800" cy="3048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1600200" y="5638800"/>
            <a:ext cx="762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latin typeface="Garamond" panose="02020404030301010803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Garamond" panose="02020404030301010803" pitchFamily="18" charset="0"/>
              </a:rPr>
              <a:t>w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2667000" y="5638800"/>
            <a:ext cx="762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latin typeface="Garamond" panose="02020404030301010803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Garamond" panose="02020404030301010803" pitchFamily="18" charset="0"/>
              </a:rPr>
              <a:t>z</a:t>
            </a:r>
            <a:r>
              <a:rPr lang="en-US" altLang="en-US" sz="28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505200" y="5638800"/>
            <a:ext cx="990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latin typeface="Garamond" panose="02020404030301010803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Garamond" panose="02020404030301010803" pitchFamily="18" charset="0"/>
              </a:rPr>
              <a:t>v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495800" y="5715000"/>
            <a:ext cx="762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latin typeface="Garamond" panose="02020404030301010803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Garamond" panose="02020404030301010803" pitchFamily="18" charset="0"/>
              </a:rPr>
              <a:t>x</a:t>
            </a:r>
          </a:p>
        </p:txBody>
      </p:sp>
      <p:sp>
        <p:nvSpPr>
          <p:cNvPr id="37900" name="Oval 11"/>
          <p:cNvSpPr>
            <a:spLocks noChangeArrowheads="1"/>
          </p:cNvSpPr>
          <p:nvPr/>
        </p:nvSpPr>
        <p:spPr bwMode="auto">
          <a:xfrm>
            <a:off x="3200400" y="4068763"/>
            <a:ext cx="304800" cy="3048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37901" name="AutoShape 12"/>
          <p:cNvCxnSpPr>
            <a:cxnSpLocks noChangeShapeType="1"/>
            <a:stCxn id="37900" idx="4"/>
            <a:endCxn id="37894" idx="0"/>
          </p:cNvCxnSpPr>
          <p:nvPr/>
        </p:nvCxnSpPr>
        <p:spPr bwMode="auto">
          <a:xfrm>
            <a:off x="3352800" y="4373563"/>
            <a:ext cx="533400" cy="9604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5334000" y="5164138"/>
            <a:ext cx="9144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Garamond" panose="02020404030301010803" pitchFamily="18" charset="0"/>
              </a:rPr>
              <a:t>N(u)</a:t>
            </a:r>
          </a:p>
        </p:txBody>
      </p:sp>
      <p:sp>
        <p:nvSpPr>
          <p:cNvPr id="37903" name="Line 14"/>
          <p:cNvSpPr>
            <a:spLocks noChangeShapeType="1"/>
          </p:cNvSpPr>
          <p:nvPr/>
        </p:nvSpPr>
        <p:spPr bwMode="auto">
          <a:xfrm flipH="1">
            <a:off x="2087563" y="4329113"/>
            <a:ext cx="1158875" cy="1049337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5"/>
          <p:cNvSpPr>
            <a:spLocks noChangeShapeType="1"/>
          </p:cNvSpPr>
          <p:nvPr/>
        </p:nvSpPr>
        <p:spPr bwMode="auto">
          <a:xfrm flipH="1">
            <a:off x="3078163" y="4373563"/>
            <a:ext cx="276225" cy="1004887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6"/>
          <p:cNvSpPr>
            <a:spLocks noChangeShapeType="1"/>
          </p:cNvSpPr>
          <p:nvPr/>
        </p:nvSpPr>
        <p:spPr bwMode="auto">
          <a:xfrm>
            <a:off x="3505200" y="4221163"/>
            <a:ext cx="1187450" cy="1157287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3244850" y="3429000"/>
            <a:ext cx="4889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Garamond" panose="02020404030301010803" pitchFamily="18" charset="0"/>
              </a:rPr>
              <a:t>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Chekuri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Even and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Korstarz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, recursive greedy algorithm for </a:t>
            </a:r>
            <a:r>
              <a:rPr lang="en-US" altLang="en-US" sz="27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GST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We </a:t>
            </a:r>
            <a:r>
              <a:rPr lang="en-US" altLang="en-US" sz="2700" dirty="0" smtClean="0">
                <a:solidFill>
                  <a:srgbClr val="0070C0"/>
                </a:solidFill>
                <a:latin typeface="Lucida Sans Unicode" panose="020B0602030504020204" pitchFamily="34" charset="0"/>
              </a:rPr>
              <a:t>“improve to the worse” 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GKR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by giving </a:t>
            </a:r>
          </a:p>
          <a:p>
            <a:pPr marL="365125" indent="-254000" eaLnBrk="1" hangingPunct="1">
              <a:spcBef>
                <a:spcPts val="400"/>
              </a:spcBef>
              <a:buSzPct val="68000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  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(log n)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(2+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)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ratio.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rgbClr val="003300"/>
                </a:solidFill>
                <a:latin typeface="Lucida Sans Unicode" panose="020B0602030504020204" pitchFamily="34" charset="0"/>
              </a:rPr>
              <a:t>The reason for the algorithm is that its greedy purely  combinatorial. Solves an open problem of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GKR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But also seems more </a:t>
            </a:r>
            <a:r>
              <a:rPr lang="en-US" altLang="en-US" sz="2700" dirty="0" smtClean="0">
                <a:solidFill>
                  <a:srgbClr val="00B050"/>
                </a:solidFill>
                <a:latin typeface="Lucida Sans Unicode" panose="020B0602030504020204" pitchFamily="34" charset="0"/>
              </a:rPr>
              <a:t>flexible</a:t>
            </a:r>
            <a:r>
              <a:rPr lang="en-US" altLang="en-US" sz="2700" b="1" i="1" dirty="0" smtClean="0">
                <a:latin typeface="Lucida Sans Unicode" panose="020B0602030504020204" pitchFamily="34" charset="0"/>
              </a:rPr>
              <a:t>.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Calinesco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,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Zelikovsky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: </a:t>
            </a:r>
            <a:r>
              <a:rPr lang="en-US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used it to give </a:t>
            </a:r>
            <a:r>
              <a:rPr lang="en-US" altLang="en-US" sz="2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polylog</a:t>
            </a:r>
            <a:r>
              <a:rPr lang="en-US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ratio </a:t>
            </a:r>
            <a:r>
              <a:rPr lang="en-US" altLang="en-US" sz="2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fot</a:t>
            </a:r>
            <a:r>
              <a:rPr lang="en-US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the </a:t>
            </a:r>
            <a:r>
              <a:rPr lang="en-US" alt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Connected </a:t>
            </a:r>
            <a:r>
              <a:rPr lang="en-US" altLang="en-US" sz="2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Polymatoid</a:t>
            </a:r>
            <a:r>
              <a:rPr lang="en-US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problem.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4638"/>
            <a:ext cx="83820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41325" y="15049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More flexible than the 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[GKR]</a:t>
            </a: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paper.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Other applications for facility location with </a:t>
            </a:r>
            <a:r>
              <a:rPr lang="en-US" alt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Group Steiner  </a:t>
            </a: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service cost.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Many generalizations of recursive greedy.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Someone wrote a power point about our paper. It appears in my homepage. Thanks. 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For some reason implemented at 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Stanford.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7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4638"/>
            <a:ext cx="83820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solidFill>
                  <a:srgbClr val="7030A0"/>
                </a:solidFill>
                <a:latin typeface="Lucida Sans Unicode" panose="020B0602030504020204" pitchFamily="34" charset="0"/>
              </a:rPr>
              <a:t>Papadimitriou </a:t>
            </a:r>
            <a:r>
              <a:rPr lang="en-US" altLang="en-US" sz="2700" smtClean="0">
                <a:latin typeface="Lucida Sans Unicode" panose="020B0602030504020204" pitchFamily="34" charset="0"/>
              </a:rPr>
              <a:t>about 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ST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‘’A rather uninteresting generalization of the Euclidean version”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latin typeface="Lucida Sans Unicode" panose="020B0602030504020204" pitchFamily="34" charset="0"/>
              </a:rPr>
              <a:t>I asked when I gave a talk at </a:t>
            </a:r>
            <a:r>
              <a:rPr lang="en-US" altLang="en-US" sz="2700" smtClean="0">
                <a:solidFill>
                  <a:srgbClr val="7030A0"/>
                </a:solidFill>
                <a:latin typeface="Lucida Sans Unicode" panose="020B0602030504020204" pitchFamily="34" charset="0"/>
              </a:rPr>
              <a:t>Bell Labs</a:t>
            </a:r>
            <a:r>
              <a:rPr lang="en-US" altLang="en-US" sz="2700" smtClean="0">
                <a:latin typeface="Lucida Sans Unicode" panose="020B0602030504020204" pitchFamily="34" charset="0"/>
              </a:rPr>
              <a:t>: what problem are you working on, from a practical point of view.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latin typeface="Lucida Sans Unicode" panose="020B0602030504020204" pitchFamily="34" charset="0"/>
              </a:rPr>
              <a:t>Answer: 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Buy At Bulk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solidFill>
                  <a:srgbClr val="7030A0"/>
                </a:solidFill>
                <a:latin typeface="Lucida Sans Unicode" panose="020B0602030504020204" pitchFamily="34" charset="0"/>
              </a:rPr>
              <a:t>Papadimitriou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smtClean="0">
                <a:latin typeface="Lucida Sans Unicode" panose="020B0602030504020204" pitchFamily="34" charset="0"/>
              </a:rPr>
              <a:t>thinks that the  </a:t>
            </a:r>
            <a:r>
              <a:rPr lang="en-US" altLang="en-US" sz="2700" smtClean="0">
                <a:solidFill>
                  <a:srgbClr val="7030A0"/>
                </a:solidFill>
                <a:latin typeface="Lucida Sans Unicode" panose="020B0602030504020204" pitchFamily="34" charset="0"/>
              </a:rPr>
              <a:t>GW</a:t>
            </a:r>
            <a:r>
              <a:rPr lang="en-US" altLang="en-US" sz="2700" smtClean="0">
                <a:latin typeface="Lucida Sans Unicode" panose="020B0602030504020204" pitchFamily="34" charset="0"/>
              </a:rPr>
              <a:t> algorithm is not interesting? </a:t>
            </a:r>
          </a:p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smtClean="0">
                <a:latin typeface="Lucida Sans Unicode" panose="020B0602030504020204" pitchFamily="34" charset="0"/>
              </a:rPr>
              <a:t>Greek tragedies: The worse sin is </a:t>
            </a:r>
            <a:r>
              <a:rPr lang="en-US" altLang="en-US" sz="270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Vanity.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28600" y="17526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400"/>
              </a:spcBef>
              <a:buSzPct val="68000"/>
              <a:defRPr/>
            </a:pP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Halperin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K,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Krauthgamer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Srinivasan,Wang</a:t>
            </a:r>
            <a:endParaRPr lang="en-US" altLang="en-US" sz="27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4638"/>
            <a:ext cx="8485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733800" y="29718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g1,g2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g3,g4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981200" y="41148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g1,g3,g2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5105400" y="41910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g2,g4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914400" y="53340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g1,g3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2590800" y="54102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g1,g2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419600" y="54102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g2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6477000" y="5334000"/>
            <a:ext cx="990600" cy="914400"/>
          </a:xfrm>
          <a:prstGeom prst="ellipse">
            <a:avLst/>
          </a:prstGeom>
          <a:solidFill>
            <a:srgbClr val="2DA2BF">
              <a:alpha val="0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 g4</a:t>
            </a:r>
          </a:p>
        </p:txBody>
      </p:sp>
      <p:cxnSp>
        <p:nvCxnSpPr>
          <p:cNvPr id="44043" name="AutoShape 10"/>
          <p:cNvCxnSpPr>
            <a:cxnSpLocks noChangeShapeType="1"/>
            <a:stCxn id="26627" idx="3"/>
            <a:endCxn id="26628" idx="7"/>
          </p:cNvCxnSpPr>
          <p:nvPr/>
        </p:nvCxnSpPr>
        <p:spPr bwMode="auto">
          <a:xfrm flipH="1">
            <a:off x="2827338" y="3752850"/>
            <a:ext cx="1050925" cy="4968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4" name="AutoShape 11"/>
          <p:cNvCxnSpPr>
            <a:cxnSpLocks noChangeShapeType="1"/>
            <a:stCxn id="26627" idx="5"/>
            <a:endCxn id="26629" idx="1"/>
          </p:cNvCxnSpPr>
          <p:nvPr/>
        </p:nvCxnSpPr>
        <p:spPr bwMode="auto">
          <a:xfrm>
            <a:off x="4579938" y="3752850"/>
            <a:ext cx="671512" cy="573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5" name="AutoShape 12"/>
          <p:cNvCxnSpPr>
            <a:cxnSpLocks noChangeShapeType="1"/>
            <a:stCxn id="26628" idx="3"/>
            <a:endCxn id="26630" idx="7"/>
          </p:cNvCxnSpPr>
          <p:nvPr/>
        </p:nvCxnSpPr>
        <p:spPr bwMode="auto">
          <a:xfrm flipH="1">
            <a:off x="1760538" y="4895850"/>
            <a:ext cx="365125" cy="573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6" name="AutoShape 13"/>
          <p:cNvCxnSpPr>
            <a:cxnSpLocks noChangeShapeType="1"/>
            <a:stCxn id="26628" idx="4"/>
            <a:endCxn id="26631" idx="1"/>
          </p:cNvCxnSpPr>
          <p:nvPr/>
        </p:nvCxnSpPr>
        <p:spPr bwMode="auto">
          <a:xfrm>
            <a:off x="2476500" y="5029200"/>
            <a:ext cx="260350" cy="5159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7" name="AutoShape 14"/>
          <p:cNvCxnSpPr>
            <a:cxnSpLocks noChangeShapeType="1"/>
            <a:stCxn id="26629" idx="4"/>
            <a:endCxn id="26632" idx="7"/>
          </p:cNvCxnSpPr>
          <p:nvPr/>
        </p:nvCxnSpPr>
        <p:spPr bwMode="auto">
          <a:xfrm flipH="1">
            <a:off x="5265738" y="5105400"/>
            <a:ext cx="334962" cy="4381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8" name="AutoShape 15"/>
          <p:cNvCxnSpPr>
            <a:cxnSpLocks noChangeShapeType="1"/>
            <a:stCxn id="26629" idx="5"/>
            <a:endCxn id="26633" idx="1"/>
          </p:cNvCxnSpPr>
          <p:nvPr/>
        </p:nvCxnSpPr>
        <p:spPr bwMode="auto">
          <a:xfrm>
            <a:off x="5951538" y="4972050"/>
            <a:ext cx="671512" cy="4968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1000" y="1752600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latin typeface="Times New Roman" panose="02020603050405020304" pitchFamily="18" charset="0"/>
              </a:rPr>
              <a:t>The costs need to decrease by constant factor 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[HST]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latin typeface="Times New Roman" panose="02020603050405020304" pitchFamily="18" charset="0"/>
              </a:rPr>
              <a:t>The fractional value is the same at every level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latin typeface="Times New Roman" panose="02020603050405020304" pitchFamily="18" charset="0"/>
              </a:rPr>
              <a:t>Thus, if the height is 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then the fractional is 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latin typeface="Times New Roman" panose="02020603050405020304" pitchFamily="18" charset="0"/>
              </a:rPr>
              <a:t>The integral </a:t>
            </a:r>
            <a:r>
              <a:rPr lang="en-US" altLang="en-US" b="1" i="1">
                <a:solidFill>
                  <a:srgbClr val="0033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b="1" baseline="30000">
                <a:solidFill>
                  <a:srgbClr val="0033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3300"/>
                </a:solidFill>
                <a:latin typeface="Symbol" panose="05050102010706020507" pitchFamily="18" charset="2"/>
              </a:rPr>
              <a:t></a:t>
            </a:r>
            <a:r>
              <a:rPr lang="en-US" altLang="en-US" b="1">
                <a:solidFill>
                  <a:srgbClr val="003300"/>
                </a:solidFill>
                <a:latin typeface="Times New Roman" panose="02020603050405020304" pitchFamily="18" charset="0"/>
              </a:rPr>
              <a:t> log </a:t>
            </a:r>
            <a:r>
              <a:rPr lang="en-US" altLang="en-US" b="1" i="1">
                <a:solidFill>
                  <a:srgbClr val="0033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>
                <a:latin typeface="Times New Roman" panose="02020603050405020304" pitchFamily="18" charset="0"/>
              </a:rPr>
              <a:t>  (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is # groups)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(log 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gap as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</a:rPr>
              <a:t>H=</a:t>
            </a:r>
            <a:r>
              <a:rPr lang="en-US" altLang="en-US" b="1">
                <a:solidFill>
                  <a:srgbClr val="003300"/>
                </a:solidFill>
                <a:latin typeface="Times New Roman" panose="02020603050405020304" pitchFamily="18" charset="0"/>
              </a:rPr>
              <a:t>log </a:t>
            </a:r>
            <a:r>
              <a:rPr lang="en-US" altLang="en-US" b="1" i="1">
                <a:solidFill>
                  <a:srgbClr val="0033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latin typeface="Times New Roman" panose="02020603050405020304" pitchFamily="18" charset="0"/>
              </a:rPr>
              <a:t>Remark: we showed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(log 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  for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HST GS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5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Halperin</a:t>
            </a:r>
            <a:r>
              <a:rPr lang="en-US" altLang="en-US" sz="2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, </a:t>
            </a:r>
            <a:r>
              <a:rPr lang="en-US" altLang="en-US" sz="25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Krauthgamer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: </a:t>
            </a:r>
            <a:r>
              <a:rPr lang="el-GR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Ω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(log </a:t>
            </a:r>
            <a:r>
              <a:rPr lang="en-US" altLang="en-US" sz="25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2-</a:t>
            </a:r>
            <a:r>
              <a:rPr lang="en-US" altLang="en-US" sz="2500" baseline="30000" dirty="0" smtClean="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n)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  hardness.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500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CEK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: 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O(log </a:t>
            </a:r>
            <a:r>
              <a:rPr lang="en-US" altLang="en-US" sz="25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n)/</a:t>
            </a:r>
            <a:r>
              <a:rPr lang="en-US" altLang="en-US" sz="2500" dirty="0" err="1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loglog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(n)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 ratio in quasi polynomial time.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500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5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Chekuri</a:t>
            </a:r>
            <a:r>
              <a:rPr lang="en-US" altLang="en-US" sz="2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 Pal</a:t>
            </a:r>
            <a:r>
              <a:rPr lang="en-US" altLang="en-US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: Better than 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O(log</a:t>
            </a:r>
            <a:r>
              <a:rPr lang="en-US" altLang="en-US" sz="25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n) 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ratio in sub </a:t>
            </a:r>
            <a:r>
              <a:rPr lang="en-US" altLang="en-US" sz="2500" dirty="0" err="1" smtClean="0">
                <a:latin typeface="Lucida Sans Unicode" panose="020B0602030504020204" pitchFamily="34" charset="0"/>
              </a:rPr>
              <a:t>exp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 time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. 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The algorithm of 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HK 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must be</a:t>
            </a:r>
            <a:r>
              <a:rPr lang="en-US" altLang="en-US" sz="25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QP.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5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Under </a:t>
            </a:r>
            <a:r>
              <a:rPr lang="en-US" altLang="en-US" sz="25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ETH,  </a:t>
            </a:r>
            <a:r>
              <a:rPr lang="en-US" altLang="en-US" sz="25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P</a:t>
            </a:r>
            <a:r>
              <a:rPr lang="en-US" altLang="en-US" sz="25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</a:t>
            </a:r>
            <a:r>
              <a:rPr lang="en-US" altLang="en-US" sz="25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Quasi</a:t>
            </a:r>
            <a:r>
              <a:rPr lang="en-US" altLang="en-US" sz="25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(P).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defRPr/>
            </a:pPr>
            <a:endParaRPr lang="en-US" altLang="en-US" sz="2500" dirty="0" smtClean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500" dirty="0" smtClean="0">
                <a:latin typeface="Lucida Sans Unicode" panose="020B0602030504020204" pitchFamily="34" charset="0"/>
              </a:rPr>
              <a:t>No </a:t>
            </a:r>
            <a:r>
              <a:rPr lang="en-US" altLang="en-US" sz="2500" dirty="0" err="1" smtClean="0">
                <a:latin typeface="Lucida Sans Unicode" panose="020B0602030504020204" pitchFamily="34" charset="0"/>
              </a:rPr>
              <a:t>polylog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 for </a:t>
            </a:r>
            <a:r>
              <a:rPr lang="en-US" altLang="en-US" sz="2500" dirty="0" smtClean="0">
                <a:solidFill>
                  <a:srgbClr val="7030A0"/>
                </a:solidFill>
                <a:latin typeface="Lucida Sans Unicode" panose="020B0602030504020204" pitchFamily="34" charset="0"/>
              </a:rPr>
              <a:t>Directed Steiner </a:t>
            </a:r>
            <a:r>
              <a:rPr lang="en-US" altLang="en-US" sz="2500" dirty="0" smtClean="0">
                <a:latin typeface="Lucida Sans Unicode" panose="020B0602030504020204" pitchFamily="34" charset="0"/>
              </a:rPr>
              <a:t>in poly time?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4638"/>
            <a:ext cx="8485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Garamond" panose="02020404030301010803" pitchFamily="18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For every Group a number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x</a:t>
            </a:r>
            <a:r>
              <a:rPr lang="en-US" altLang="en-US" sz="2700" baseline="-25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of vertices that need to be covered from group </a:t>
            </a:r>
            <a:r>
              <a:rPr lang="en-US" altLang="en-US" sz="2700" dirty="0" err="1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700" baseline="-25000" dirty="0" err="1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i</a:t>
            </a:r>
            <a:endParaRPr lang="en-US" altLang="en-US" sz="2700" baseline="-25000" dirty="0" smtClean="0">
              <a:solidFill>
                <a:srgbClr val="CC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O(log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n)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by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Konjevod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, Ravi Srinivasan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The following due to 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Even,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Kortsarz</a:t>
            </a:r>
            <a:r>
              <a:rPr lang="en-US" altLang="en-US" sz="2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, </a:t>
            </a:r>
            <a:r>
              <a:rPr lang="en-US" altLang="en-US" sz="2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</a:rPr>
              <a:t>Slany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: for every group create 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x</a:t>
            </a:r>
            <a:r>
              <a:rPr lang="en-US" altLang="en-US" sz="2700" baseline="-25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Bins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Create a new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GS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(not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CS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)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instance by randomly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putting the vertices of </a:t>
            </a:r>
            <a:r>
              <a:rPr lang="en-US" altLang="en-US" sz="2700" dirty="0" err="1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700" baseline="-25000" dirty="0" err="1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700" baseline="-25000" dirty="0" smtClean="0">
                <a:latin typeface="Lucida Sans Unicode" panose="020B0602030504020204" pitchFamily="34" charset="0"/>
              </a:rPr>
              <a:t> </a:t>
            </a:r>
            <a:r>
              <a:rPr lang="en-US" altLang="en-US" sz="2700" dirty="0" smtClean="0">
                <a:latin typeface="Lucida Sans Unicode" panose="020B0602030504020204" pitchFamily="34" charset="0"/>
              </a:rPr>
              <a:t> in the bins.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en-US" sz="2700" dirty="0" smtClean="0">
                <a:latin typeface="Lucida Sans Unicode" panose="020B0602030504020204" pitchFamily="34" charset="0"/>
              </a:rPr>
              <a:t>The probability that a bin has no optimal terminal: 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(1-1/x</a:t>
            </a:r>
            <a:r>
              <a:rPr lang="en-US" altLang="en-US" sz="2700" baseline="-25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)</a:t>
            </a:r>
            <a:r>
              <a:rPr lang="en-US" altLang="en-US" sz="2700" baseline="300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xi</a:t>
            </a:r>
            <a:r>
              <a:rPr lang="en-US" altLang="en-US" sz="2700" dirty="0" smtClean="0">
                <a:solidFill>
                  <a:srgbClr val="CC0000"/>
                </a:solidFill>
                <a:latin typeface="Lucida Sans Unicode" panose="020B0602030504020204" pitchFamily="34" charset="0"/>
              </a:rPr>
              <a:t>&lt;1/e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125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Namely </a:t>
            </a:r>
            <a:r>
              <a:rPr lang="en-US" altLang="en-US">
                <a:solidFill>
                  <a:srgbClr val="00B0F0"/>
                </a:solidFill>
              </a:rPr>
              <a:t>COMPLETELY</a:t>
            </a:r>
            <a:r>
              <a:rPr lang="en-US" altLang="en-US"/>
              <a:t> cover </a:t>
            </a:r>
            <a:r>
              <a:rPr lang="en-US" altLang="en-US">
                <a:solidFill>
                  <a:srgbClr val="CC0000"/>
                </a:solidFill>
              </a:rPr>
              <a:t>½ </a:t>
            </a:r>
            <a:r>
              <a:rPr lang="en-US" altLang="en-US"/>
              <a:t>of the groups.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Expected cost </a:t>
            </a:r>
            <a:r>
              <a:rPr lang="en-US" altLang="en-US">
                <a:solidFill>
                  <a:srgbClr val="CC0000"/>
                </a:solidFill>
              </a:rPr>
              <a:t>O(log n)*opt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Gives</a:t>
            </a:r>
            <a:r>
              <a:rPr lang="en-US" altLang="en-US">
                <a:solidFill>
                  <a:srgbClr val="CC0000"/>
                </a:solidFill>
              </a:rPr>
              <a:t> O(log n)</a:t>
            </a:r>
            <a:r>
              <a:rPr lang="en-US" altLang="en-US" baseline="30000">
                <a:solidFill>
                  <a:srgbClr val="CC0000"/>
                </a:solidFill>
              </a:rPr>
              <a:t>2</a:t>
            </a:r>
            <a:r>
              <a:rPr lang="en-US" altLang="en-US">
                <a:solidFill>
                  <a:srgbClr val="CC0000"/>
                </a:solidFill>
              </a:rPr>
              <a:t> </a:t>
            </a:r>
            <a:r>
              <a:rPr lang="en-US" altLang="en-US"/>
              <a:t>ratio.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Derandomization: </a:t>
            </a:r>
            <a:r>
              <a:rPr lang="en-US" altLang="en-US">
                <a:solidFill>
                  <a:srgbClr val="003300"/>
                </a:solidFill>
              </a:rPr>
              <a:t>Universal Hash Functions.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8"/>
            <a:ext cx="84486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Fault Tolerant 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7030A0"/>
                </a:solidFill>
              </a:rPr>
              <a:t>Kortsarz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Nutov</a:t>
            </a:r>
            <a:r>
              <a:rPr lang="en-US" dirty="0" smtClean="0"/>
              <a:t>. A toy problem. </a:t>
            </a:r>
            <a:r>
              <a:rPr lang="en-US" dirty="0" smtClean="0">
                <a:solidFill>
                  <a:srgbClr val="FF0000"/>
                </a:solidFill>
              </a:rPr>
              <a:t>Groups of size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Two edge disjoint paths are needed from each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group to the root.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Simple solution. Take a Steiner tree </a:t>
            </a:r>
            <a:r>
              <a:rPr lang="en-US" dirty="0" smtClean="0">
                <a:solidFill>
                  <a:srgbClr val="00B050"/>
                </a:solidFill>
              </a:rPr>
              <a:t>with at least</a:t>
            </a:r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one element of every group.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augmentation problem is </a:t>
            </a:r>
            <a:r>
              <a:rPr lang="en-US" dirty="0" err="1" smtClean="0">
                <a:solidFill>
                  <a:srgbClr val="FF0000"/>
                </a:solidFill>
              </a:rPr>
              <a:t>uncrossable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This is like </a:t>
            </a:r>
            <a:r>
              <a:rPr lang="en-US" dirty="0" smtClean="0">
                <a:solidFill>
                  <a:srgbClr val="00B050"/>
                </a:solidFill>
              </a:rPr>
              <a:t>weakly super modular </a:t>
            </a:r>
            <a:r>
              <a:rPr lang="en-US" dirty="0" smtClean="0">
                <a:solidFill>
                  <a:schemeClr val="tx1"/>
                </a:solidFill>
              </a:rPr>
              <a:t>as in the </a:t>
            </a:r>
            <a:r>
              <a:rPr lang="en-US" dirty="0" smtClean="0">
                <a:solidFill>
                  <a:srgbClr val="7030A0"/>
                </a:solidFill>
              </a:rPr>
              <a:t>Jain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problem but with </a:t>
            </a:r>
            <a:r>
              <a:rPr lang="en-US" dirty="0" smtClean="0">
                <a:solidFill>
                  <a:srgbClr val="FF0000"/>
                </a:solidFill>
              </a:rPr>
              <a:t>0,1</a:t>
            </a:r>
            <a:r>
              <a:rPr lang="en-US" dirty="0" smtClean="0">
                <a:solidFill>
                  <a:schemeClr val="tx1"/>
                </a:solidFill>
              </a:rPr>
              <a:t>. Ratio </a:t>
            </a:r>
            <a:r>
              <a:rPr lang="en-US" dirty="0" smtClean="0">
                <a:solidFill>
                  <a:srgbClr val="FF0000"/>
                </a:solidFill>
              </a:rPr>
              <a:t>ln 4+2.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Fault Tolerant GS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This simple problem i</a:t>
            </a:r>
            <a:r>
              <a:rPr lang="en-US" altLang="en-US" smtClean="0">
                <a:solidFill>
                  <a:srgbClr val="7030A0"/>
                </a:solidFill>
              </a:rPr>
              <a:t>s </a:t>
            </a:r>
            <a:r>
              <a:rPr lang="en-US" altLang="en-US" smtClean="0">
                <a:solidFill>
                  <a:srgbClr val="FF0000"/>
                </a:solidFill>
              </a:rPr>
              <a:t>VC-hard!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First studied was the </a:t>
            </a:r>
            <a:r>
              <a:rPr lang="en-US" altLang="en-US" smtClean="0">
                <a:solidFill>
                  <a:srgbClr val="FF0000"/>
                </a:solidFill>
              </a:rPr>
              <a:t>2 vertex disjoint </a:t>
            </a:r>
            <a:r>
              <a:rPr lang="en-US" altLang="en-US" smtClean="0">
                <a:solidFill>
                  <a:schemeClr val="tx1"/>
                </a:solidFill>
              </a:rPr>
              <a:t>case.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This problem is known to be  </a:t>
            </a:r>
            <a:r>
              <a:rPr lang="en-US" altLang="en-US" smtClean="0">
                <a:solidFill>
                  <a:srgbClr val="FF0000"/>
                </a:solidFill>
              </a:rPr>
              <a:t>Labelcover</a:t>
            </a:r>
            <a:r>
              <a:rPr lang="en-US" altLang="en-US" smtClean="0">
                <a:solidFill>
                  <a:schemeClr val="tx1"/>
                </a:solidFill>
              </a:rPr>
              <a:t> hard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for large connectivity.</a:t>
            </a:r>
          </a:p>
          <a:p>
            <a:r>
              <a:rPr lang="en-US" altLang="en-US" smtClean="0">
                <a:solidFill>
                  <a:srgbClr val="7030A0"/>
                </a:solidFill>
              </a:rPr>
              <a:t>[KN]</a:t>
            </a:r>
            <a:r>
              <a:rPr lang="en-US" altLang="en-US" smtClean="0">
                <a:solidFill>
                  <a:schemeClr val="tx1"/>
                </a:solidFill>
              </a:rPr>
              <a:t>  gave </a:t>
            </a:r>
            <a:r>
              <a:rPr lang="en-US" altLang="en-US" smtClean="0">
                <a:solidFill>
                  <a:srgbClr val="FF0000"/>
                </a:solidFill>
              </a:rPr>
              <a:t>O(log</a:t>
            </a:r>
            <a:r>
              <a:rPr lang="en-US" altLang="en-US" baseline="3000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n)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˖N 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ratio with 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 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largest size</a:t>
            </a:r>
          </a:p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a group.</a:t>
            </a:r>
          </a:p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Implies 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O(sqrt{n})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ratio. Even that is not easy.</a:t>
            </a:r>
          </a:p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But 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 strong hardness known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for edge connectivity!</a:t>
            </a: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 </a:t>
            </a:r>
            <a:endParaRPr lang="en-US" altLang="en-US" smtClean="0"/>
          </a:p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Fault Tolerant 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1200" dirty="0" smtClean="0">
                <a:solidFill>
                  <a:srgbClr val="00B050"/>
                </a:solidFill>
              </a:rPr>
              <a:t>Group Steiner with 2 edge disjoint paths.</a:t>
            </a:r>
          </a:p>
          <a:p>
            <a:pPr>
              <a:defRPr/>
            </a:pPr>
            <a:endParaRPr lang="en-US" sz="11200" i="1" dirty="0" smtClean="0"/>
          </a:p>
          <a:p>
            <a:pPr>
              <a:defRPr/>
            </a:pPr>
            <a:r>
              <a:rPr lang="en-US" sz="11200" i="1" dirty="0" smtClean="0">
                <a:solidFill>
                  <a:srgbClr val="7030A0"/>
                </a:solidFill>
              </a:rPr>
              <a:t>Gupta, </a:t>
            </a:r>
            <a:r>
              <a:rPr lang="en-US" sz="11200" i="1" dirty="0" err="1" smtClean="0">
                <a:solidFill>
                  <a:srgbClr val="7030A0"/>
                </a:solidFill>
              </a:rPr>
              <a:t>Krishnaswamy</a:t>
            </a:r>
            <a:r>
              <a:rPr lang="en-US" sz="11200" i="1" dirty="0" smtClean="0">
                <a:solidFill>
                  <a:srgbClr val="7030A0"/>
                </a:solidFill>
              </a:rPr>
              <a:t>, Ravi.</a:t>
            </a:r>
          </a:p>
          <a:p>
            <a:pPr>
              <a:defRPr/>
            </a:pPr>
            <a:r>
              <a:rPr lang="en-US" sz="11200" b="1" i="1" dirty="0" smtClean="0">
                <a:solidFill>
                  <a:srgbClr val="FF0000"/>
                </a:solidFill>
              </a:rPr>
              <a:t>Tree </a:t>
            </a:r>
            <a:r>
              <a:rPr lang="en-US" sz="11200" b="1" i="1" dirty="0" err="1" smtClean="0">
                <a:solidFill>
                  <a:srgbClr val="FF0000"/>
                </a:solidFill>
              </a:rPr>
              <a:t>Embeddings</a:t>
            </a:r>
            <a:r>
              <a:rPr lang="en-US" sz="11200" b="1" i="1" dirty="0" smtClean="0">
                <a:solidFill>
                  <a:srgbClr val="FF0000"/>
                </a:solidFill>
              </a:rPr>
              <a:t> for Two-Edge-Connected</a:t>
            </a:r>
          </a:p>
          <a:p>
            <a:pPr>
              <a:defRPr/>
            </a:pPr>
            <a:r>
              <a:rPr lang="en-US" sz="11200" b="1" i="1" dirty="0" smtClean="0">
                <a:solidFill>
                  <a:srgbClr val="FF0000"/>
                </a:solidFill>
              </a:rPr>
              <a:t>Network Design.</a:t>
            </a:r>
            <a:r>
              <a:rPr lang="en-US" sz="11200" i="1" dirty="0" smtClean="0">
                <a:solidFill>
                  <a:srgbClr val="FF0000"/>
                </a:solidFill>
              </a:rPr>
              <a:t> SODA 2010. </a:t>
            </a:r>
          </a:p>
          <a:p>
            <a:pPr>
              <a:defRPr/>
            </a:pPr>
            <a:endParaRPr lang="en-US" sz="11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1200" dirty="0" smtClean="0">
                <a:solidFill>
                  <a:srgbClr val="FF0000"/>
                </a:solidFill>
              </a:rPr>
              <a:t>O(log</a:t>
            </a:r>
            <a:r>
              <a:rPr lang="en-US" sz="112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4</a:t>
            </a:r>
            <a:r>
              <a:rPr lang="en-US" sz="11200" dirty="0" smtClean="0">
                <a:solidFill>
                  <a:srgbClr val="FF0000"/>
                </a:solidFill>
                <a:sym typeface="Symbol" panose="05050102010706020507" pitchFamily="18" charset="2"/>
              </a:rPr>
              <a:t> n) </a:t>
            </a:r>
            <a:r>
              <a:rPr lang="en-US" sz="11200" dirty="0" smtClean="0">
                <a:solidFill>
                  <a:schemeClr val="tx1"/>
                </a:solidFill>
                <a:sym typeface="Symbol" panose="05050102010706020507" pitchFamily="18" charset="2"/>
              </a:rPr>
              <a:t>approximation. First take the </a:t>
            </a:r>
            <a:r>
              <a:rPr lang="en-US" sz="11200" dirty="0" smtClean="0">
                <a:solidFill>
                  <a:srgbClr val="7030A0"/>
                </a:solidFill>
                <a:sym typeface="Symbol" panose="05050102010706020507" pitchFamily="18" charset="2"/>
              </a:rPr>
              <a:t>Elkin</a:t>
            </a:r>
          </a:p>
          <a:p>
            <a:pPr>
              <a:defRPr/>
            </a:pPr>
            <a:r>
              <a:rPr lang="en-US" sz="11200" dirty="0" smtClean="0">
                <a:solidFill>
                  <a:srgbClr val="7030A0"/>
                </a:solidFill>
                <a:sym typeface="Symbol" panose="05050102010706020507" pitchFamily="18" charset="2"/>
              </a:rPr>
              <a:t>et al </a:t>
            </a:r>
            <a:r>
              <a:rPr lang="en-US" sz="11200" dirty="0" smtClean="0">
                <a:solidFill>
                  <a:schemeClr val="tx1"/>
                </a:solidFill>
                <a:sym typeface="Symbol" panose="05050102010706020507" pitchFamily="18" charset="2"/>
              </a:rPr>
              <a:t>spanning  tree distribution and then</a:t>
            </a:r>
          </a:p>
          <a:p>
            <a:pPr>
              <a:defRPr/>
            </a:pPr>
            <a:r>
              <a:rPr lang="en-US" sz="11200" dirty="0" smtClean="0">
                <a:solidFill>
                  <a:schemeClr val="tx1"/>
                </a:solidFill>
                <a:sym typeface="Symbol" panose="05050102010706020507" pitchFamily="18" charset="2"/>
              </a:rPr>
              <a:t>augment to </a:t>
            </a:r>
            <a:r>
              <a:rPr lang="en-US" sz="11200" dirty="0" smtClean="0">
                <a:solidFill>
                  <a:srgbClr val="FF0000"/>
                </a:solidFill>
                <a:sym typeface="Symbol" panose="05050102010706020507" pitchFamily="18" charset="2"/>
              </a:rPr>
              <a:t>2 </a:t>
            </a:r>
            <a:r>
              <a:rPr lang="en-US" sz="11200" dirty="0" smtClean="0">
                <a:solidFill>
                  <a:schemeClr val="tx1"/>
                </a:solidFill>
                <a:sym typeface="Symbol" panose="05050102010706020507" pitchFamily="18" charset="2"/>
              </a:rPr>
              <a:t>connectivity. Not simple.</a:t>
            </a:r>
          </a:p>
          <a:p>
            <a:pPr>
              <a:defRPr/>
            </a:pPr>
            <a:endParaRPr lang="en-US" sz="112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112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Also</a:t>
            </a:r>
            <a:r>
              <a:rPr lang="en-US" sz="112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2 paths Buy At Bulk.</a:t>
            </a:r>
            <a:endParaRPr lang="en-US" sz="11200" i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11200" i="1" dirty="0" smtClean="0"/>
          </a:p>
          <a:p>
            <a:pPr>
              <a:defRPr/>
            </a:pPr>
            <a:endParaRPr lang="en-US" sz="112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Fault Tolerant 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For the case of </a:t>
            </a:r>
            <a:r>
              <a:rPr lang="en-US" sz="9600" dirty="0" smtClean="0">
                <a:solidFill>
                  <a:srgbClr val="00B050"/>
                </a:solidFill>
              </a:rPr>
              <a:t>Bounded </a:t>
            </a:r>
            <a:r>
              <a:rPr lang="en-US" sz="9600" dirty="0" err="1" smtClean="0">
                <a:solidFill>
                  <a:srgbClr val="00B050"/>
                </a:solidFill>
              </a:rPr>
              <a:t>Treewidth</a:t>
            </a:r>
            <a:r>
              <a:rPr lang="en-US" sz="9600" dirty="0" smtClean="0">
                <a:solidFill>
                  <a:srgbClr val="00B050"/>
                </a:solidFill>
              </a:rPr>
              <a:t> Graphs </a:t>
            </a:r>
            <a:r>
              <a:rPr lang="en-US" sz="9600" dirty="0" smtClean="0">
                <a:solidFill>
                  <a:schemeClr val="tx1"/>
                </a:solidFill>
              </a:rPr>
              <a:t>and</a:t>
            </a:r>
            <a:r>
              <a:rPr lang="en-US" sz="9600" dirty="0" smtClean="0">
                <a:solidFill>
                  <a:srgbClr val="FF0000"/>
                </a:solidFill>
              </a:rPr>
              <a:t> k</a:t>
            </a:r>
          </a:p>
          <a:p>
            <a:pPr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Edge disjoint paths from one vertex in the group to</a:t>
            </a:r>
          </a:p>
          <a:p>
            <a:pPr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the root. For any </a:t>
            </a:r>
            <a:r>
              <a:rPr lang="en-US" sz="9600" dirty="0" smtClean="0">
                <a:solidFill>
                  <a:srgbClr val="FF0000"/>
                </a:solidFill>
              </a:rPr>
              <a:t>k</a:t>
            </a:r>
          </a:p>
          <a:p>
            <a:pPr>
              <a:defRPr/>
            </a:pPr>
            <a:endParaRPr lang="en-US" sz="96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Survivable Network Design for Group Connectivity in </a:t>
            </a:r>
          </a:p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Low </a:t>
            </a:r>
            <a:r>
              <a:rPr lang="en-US" sz="9600" dirty="0" err="1" smtClean="0">
                <a:solidFill>
                  <a:srgbClr val="FF0000"/>
                </a:solidFill>
              </a:rPr>
              <a:t>Treewidth</a:t>
            </a:r>
            <a:r>
              <a:rPr lang="en-US" sz="9600" dirty="0" smtClean="0">
                <a:solidFill>
                  <a:srgbClr val="FF0000"/>
                </a:solidFill>
              </a:rPr>
              <a:t> Graphs</a:t>
            </a:r>
          </a:p>
          <a:p>
            <a:pPr>
              <a:defRPr/>
            </a:pPr>
            <a:endParaRPr lang="en-US" sz="96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7030A0"/>
                </a:solidFill>
              </a:rPr>
              <a:t>P. </a:t>
            </a:r>
            <a:r>
              <a:rPr lang="en-US" sz="9600" dirty="0" err="1" smtClean="0">
                <a:solidFill>
                  <a:srgbClr val="7030A0"/>
                </a:solidFill>
              </a:rPr>
              <a:t>Chalermsook</a:t>
            </a:r>
            <a:r>
              <a:rPr lang="en-US" sz="9600" dirty="0" smtClean="0">
                <a:solidFill>
                  <a:srgbClr val="7030A0"/>
                </a:solidFill>
              </a:rPr>
              <a:t>, S. Das, G. Even, B. </a:t>
            </a:r>
            <a:r>
              <a:rPr lang="en-US" sz="9600" dirty="0" err="1" smtClean="0">
                <a:solidFill>
                  <a:srgbClr val="7030A0"/>
                </a:solidFill>
              </a:rPr>
              <a:t>Laekhanukit</a:t>
            </a:r>
            <a:r>
              <a:rPr lang="en-US" sz="9600" dirty="0" smtClean="0">
                <a:solidFill>
                  <a:srgbClr val="7030A0"/>
                </a:solidFill>
              </a:rPr>
              <a:t> and</a:t>
            </a:r>
          </a:p>
          <a:p>
            <a:pPr>
              <a:defRPr/>
            </a:pPr>
            <a:r>
              <a:rPr lang="en-US" sz="9600" dirty="0" smtClean="0">
                <a:solidFill>
                  <a:srgbClr val="7030A0"/>
                </a:solidFill>
              </a:rPr>
              <a:t>D. </a:t>
            </a:r>
            <a:r>
              <a:rPr lang="en-US" sz="9600" dirty="0" err="1" smtClean="0">
                <a:solidFill>
                  <a:srgbClr val="7030A0"/>
                </a:solidFill>
              </a:rPr>
              <a:t>Vaz</a:t>
            </a:r>
            <a:r>
              <a:rPr lang="en-US" sz="9600" dirty="0" smtClean="0">
                <a:solidFill>
                  <a:srgbClr val="7030A0"/>
                </a:solidFill>
              </a:rPr>
              <a:t> APPROX 2018</a:t>
            </a:r>
            <a:r>
              <a:rPr lang="en-US" sz="9600" dirty="0" smtClean="0"/>
              <a:t>.</a:t>
            </a:r>
          </a:p>
          <a:p>
            <a:pPr>
              <a:defRPr/>
            </a:pPr>
            <a:endParaRPr lang="en-US" sz="96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O(log</a:t>
            </a:r>
            <a:r>
              <a:rPr lang="en-US" sz="9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4</a:t>
            </a:r>
            <a:r>
              <a:rPr lang="en-US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 n) </a:t>
            </a:r>
            <a:r>
              <a:rPr lang="en-US" sz="9600" dirty="0" smtClean="0">
                <a:solidFill>
                  <a:schemeClr val="tx1"/>
                </a:solidFill>
                <a:sym typeface="Symbol" panose="05050102010706020507" pitchFamily="18" charset="2"/>
              </a:rPr>
              <a:t>ratio. Huge DP table. Approximate the DP </a:t>
            </a:r>
          </a:p>
          <a:p>
            <a:pPr>
              <a:defRPr/>
            </a:pPr>
            <a:r>
              <a:rPr lang="en-US" sz="9600" dirty="0" smtClean="0">
                <a:solidFill>
                  <a:schemeClr val="tx1"/>
                </a:solidFill>
                <a:sym typeface="Symbol" panose="05050102010706020507" pitchFamily="18" charset="2"/>
              </a:rPr>
              <a:t>via LP!</a:t>
            </a:r>
            <a:endParaRPr lang="en-US" sz="9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We are going to have many open problems </a:t>
            </a:r>
            <a:r>
              <a:rPr lang="en-US" altLang="en-US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en-US" altLang="en-US" smtClean="0">
              <a:solidFill>
                <a:srgbClr val="00B0F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 one knows a reason that the next open </a:t>
            </a:r>
          </a:p>
          <a:p>
            <a:r>
              <a:rPr lang="en-US" altLang="en-US" smtClean="0"/>
              <a:t>Question can not be solved: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00B050"/>
                </a:solidFill>
              </a:rPr>
              <a:t>Open problem 1: </a:t>
            </a:r>
            <a:r>
              <a:rPr lang="en-US" altLang="en-US" smtClean="0">
                <a:solidFill>
                  <a:schemeClr val="tx1"/>
                </a:solidFill>
              </a:rPr>
              <a:t>Groups Steiner with</a:t>
            </a:r>
            <a:r>
              <a:rPr lang="en-US" altLang="en-US" smtClean="0">
                <a:solidFill>
                  <a:srgbClr val="00B05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3 </a:t>
            </a:r>
            <a:r>
              <a:rPr lang="en-US" altLang="en-US" smtClean="0">
                <a:solidFill>
                  <a:schemeClr val="tx1"/>
                </a:solidFill>
              </a:rPr>
              <a:t>paths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from every  group to the root. </a:t>
            </a:r>
          </a:p>
          <a:p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Now a few new stuff on </a:t>
            </a:r>
            <a:r>
              <a:rPr lang="en-US" altLang="en-US" smtClean="0">
                <a:solidFill>
                  <a:srgbClr val="00B050"/>
                </a:solidFill>
              </a:rPr>
              <a:t>Directed Steiner 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7030A0"/>
                </a:solidFill>
              </a:rPr>
              <a:t>Steiner tree</a:t>
            </a:r>
            <a:r>
              <a:rPr lang="en-US" altLang="en-US"/>
              <a:t>. Given an edge weighted graph </a:t>
            </a:r>
            <a:r>
              <a:rPr lang="en-US" altLang="en-US">
                <a:solidFill>
                  <a:srgbClr val="CC0000"/>
                </a:solidFill>
              </a:rPr>
              <a:t>G(V,E)</a:t>
            </a:r>
            <a:r>
              <a:rPr lang="en-US" altLang="en-US"/>
              <a:t> and a set </a:t>
            </a:r>
            <a:r>
              <a:rPr lang="en-US" altLang="en-US">
                <a:solidFill>
                  <a:srgbClr val="CC0000"/>
                </a:solidFill>
              </a:rPr>
              <a:t>S</a:t>
            </a:r>
            <a:r>
              <a:rPr lang="en-US" altLang="en-US">
                <a:solidFill>
                  <a:srgbClr val="CC0000"/>
                </a:solidFill>
                <a:latin typeface="Symbol" panose="05050102010706020507" pitchFamily="18" charset="2"/>
              </a:rPr>
              <a:t></a:t>
            </a:r>
            <a:r>
              <a:rPr lang="en-US" altLang="en-US">
                <a:solidFill>
                  <a:srgbClr val="CC0000"/>
                </a:solidFill>
              </a:rPr>
              <a:t>V</a:t>
            </a:r>
            <a:r>
              <a:rPr lang="en-US" altLang="en-US"/>
              <a:t> of terminals, find a min cost tree </a:t>
            </a:r>
            <a:r>
              <a:rPr lang="en-US" altLang="en-US">
                <a:solidFill>
                  <a:srgbClr val="CC0000"/>
                </a:solidFill>
              </a:rPr>
              <a:t>T(V’,E’)</a:t>
            </a:r>
            <a:r>
              <a:rPr lang="en-US" altLang="en-US"/>
              <a:t> that contains all of </a:t>
            </a:r>
            <a:r>
              <a:rPr lang="en-US" altLang="en-US">
                <a:solidFill>
                  <a:srgbClr val="CC0000"/>
                </a:solidFill>
              </a:rPr>
              <a:t>S </a:t>
            </a:r>
            <a:r>
              <a:rPr lang="en-US" altLang="en-US"/>
              <a:t>with minimum cost. This problem admits a constant ratio.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The </a:t>
            </a:r>
            <a:r>
              <a:rPr lang="en-US" altLang="en-US">
                <a:solidFill>
                  <a:srgbClr val="7030A0"/>
                </a:solidFill>
              </a:rPr>
              <a:t>Group Steiner Tree  Problem</a:t>
            </a:r>
            <a:r>
              <a:rPr lang="en-US" altLang="en-US"/>
              <a:t> is a generalization of this problem.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7030A0"/>
                </a:solidFill>
              </a:rPr>
              <a:t>GST</a:t>
            </a:r>
            <a:r>
              <a:rPr lang="en-US" altLang="en-US"/>
              <a:t> is </a:t>
            </a:r>
            <a:r>
              <a:rPr lang="en-US" altLang="en-US">
                <a:solidFill>
                  <a:srgbClr val="7030A0"/>
                </a:solidFill>
              </a:rPr>
              <a:t>ST </a:t>
            </a:r>
            <a:r>
              <a:rPr lang="en-US" altLang="en-US"/>
              <a:t>in case all groups have size </a:t>
            </a:r>
            <a:r>
              <a:rPr lang="en-US" altLang="en-US">
                <a:solidFill>
                  <a:srgbClr val="CC0000"/>
                </a:solidFill>
              </a:rPr>
              <a:t>1</a:t>
            </a:r>
            <a:r>
              <a:rPr lang="en-US" altLang="en-US"/>
              <a:t>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4638"/>
            <a:ext cx="8485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Directed Steiner with two edge disjoint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4400" dirty="0" smtClean="0">
                <a:solidFill>
                  <a:srgbClr val="FF0000"/>
                </a:solidFill>
              </a:rPr>
              <a:t>Surviving in Directed Graphs: A</a:t>
            </a:r>
          </a:p>
          <a:p>
            <a:pPr>
              <a:defRPr/>
            </a:pPr>
            <a:r>
              <a:rPr lang="en-US" sz="14400" dirty="0" smtClean="0">
                <a:solidFill>
                  <a:srgbClr val="FF0000"/>
                </a:solidFill>
              </a:rPr>
              <a:t>Quasi-Polynomial-Time</a:t>
            </a:r>
          </a:p>
          <a:p>
            <a:pPr>
              <a:defRPr/>
            </a:pPr>
            <a:r>
              <a:rPr lang="en-US" sz="14400" dirty="0" err="1" smtClean="0">
                <a:solidFill>
                  <a:srgbClr val="FF0000"/>
                </a:solidFill>
              </a:rPr>
              <a:t>Polylogarithmic</a:t>
            </a:r>
            <a:r>
              <a:rPr lang="en-US" sz="14400" dirty="0" smtClean="0">
                <a:solidFill>
                  <a:srgbClr val="FF0000"/>
                </a:solidFill>
              </a:rPr>
              <a:t> Approximation for</a:t>
            </a:r>
          </a:p>
          <a:p>
            <a:pPr>
              <a:defRPr/>
            </a:pPr>
            <a:r>
              <a:rPr lang="en-US" sz="14400" dirty="0" smtClean="0">
                <a:solidFill>
                  <a:srgbClr val="FF0000"/>
                </a:solidFill>
              </a:rPr>
              <a:t>Two-Connected Directed Steiner</a:t>
            </a:r>
          </a:p>
          <a:p>
            <a:pPr>
              <a:defRPr/>
            </a:pPr>
            <a:r>
              <a:rPr lang="en-US" sz="14400" dirty="0" smtClean="0">
                <a:solidFill>
                  <a:srgbClr val="FF0000"/>
                </a:solidFill>
              </a:rPr>
              <a:t>Tree</a:t>
            </a:r>
          </a:p>
          <a:p>
            <a:pPr>
              <a:defRPr/>
            </a:pPr>
            <a:r>
              <a:rPr lang="en-US" sz="14400" dirty="0" smtClean="0">
                <a:solidFill>
                  <a:srgbClr val="7030A0"/>
                </a:solidFill>
              </a:rPr>
              <a:t>F. </a:t>
            </a:r>
            <a:r>
              <a:rPr lang="en-US" sz="14400" dirty="0" err="1" smtClean="0">
                <a:solidFill>
                  <a:srgbClr val="7030A0"/>
                </a:solidFill>
              </a:rPr>
              <a:t>Grandoni</a:t>
            </a:r>
            <a:r>
              <a:rPr lang="en-US" sz="14400" dirty="0" smtClean="0">
                <a:solidFill>
                  <a:srgbClr val="7030A0"/>
                </a:solidFill>
              </a:rPr>
              <a:t> and B. </a:t>
            </a:r>
            <a:r>
              <a:rPr lang="en-US" sz="14400" dirty="0" err="1" smtClean="0">
                <a:solidFill>
                  <a:srgbClr val="7030A0"/>
                </a:solidFill>
              </a:rPr>
              <a:t>Laekhanukit</a:t>
            </a:r>
            <a:endParaRPr lang="en-US" sz="144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14400" dirty="0" smtClean="0">
                <a:solidFill>
                  <a:srgbClr val="FF0000"/>
                </a:solidFill>
              </a:rPr>
              <a:t>STOC 2017.</a:t>
            </a:r>
          </a:p>
          <a:p>
            <a:pPr>
              <a:defRPr/>
            </a:pPr>
            <a:r>
              <a:rPr lang="en-US" sz="14400" dirty="0" smtClean="0">
                <a:solidFill>
                  <a:schemeClr val="tx1"/>
                </a:solidFill>
              </a:rPr>
              <a:t>Does not work for </a:t>
            </a:r>
            <a:r>
              <a:rPr lang="en-US" sz="14400" dirty="0" smtClean="0">
                <a:solidFill>
                  <a:srgbClr val="FF0000"/>
                </a:solidFill>
              </a:rPr>
              <a:t>3 </a:t>
            </a:r>
            <a:r>
              <a:rPr lang="en-US" sz="14400" dirty="0" smtClean="0">
                <a:solidFill>
                  <a:schemeClr val="tx1"/>
                </a:solidFill>
              </a:rPr>
              <a:t>paths.</a:t>
            </a: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The best qusi-poly ratio for Directed Steiner Tree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smtClean="0"/>
              <a:t/>
            </a:r>
            <a:br>
              <a:rPr lang="en-US" altLang="en-US" i="1" smtClean="0"/>
            </a:br>
            <a:r>
              <a:rPr lang="en-US" altLang="en-US" i="1" smtClean="0">
                <a:solidFill>
                  <a:srgbClr val="00B0F0"/>
                </a:solidFill>
              </a:rPr>
              <a:t>Fabrizio Grandoni,Bundit Laekhanukit, Shi Li</a:t>
            </a:r>
            <a:br>
              <a:rPr lang="en-US" altLang="en-US" i="1" smtClean="0">
                <a:solidFill>
                  <a:srgbClr val="00B0F0"/>
                </a:solidFill>
              </a:rPr>
            </a:br>
            <a:r>
              <a:rPr lang="en-US" altLang="en-US" b="1" i="1" smtClean="0">
                <a:solidFill>
                  <a:srgbClr val="FF0000"/>
                </a:solidFill>
              </a:rPr>
              <a:t>O(log</a:t>
            </a:r>
            <a:r>
              <a:rPr lang="en-US" altLang="en-US" b="1" i="1" baseline="30000" smtClean="0">
                <a:solidFill>
                  <a:srgbClr val="FF0000"/>
                </a:solidFill>
              </a:rPr>
              <a:t>2</a:t>
            </a:r>
            <a:r>
              <a:rPr lang="en-US" altLang="en-US" b="1" i="1" smtClean="0">
                <a:solidFill>
                  <a:srgbClr val="FF0000"/>
                </a:solidFill>
              </a:rPr>
              <a:t> k / log log k)-approximation algorithm for directed Steiner tree: a tight quasi-polynomial-time algorithm.</a:t>
            </a:r>
            <a:r>
              <a:rPr lang="en-US" altLang="en-US" i="1" smtClean="0"/>
              <a:t> </a:t>
            </a:r>
            <a:r>
              <a:rPr lang="en-US" altLang="en-US" i="1" smtClean="0">
                <a:solidFill>
                  <a:schemeClr val="tx1"/>
                </a:solidFill>
              </a:rPr>
              <a:t>STOC 2019 253-264</a:t>
            </a:r>
          </a:p>
          <a:p>
            <a:r>
              <a:rPr lang="en-US" altLang="en-US" i="1" smtClean="0">
                <a:solidFill>
                  <a:schemeClr val="tx1"/>
                </a:solidFill>
              </a:rPr>
              <a:t>    Ratio </a:t>
            </a:r>
            <a:r>
              <a:rPr lang="en-US" altLang="en-US" b="1" i="1" smtClean="0">
                <a:solidFill>
                  <a:srgbClr val="FF0000"/>
                </a:solidFill>
              </a:rPr>
              <a:t>O(log</a:t>
            </a:r>
            <a:r>
              <a:rPr lang="en-US" altLang="en-US" b="1" i="1" baseline="30000" smtClean="0">
                <a:solidFill>
                  <a:srgbClr val="FF0000"/>
                </a:solidFill>
              </a:rPr>
              <a:t>2</a:t>
            </a:r>
            <a:r>
              <a:rPr lang="en-US" altLang="en-US" b="1" i="1" smtClean="0">
                <a:solidFill>
                  <a:srgbClr val="FF0000"/>
                </a:solidFill>
              </a:rPr>
              <a:t> k / log log k)  </a:t>
            </a:r>
            <a:r>
              <a:rPr lang="en-US" altLang="en-US" b="1" i="1" smtClean="0">
                <a:solidFill>
                  <a:schemeClr val="tx1"/>
                </a:solidFill>
              </a:rPr>
              <a:t>possible and is tight under the unique game conjecture.</a:t>
            </a: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/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Most important open problem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is open from </a:t>
            </a:r>
            <a:r>
              <a:rPr lang="en-US" altLang="en-US" smtClean="0">
                <a:solidFill>
                  <a:srgbClr val="FF0000"/>
                </a:solidFill>
              </a:rPr>
              <a:t>1998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I will “risk” a conjecture.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00B050"/>
                </a:solidFill>
              </a:rPr>
              <a:t>Open problem 2</a:t>
            </a:r>
            <a:r>
              <a:rPr lang="en-US" altLang="en-US" smtClean="0"/>
              <a:t>: Show that under the </a:t>
            </a:r>
            <a:r>
              <a:rPr lang="en-US" altLang="en-US" smtClean="0">
                <a:solidFill>
                  <a:srgbClr val="00B050"/>
                </a:solidFill>
              </a:rPr>
              <a:t>ETH </a:t>
            </a:r>
            <a:r>
              <a:rPr lang="en-US" altLang="en-US" smtClean="0"/>
              <a:t>no</a:t>
            </a:r>
          </a:p>
          <a:p>
            <a:r>
              <a:rPr lang="en-US" altLang="en-US" smtClean="0">
                <a:solidFill>
                  <a:srgbClr val="7030A0"/>
                </a:solidFill>
              </a:rPr>
              <a:t>polynomial time polylog ratio </a:t>
            </a:r>
            <a:r>
              <a:rPr lang="en-US" altLang="en-US" smtClean="0"/>
              <a:t>exists for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Directed Steiner Tree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New result: the basic LP has integrality gap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n</a:t>
            </a:r>
            <a:r>
              <a:rPr lang="en-US" altLang="en-US" b="1" i="1" baseline="30000" smtClean="0">
                <a:solidFill>
                  <a:srgbClr val="FF0000"/>
                </a:solidFill>
              </a:rPr>
              <a:t>10</a:t>
            </a:r>
            <a:r>
              <a:rPr lang="en-US" altLang="en-US" b="1" i="1" smtClean="0">
                <a:solidFill>
                  <a:srgbClr val="FF0000"/>
                </a:solidFill>
              </a:rPr>
              <a:t> by   </a:t>
            </a:r>
            <a:r>
              <a:rPr lang="en-US" altLang="en-US" i="1" smtClean="0">
                <a:solidFill>
                  <a:srgbClr val="7030A0"/>
                </a:solidFill>
              </a:rPr>
              <a:t>Laekhanukit, Li.</a:t>
            </a:r>
            <a:endParaRPr lang="en-US" altLang="en-US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B0F0"/>
                </a:solidFill>
              </a:rPr>
              <a:t>Best time for (1-</a:t>
            </a:r>
            <a:r>
              <a:rPr lang="el-GR" altLang="en-US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)ln for Set Cover</a:t>
            </a:r>
            <a:endParaRPr lang="en-US" altLang="en-US" smtClean="0">
              <a:solidFill>
                <a:srgbClr val="00B0F0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Tight lower bound </a:t>
            </a:r>
            <a:r>
              <a:rPr lang="en-US" altLang="en-US" smtClean="0">
                <a:solidFill>
                  <a:srgbClr val="7030A0"/>
                </a:solidFill>
              </a:rPr>
              <a:t>by Cygan Halldorsson</a:t>
            </a:r>
          </a:p>
          <a:p>
            <a:r>
              <a:rPr lang="en-US" altLang="en-US" smtClean="0">
                <a:solidFill>
                  <a:srgbClr val="7030A0"/>
                </a:solidFill>
              </a:rPr>
              <a:t>Kortsarz.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Lower bound based </a:t>
            </a:r>
            <a:r>
              <a:rPr lang="en-US" altLang="en-US" smtClean="0">
                <a:solidFill>
                  <a:srgbClr val="00B050"/>
                </a:solidFill>
              </a:rPr>
              <a:t>on Projection Game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conjecture </a:t>
            </a:r>
            <a:r>
              <a:rPr lang="en-US" altLang="en-US" smtClean="0">
                <a:solidFill>
                  <a:schemeClr val="tx1"/>
                </a:solidFill>
              </a:rPr>
              <a:t>by </a:t>
            </a:r>
            <a:r>
              <a:rPr lang="en-US" altLang="en-US" smtClean="0">
                <a:solidFill>
                  <a:srgbClr val="7030A0"/>
                </a:solidFill>
              </a:rPr>
              <a:t>Dana Moskowitz </a:t>
            </a:r>
          </a:p>
          <a:p>
            <a:endParaRPr lang="en-US" altLang="en-US" smtClean="0">
              <a:solidFill>
                <a:srgbClr val="7030A0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Best time (there was an upper bound so we only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did lower bound) </a:t>
            </a:r>
            <a:r>
              <a:rPr lang="en-US" altLang="en-US" smtClean="0">
                <a:solidFill>
                  <a:srgbClr val="FF0000"/>
                </a:solidFill>
              </a:rPr>
              <a:t>exp(</a:t>
            </a:r>
            <a:r>
              <a:rPr lang="en-US" altLang="en-US" b="1" smtClean="0">
                <a:solidFill>
                  <a:srgbClr val="FF0000"/>
                </a:solidFill>
              </a:rPr>
              <a:t>O(n </a:t>
            </a:r>
            <a:r>
              <a:rPr lang="en-US" altLang="en-US" sz="36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)).</a:t>
            </a:r>
          </a:p>
          <a:p>
            <a:r>
              <a:rPr lang="en-US" altLang="en-US" sz="3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Complex. Based on the </a:t>
            </a:r>
            <a:r>
              <a:rPr lang="en-US" altLang="en-US" sz="3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Moskowitz </a:t>
            </a:r>
            <a:r>
              <a:rPr lang="en-US" altLang="en-US" sz="3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with </a:t>
            </a:r>
          </a:p>
          <a:p>
            <a:r>
              <a:rPr lang="en-US" altLang="en-US" sz="3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Directed Steiner and GST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Is an upper bound </a:t>
            </a:r>
            <a:r>
              <a:rPr lang="en-US" altLang="en-US" sz="3200" smtClean="0">
                <a:solidFill>
                  <a:srgbClr val="FF0000"/>
                </a:solidFill>
              </a:rPr>
              <a:t>exp(</a:t>
            </a:r>
            <a:r>
              <a:rPr lang="en-US" altLang="en-US" sz="3200" b="1" smtClean="0">
                <a:solidFill>
                  <a:srgbClr val="FF0000"/>
                </a:solidFill>
              </a:rPr>
              <a:t>O(n</a:t>
            </a:r>
            <a:r>
              <a:rPr lang="en-US" altLang="en-US" sz="3200" b="1" baseline="300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z="3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r>
              <a:rPr lang="en-US" altLang="en-US" sz="32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for </a:t>
            </a:r>
            <a:endParaRPr lang="en-US" altLang="en-US" sz="3600" b="1" i="1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Directed Steiner </a:t>
            </a:r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hence </a:t>
            </a:r>
            <a:r>
              <a:rPr lang="en-US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Steiner, </a:t>
            </a:r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</a:p>
          <a:p>
            <a:r>
              <a:rPr lang="en-US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 polymatroid.</a:t>
            </a:r>
          </a:p>
          <a:p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were able to design such algorithms if</a:t>
            </a:r>
          </a:p>
          <a:p>
            <a:r>
              <a:rPr lang="el-GR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</a:t>
            </a:r>
            <a:r>
              <a:rPr lang="en-US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1/2 </a:t>
            </a:r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(non trivial).</a:t>
            </a:r>
          </a:p>
          <a:p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Hence tight times for approximation of all</a:t>
            </a:r>
          </a:p>
          <a:p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of the above if  </a:t>
            </a:r>
            <a:r>
              <a:rPr lang="el-GR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ε&lt;</a:t>
            </a:r>
            <a:r>
              <a:rPr lang="en-US" altLang="en-US" sz="36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1/2 </a:t>
            </a:r>
            <a:r>
              <a:rPr lang="en-US" altLang="en-US" sz="3600" b="1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Open.</a:t>
            </a:r>
            <a:endParaRPr lang="en-US" altLang="en-US" sz="3600" smtClean="0">
              <a:solidFill>
                <a:schemeClr val="tx1"/>
              </a:solidFill>
            </a:endParaRPr>
          </a:p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We are going to have a lot of open questions </a:t>
            </a:r>
            <a:r>
              <a:rPr lang="en-US" altLang="en-US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en-US" altLang="en-US" smtClean="0">
              <a:solidFill>
                <a:srgbClr val="00B0F0"/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7030A0"/>
                </a:solidFill>
              </a:rPr>
              <a:t>Open problem 3: </a:t>
            </a:r>
            <a:r>
              <a:rPr lang="en-US" altLang="en-US" smtClean="0"/>
              <a:t>Does the upper bound for 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Directed Steiner tree </a:t>
            </a:r>
            <a:r>
              <a:rPr lang="en-US" altLang="en-US" smtClean="0"/>
              <a:t>holds if </a:t>
            </a:r>
            <a:r>
              <a:rPr lang="el-GR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&lt;1/2.</a:t>
            </a:r>
          </a:p>
          <a:p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I think not. The problem is that a </a:t>
            </a:r>
            <a:r>
              <a:rPr lang="en-US" altLang="en-US" sz="3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lower </a:t>
            </a:r>
          </a:p>
          <a:p>
            <a:r>
              <a:rPr lang="en-US" altLang="en-US" sz="3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</a:t>
            </a:r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3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bound, </a:t>
            </a:r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needed, that match.</a:t>
            </a:r>
          </a:p>
          <a:p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Seems hard to do. I do not even know the right</a:t>
            </a:r>
          </a:p>
          <a:p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running time.</a:t>
            </a:r>
          </a:p>
          <a:p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3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Set-Cover </a:t>
            </a:r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the upper bound holds for any </a:t>
            </a:r>
            <a:r>
              <a:rPr lang="el-GR" altLang="en-US" sz="3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An open problem from the </a:t>
            </a:r>
            <a:br>
              <a:rPr lang="en-US" altLang="en-US" smtClean="0">
                <a:solidFill>
                  <a:srgbClr val="00B0F0"/>
                </a:solidFill>
              </a:rPr>
            </a:br>
            <a:r>
              <a:rPr lang="en-US" altLang="en-US" smtClean="0">
                <a:solidFill>
                  <a:srgbClr val="00B0F0"/>
                </a:solidFill>
              </a:rPr>
              <a:t>8-th flex’ network design WS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question was posed by</a:t>
            </a:r>
          </a:p>
          <a:p>
            <a:r>
              <a:rPr lang="en-US" altLang="en-US" b="1" smtClean="0">
                <a:solidFill>
                  <a:srgbClr val="7030A0"/>
                </a:solidFill>
              </a:rPr>
              <a:t>Mohammad Taghi Hajiaghayi  </a:t>
            </a:r>
            <a:r>
              <a:rPr lang="en-US" altLang="en-US" b="1" smtClean="0">
                <a:solidFill>
                  <a:schemeClr val="tx1"/>
                </a:solidFill>
              </a:rPr>
              <a:t>in the context of</a:t>
            </a:r>
          </a:p>
          <a:p>
            <a:r>
              <a:rPr lang="en-US" altLang="en-US" b="1" smtClean="0">
                <a:solidFill>
                  <a:schemeClr val="tx1"/>
                </a:solidFill>
              </a:rPr>
              <a:t>On-Line algorithms.</a:t>
            </a:r>
          </a:p>
          <a:p>
            <a:r>
              <a:rPr lang="en-US" altLang="en-US" b="1" smtClean="0">
                <a:solidFill>
                  <a:schemeClr val="tx1"/>
                </a:solidFill>
              </a:rPr>
              <a:t>Approximate within polylog the </a:t>
            </a:r>
            <a:r>
              <a:rPr lang="en-US" altLang="en-US" b="1" smtClean="0">
                <a:solidFill>
                  <a:srgbClr val="FF0000"/>
                </a:solidFill>
              </a:rPr>
              <a:t>GST problem 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with degree bounds.</a:t>
            </a:r>
          </a:p>
          <a:p>
            <a:r>
              <a:rPr lang="en-US" altLang="en-US" b="1" smtClean="0">
                <a:solidFill>
                  <a:schemeClr val="tx1"/>
                </a:solidFill>
              </a:rPr>
              <a:t>It is not possible to handle both degree bounds </a:t>
            </a:r>
          </a:p>
          <a:p>
            <a:r>
              <a:rPr lang="en-US" altLang="en-US" b="1" smtClean="0">
                <a:solidFill>
                  <a:schemeClr val="tx1"/>
                </a:solidFill>
              </a:rPr>
              <a:t>and weight in the on-line setting. So choose</a:t>
            </a:r>
          </a:p>
          <a:p>
            <a:r>
              <a:rPr lang="en-US" altLang="en-US" b="1" smtClean="0">
                <a:solidFill>
                  <a:schemeClr val="tx1"/>
                </a:solidFill>
              </a:rPr>
              <a:t>one of them.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Degree bounded Group Steiner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Individual degree bounds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are added.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For the cost we still have the </a:t>
            </a:r>
            <a:r>
              <a:rPr lang="el-GR" altLang="en-US" sz="9600" dirty="0" smtClean="0">
                <a:solidFill>
                  <a:srgbClr val="CC0000"/>
                </a:solidFill>
              </a:rPr>
              <a:t>Ω</a:t>
            </a:r>
            <a:r>
              <a:rPr lang="en-US" altLang="en-US" sz="9600" dirty="0" smtClean="0">
                <a:solidFill>
                  <a:srgbClr val="CC0000"/>
                </a:solidFill>
              </a:rPr>
              <a:t>(log </a:t>
            </a:r>
            <a:r>
              <a:rPr lang="en-US" altLang="en-US" sz="9600" baseline="30000" dirty="0" smtClean="0">
                <a:solidFill>
                  <a:srgbClr val="CC0000"/>
                </a:solidFill>
              </a:rPr>
              <a:t>2-</a:t>
            </a:r>
            <a:r>
              <a:rPr lang="en-US" altLang="en-US" sz="9600" baseline="30000" dirty="0" smtClean="0">
                <a:solidFill>
                  <a:srgbClr val="CC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9600" dirty="0" smtClean="0">
                <a:solidFill>
                  <a:srgbClr val="CC0000"/>
                </a:solidFill>
              </a:rPr>
              <a:t> n)</a:t>
            </a:r>
            <a:r>
              <a:rPr lang="en-US" altLang="en-US" sz="9600" dirty="0" smtClean="0"/>
              <a:t>  hardness.</a:t>
            </a:r>
          </a:p>
          <a:p>
            <a:pPr>
              <a:defRPr/>
            </a:pPr>
            <a:endParaRPr lang="en-US" sz="9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But for degree bounds we only have </a:t>
            </a:r>
            <a:r>
              <a:rPr lang="el-GR" altLang="en-US" sz="9800" dirty="0" smtClean="0">
                <a:solidFill>
                  <a:srgbClr val="CC0000"/>
                </a:solidFill>
              </a:rPr>
              <a:t>Ω</a:t>
            </a:r>
            <a:r>
              <a:rPr lang="en-US" altLang="en-US" sz="9800" dirty="0" smtClean="0">
                <a:solidFill>
                  <a:srgbClr val="CC0000"/>
                </a:solidFill>
              </a:rPr>
              <a:t>(log n)</a:t>
            </a:r>
            <a:r>
              <a:rPr lang="en-US" sz="9800" dirty="0" smtClean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hardness even for a star.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I worked on </a:t>
            </a:r>
            <a:r>
              <a:rPr lang="en-US" sz="9800" dirty="0" smtClean="0">
                <a:solidFill>
                  <a:srgbClr val="7030A0"/>
                </a:solidFill>
              </a:rPr>
              <a:t>this problem and other degree </a:t>
            </a:r>
          </a:p>
          <a:p>
            <a:pPr>
              <a:defRPr/>
            </a:pPr>
            <a:r>
              <a:rPr lang="en-US" sz="9800" dirty="0" smtClean="0">
                <a:solidFill>
                  <a:srgbClr val="7030A0"/>
                </a:solidFill>
              </a:rPr>
              <a:t>problems. FRT </a:t>
            </a:r>
            <a:r>
              <a:rPr lang="en-US" sz="9800" dirty="0" smtClean="0">
                <a:solidFill>
                  <a:schemeClr val="tx1"/>
                </a:solidFill>
              </a:rPr>
              <a:t>not possible. But some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approximation on trees</a:t>
            </a:r>
            <a:r>
              <a:rPr lang="en-US" sz="9800" dirty="0">
                <a:solidFill>
                  <a:schemeClr val="tx1"/>
                </a:solidFill>
              </a:rPr>
              <a:t> </a:t>
            </a:r>
            <a:r>
              <a:rPr lang="en-US" sz="9800" dirty="0" smtClean="0">
                <a:solidFill>
                  <a:schemeClr val="tx1"/>
                </a:solidFill>
              </a:rPr>
              <a:t>input not hard. But</a:t>
            </a:r>
          </a:p>
          <a:p>
            <a:pPr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(O</a:t>
            </a:r>
            <a:r>
              <a:rPr lang="en-US" altLang="en-US" sz="9800" dirty="0" smtClean="0">
                <a:solidFill>
                  <a:srgbClr val="FF0000"/>
                </a:solidFill>
              </a:rPr>
              <a:t>(log</a:t>
            </a:r>
            <a:r>
              <a:rPr lang="en-US" altLang="en-US" sz="9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sz="9800" dirty="0" smtClean="0">
                <a:solidFill>
                  <a:srgbClr val="FF0000"/>
                </a:solidFill>
              </a:rPr>
              <a:t> n),</a:t>
            </a:r>
            <a:r>
              <a:rPr lang="el-GR" altLang="en-US" sz="9800" dirty="0" smtClean="0">
                <a:solidFill>
                  <a:srgbClr val="CC0000"/>
                </a:solidFill>
              </a:rPr>
              <a:t> </a:t>
            </a:r>
            <a:r>
              <a:rPr lang="en-US" altLang="en-US" sz="9800" dirty="0" smtClean="0">
                <a:solidFill>
                  <a:srgbClr val="CC0000"/>
                </a:solidFill>
              </a:rPr>
              <a:t>O(log</a:t>
            </a:r>
            <a:r>
              <a:rPr lang="en-US" altLang="en-US" sz="9800" baseline="30000" dirty="0" smtClean="0">
                <a:solidFill>
                  <a:srgbClr val="CC0000"/>
                </a:solidFill>
              </a:rPr>
              <a:t>2</a:t>
            </a:r>
            <a:r>
              <a:rPr lang="en-US" altLang="en-US" sz="9800" dirty="0" smtClean="0">
                <a:solidFill>
                  <a:srgbClr val="CC0000"/>
                </a:solidFill>
              </a:rPr>
              <a:t> n)) </a:t>
            </a:r>
            <a:r>
              <a:rPr lang="en-US" altLang="en-US" sz="9800" dirty="0" smtClean="0">
                <a:solidFill>
                  <a:schemeClr val="tx1"/>
                </a:solidFill>
              </a:rPr>
              <a:t>not immediate at all </a:t>
            </a:r>
            <a:r>
              <a:rPr lang="en-US" altLang="en-US" sz="9800" dirty="0" smtClean="0">
                <a:solidFill>
                  <a:srgbClr val="7030A0"/>
                </a:solidFill>
              </a:rPr>
              <a:t>[KN]  </a:t>
            </a: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Let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v</a:t>
            </a:r>
            <a:r>
              <a:rPr lang="en-US" altLang="en-US"/>
              <a:t> be the parent edge of </a:t>
            </a:r>
            <a:r>
              <a:rPr lang="en-US" altLang="en-US">
                <a:solidFill>
                  <a:srgbClr val="FF0000"/>
                </a:solidFill>
              </a:rPr>
              <a:t>v.</a:t>
            </a:r>
            <a:r>
              <a:rPr lang="en-US" altLang="en-US"/>
              <a:t> Let </a:t>
            </a: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,u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…u</a:t>
            </a:r>
            <a:r>
              <a:rPr lang="en-US" altLang="en-US" baseline="-25000">
                <a:solidFill>
                  <a:srgbClr val="FF0000"/>
                </a:solidFill>
              </a:rPr>
              <a:t>p  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be the children of </a:t>
            </a:r>
            <a:r>
              <a:rPr lang="en-US" altLang="en-US">
                <a:solidFill>
                  <a:srgbClr val="FF0000"/>
                </a:solidFill>
              </a:rPr>
              <a:t>v</a:t>
            </a:r>
            <a:r>
              <a:rPr lang="en-US" altLang="en-US"/>
              <a:t> in the tree. 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i </a:t>
            </a:r>
            <a:r>
              <a:rPr lang="en-US" altLang="en-US">
                <a:solidFill>
                  <a:srgbClr val="FF0000"/>
                </a:solidFill>
              </a:rPr>
              <a:t>=(v, u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)</a:t>
            </a:r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 baseline="-25000"/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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 x(e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</a:t>
            </a:r>
            <a:r>
              <a:rPr lang="en-US" altLang="en-US">
                <a:solidFill>
                  <a:srgbClr val="FF0000"/>
                </a:solidFill>
              </a:rPr>
              <a:t> x(e</a:t>
            </a:r>
            <a:r>
              <a:rPr lang="en-US" altLang="en-US" baseline="-25000">
                <a:solidFill>
                  <a:srgbClr val="FF0000"/>
                </a:solidFill>
              </a:rPr>
              <a:t>v</a:t>
            </a:r>
            <a:r>
              <a:rPr lang="en-US" altLang="en-US">
                <a:solidFill>
                  <a:srgbClr val="FF0000"/>
                </a:solidFill>
              </a:rPr>
              <a:t>)*d</a:t>
            </a:r>
            <a:r>
              <a:rPr lang="en-US" altLang="en-US" baseline="-25000">
                <a:solidFill>
                  <a:srgbClr val="FF0000"/>
                </a:solidFill>
              </a:rPr>
              <a:t>v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is a valid inequality.</a:t>
            </a:r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/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If </a:t>
            </a:r>
            <a:r>
              <a:rPr lang="en-US" altLang="en-US">
                <a:solidFill>
                  <a:srgbClr val="FF0000"/>
                </a:solidFill>
              </a:rPr>
              <a:t>x(e</a:t>
            </a:r>
            <a:r>
              <a:rPr lang="en-US" altLang="en-US" baseline="-25000">
                <a:solidFill>
                  <a:srgbClr val="FF0000"/>
                </a:solidFill>
              </a:rPr>
              <a:t>v</a:t>
            </a:r>
            <a:r>
              <a:rPr lang="en-US" altLang="en-US">
                <a:solidFill>
                  <a:srgbClr val="FF0000"/>
                </a:solidFill>
              </a:rPr>
              <a:t>)=0  </a:t>
            </a:r>
            <a:r>
              <a:rPr lang="en-US" altLang="en-US"/>
              <a:t>then all </a:t>
            </a:r>
            <a:r>
              <a:rPr lang="en-US" altLang="en-US">
                <a:solidFill>
                  <a:srgbClr val="FF0000"/>
                </a:solidFill>
              </a:rPr>
              <a:t>x(e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) </a:t>
            </a:r>
            <a:r>
              <a:rPr lang="en-US" altLang="en-US"/>
              <a:t>must be zero for all </a:t>
            </a:r>
            <a:r>
              <a:rPr lang="en-US" altLang="en-US">
                <a:solidFill>
                  <a:srgbClr val="FF0000"/>
                </a:solidFill>
              </a:rPr>
              <a:t>i.</a:t>
            </a:r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If </a:t>
            </a:r>
            <a:r>
              <a:rPr lang="en-US" altLang="en-US">
                <a:solidFill>
                  <a:srgbClr val="FF0000"/>
                </a:solidFill>
              </a:rPr>
              <a:t>x(e</a:t>
            </a:r>
            <a:r>
              <a:rPr lang="en-US" altLang="en-US" baseline="-25000">
                <a:solidFill>
                  <a:srgbClr val="FF0000"/>
                </a:solidFill>
              </a:rPr>
              <a:t>v</a:t>
            </a:r>
            <a:r>
              <a:rPr lang="en-US" altLang="en-US">
                <a:solidFill>
                  <a:srgbClr val="FF0000"/>
                </a:solidFill>
              </a:rPr>
              <a:t>)=1 </a:t>
            </a:r>
            <a:r>
              <a:rPr lang="en-US" altLang="en-US"/>
              <a:t>then 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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 x(e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</a:t>
            </a:r>
            <a:r>
              <a:rPr lang="en-US" altLang="en-US">
                <a:solidFill>
                  <a:srgbClr val="FF0000"/>
                </a:solidFill>
              </a:rPr>
              <a:t> d</a:t>
            </a:r>
            <a:r>
              <a:rPr lang="en-US" altLang="en-US" baseline="-25000">
                <a:solidFill>
                  <a:srgbClr val="FF0000"/>
                </a:solidFill>
              </a:rPr>
              <a:t>v 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is a valid inequality. Also matches the rounding of </a:t>
            </a:r>
            <a:r>
              <a:rPr lang="en-US" altLang="en-US">
                <a:solidFill>
                  <a:srgbClr val="7030A0"/>
                </a:solidFill>
              </a:rPr>
              <a:t>[GKR]</a:t>
            </a:r>
          </a:p>
          <a:p>
            <a:pPr>
              <a:buClr>
                <a:srgbClr val="2DA2BF"/>
              </a:buClr>
              <a:buSzPct val="68000"/>
              <a:buFont typeface="Wingdings 3" panose="05040102010807070707" pitchFamily="18" charset="2"/>
              <a:buNone/>
            </a:pPr>
            <a:endParaRPr lang="en-US" alt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A tight algorithm.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800" dirty="0" smtClean="0">
                <a:solidFill>
                  <a:srgbClr val="7030A0"/>
                </a:solidFill>
              </a:rPr>
              <a:t>X. </a:t>
            </a:r>
            <a:r>
              <a:rPr lang="en-US" sz="9800" dirty="0" err="1" smtClean="0">
                <a:solidFill>
                  <a:srgbClr val="7030A0"/>
                </a:solidFill>
              </a:rPr>
              <a:t>Guo</a:t>
            </a:r>
            <a:r>
              <a:rPr lang="en-US" sz="9800" dirty="0" smtClean="0">
                <a:solidFill>
                  <a:srgbClr val="7030A0"/>
                </a:solidFill>
              </a:rPr>
              <a:t>, G. </a:t>
            </a:r>
            <a:r>
              <a:rPr lang="en-US" sz="9800" dirty="0" err="1" smtClean="0">
                <a:solidFill>
                  <a:srgbClr val="7030A0"/>
                </a:solidFill>
              </a:rPr>
              <a:t>Kortsarz</a:t>
            </a:r>
            <a:r>
              <a:rPr lang="en-US" sz="9800" dirty="0" smtClean="0">
                <a:solidFill>
                  <a:srgbClr val="7030A0"/>
                </a:solidFill>
              </a:rPr>
              <a:t>, B </a:t>
            </a:r>
            <a:r>
              <a:rPr lang="en-US" sz="9800" dirty="0" err="1" smtClean="0">
                <a:solidFill>
                  <a:srgbClr val="7030A0"/>
                </a:solidFill>
              </a:rPr>
              <a:t>Laekhanukit</a:t>
            </a:r>
            <a:r>
              <a:rPr lang="en-US" sz="9800" dirty="0" smtClean="0">
                <a:solidFill>
                  <a:srgbClr val="7030A0"/>
                </a:solidFill>
              </a:rPr>
              <a:t>, S. Li and D. </a:t>
            </a:r>
            <a:r>
              <a:rPr lang="en-US" sz="9800" dirty="0" err="1" smtClean="0">
                <a:solidFill>
                  <a:srgbClr val="7030A0"/>
                </a:solidFill>
              </a:rPr>
              <a:t>Vaz</a:t>
            </a: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7030A0"/>
                </a:solidFill>
              </a:rPr>
              <a:t> J. Xian</a:t>
            </a: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Bounded Degree Steiner Tree and Bounded Degree</a:t>
            </a:r>
          </a:p>
          <a:p>
            <a:pPr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Group Steiner tree.  </a:t>
            </a:r>
            <a:r>
              <a:rPr lang="en-US" sz="9800" dirty="0" err="1" smtClean="0">
                <a:solidFill>
                  <a:srgbClr val="00B050"/>
                </a:solidFill>
              </a:rPr>
              <a:t>Algorithmica</a:t>
            </a:r>
            <a:r>
              <a:rPr lang="en-US" sz="9800" dirty="0" smtClean="0">
                <a:solidFill>
                  <a:srgbClr val="00B050"/>
                </a:solidFill>
              </a:rPr>
              <a:t>.</a:t>
            </a: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(O(log</a:t>
            </a:r>
            <a:r>
              <a:rPr lang="en-US" sz="98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9800" dirty="0" smtClean="0">
                <a:solidFill>
                  <a:srgbClr val="FF0000"/>
                </a:solidFill>
                <a:sym typeface="Symbol" panose="05050102010706020507" pitchFamily="18" charset="2"/>
              </a:rPr>
              <a:t> n), O(log n) ) </a:t>
            </a: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ratio, polynomial time </a:t>
            </a:r>
            <a:r>
              <a:rPr lang="en-US" sz="9800" dirty="0" smtClean="0">
                <a:solidFill>
                  <a:srgbClr val="7030A0"/>
                </a:solidFill>
                <a:sym typeface="Symbol" panose="05050102010706020507" pitchFamily="18" charset="2"/>
              </a:rPr>
              <a:t>GST.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Idea: boost the probability </a:t>
            </a:r>
            <a:r>
              <a:rPr lang="en-US" altLang="en-US" sz="96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96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9600" dirty="0" smtClean="0">
                <a:solidFill>
                  <a:srgbClr val="FF0000"/>
                </a:solidFill>
              </a:rPr>
              <a:t>/</a:t>
            </a:r>
            <a:r>
              <a:rPr lang="en-US" altLang="en-US" sz="96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96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altLang="en-US" sz="9600" baseline="-25000" dirty="0" smtClean="0">
                <a:solidFill>
                  <a:srgbClr val="FF0000"/>
                </a:solidFill>
              </a:rPr>
              <a:t>(e) </a:t>
            </a:r>
            <a:endParaRPr lang="en-US" altLang="en-US" sz="96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9600" dirty="0" smtClean="0">
                <a:solidFill>
                  <a:schemeClr val="tx1"/>
                </a:solidFill>
              </a:rPr>
              <a:t>by a term</a:t>
            </a:r>
            <a:r>
              <a:rPr lang="en-US" altLang="en-US" sz="9600" dirty="0" smtClean="0">
                <a:solidFill>
                  <a:srgbClr val="FF0000"/>
                </a:solidFill>
              </a:rPr>
              <a:t> </a:t>
            </a:r>
            <a:r>
              <a:rPr lang="en-US" altLang="en-US" sz="9600" dirty="0" err="1" smtClean="0">
                <a:solidFill>
                  <a:srgbClr val="FF0000"/>
                </a:solidFill>
              </a:rPr>
              <a:t>dist</a:t>
            </a:r>
            <a:r>
              <a:rPr lang="en-US" altLang="en-US" sz="9600" dirty="0" smtClean="0">
                <a:solidFill>
                  <a:srgbClr val="FF0000"/>
                </a:solidFill>
              </a:rPr>
              <a:t>/(dist-1). </a:t>
            </a:r>
            <a:r>
              <a:rPr lang="en-US" altLang="en-US" sz="9600" dirty="0" smtClean="0">
                <a:solidFill>
                  <a:schemeClr val="tx1"/>
                </a:solidFill>
              </a:rPr>
              <a:t>Makes small difference in the </a:t>
            </a:r>
          </a:p>
          <a:p>
            <a:pPr>
              <a:defRPr/>
            </a:pPr>
            <a:r>
              <a:rPr lang="en-US" altLang="en-US" sz="9600" dirty="0" smtClean="0">
                <a:solidFill>
                  <a:schemeClr val="tx1"/>
                </a:solidFill>
              </a:rPr>
              <a:t>cost but large difference in the probability a group is </a:t>
            </a:r>
          </a:p>
          <a:p>
            <a:pPr>
              <a:defRPr/>
            </a:pPr>
            <a:r>
              <a:rPr lang="en-US" altLang="en-US" sz="9600" dirty="0" smtClean="0">
                <a:solidFill>
                  <a:schemeClr val="tx1"/>
                </a:solidFill>
              </a:rPr>
              <a:t>covered. </a:t>
            </a:r>
            <a:r>
              <a:rPr lang="en-US" altLang="en-US" sz="9600" dirty="0" smtClean="0">
                <a:solidFill>
                  <a:srgbClr val="7030A0"/>
                </a:solidFill>
              </a:rPr>
              <a:t>Very complex.</a:t>
            </a: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Given a graph </a:t>
            </a:r>
            <a:r>
              <a:rPr lang="en-US" altLang="en-US">
                <a:solidFill>
                  <a:srgbClr val="CC0000"/>
                </a:solidFill>
              </a:rPr>
              <a:t>G(V,E)</a:t>
            </a:r>
            <a:r>
              <a:rPr lang="en-US" altLang="en-US"/>
              <a:t> with edge costs </a:t>
            </a:r>
            <a:r>
              <a:rPr lang="en-US" altLang="en-US">
                <a:solidFill>
                  <a:srgbClr val="CC0000"/>
                </a:solidFill>
              </a:rPr>
              <a:t>c(e)</a:t>
            </a:r>
            <a:r>
              <a:rPr lang="en-US" altLang="en-US"/>
              <a:t> and a root </a:t>
            </a:r>
            <a:r>
              <a:rPr lang="en-US" altLang="en-US">
                <a:solidFill>
                  <a:srgbClr val="CC0000"/>
                </a:solidFill>
              </a:rPr>
              <a:t>r</a:t>
            </a:r>
            <a:r>
              <a:rPr lang="en-US" altLang="en-US"/>
              <a:t>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A group is a subset </a:t>
            </a:r>
            <a:r>
              <a:rPr lang="en-US" altLang="en-US">
                <a:solidFill>
                  <a:srgbClr val="CC0000"/>
                </a:solidFill>
              </a:rPr>
              <a:t>U</a:t>
            </a:r>
            <a:r>
              <a:rPr lang="en-US" altLang="en-US" baseline="-25000">
                <a:solidFill>
                  <a:srgbClr val="CC0000"/>
                </a:solidFill>
              </a:rPr>
              <a:t>i</a:t>
            </a:r>
            <a:r>
              <a:rPr lang="en-US" altLang="en-US" baseline="-25000"/>
              <a:t> </a:t>
            </a:r>
            <a:r>
              <a:rPr lang="en-US" altLang="en-US"/>
              <a:t>of </a:t>
            </a:r>
            <a:r>
              <a:rPr lang="en-US" altLang="en-US">
                <a:solidFill>
                  <a:srgbClr val="CC0000"/>
                </a:solidFill>
              </a:rPr>
              <a:t>V</a:t>
            </a:r>
            <a:r>
              <a:rPr lang="en-US" altLang="en-US"/>
              <a:t>. 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We are given </a:t>
            </a:r>
            <a:r>
              <a:rPr lang="en-US" altLang="en-US">
                <a:solidFill>
                  <a:srgbClr val="CC0000"/>
                </a:solidFill>
              </a:rPr>
              <a:t>k</a:t>
            </a:r>
            <a:r>
              <a:rPr lang="en-US" altLang="en-US"/>
              <a:t> groups </a:t>
            </a:r>
            <a:r>
              <a:rPr lang="en-US" altLang="en-US">
                <a:solidFill>
                  <a:srgbClr val="CC0000"/>
                </a:solidFill>
              </a:rPr>
              <a:t>U</a:t>
            </a:r>
            <a:r>
              <a:rPr lang="en-US" altLang="en-US" baseline="-25000">
                <a:solidFill>
                  <a:srgbClr val="CC0000"/>
                </a:solidFill>
              </a:rPr>
              <a:t>1</a:t>
            </a:r>
            <a:r>
              <a:rPr lang="en-US" altLang="en-US">
                <a:solidFill>
                  <a:srgbClr val="CC0000"/>
                </a:solidFill>
              </a:rPr>
              <a:t>,….,U</a:t>
            </a:r>
            <a:r>
              <a:rPr lang="en-US" altLang="en-US" baseline="-25000">
                <a:solidFill>
                  <a:srgbClr val="CC0000"/>
                </a:solidFill>
              </a:rPr>
              <a:t>k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The maximum size of a group is </a:t>
            </a:r>
            <a:r>
              <a:rPr lang="en-US" altLang="en-US">
                <a:solidFill>
                  <a:srgbClr val="CC0000"/>
                </a:solidFill>
              </a:rPr>
              <a:t>N</a:t>
            </a:r>
            <a:r>
              <a:rPr lang="en-US" altLang="en-US"/>
              <a:t>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A solution is a Tree </a:t>
            </a:r>
            <a:r>
              <a:rPr lang="en-US" altLang="en-US">
                <a:solidFill>
                  <a:srgbClr val="CC0000"/>
                </a:solidFill>
              </a:rPr>
              <a:t>T(V’,E’)</a:t>
            </a:r>
            <a:r>
              <a:rPr lang="en-US" altLang="en-US"/>
              <a:t>, rooted at </a:t>
            </a:r>
            <a:r>
              <a:rPr lang="en-US" altLang="en-US">
                <a:solidFill>
                  <a:srgbClr val="CC0000"/>
                </a:solidFill>
              </a:rPr>
              <a:t>r</a:t>
            </a:r>
            <a:r>
              <a:rPr lang="en-US" altLang="en-US"/>
              <a:t> so that </a:t>
            </a:r>
            <a:r>
              <a:rPr lang="en-US" altLang="en-US">
                <a:solidFill>
                  <a:srgbClr val="CC0000"/>
                </a:solidFill>
              </a:rPr>
              <a:t>V’</a:t>
            </a:r>
            <a:r>
              <a:rPr lang="en-US" altLang="en-US"/>
              <a:t> is a hitting set for  </a:t>
            </a:r>
            <a:r>
              <a:rPr lang="en-US" altLang="en-US">
                <a:solidFill>
                  <a:srgbClr val="CC0000"/>
                </a:solidFill>
              </a:rPr>
              <a:t>{U</a:t>
            </a:r>
            <a:r>
              <a:rPr lang="en-US" altLang="en-US" baseline="-25000">
                <a:solidFill>
                  <a:srgbClr val="CC0000"/>
                </a:solidFill>
              </a:rPr>
              <a:t>i </a:t>
            </a:r>
            <a:r>
              <a:rPr lang="en-US" altLang="en-US">
                <a:solidFill>
                  <a:srgbClr val="CC0000"/>
                </a:solidFill>
              </a:rPr>
              <a:t>}, </a:t>
            </a:r>
            <a:r>
              <a:rPr lang="en-US" altLang="en-US"/>
              <a:t>namely contains  at least one vertex of every</a:t>
            </a:r>
            <a:r>
              <a:rPr lang="en-US" altLang="en-US">
                <a:solidFill>
                  <a:srgbClr val="CC0000"/>
                </a:solidFill>
              </a:rPr>
              <a:t> U</a:t>
            </a:r>
            <a:r>
              <a:rPr lang="en-US" altLang="en-US" baseline="-25000">
                <a:solidFill>
                  <a:srgbClr val="CC0000"/>
                </a:solidFill>
              </a:rPr>
              <a:t>i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8600"/>
            <a:ext cx="84550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For Directed Steiner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800" dirty="0" smtClean="0">
                <a:solidFill>
                  <a:srgbClr val="7030A0"/>
                </a:solidFill>
              </a:rPr>
              <a:t>X. </a:t>
            </a:r>
            <a:r>
              <a:rPr lang="en-US" sz="9800" dirty="0" err="1" smtClean="0">
                <a:solidFill>
                  <a:srgbClr val="7030A0"/>
                </a:solidFill>
              </a:rPr>
              <a:t>Guo</a:t>
            </a:r>
            <a:r>
              <a:rPr lang="en-US" sz="9800" dirty="0" smtClean="0">
                <a:solidFill>
                  <a:srgbClr val="7030A0"/>
                </a:solidFill>
              </a:rPr>
              <a:t>, G. </a:t>
            </a:r>
            <a:r>
              <a:rPr lang="en-US" sz="9800" dirty="0" err="1" smtClean="0">
                <a:solidFill>
                  <a:srgbClr val="7030A0"/>
                </a:solidFill>
              </a:rPr>
              <a:t>Kortsarz</a:t>
            </a:r>
            <a:r>
              <a:rPr lang="en-US" sz="9800" dirty="0" smtClean="0">
                <a:solidFill>
                  <a:srgbClr val="7030A0"/>
                </a:solidFill>
              </a:rPr>
              <a:t>, B. </a:t>
            </a:r>
            <a:r>
              <a:rPr lang="en-US" sz="9800" dirty="0" err="1" smtClean="0">
                <a:solidFill>
                  <a:srgbClr val="7030A0"/>
                </a:solidFill>
              </a:rPr>
              <a:t>Laekhanukit</a:t>
            </a:r>
            <a:r>
              <a:rPr lang="en-US" sz="9800" dirty="0" smtClean="0">
                <a:solidFill>
                  <a:srgbClr val="7030A0"/>
                </a:solidFill>
              </a:rPr>
              <a:t>, S. Li and D. </a:t>
            </a:r>
            <a:r>
              <a:rPr lang="en-US" sz="9800" dirty="0" err="1" smtClean="0">
                <a:solidFill>
                  <a:srgbClr val="7030A0"/>
                </a:solidFill>
              </a:rPr>
              <a:t>Vaz</a:t>
            </a: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7030A0"/>
                </a:solidFill>
              </a:rPr>
              <a:t> J. Xian</a:t>
            </a:r>
          </a:p>
          <a:p>
            <a:pPr>
              <a:defRPr/>
            </a:pP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9800" dirty="0" smtClean="0"/>
              <a:t>Bounded Degree Steiner Tree.</a:t>
            </a: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800" dirty="0" err="1" smtClean="0">
                <a:solidFill>
                  <a:srgbClr val="FF0000"/>
                </a:solidFill>
              </a:rPr>
              <a:t>Polylog</a:t>
            </a:r>
            <a:r>
              <a:rPr lang="en-US" sz="9800" dirty="0" smtClean="0">
                <a:solidFill>
                  <a:srgbClr val="FF0000"/>
                </a:solidFill>
              </a:rPr>
              <a:t> ratio </a:t>
            </a:r>
            <a:r>
              <a:rPr lang="en-US" sz="9800" dirty="0" smtClean="0">
                <a:solidFill>
                  <a:schemeClr val="tx1"/>
                </a:solidFill>
              </a:rPr>
              <a:t>in </a:t>
            </a:r>
            <a:r>
              <a:rPr lang="en-US" sz="9800" dirty="0" smtClean="0">
                <a:solidFill>
                  <a:srgbClr val="FF0000"/>
                </a:solidFill>
              </a:rPr>
              <a:t>Quasi-Poly time</a:t>
            </a:r>
            <a:r>
              <a:rPr lang="en-US" sz="9800" dirty="0">
                <a:solidFill>
                  <a:schemeClr val="tx1"/>
                </a:solidFill>
              </a:rPr>
              <a:t> </a:t>
            </a:r>
            <a:r>
              <a:rPr lang="en-US" sz="9800" dirty="0" smtClean="0">
                <a:solidFill>
                  <a:schemeClr val="tx1"/>
                </a:solidFill>
              </a:rPr>
              <a:t>for </a:t>
            </a:r>
            <a:r>
              <a:rPr lang="en-US" sz="9800" dirty="0" smtClean="0">
                <a:solidFill>
                  <a:srgbClr val="00B050"/>
                </a:solidFill>
              </a:rPr>
              <a:t>DST </a:t>
            </a:r>
            <a:r>
              <a:rPr lang="en-US" sz="9800" dirty="0" smtClean="0">
                <a:solidFill>
                  <a:schemeClr val="tx1"/>
                </a:solidFill>
              </a:rPr>
              <a:t>both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Degree and  cost.  One of my most complex papers.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rgbClr val="00B050"/>
                </a:solidFill>
              </a:rPr>
              <a:t>Open question 4</a:t>
            </a:r>
            <a:r>
              <a:rPr lang="en-US" sz="9800" dirty="0" smtClean="0">
                <a:solidFill>
                  <a:schemeClr val="tx1"/>
                </a:solidFill>
              </a:rPr>
              <a:t>: </a:t>
            </a:r>
            <a:r>
              <a:rPr lang="en-US" sz="9800" dirty="0" smtClean="0">
                <a:solidFill>
                  <a:srgbClr val="00B0F0"/>
                </a:solidFill>
              </a:rPr>
              <a:t>Degree Bounded Steiner Tree</a:t>
            </a:r>
            <a:r>
              <a:rPr lang="en-US" sz="9800" dirty="0" smtClean="0">
                <a:solidFill>
                  <a:schemeClr val="tx1"/>
                </a:solidFill>
              </a:rPr>
              <a:t>: </a:t>
            </a: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 </a:t>
            </a:r>
            <a:r>
              <a:rPr lang="en-US" sz="9800" dirty="0" smtClean="0">
                <a:solidFill>
                  <a:srgbClr val="FF0000"/>
                </a:solidFill>
              </a:rPr>
              <a:t>(O(</a:t>
            </a:r>
            <a:r>
              <a:rPr lang="en-US" sz="9600" dirty="0" smtClean="0">
                <a:solidFill>
                  <a:srgbClr val="FF0000"/>
                </a:solidFill>
              </a:rPr>
              <a:t>n</a:t>
            </a:r>
            <a:r>
              <a:rPr lang="el-GR" sz="96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sz="96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9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polylog</a:t>
            </a:r>
            <a:r>
              <a:rPr lang="en-US" sz="9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(n)) ratio?</a:t>
            </a:r>
            <a:endParaRPr lang="en-US" sz="9600" dirty="0"/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Bounded Treewidth graphs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our purpose, these are graph so that every</a:t>
            </a:r>
          </a:p>
          <a:p>
            <a:r>
              <a:rPr lang="en-US" altLang="en-US" smtClean="0"/>
              <a:t>induced subgraph has a </a:t>
            </a:r>
            <a:r>
              <a:rPr lang="en-US" altLang="en-US" smtClean="0">
                <a:solidFill>
                  <a:srgbClr val="00B050"/>
                </a:solidFill>
              </a:rPr>
              <a:t>constant size vertex 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separator.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We do not know how to approximate </a:t>
            </a:r>
            <a:r>
              <a:rPr lang="en-US" altLang="en-US" smtClean="0">
                <a:solidFill>
                  <a:srgbClr val="00B050"/>
                </a:solidFill>
              </a:rPr>
              <a:t>Group 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Steiner Tree with degree bounds </a:t>
            </a:r>
            <a:r>
              <a:rPr lang="en-US" altLang="en-US" smtClean="0">
                <a:solidFill>
                  <a:schemeClr val="tx1"/>
                </a:solidFill>
              </a:rPr>
              <a:t>on general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graphs. So try </a:t>
            </a:r>
            <a:r>
              <a:rPr lang="en-US" altLang="en-US" smtClean="0">
                <a:solidFill>
                  <a:srgbClr val="FF0000"/>
                </a:solidFill>
              </a:rPr>
              <a:t>Bounded Treewidth.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There were two results: without degree bounds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and without costs.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Approximating GST on Bounded Treewidth graphs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The paper: </a:t>
            </a:r>
            <a:r>
              <a:rPr lang="en-US" altLang="en-US" smtClean="0">
                <a:solidFill>
                  <a:srgbClr val="FF0000"/>
                </a:solidFill>
              </a:rPr>
              <a:t>Survivable Network Design for 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Group Connectivity in Low-Treewidth Graphs</a:t>
            </a:r>
          </a:p>
          <a:p>
            <a:r>
              <a:rPr lang="en-US" altLang="en-US" smtClean="0">
                <a:solidFill>
                  <a:srgbClr val="7030A0"/>
                </a:solidFill>
              </a:rPr>
              <a:t>P. Chalermsook, S. Das, G. Even, B. Laekhanukit</a:t>
            </a:r>
          </a:p>
          <a:p>
            <a:r>
              <a:rPr lang="en-US" altLang="en-US" smtClean="0">
                <a:solidFill>
                  <a:srgbClr val="7030A0"/>
                </a:solidFill>
              </a:rPr>
              <a:t>and D. Vaz APPROX 2018.</a:t>
            </a:r>
          </a:p>
          <a:p>
            <a:endParaRPr lang="en-US" altLang="en-US" smtClean="0">
              <a:solidFill>
                <a:srgbClr val="7030A0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First paper not to use </a:t>
            </a:r>
            <a:r>
              <a:rPr lang="en-US" altLang="en-US" smtClean="0">
                <a:solidFill>
                  <a:srgbClr val="7030A0"/>
                </a:solidFill>
              </a:rPr>
              <a:t>FRT</a:t>
            </a:r>
            <a:r>
              <a:rPr lang="en-US" altLang="en-US" smtClean="0">
                <a:solidFill>
                  <a:schemeClr val="tx1"/>
                </a:solidFill>
              </a:rPr>
              <a:t>. You need a bags tree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of height </a:t>
            </a:r>
            <a:r>
              <a:rPr lang="en-US" altLang="en-US" smtClean="0">
                <a:solidFill>
                  <a:srgbClr val="FF0000"/>
                </a:solidFill>
              </a:rPr>
              <a:t>O(log n). </a:t>
            </a:r>
            <a:r>
              <a:rPr lang="en-US" altLang="en-US" smtClean="0">
                <a:solidFill>
                  <a:schemeClr val="tx1"/>
                </a:solidFill>
              </a:rPr>
              <a:t>Need to keep information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about all the bags until the root.</a:t>
            </a:r>
            <a:r>
              <a:rPr lang="en-US" altLang="en-US" smtClean="0">
                <a:solidFill>
                  <a:srgbClr val="FF0000"/>
                </a:solidFill>
              </a:rPr>
              <a:t/>
            </a:r>
            <a:br>
              <a:rPr lang="en-US" altLang="en-US" smtClean="0">
                <a:solidFill>
                  <a:srgbClr val="FF0000"/>
                </a:solidFill>
              </a:rPr>
            </a:br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The results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authors gave </a:t>
            </a:r>
            <a:r>
              <a:rPr lang="en-US" altLang="en-US" smtClean="0">
                <a:solidFill>
                  <a:srgbClr val="FF0000"/>
                </a:solidFill>
              </a:rPr>
              <a:t>O(log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n)</a:t>
            </a:r>
            <a:r>
              <a:rPr lang="en-US" altLang="en-US" smtClean="0"/>
              <a:t> ratio. </a:t>
            </a:r>
          </a:p>
          <a:p>
            <a:r>
              <a:rPr lang="en-US" altLang="en-US" smtClean="0"/>
              <a:t>This is a clear generalization since the same </a:t>
            </a:r>
          </a:p>
          <a:p>
            <a:r>
              <a:rPr lang="en-US" altLang="en-US" smtClean="0"/>
              <a:t>ratio applies to trees. Hence also almost tight.</a:t>
            </a:r>
          </a:p>
          <a:p>
            <a:endParaRPr lang="en-US" altLang="en-US" smtClean="0"/>
          </a:p>
          <a:p>
            <a:r>
              <a:rPr lang="en-US" altLang="en-US" smtClean="0"/>
              <a:t>The algorithm runs in time </a:t>
            </a:r>
            <a:r>
              <a:rPr lang="en-US" altLang="en-US" smtClean="0">
                <a:solidFill>
                  <a:srgbClr val="FF0000"/>
                </a:solidFill>
              </a:rPr>
              <a:t>O(n</a:t>
            </a:r>
            <a:r>
              <a:rPr lang="en-US" altLang="en-US" baseline="30000" smtClean="0">
                <a:solidFill>
                  <a:srgbClr val="FF0000"/>
                </a:solidFill>
              </a:rPr>
              <a:t>tw</a:t>
            </a:r>
            <a:r>
              <a:rPr lang="en-US" altLang="en-US" smtClean="0">
                <a:solidFill>
                  <a:srgbClr val="FF0000"/>
                </a:solidFill>
              </a:rPr>
              <a:t>)</a:t>
            </a:r>
            <a:r>
              <a:rPr lang="en-US" altLang="en-US" smtClean="0">
                <a:solidFill>
                  <a:schemeClr val="tx1"/>
                </a:solidFill>
              </a:rPr>
              <a:t>.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But what if we give up on costs.</a:t>
            </a:r>
          </a:p>
          <a:p>
            <a:r>
              <a:rPr lang="en-US" altLang="en-US" smtClean="0">
                <a:solidFill>
                  <a:srgbClr val="7030A0"/>
                </a:solidFill>
              </a:rPr>
              <a:t>Guy Kortsarz, Zeev Nutov.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Bounded Degree Group Steiner Tree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Problems.</a:t>
            </a:r>
            <a:r>
              <a:rPr lang="en-US" altLang="en-US" smtClean="0">
                <a:solidFill>
                  <a:srgbClr val="FF0000"/>
                </a:solidFill>
              </a:rPr>
              <a:t>  Discrete Applied 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 altLang="en-US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Oval 3"/>
          <p:cNvSpPr>
            <a:spLocks noChangeArrowheads="1"/>
          </p:cNvSpPr>
          <p:nvPr/>
        </p:nvSpPr>
        <p:spPr bwMode="auto">
          <a:xfrm>
            <a:off x="3810000" y="16764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57" name="Oval 4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58" name="Oval 5"/>
          <p:cNvSpPr>
            <a:spLocks noChangeArrowheads="1"/>
          </p:cNvSpPr>
          <p:nvPr/>
        </p:nvSpPr>
        <p:spPr bwMode="auto">
          <a:xfrm>
            <a:off x="3810000" y="25146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59" name="Oval 6"/>
          <p:cNvSpPr>
            <a:spLocks noChangeArrowheads="1"/>
          </p:cNvSpPr>
          <p:nvPr/>
        </p:nvSpPr>
        <p:spPr bwMode="auto">
          <a:xfrm>
            <a:off x="4724400" y="253365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60" name="Oval 7"/>
          <p:cNvSpPr>
            <a:spLocks noChangeArrowheads="1"/>
          </p:cNvSpPr>
          <p:nvPr/>
        </p:nvSpPr>
        <p:spPr bwMode="auto">
          <a:xfrm>
            <a:off x="5562600" y="253365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61" name="Oval 8"/>
          <p:cNvSpPr>
            <a:spLocks noChangeArrowheads="1"/>
          </p:cNvSpPr>
          <p:nvPr/>
        </p:nvSpPr>
        <p:spPr bwMode="auto">
          <a:xfrm>
            <a:off x="2133600" y="33528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62" name="Oval 9"/>
          <p:cNvSpPr>
            <a:spLocks noChangeArrowheads="1"/>
          </p:cNvSpPr>
          <p:nvPr/>
        </p:nvSpPr>
        <p:spPr bwMode="auto">
          <a:xfrm>
            <a:off x="3048000" y="33528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63" name="Line 10"/>
          <p:cNvSpPr>
            <a:spLocks noChangeShapeType="1"/>
          </p:cNvSpPr>
          <p:nvPr/>
        </p:nvSpPr>
        <p:spPr bwMode="auto">
          <a:xfrm flipV="1">
            <a:off x="3200400" y="2065338"/>
            <a:ext cx="676275" cy="5270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1"/>
          <p:cNvSpPr>
            <a:spLocks noChangeShapeType="1"/>
          </p:cNvSpPr>
          <p:nvPr/>
        </p:nvSpPr>
        <p:spPr bwMode="auto">
          <a:xfrm flipV="1">
            <a:off x="2362200" y="2903538"/>
            <a:ext cx="523875" cy="4508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2"/>
          <p:cNvSpPr>
            <a:spLocks noChangeShapeType="1"/>
          </p:cNvSpPr>
          <p:nvPr/>
        </p:nvSpPr>
        <p:spPr bwMode="auto">
          <a:xfrm flipH="1" flipV="1">
            <a:off x="3046413" y="2903538"/>
            <a:ext cx="231775" cy="4508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13"/>
          <p:cNvSpPr>
            <a:spLocks noChangeShapeType="1"/>
          </p:cNvSpPr>
          <p:nvPr/>
        </p:nvSpPr>
        <p:spPr bwMode="auto">
          <a:xfrm>
            <a:off x="4038600" y="2133600"/>
            <a:ext cx="1588" cy="38100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14"/>
          <p:cNvSpPr>
            <a:spLocks noChangeShapeType="1"/>
          </p:cNvSpPr>
          <p:nvPr/>
        </p:nvSpPr>
        <p:spPr bwMode="auto">
          <a:xfrm>
            <a:off x="4267200" y="1905000"/>
            <a:ext cx="523875" cy="695325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Line 15"/>
          <p:cNvSpPr>
            <a:spLocks noChangeShapeType="1"/>
          </p:cNvSpPr>
          <p:nvPr/>
        </p:nvSpPr>
        <p:spPr bwMode="auto">
          <a:xfrm>
            <a:off x="4267200" y="1905000"/>
            <a:ext cx="1362075" cy="695325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Oval 16"/>
          <p:cNvSpPr>
            <a:spLocks noChangeArrowheads="1"/>
          </p:cNvSpPr>
          <p:nvPr/>
        </p:nvSpPr>
        <p:spPr bwMode="auto">
          <a:xfrm>
            <a:off x="1219200" y="33528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70" name="Line 17"/>
          <p:cNvSpPr>
            <a:spLocks noChangeShapeType="1"/>
          </p:cNvSpPr>
          <p:nvPr/>
        </p:nvSpPr>
        <p:spPr bwMode="auto">
          <a:xfrm flipH="1">
            <a:off x="1608138" y="2743200"/>
            <a:ext cx="1212850" cy="676275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1" name="Oval 18"/>
          <p:cNvSpPr>
            <a:spLocks noChangeArrowheads="1"/>
          </p:cNvSpPr>
          <p:nvPr/>
        </p:nvSpPr>
        <p:spPr bwMode="auto">
          <a:xfrm>
            <a:off x="4953000" y="3489325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72" name="Oval 19"/>
          <p:cNvSpPr>
            <a:spLocks noChangeArrowheads="1"/>
          </p:cNvSpPr>
          <p:nvPr/>
        </p:nvSpPr>
        <p:spPr bwMode="auto">
          <a:xfrm>
            <a:off x="5692775" y="3489325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73" name="Oval 20"/>
          <p:cNvSpPr>
            <a:spLocks noChangeArrowheads="1"/>
          </p:cNvSpPr>
          <p:nvPr/>
        </p:nvSpPr>
        <p:spPr bwMode="auto">
          <a:xfrm>
            <a:off x="6553200" y="3484563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74" name="Oval 21"/>
          <p:cNvSpPr>
            <a:spLocks noChangeArrowheads="1"/>
          </p:cNvSpPr>
          <p:nvPr/>
        </p:nvSpPr>
        <p:spPr bwMode="auto">
          <a:xfrm>
            <a:off x="7315200" y="3489325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75" name="Oval 22"/>
          <p:cNvSpPr>
            <a:spLocks noChangeArrowheads="1"/>
          </p:cNvSpPr>
          <p:nvPr/>
        </p:nvSpPr>
        <p:spPr bwMode="auto">
          <a:xfrm>
            <a:off x="8077200" y="3513138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 flipV="1">
            <a:off x="5181600" y="2921000"/>
            <a:ext cx="447675" cy="569913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5791200" y="2990850"/>
            <a:ext cx="130175" cy="498475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5953125" y="2922588"/>
            <a:ext cx="666750" cy="6286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6019800" y="2762250"/>
            <a:ext cx="1362075" cy="7937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0" name="Line 27"/>
          <p:cNvSpPr>
            <a:spLocks noChangeShapeType="1"/>
          </p:cNvSpPr>
          <p:nvPr/>
        </p:nvSpPr>
        <p:spPr bwMode="auto">
          <a:xfrm>
            <a:off x="5953125" y="2600325"/>
            <a:ext cx="2190750" cy="979488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Oval 28"/>
          <p:cNvSpPr>
            <a:spLocks noChangeArrowheads="1"/>
          </p:cNvSpPr>
          <p:nvPr/>
        </p:nvSpPr>
        <p:spPr bwMode="auto">
          <a:xfrm>
            <a:off x="1381125" y="42672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82" name="Oval 29"/>
          <p:cNvSpPr>
            <a:spLocks noChangeArrowheads="1"/>
          </p:cNvSpPr>
          <p:nvPr/>
        </p:nvSpPr>
        <p:spPr bwMode="auto">
          <a:xfrm>
            <a:off x="2252663" y="42672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83" name="Oval 30"/>
          <p:cNvSpPr>
            <a:spLocks noChangeArrowheads="1"/>
          </p:cNvSpPr>
          <p:nvPr/>
        </p:nvSpPr>
        <p:spPr bwMode="auto">
          <a:xfrm>
            <a:off x="3081338" y="42672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84" name="Line 31"/>
          <p:cNvSpPr>
            <a:spLocks noChangeShapeType="1"/>
          </p:cNvSpPr>
          <p:nvPr/>
        </p:nvSpPr>
        <p:spPr bwMode="auto">
          <a:xfrm flipV="1">
            <a:off x="1609725" y="3741738"/>
            <a:ext cx="590550" cy="5270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5" name="Line 32"/>
          <p:cNvSpPr>
            <a:spLocks noChangeShapeType="1"/>
          </p:cNvSpPr>
          <p:nvPr/>
        </p:nvSpPr>
        <p:spPr bwMode="auto">
          <a:xfrm flipH="1" flipV="1">
            <a:off x="2360613" y="3741738"/>
            <a:ext cx="122237" cy="5270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6" name="Line 33"/>
          <p:cNvSpPr>
            <a:spLocks noChangeShapeType="1"/>
          </p:cNvSpPr>
          <p:nvPr/>
        </p:nvSpPr>
        <p:spPr bwMode="auto">
          <a:xfrm flipH="1" flipV="1">
            <a:off x="2522538" y="3741738"/>
            <a:ext cx="627062" cy="593725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Oval 34"/>
          <p:cNvSpPr>
            <a:spLocks noChangeArrowheads="1"/>
          </p:cNvSpPr>
          <p:nvPr/>
        </p:nvSpPr>
        <p:spPr bwMode="auto">
          <a:xfrm>
            <a:off x="1447800" y="4333875"/>
            <a:ext cx="161925" cy="161925"/>
          </a:xfrm>
          <a:prstGeom prst="ellipse">
            <a:avLst/>
          </a:prstGeom>
          <a:solidFill>
            <a:srgbClr val="2DA2BF"/>
          </a:solidFill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88" name="Oval 35"/>
          <p:cNvSpPr>
            <a:spLocks noChangeArrowheads="1"/>
          </p:cNvSpPr>
          <p:nvPr/>
        </p:nvSpPr>
        <p:spPr bwMode="auto">
          <a:xfrm>
            <a:off x="3876675" y="1905000"/>
            <a:ext cx="161925" cy="161925"/>
          </a:xfrm>
          <a:prstGeom prst="ellipse">
            <a:avLst/>
          </a:prstGeom>
          <a:solidFill>
            <a:srgbClr val="2DA2BF"/>
          </a:solidFill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cxnSp>
        <p:nvCxnSpPr>
          <p:cNvPr id="74789" name="AutoShape 36"/>
          <p:cNvCxnSpPr>
            <a:cxnSpLocks noChangeShapeType="1"/>
            <a:stCxn id="74787" idx="7"/>
          </p:cNvCxnSpPr>
          <p:nvPr/>
        </p:nvCxnSpPr>
        <p:spPr bwMode="auto">
          <a:xfrm flipV="1">
            <a:off x="1585913" y="2533650"/>
            <a:ext cx="547687" cy="1824038"/>
          </a:xfrm>
          <a:prstGeom prst="curvedConnector3">
            <a:avLst>
              <a:gd name="adj1" fmla="val 50000"/>
            </a:avLst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790" name="AutoShape 37"/>
          <p:cNvCxnSpPr>
            <a:cxnSpLocks noChangeShapeType="1"/>
            <a:endCxn id="74788" idx="3"/>
          </p:cNvCxnSpPr>
          <p:nvPr/>
        </p:nvCxnSpPr>
        <p:spPr bwMode="auto">
          <a:xfrm flipV="1">
            <a:off x="2133600" y="2043113"/>
            <a:ext cx="1766888" cy="471487"/>
          </a:xfrm>
          <a:prstGeom prst="curvedConnector3">
            <a:avLst>
              <a:gd name="adj1" fmla="val 50000"/>
            </a:avLst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791" name="Oval 38"/>
          <p:cNvSpPr>
            <a:spLocks noChangeArrowheads="1"/>
          </p:cNvSpPr>
          <p:nvPr/>
        </p:nvSpPr>
        <p:spPr bwMode="auto">
          <a:xfrm>
            <a:off x="4562475" y="4332288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92" name="Oval 39"/>
          <p:cNvSpPr>
            <a:spLocks noChangeArrowheads="1"/>
          </p:cNvSpPr>
          <p:nvPr/>
        </p:nvSpPr>
        <p:spPr bwMode="auto">
          <a:xfrm>
            <a:off x="5819775" y="4357688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93" name="Oval 40"/>
          <p:cNvSpPr>
            <a:spLocks noChangeArrowheads="1"/>
          </p:cNvSpPr>
          <p:nvPr/>
        </p:nvSpPr>
        <p:spPr bwMode="auto">
          <a:xfrm>
            <a:off x="6924675" y="43180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94" name="Oval 41"/>
          <p:cNvSpPr>
            <a:spLocks noChangeArrowheads="1"/>
          </p:cNvSpPr>
          <p:nvPr/>
        </p:nvSpPr>
        <p:spPr bwMode="auto">
          <a:xfrm>
            <a:off x="830263" y="525780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95" name="Oval 42"/>
          <p:cNvSpPr>
            <a:spLocks noChangeArrowheads="1"/>
          </p:cNvSpPr>
          <p:nvPr/>
        </p:nvSpPr>
        <p:spPr bwMode="auto">
          <a:xfrm>
            <a:off x="1684338" y="526415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96" name="Oval 43"/>
          <p:cNvSpPr>
            <a:spLocks noChangeArrowheads="1"/>
          </p:cNvSpPr>
          <p:nvPr/>
        </p:nvSpPr>
        <p:spPr bwMode="auto">
          <a:xfrm>
            <a:off x="2789238" y="526415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97" name="Line 44"/>
          <p:cNvSpPr>
            <a:spLocks noChangeShapeType="1"/>
          </p:cNvSpPr>
          <p:nvPr/>
        </p:nvSpPr>
        <p:spPr bwMode="auto">
          <a:xfrm flipV="1">
            <a:off x="4791075" y="3944938"/>
            <a:ext cx="390525" cy="388937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8" name="Line 45"/>
          <p:cNvSpPr>
            <a:spLocks noChangeShapeType="1"/>
          </p:cNvSpPr>
          <p:nvPr/>
        </p:nvSpPr>
        <p:spPr bwMode="auto">
          <a:xfrm>
            <a:off x="5181600" y="3946525"/>
            <a:ext cx="704850" cy="477838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9" name="Line 46"/>
          <p:cNvSpPr>
            <a:spLocks noChangeShapeType="1"/>
          </p:cNvSpPr>
          <p:nvPr/>
        </p:nvSpPr>
        <p:spPr bwMode="auto">
          <a:xfrm>
            <a:off x="5343525" y="3879850"/>
            <a:ext cx="1647825" cy="504825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0" name="Line 47"/>
          <p:cNvSpPr>
            <a:spLocks noChangeShapeType="1"/>
          </p:cNvSpPr>
          <p:nvPr/>
        </p:nvSpPr>
        <p:spPr bwMode="auto">
          <a:xfrm flipV="1">
            <a:off x="1220788" y="4722813"/>
            <a:ext cx="307975" cy="60325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1" name="Line 48"/>
          <p:cNvSpPr>
            <a:spLocks noChangeShapeType="1"/>
          </p:cNvSpPr>
          <p:nvPr/>
        </p:nvSpPr>
        <p:spPr bwMode="auto">
          <a:xfrm flipH="1" flipV="1">
            <a:off x="1608138" y="4722813"/>
            <a:ext cx="144462" cy="60960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2" name="Line 49"/>
          <p:cNvSpPr>
            <a:spLocks noChangeShapeType="1"/>
          </p:cNvSpPr>
          <p:nvPr/>
        </p:nvSpPr>
        <p:spPr bwMode="auto">
          <a:xfrm>
            <a:off x="1771650" y="4657725"/>
            <a:ext cx="1084263" cy="673100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3" name="Oval 50"/>
          <p:cNvSpPr>
            <a:spLocks noChangeArrowheads="1"/>
          </p:cNvSpPr>
          <p:nvPr/>
        </p:nvSpPr>
        <p:spPr bwMode="auto">
          <a:xfrm>
            <a:off x="4105275" y="527685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804" name="Oval 51"/>
          <p:cNvSpPr>
            <a:spLocks noChangeArrowheads="1"/>
          </p:cNvSpPr>
          <p:nvPr/>
        </p:nvSpPr>
        <p:spPr bwMode="auto">
          <a:xfrm>
            <a:off x="5076825" y="5276850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805" name="Oval 52"/>
          <p:cNvSpPr>
            <a:spLocks noChangeArrowheads="1"/>
          </p:cNvSpPr>
          <p:nvPr/>
        </p:nvSpPr>
        <p:spPr bwMode="auto">
          <a:xfrm>
            <a:off x="6096000" y="5324475"/>
            <a:ext cx="457200" cy="457200"/>
          </a:xfrm>
          <a:prstGeom prst="ellipse">
            <a:avLst/>
          </a:prstGeom>
          <a:noFill/>
          <a:ln w="55080" cap="sq">
            <a:solidFill>
              <a:srgbClr val="1E76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806" name="Line 53"/>
          <p:cNvSpPr>
            <a:spLocks noChangeShapeType="1"/>
          </p:cNvSpPr>
          <p:nvPr/>
        </p:nvSpPr>
        <p:spPr bwMode="auto">
          <a:xfrm flipV="1">
            <a:off x="4333875" y="4721225"/>
            <a:ext cx="295275" cy="557213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7" name="Line 54"/>
          <p:cNvSpPr>
            <a:spLocks noChangeShapeType="1"/>
          </p:cNvSpPr>
          <p:nvPr/>
        </p:nvSpPr>
        <p:spPr bwMode="auto">
          <a:xfrm>
            <a:off x="4953000" y="4722813"/>
            <a:ext cx="228600" cy="608012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08" name="Line 55"/>
          <p:cNvSpPr>
            <a:spLocks noChangeShapeType="1"/>
          </p:cNvSpPr>
          <p:nvPr/>
        </p:nvSpPr>
        <p:spPr bwMode="auto">
          <a:xfrm>
            <a:off x="5019675" y="4560888"/>
            <a:ext cx="1143000" cy="830262"/>
          </a:xfrm>
          <a:prstGeom prst="line">
            <a:avLst/>
          </a:prstGeom>
          <a:noFill/>
          <a:ln w="9360" cap="sq">
            <a:solidFill>
              <a:srgbClr val="2DA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The good thing about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You can add very long path that use many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backward and forward edges. Each path only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increases the degree by </a:t>
            </a:r>
            <a:r>
              <a:rPr lang="en-US" sz="9800" dirty="0" smtClean="0">
                <a:solidFill>
                  <a:srgbClr val="FF0000"/>
                </a:solidFill>
              </a:rPr>
              <a:t>2</a:t>
            </a:r>
            <a:r>
              <a:rPr lang="en-US" sz="98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Let </a:t>
            </a:r>
            <a:r>
              <a:rPr lang="en-US" sz="9800" dirty="0" smtClean="0">
                <a:solidFill>
                  <a:srgbClr val="FF0000"/>
                </a:solidFill>
              </a:rPr>
              <a:t>d </a:t>
            </a:r>
            <a:r>
              <a:rPr lang="en-US" sz="9800" dirty="0" smtClean="0">
                <a:solidFill>
                  <a:schemeClr val="tx1"/>
                </a:solidFill>
              </a:rPr>
              <a:t>be the minimum maximum optimal degree.</a:t>
            </a:r>
            <a:endParaRPr lang="en-US" sz="9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Can make the separators connected with </a:t>
            </a:r>
            <a:r>
              <a:rPr lang="en-US" sz="9800" dirty="0" smtClean="0">
                <a:solidFill>
                  <a:srgbClr val="FF0000"/>
                </a:solidFill>
              </a:rPr>
              <a:t>O(log n)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additive penalty. After that prove: The optimum the</a:t>
            </a:r>
          </a:p>
          <a:p>
            <a:pPr>
              <a:defRPr/>
            </a:pPr>
            <a:r>
              <a:rPr lang="en-US" sz="9800" dirty="0" smtClean="0">
                <a:solidFill>
                  <a:srgbClr val="00B050"/>
                </a:solidFill>
              </a:rPr>
              <a:t>DFS </a:t>
            </a:r>
            <a:r>
              <a:rPr lang="en-US" sz="9800" dirty="0" smtClean="0">
                <a:solidFill>
                  <a:schemeClr val="tx1"/>
                </a:solidFill>
              </a:rPr>
              <a:t>tree, namely without using the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backward edges and uses the  </a:t>
            </a:r>
            <a:r>
              <a:rPr lang="en-US" sz="9800" dirty="0" smtClean="0">
                <a:solidFill>
                  <a:srgbClr val="00B050"/>
                </a:solidFill>
              </a:rPr>
              <a:t>DFS </a:t>
            </a:r>
            <a:r>
              <a:rPr lang="en-US" sz="9800" dirty="0" smtClean="0">
                <a:solidFill>
                  <a:schemeClr val="tx1"/>
                </a:solidFill>
              </a:rPr>
              <a:t>tree only,  gives 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most </a:t>
            </a:r>
            <a:r>
              <a:rPr lang="en-US" sz="9800" dirty="0" smtClean="0">
                <a:solidFill>
                  <a:srgbClr val="FF0000"/>
                </a:solidFill>
              </a:rPr>
              <a:t>O(log n)*d </a:t>
            </a:r>
            <a:r>
              <a:rPr lang="en-US" sz="9800" dirty="0" smtClean="0">
                <a:solidFill>
                  <a:schemeClr val="tx1"/>
                </a:solidFill>
              </a:rPr>
              <a:t>additive ratio.</a:t>
            </a:r>
          </a:p>
          <a:p>
            <a:pPr>
              <a:defRPr/>
            </a:pPr>
            <a:endParaRPr lang="en-US" sz="9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[FRT] </a:t>
            </a:r>
            <a:r>
              <a:rPr lang="en-US" sz="9800" dirty="0" smtClean="0">
                <a:solidFill>
                  <a:schemeClr val="tx1"/>
                </a:solidFill>
              </a:rPr>
              <a:t>like reduction from graphs to trees with 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penalty </a:t>
            </a:r>
            <a:r>
              <a:rPr lang="en-US" sz="9800" dirty="0" smtClean="0">
                <a:solidFill>
                  <a:srgbClr val="FF0000"/>
                </a:solidFill>
              </a:rPr>
              <a:t>O(log n). </a:t>
            </a:r>
            <a:r>
              <a:rPr lang="en-US" sz="9800" dirty="0" smtClean="0">
                <a:solidFill>
                  <a:schemeClr val="tx1"/>
                </a:solidFill>
              </a:rPr>
              <a:t>Gives</a:t>
            </a:r>
            <a:r>
              <a:rPr lang="en-US" sz="9800" dirty="0" smtClean="0">
                <a:solidFill>
                  <a:srgbClr val="FF0000"/>
                </a:solidFill>
              </a:rPr>
              <a:t> </a:t>
            </a:r>
            <a:r>
              <a:rPr lang="en-US" altLang="en-US" sz="9600" dirty="0">
                <a:solidFill>
                  <a:srgbClr val="FF0000"/>
                </a:solidFill>
              </a:rPr>
              <a:t>O(log</a:t>
            </a:r>
            <a:r>
              <a:rPr lang="en-US" altLang="en-US" sz="9600" baseline="30000" dirty="0">
                <a:solidFill>
                  <a:srgbClr val="FF0000"/>
                </a:solidFill>
              </a:rPr>
              <a:t>2</a:t>
            </a:r>
            <a:r>
              <a:rPr lang="en-US" altLang="en-US" sz="9600" dirty="0">
                <a:solidFill>
                  <a:srgbClr val="FF0000"/>
                </a:solidFill>
              </a:rPr>
              <a:t>n)</a:t>
            </a:r>
            <a:r>
              <a:rPr lang="en-US" altLang="en-US" sz="9600" dirty="0"/>
              <a:t> </a:t>
            </a:r>
            <a:r>
              <a:rPr lang="en-US" altLang="en-US" sz="9600" dirty="0" smtClean="0"/>
              <a:t>ratio for degrees.</a:t>
            </a: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Recent result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paper of mine with </a:t>
            </a:r>
            <a:r>
              <a:rPr lang="en-US" altLang="en-US" smtClean="0">
                <a:solidFill>
                  <a:srgbClr val="7030A0"/>
                </a:solidFill>
              </a:rPr>
              <a:t>Shi Li and Mike Dinitz </a:t>
            </a:r>
          </a:p>
          <a:p>
            <a:r>
              <a:rPr lang="en-US" altLang="en-US" smtClean="0"/>
              <a:t>in the context of 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L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p</a:t>
            </a:r>
            <a:r>
              <a:rPr lang="en-US" altLang="en-US" baseline="-25000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chemeClr val="tx1"/>
                </a:solidFill>
              </a:rPr>
              <a:t>optimization.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One of the results is </a:t>
            </a:r>
            <a:r>
              <a:rPr lang="en-US" altLang="en-US" smtClean="0">
                <a:solidFill>
                  <a:srgbClr val="FF0000"/>
                </a:solidFill>
              </a:rPr>
              <a:t>(O(log</a:t>
            </a:r>
            <a:r>
              <a:rPr lang="en-US" altLang="en-US" baseline="30000" smtClean="0">
                <a:solidFill>
                  <a:srgbClr val="FF0000"/>
                </a:solidFill>
              </a:rPr>
              <a:t>2 </a:t>
            </a:r>
            <a:r>
              <a:rPr lang="en-US" altLang="en-US" smtClean="0">
                <a:solidFill>
                  <a:srgbClr val="FF0000"/>
                </a:solidFill>
              </a:rPr>
              <a:t>n), O(log</a:t>
            </a:r>
            <a:r>
              <a:rPr lang="en-US" altLang="en-US" baseline="30000" smtClean="0">
                <a:solidFill>
                  <a:srgbClr val="FF0000"/>
                </a:solidFill>
              </a:rPr>
              <a:t>2 </a:t>
            </a:r>
            <a:r>
              <a:rPr lang="en-US" altLang="en-US" smtClean="0">
                <a:solidFill>
                  <a:srgbClr val="FF0000"/>
                </a:solidFill>
              </a:rPr>
              <a:t>n)) </a:t>
            </a:r>
            <a:r>
              <a:rPr lang="en-US" altLang="en-US" smtClean="0">
                <a:solidFill>
                  <a:schemeClr val="tx1"/>
                </a:solidFill>
              </a:rPr>
              <a:t>for the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problem with both weights and individual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degree bounds. In polynomial time. Unites the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two papers into one.</a:t>
            </a:r>
          </a:p>
          <a:p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This uses the ultra complex scheme from the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APPROX</a:t>
            </a:r>
            <a:r>
              <a:rPr lang="en-US" altLang="en-US" smtClean="0">
                <a:solidFill>
                  <a:schemeClr val="tx1"/>
                </a:solidFill>
              </a:rPr>
              <a:t> paper.</a:t>
            </a:r>
          </a:p>
          <a:p>
            <a:r>
              <a:rPr lang="en-US" altLang="en-US" smtClean="0"/>
              <a:t>Probably hard to improve.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B0F0"/>
                </a:solidFill>
              </a:rPr>
              <a:t>A tree with k terminals with minimum maximum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surprisingly hard question, albeit polynomial </a:t>
            </a:r>
          </a:p>
          <a:p>
            <a:pPr>
              <a:defRPr/>
            </a:pPr>
            <a:r>
              <a:rPr lang="en-US" dirty="0" smtClean="0"/>
              <a:t>time solvable for </a:t>
            </a:r>
            <a:r>
              <a:rPr lang="en-US" dirty="0" smtClean="0">
                <a:solidFill>
                  <a:srgbClr val="7030A0"/>
                </a:solidFill>
              </a:rPr>
              <a:t>Bounded </a:t>
            </a:r>
            <a:r>
              <a:rPr lang="en-US" dirty="0" err="1" smtClean="0">
                <a:solidFill>
                  <a:srgbClr val="7030A0"/>
                </a:solidFill>
              </a:rPr>
              <a:t>Treewidth</a:t>
            </a:r>
            <a:r>
              <a:rPr lang="en-US" dirty="0" smtClean="0">
                <a:solidFill>
                  <a:srgbClr val="7030A0"/>
                </a:solidFill>
              </a:rPr>
              <a:t> graphs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Related to telephone broadcast.</a:t>
            </a:r>
          </a:p>
          <a:p>
            <a:pPr marL="457200" indent="-457200">
              <a:buFont typeface="Symbol" panose="05050102010706020507" pitchFamily="18" charset="2"/>
              <a:buChar char="d"/>
              <a:defRPr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A reduction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can approximate </a:t>
            </a:r>
            <a:r>
              <a:rPr lang="en-US" altLang="en-US" smtClean="0">
                <a:solidFill>
                  <a:srgbClr val="00B050"/>
                </a:solidFill>
              </a:rPr>
              <a:t>Degree Bounded  Group 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Steiner</a:t>
            </a:r>
            <a:r>
              <a:rPr lang="en-US" altLang="en-US" smtClean="0"/>
              <a:t> with ratio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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you can give an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O(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˖log n), </a:t>
            </a:r>
          </a:p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Problem of </a:t>
            </a:r>
            <a:r>
              <a:rPr lang="en-US" altLang="en-US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Find a tree with at least k terminals with</a:t>
            </a:r>
          </a:p>
          <a:p>
            <a:r>
              <a:rPr lang="en-US" altLang="en-US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Minimum maximum degree. </a:t>
            </a:r>
            <a:r>
              <a:rPr lang="en-US" altLang="en-US" smtClean="0">
                <a:solidFill>
                  <a:srgbClr val="7030A0"/>
                </a:solidFill>
                <a:sym typeface="Symbol" panose="05050102010706020507" pitchFamily="18" charset="2"/>
              </a:rPr>
              <a:t>[KN] DAM.</a:t>
            </a:r>
            <a:endParaRPr lang="en-US" altLang="en-US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Implies a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polylog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 ratio for the minimum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maximal degree on general graphs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in</a:t>
            </a:r>
          </a:p>
          <a:p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Quasi(poly)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 time. </a:t>
            </a:r>
            <a:endParaRPr lang="en-US" alt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Open problem 4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Give a 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polylog ratio poly time </a:t>
            </a:r>
          </a:p>
          <a:p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algorithm  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 </a:t>
            </a:r>
            <a:r>
              <a:rPr lang="en-US" alt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spanning at least k terminals with</a:t>
            </a:r>
          </a:p>
          <a:p>
            <a:r>
              <a:rPr lang="en-US" alt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With minimum maximal degree..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Surprise: showing something technical!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to use: Cover </a:t>
            </a:r>
            <a:r>
              <a:rPr lang="en-US" altLang="en-US" smtClean="0">
                <a:solidFill>
                  <a:srgbClr val="FF0000"/>
                </a:solidFill>
              </a:rPr>
              <a:t>k/4</a:t>
            </a:r>
            <a:r>
              <a:rPr lang="en-US" altLang="en-US" smtClean="0"/>
              <a:t> of the groups with </a:t>
            </a:r>
          </a:p>
          <a:p>
            <a:r>
              <a:rPr lang="en-US" altLang="en-US" smtClean="0"/>
              <a:t>minimum maximum degree to approximate:</a:t>
            </a:r>
          </a:p>
          <a:p>
            <a:r>
              <a:rPr lang="en-US" altLang="en-US" smtClean="0"/>
              <a:t>Find a tree with </a:t>
            </a:r>
            <a:r>
              <a:rPr lang="en-US" altLang="en-US" smtClean="0">
                <a:solidFill>
                  <a:srgbClr val="FF0000"/>
                </a:solidFill>
              </a:rPr>
              <a:t>k </a:t>
            </a:r>
            <a:r>
              <a:rPr lang="en-US" altLang="en-US" smtClean="0"/>
              <a:t>terminals (out of many) with </a:t>
            </a:r>
          </a:p>
          <a:p>
            <a:r>
              <a:rPr lang="en-US" altLang="en-US" smtClean="0"/>
              <a:t>min maximum degree. </a:t>
            </a:r>
          </a:p>
          <a:p>
            <a:endParaRPr lang="en-US" altLang="en-US" smtClean="0"/>
          </a:p>
          <a:p>
            <a:r>
              <a:rPr lang="en-US" altLang="en-US" smtClean="0"/>
              <a:t>Let the </a:t>
            </a:r>
            <a:r>
              <a:rPr lang="en-US" altLang="en-US" smtClean="0">
                <a:solidFill>
                  <a:srgbClr val="FF0000"/>
                </a:solidFill>
              </a:rPr>
              <a:t>k “true” </a:t>
            </a:r>
            <a:r>
              <a:rPr lang="en-US" altLang="en-US" smtClean="0"/>
              <a:t>terminals be </a:t>
            </a:r>
            <a:r>
              <a:rPr lang="en-US" altLang="en-US" smtClean="0">
                <a:solidFill>
                  <a:srgbClr val="FF0000"/>
                </a:solidFill>
              </a:rPr>
              <a:t>0,1,2…..,k-1.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In the </a:t>
            </a:r>
            <a:r>
              <a:rPr lang="en-US" altLang="en-US" smtClean="0">
                <a:solidFill>
                  <a:srgbClr val="00B050"/>
                </a:solidFill>
              </a:rPr>
              <a:t>Steiner Tree with k terminals and</a:t>
            </a:r>
          </a:p>
          <a:p>
            <a:r>
              <a:rPr lang="en-US" altLang="en-US" smtClean="0">
                <a:solidFill>
                  <a:srgbClr val="00B050"/>
                </a:solidFill>
              </a:rPr>
              <a:t>minimum max degree. </a:t>
            </a:r>
            <a:r>
              <a:rPr lang="en-US" altLang="en-US" smtClean="0">
                <a:solidFill>
                  <a:schemeClr val="tx1"/>
                </a:solidFill>
              </a:rPr>
              <a:t>A bin is </a:t>
            </a:r>
            <a:r>
              <a:rPr lang="en-US" altLang="en-US" smtClean="0">
                <a:solidFill>
                  <a:srgbClr val="FF0000"/>
                </a:solidFill>
              </a:rPr>
              <a:t>full</a:t>
            </a:r>
            <a:r>
              <a:rPr lang="en-US" altLang="en-US" smtClean="0">
                <a:solidFill>
                  <a:schemeClr val="tx1"/>
                </a:solidFill>
              </a:rPr>
              <a:t> if it has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a true terminal.</a:t>
            </a: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The motivation came from </a:t>
            </a:r>
            <a:r>
              <a:rPr lang="en-US" altLang="en-US">
                <a:solidFill>
                  <a:srgbClr val="7030A0"/>
                </a:solidFill>
              </a:rPr>
              <a:t>VLSI</a:t>
            </a:r>
            <a:r>
              <a:rPr lang="en-US" altLang="en-US"/>
              <a:t>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Transistors need to be connected by a tree to a central vertex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/>
              <a:t>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Every transistor can be located at different ports (the group).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Once you choose the port per transistor then you need to choose a tree and connect to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/>
              <a:t>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In practice </a:t>
            </a:r>
            <a:r>
              <a:rPr lang="en-US" altLang="en-US">
                <a:solidFill>
                  <a:srgbClr val="7030A0"/>
                </a:solidFill>
              </a:rPr>
              <a:t>low degree</a:t>
            </a:r>
            <a:r>
              <a:rPr lang="en-US" altLang="en-US"/>
              <a:t> are very important for layout and routings.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8013" cy="1141413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The non true terminals have other integers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Let </a:t>
            </a:r>
            <a:r>
              <a:rPr lang="en-US" altLang="en-US" smtClean="0">
                <a:solidFill>
                  <a:srgbClr val="FF0000"/>
                </a:solidFill>
              </a:rPr>
              <a:t>p</a:t>
            </a:r>
            <a:r>
              <a:rPr lang="en-US" altLang="en-US" smtClean="0"/>
              <a:t> be a prime so that </a:t>
            </a:r>
            <a:r>
              <a:rPr lang="en-US" altLang="en-US" smtClean="0">
                <a:solidFill>
                  <a:srgbClr val="FF0000"/>
                </a:solidFill>
              </a:rPr>
              <a:t>8k ≤ p ≤ 16k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  <a:p>
            <a:r>
              <a:rPr lang="en-US" altLang="en-US" smtClean="0"/>
              <a:t>Choose a number </a:t>
            </a:r>
            <a:r>
              <a:rPr lang="en-US" altLang="en-US" smtClean="0">
                <a:solidFill>
                  <a:srgbClr val="FF0000"/>
                </a:solidFill>
              </a:rPr>
              <a:t>a</a:t>
            </a:r>
            <a:r>
              <a:rPr lang="en-US" altLang="en-US" smtClean="0"/>
              <a:t>, at random, from </a:t>
            </a:r>
            <a:r>
              <a:rPr lang="en-US" altLang="en-US" smtClean="0">
                <a:solidFill>
                  <a:srgbClr val="FF0000"/>
                </a:solidFill>
              </a:rPr>
              <a:t>1, 2, . . . ,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p − 1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  <a:p>
            <a:r>
              <a:rPr lang="en-US" altLang="en-US" smtClean="0"/>
              <a:t>Choose a number </a:t>
            </a:r>
            <a:r>
              <a:rPr lang="en-US" altLang="en-US" smtClean="0">
                <a:solidFill>
                  <a:srgbClr val="FF0000"/>
                </a:solidFill>
              </a:rPr>
              <a:t>b</a:t>
            </a:r>
            <a:r>
              <a:rPr lang="en-US" altLang="en-US" smtClean="0"/>
              <a:t>, at random, from </a:t>
            </a:r>
            <a:r>
              <a:rPr lang="en-US" altLang="en-US" smtClean="0">
                <a:solidFill>
                  <a:srgbClr val="FF0000"/>
                </a:solidFill>
              </a:rPr>
              <a:t>0, 1, . . . ,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p − 1</a:t>
            </a:r>
            <a:r>
              <a:rPr lang="en-US" altLang="en-US" smtClean="0"/>
              <a:t>.  </a:t>
            </a:r>
          </a:p>
          <a:p>
            <a:r>
              <a:rPr lang="en-US" altLang="en-US" smtClean="0"/>
              <a:t>Terminal </a:t>
            </a:r>
            <a:r>
              <a:rPr lang="en-US" altLang="en-US" smtClean="0">
                <a:solidFill>
                  <a:srgbClr val="FF0000"/>
                </a:solidFill>
              </a:rPr>
              <a:t>0 ≤ i ≤ k − 1 </a:t>
            </a:r>
            <a:r>
              <a:rPr lang="en-US" altLang="en-US" smtClean="0"/>
              <a:t>is assigned to bin 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((ai + b) mod p) mod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Let S(j) be the group of terminals getting to j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Let </a:t>
            </a:r>
            <a:r>
              <a:rPr lang="en-US" altLang="en-US" smtClean="0">
                <a:solidFill>
                  <a:srgbClr val="FF0000"/>
                </a:solidFill>
              </a:rPr>
              <a:t>i </a:t>
            </a:r>
            <a:r>
              <a:rPr lang="en-US" altLang="en-US" smtClean="0"/>
              <a:t>be a true terminal.  What is the probability </a:t>
            </a:r>
          </a:p>
          <a:p>
            <a:r>
              <a:rPr lang="en-US" altLang="en-US" smtClean="0"/>
              <a:t>it will reach bin </a:t>
            </a:r>
            <a:r>
              <a:rPr lang="en-US" altLang="en-US" smtClean="0">
                <a:solidFill>
                  <a:srgbClr val="FF0000"/>
                </a:solidFill>
              </a:rPr>
              <a:t>j</a:t>
            </a:r>
            <a:r>
              <a:rPr lang="en-US" altLang="en-US" smtClean="0"/>
              <a:t>?</a:t>
            </a:r>
          </a:p>
          <a:p>
            <a:endParaRPr lang="en-US" altLang="en-US" smtClean="0"/>
          </a:p>
          <a:p>
            <a:r>
              <a:rPr lang="en-US" altLang="en-US" smtClean="0"/>
              <a:t>It starts as a random number in </a:t>
            </a:r>
            <a:r>
              <a:rPr lang="en-US" altLang="en-US" smtClean="0">
                <a:solidFill>
                  <a:srgbClr val="CC0000"/>
                </a:solidFill>
              </a:rPr>
              <a:t>Z</a:t>
            </a:r>
            <a:r>
              <a:rPr lang="en-US" altLang="en-US" baseline="-25000" smtClean="0">
                <a:solidFill>
                  <a:srgbClr val="CC0000"/>
                </a:solidFill>
              </a:rPr>
              <a:t>p</a:t>
            </a:r>
            <a:r>
              <a:rPr lang="en-US" altLang="en-US" smtClean="0">
                <a:solidFill>
                  <a:srgbClr val="CC0000"/>
                </a:solidFill>
              </a:rPr>
              <a:t>  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It will reach bin </a:t>
            </a:r>
            <a:r>
              <a:rPr lang="en-US" altLang="en-US" smtClean="0">
                <a:solidFill>
                  <a:srgbClr val="FF0000"/>
                </a:solidFill>
              </a:rPr>
              <a:t>j</a:t>
            </a:r>
            <a:r>
              <a:rPr lang="en-US" altLang="en-US" smtClean="0">
                <a:solidFill>
                  <a:schemeClr val="tx1"/>
                </a:solidFill>
              </a:rPr>
              <a:t> only for </a:t>
            </a:r>
            <a:r>
              <a:rPr lang="en-US" altLang="en-US" smtClean="0">
                <a:solidFill>
                  <a:srgbClr val="FF0000"/>
                </a:solidFill>
              </a:rPr>
              <a:t>j,j+k,j+2k,……</a:t>
            </a:r>
            <a:endParaRPr lang="en-US" altLang="en-US" baseline="-25000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How many multiple of </a:t>
            </a:r>
            <a:r>
              <a:rPr lang="en-US" altLang="en-US" smtClean="0">
                <a:solidFill>
                  <a:srgbClr val="FF0000"/>
                </a:solidFill>
              </a:rPr>
              <a:t> k </a:t>
            </a:r>
            <a:r>
              <a:rPr lang="en-US" altLang="en-US" smtClean="0">
                <a:solidFill>
                  <a:schemeClr val="tx1"/>
                </a:solidFill>
              </a:rPr>
              <a:t>will there be?</a:t>
            </a: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Worst</a:t>
            </a:r>
            <a:r>
              <a:rPr lang="en-US" altLang="en-US" smtClean="0">
                <a:solidFill>
                  <a:srgbClr val="FF0000"/>
                </a:solidFill>
              </a:rPr>
              <a:t> j=k-1.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=(p-k)/k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gives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k-1+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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˖k</a:t>
            </a:r>
            <a:r>
              <a:rPr lang="en-US" altLang="en-US" smtClean="0">
                <a:solidFill>
                  <a:srgbClr val="FF0000"/>
                </a:solidFill>
              </a:rPr>
              <a:t>≤p-1. </a:t>
            </a:r>
            <a:r>
              <a:rPr lang="en-US" altLang="en-US" smtClean="0">
                <a:solidFill>
                  <a:schemeClr val="tx1"/>
                </a:solidFill>
              </a:rPr>
              <a:t>In any case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at least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-1</a:t>
            </a:r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A lower bound on </a:t>
            </a:r>
            <a:r>
              <a:rPr lang="en-US" altLang="en-US" smtClean="0">
                <a:solidFill>
                  <a:srgbClr val="00B0F0"/>
                </a:solidFill>
                <a:sym typeface="Symbol" panose="05050102010706020507" pitchFamily="18" charset="2"/>
              </a:rPr>
              <a:t></a:t>
            </a:r>
            <a:endParaRPr lang="en-US" altLang="en-US" smtClean="0">
              <a:solidFill>
                <a:srgbClr val="00B0F0"/>
              </a:solidFill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Clearly, for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=((p-k)/k),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the number of modulos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is at least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since it is at least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-1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since we 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round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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down. Hence at least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p/k-2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</a:p>
          <a:p>
            <a:endParaRPr lang="en-US" altLang="en-US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We get a lower bound on the probability that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arrives to bin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j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by dividing by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</a:p>
          <a:p>
            <a:endParaRPr lang="en-US" altLang="en-US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Divide by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 to get the lower bound:</a:t>
            </a:r>
          </a:p>
          <a:p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1/k-2/p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. As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p≥8k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gives at least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3/(4k).</a:t>
            </a:r>
          </a:p>
          <a:p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Upper bound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Symbol" panose="05050102010706020507" pitchFamily="18" charset="2"/>
              </a:rPr>
              <a:t>The number of modulos that give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US" altLang="en-US" smtClean="0">
                <a:sym typeface="Symbol" panose="05050102010706020507" pitchFamily="18" charset="2"/>
              </a:rPr>
              <a:t> is at most </a:t>
            </a:r>
          </a:p>
          <a:p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=((p-k)/k).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Dividing by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p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we get the probability that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i 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reaches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j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is at most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/p≤1/k-1/p&lt;1/k</a:t>
            </a:r>
          </a:p>
          <a:p>
            <a:endParaRPr lang="en-US" altLang="en-US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We got a probability between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3/(4k)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and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1/k.</a:t>
            </a:r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What is the probability that i, i’ reach j?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8013" cy="4524375"/>
          </a:xfrm>
        </p:spPr>
        <p:txBody>
          <a:bodyPr/>
          <a:lstStyle/>
          <a:p>
            <a:r>
              <a:rPr lang="en-US" altLang="en-US" smtClean="0"/>
              <a:t>The events are pairwise independent.</a:t>
            </a:r>
          </a:p>
          <a:p>
            <a:endParaRPr lang="en-US" altLang="en-US" smtClean="0"/>
          </a:p>
          <a:p>
            <a:r>
              <a:rPr lang="en-US" altLang="en-US" smtClean="0"/>
              <a:t>Hence </a:t>
            </a:r>
            <a:r>
              <a:rPr lang="en-US" altLang="en-US" smtClean="0">
                <a:solidFill>
                  <a:srgbClr val="FF0000"/>
                </a:solidFill>
              </a:rPr>
              <a:t>Pr(i and i’ get to bin j)&lt;1/k</a:t>
            </a:r>
            <a:r>
              <a:rPr lang="en-US" altLang="en-US" baseline="30000" smtClean="0">
                <a:solidFill>
                  <a:srgbClr val="FF0000"/>
                </a:solidFill>
              </a:rPr>
              <a:t>2 </a:t>
            </a:r>
            <a:r>
              <a:rPr lang="en-US" altLang="en-US" smtClean="0">
                <a:solidFill>
                  <a:srgbClr val="FF0000"/>
                </a:solidFill>
              </a:rPr>
              <a:t>    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Take the two first terms on inclusion exclusion:</a:t>
            </a:r>
          </a:p>
          <a:p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Pr(Bin j is full)≥k(3/(4k))-C(k,2)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˖1/</a:t>
            </a:r>
            <a:r>
              <a:rPr lang="en-US" altLang="en-US" smtClean="0">
                <a:solidFill>
                  <a:srgbClr val="FF0000"/>
                </a:solidFill>
              </a:rPr>
              <a:t>k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k*C(k,2)&lt;1/2,  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probablity for full, at least </a:t>
            </a:r>
            <a:r>
              <a:rPr lang="en-US" altLang="en-US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3/4-1/2=1/4</a:t>
            </a:r>
          </a:p>
          <a:p>
            <a:endParaRPr lang="en-US" altLang="en-US" smtClean="0">
              <a:solidFill>
                <a:schemeClr val="tx1"/>
              </a:solidFill>
            </a:endParaRPr>
          </a:p>
          <a:p>
            <a:endParaRPr lang="en-US" altLang="en-US" baseline="30000" smtClean="0">
              <a:solidFill>
                <a:schemeClr val="tx1"/>
              </a:solidFill>
            </a:endParaRPr>
          </a:p>
          <a:p>
            <a:endParaRPr lang="en-US" altLang="en-US" baseline="30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Expected number of full bins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Expected number of full bins at least </a:t>
            </a:r>
            <a:r>
              <a:rPr lang="en-US" altLang="en-US" smtClean="0">
                <a:solidFill>
                  <a:srgbClr val="FF0000"/>
                </a:solidFill>
              </a:rPr>
              <a:t>k/4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  <a:p>
            <a:r>
              <a:rPr lang="en-US" altLang="en-US" smtClean="0"/>
              <a:t>Go over all </a:t>
            </a:r>
            <a:r>
              <a:rPr lang="en-US" altLang="en-US" smtClean="0">
                <a:solidFill>
                  <a:srgbClr val="FF0000"/>
                </a:solidFill>
              </a:rPr>
              <a:t>a,b</a:t>
            </a:r>
            <a:r>
              <a:rPr lang="en-US" altLang="en-US" smtClean="0"/>
              <a:t>. For one pair there will be </a:t>
            </a:r>
            <a:r>
              <a:rPr lang="en-US" altLang="en-US" smtClean="0">
                <a:solidFill>
                  <a:srgbClr val="FF0000"/>
                </a:solidFill>
              </a:rPr>
              <a:t>k/4</a:t>
            </a:r>
            <a:endParaRPr lang="en-US" altLang="en-US" smtClean="0"/>
          </a:p>
          <a:p>
            <a:r>
              <a:rPr lang="en-US" altLang="en-US" smtClean="0"/>
              <a:t>full groups. Needs to approximate cover </a:t>
            </a:r>
            <a:r>
              <a:rPr lang="en-US" altLang="en-US" smtClean="0">
                <a:solidFill>
                  <a:srgbClr val="FF0000"/>
                </a:solidFill>
              </a:rPr>
              <a:t>k/4</a:t>
            </a:r>
          </a:p>
          <a:p>
            <a:r>
              <a:rPr lang="en-US" altLang="en-US" smtClean="0"/>
              <a:t>groups with minimum max degree (essentially</a:t>
            </a:r>
          </a:p>
          <a:p>
            <a:r>
              <a:rPr lang="en-US" altLang="en-US" smtClean="0"/>
              <a:t>equivalent to cover all). Can span only the true</a:t>
            </a:r>
          </a:p>
          <a:p>
            <a:r>
              <a:rPr lang="en-US" altLang="en-US" smtClean="0"/>
              <a:t>terminals of full bins and so </a:t>
            </a:r>
            <a:r>
              <a:rPr lang="en-US" altLang="en-US" smtClean="0">
                <a:solidFill>
                  <a:srgbClr val="FF0000"/>
                </a:solidFill>
              </a:rPr>
              <a:t>k/4 </a:t>
            </a:r>
            <a:r>
              <a:rPr lang="en-US" altLang="en-US" smtClean="0"/>
              <a:t>groups with</a:t>
            </a:r>
          </a:p>
          <a:p>
            <a:r>
              <a:rPr lang="en-US" altLang="en-US" smtClean="0"/>
              <a:t>degree </a:t>
            </a:r>
            <a:r>
              <a:rPr lang="en-US" altLang="en-US" smtClean="0">
                <a:solidFill>
                  <a:srgbClr val="FF0000"/>
                </a:solidFill>
              </a:rPr>
              <a:t>d.</a:t>
            </a:r>
            <a:r>
              <a:rPr lang="en-US" altLang="en-US" smtClean="0"/>
              <a:t> The ratio 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.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So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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d. </a:t>
            </a: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Do this 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O(log k)</a:t>
            </a:r>
          </a:p>
          <a:p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times ratio</a:t>
            </a:r>
            <a:r>
              <a:rPr lang="en-US" altLang="en-US" smtClean="0">
                <a:solidFill>
                  <a:srgbClr val="FF0000"/>
                </a:solidFill>
                <a:sym typeface="Symbol" panose="05050102010706020507" pitchFamily="18" charset="2"/>
              </a:rPr>
              <a:t> O(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˖log k).</a:t>
            </a:r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Open Problems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800" dirty="0">
                <a:solidFill>
                  <a:srgbClr val="7030A0"/>
                </a:solidFill>
              </a:rPr>
              <a:t>5</a:t>
            </a:r>
            <a:r>
              <a:rPr lang="en-US" sz="9800" dirty="0" smtClean="0">
                <a:solidFill>
                  <a:srgbClr val="7030A0"/>
                </a:solidFill>
              </a:rPr>
              <a:t>) </a:t>
            </a:r>
            <a:r>
              <a:rPr lang="en-US" sz="9800" dirty="0" smtClean="0">
                <a:solidFill>
                  <a:schemeClr val="tx1"/>
                </a:solidFill>
              </a:rPr>
              <a:t>In the integrality gap we need degrees </a:t>
            </a:r>
            <a:r>
              <a:rPr lang="en-US" sz="9800" dirty="0" smtClean="0">
                <a:solidFill>
                  <a:srgbClr val="FF0000"/>
                </a:solidFill>
              </a:rPr>
              <a:t>log n</a:t>
            </a:r>
            <a:r>
              <a:rPr lang="en-US" sz="9800" dirty="0" smtClean="0">
                <a:solidFill>
                  <a:schemeClr val="tx1"/>
                </a:solidFill>
              </a:rPr>
              <a:t> because of concentration bounds. Hence integrality gap can only be at most </a:t>
            </a:r>
          </a:p>
          <a:p>
            <a:pPr>
              <a:defRPr/>
            </a:pPr>
            <a:r>
              <a:rPr lang="en-US" sz="9800" dirty="0" smtClean="0">
                <a:solidFill>
                  <a:srgbClr val="7030A0"/>
                </a:solidFill>
              </a:rPr>
              <a:t>    </a:t>
            </a:r>
            <a:r>
              <a:rPr lang="en-US" sz="9600" dirty="0" smtClean="0">
                <a:solidFill>
                  <a:srgbClr val="FF0000"/>
                </a:solidFill>
              </a:rPr>
              <a:t>O(log</a:t>
            </a:r>
            <a:r>
              <a:rPr lang="en-US" sz="9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 n/</a:t>
            </a:r>
            <a:r>
              <a:rPr lang="en-US" sz="9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loglog</a:t>
            </a:r>
            <a:r>
              <a:rPr lang="en-US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 n ).</a:t>
            </a:r>
            <a:endParaRPr lang="en-US" sz="96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9800" dirty="0" smtClean="0"/>
              <a:t>Is there a poly time approximation with this ratio?</a:t>
            </a: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The paper of </a:t>
            </a:r>
            <a:r>
              <a:rPr lang="en-US" sz="9800" dirty="0" err="1" smtClean="0">
                <a:solidFill>
                  <a:srgbClr val="7030A0"/>
                </a:solidFill>
              </a:rPr>
              <a:t>Chekuri</a:t>
            </a:r>
            <a:r>
              <a:rPr lang="en-US" sz="9800" dirty="0" smtClean="0">
                <a:solidFill>
                  <a:srgbClr val="7030A0"/>
                </a:solidFill>
              </a:rPr>
              <a:t> et al</a:t>
            </a:r>
            <a:r>
              <a:rPr lang="en-US" sz="9800" dirty="0" smtClean="0">
                <a:solidFill>
                  <a:schemeClr val="tx1"/>
                </a:solidFill>
              </a:rPr>
              <a:t> gave such ratio in Quasi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Poly time.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Many tried for years, and failed.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B0F0"/>
                </a:solidFill>
              </a:rPr>
              <a:t>Open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6) Can you approximated </a:t>
            </a:r>
            <a:r>
              <a:rPr lang="en-US" sz="9800" dirty="0" smtClean="0">
                <a:solidFill>
                  <a:srgbClr val="FF0000"/>
                </a:solidFill>
              </a:rPr>
              <a:t>GST </a:t>
            </a:r>
            <a:r>
              <a:rPr lang="en-US" sz="9800" dirty="0" smtClean="0">
                <a:solidFill>
                  <a:schemeClr val="tx1"/>
                </a:solidFill>
              </a:rPr>
              <a:t>problem on general graphs without </a:t>
            </a:r>
            <a:r>
              <a:rPr lang="en-US" sz="9800" dirty="0" smtClean="0">
                <a:solidFill>
                  <a:srgbClr val="7030A0"/>
                </a:solidFill>
              </a:rPr>
              <a:t>[FRT]?</a:t>
            </a:r>
          </a:p>
          <a:p>
            <a:pPr>
              <a:defRPr/>
            </a:pPr>
            <a:endParaRPr lang="en-US" sz="9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7)</a:t>
            </a:r>
            <a:r>
              <a:rPr lang="en-US" sz="9800" dirty="0" smtClean="0">
                <a:solidFill>
                  <a:srgbClr val="7030A0"/>
                </a:solidFill>
              </a:rPr>
              <a:t> </a:t>
            </a:r>
            <a:r>
              <a:rPr lang="en-US" sz="9800" dirty="0" smtClean="0">
                <a:solidFill>
                  <a:schemeClr val="tx1"/>
                </a:solidFill>
              </a:rPr>
              <a:t>What is the correct ratio for general graphs. It is between </a:t>
            </a:r>
            <a:r>
              <a:rPr lang="en-US" sz="9800" dirty="0" smtClean="0">
                <a:solidFill>
                  <a:srgbClr val="FF0000"/>
                </a:solidFill>
              </a:rPr>
              <a:t>O(log</a:t>
            </a:r>
            <a:r>
              <a:rPr lang="en-US" sz="98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9800" dirty="0" smtClean="0">
                <a:solidFill>
                  <a:srgbClr val="FF0000"/>
                </a:solidFill>
                <a:sym typeface="Symbol" panose="05050102010706020507" pitchFamily="18" charset="2"/>
              </a:rPr>
              <a:t> n) </a:t>
            </a: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and </a:t>
            </a:r>
            <a:r>
              <a:rPr lang="en-US" sz="9800" dirty="0" smtClean="0">
                <a:solidFill>
                  <a:srgbClr val="FF0000"/>
                </a:solidFill>
              </a:rPr>
              <a:t>O(log</a:t>
            </a:r>
            <a:r>
              <a:rPr lang="en-US" sz="98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9800" dirty="0" smtClean="0">
                <a:solidFill>
                  <a:srgbClr val="FF0000"/>
                </a:solidFill>
                <a:sym typeface="Symbol" panose="05050102010706020507" pitchFamily="18" charset="2"/>
              </a:rPr>
              <a:t> n).</a:t>
            </a: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8) Group Steiner with vertex costs? No </a:t>
            </a:r>
            <a:r>
              <a:rPr lang="en-US" sz="9800" dirty="0" smtClean="0">
                <a:solidFill>
                  <a:srgbClr val="7030A0"/>
                </a:solidFill>
                <a:sym typeface="Symbol" panose="05050102010706020507" pitchFamily="18" charset="2"/>
              </a:rPr>
              <a:t>[FRT]</a:t>
            </a: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Probably best Recursive Greedy but bad ratio </a:t>
            </a:r>
          </a:p>
          <a:p>
            <a:pPr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O(n</a:t>
            </a:r>
            <a:r>
              <a:rPr lang="el-GR" sz="98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ε</a:t>
            </a:r>
            <a:r>
              <a:rPr lang="en-US" sz="9800" dirty="0" smtClean="0">
                <a:solidFill>
                  <a:srgbClr val="FF0000"/>
                </a:solidFill>
                <a:sym typeface="Symbol" panose="05050102010706020507" pitchFamily="18" charset="2"/>
              </a:rPr>
              <a:t>). </a:t>
            </a: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Anything better?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9) </a:t>
            </a:r>
            <a:r>
              <a:rPr lang="en-US" sz="9800" dirty="0" smtClean="0">
                <a:solidFill>
                  <a:srgbClr val="FF0000"/>
                </a:solidFill>
                <a:sym typeface="Symbol" panose="05050102010706020507" pitchFamily="18" charset="2"/>
              </a:rPr>
              <a:t>GST </a:t>
            </a:r>
            <a:r>
              <a:rPr lang="en-US" sz="9800" dirty="0" smtClean="0">
                <a:solidFill>
                  <a:schemeClr val="tx1"/>
                </a:solidFill>
                <a:sym typeface="Symbol" panose="05050102010706020507" pitchFamily="18" charset="2"/>
              </a:rPr>
              <a:t>with degree bounds on general graphs?</a:t>
            </a:r>
          </a:p>
          <a:p>
            <a:pPr>
              <a:defRPr/>
            </a:pPr>
            <a:endParaRPr lang="en-US" sz="9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9800" dirty="0" smtClean="0">
                <a:solidFill>
                  <a:schemeClr val="tx1"/>
                </a:solidFill>
              </a:rPr>
              <a:t>10) Best ratio for </a:t>
            </a:r>
            <a:r>
              <a:rPr lang="en-US" sz="9800" dirty="0" smtClean="0">
                <a:solidFill>
                  <a:srgbClr val="FF0000"/>
                </a:solidFill>
              </a:rPr>
              <a:t>Bounded </a:t>
            </a:r>
            <a:r>
              <a:rPr lang="en-US" sz="9800" dirty="0" err="1" smtClean="0">
                <a:solidFill>
                  <a:srgbClr val="FF0000"/>
                </a:solidFill>
              </a:rPr>
              <a:t>Treewidth</a:t>
            </a:r>
            <a:r>
              <a:rPr lang="en-US" sz="9800" dirty="0" smtClean="0">
                <a:solidFill>
                  <a:srgbClr val="FF0000"/>
                </a:solidFill>
              </a:rPr>
              <a:t>?</a:t>
            </a: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9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4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i="1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 </a:t>
            </a:r>
            <a:r>
              <a:rPr lang="en-US" altLang="en-US" smtClean="0">
                <a:solidFill>
                  <a:srgbClr val="00B0F0"/>
                </a:solidFill>
              </a:rPr>
              <a:t>Conclusion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Thank you for your attention.</a:t>
            </a:r>
          </a:p>
          <a:p>
            <a:endParaRPr lang="en-US" altLang="en-US" smtClean="0"/>
          </a:p>
          <a:p>
            <a:r>
              <a:rPr lang="en-US" altLang="en-US" smtClean="0">
                <a:solidFill>
                  <a:srgbClr val="00B050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050"/>
            <a:ext cx="83216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974850" y="5164138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890838" y="5076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3376613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4310063" y="5059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5200650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00750" y="5133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791325" y="5164138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2533650" y="4371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468" name="AutoShape 11"/>
          <p:cNvCxnSpPr>
            <a:cxnSpLocks noChangeShapeType="1"/>
            <a:stCxn id="19460" idx="7"/>
            <a:endCxn id="19467" idx="4"/>
          </p:cNvCxnSpPr>
          <p:nvPr/>
        </p:nvCxnSpPr>
        <p:spPr bwMode="auto">
          <a:xfrm flipV="1">
            <a:off x="2178050" y="4581525"/>
            <a:ext cx="474663" cy="6127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69" name="AutoShape 12"/>
          <p:cNvCxnSpPr>
            <a:cxnSpLocks noChangeShapeType="1"/>
            <a:stCxn id="19461" idx="0"/>
            <a:endCxn id="19467" idx="4"/>
          </p:cNvCxnSpPr>
          <p:nvPr/>
        </p:nvCxnSpPr>
        <p:spPr bwMode="auto">
          <a:xfrm flipH="1" flipV="1">
            <a:off x="2652713" y="4581525"/>
            <a:ext cx="357187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470" name="Oval 13"/>
          <p:cNvSpPr>
            <a:spLocks noChangeArrowheads="1"/>
          </p:cNvSpPr>
          <p:nvPr/>
        </p:nvSpPr>
        <p:spPr bwMode="auto">
          <a:xfrm>
            <a:off x="2009775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1" name="Oval 14"/>
          <p:cNvSpPr>
            <a:spLocks noChangeArrowheads="1"/>
          </p:cNvSpPr>
          <p:nvPr/>
        </p:nvSpPr>
        <p:spPr bwMode="auto">
          <a:xfrm>
            <a:off x="265271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2" name="Oval 15"/>
          <p:cNvSpPr>
            <a:spLocks noChangeArrowheads="1"/>
          </p:cNvSpPr>
          <p:nvPr/>
        </p:nvSpPr>
        <p:spPr bwMode="auto">
          <a:xfrm>
            <a:off x="32575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3" name="Oval 16"/>
          <p:cNvSpPr>
            <a:spLocks noChangeArrowheads="1"/>
          </p:cNvSpPr>
          <p:nvPr/>
        </p:nvSpPr>
        <p:spPr bwMode="auto">
          <a:xfrm>
            <a:off x="373380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4" name="Oval 17"/>
          <p:cNvSpPr>
            <a:spLocks noChangeArrowheads="1"/>
          </p:cNvSpPr>
          <p:nvPr/>
        </p:nvSpPr>
        <p:spPr bwMode="auto">
          <a:xfrm>
            <a:off x="43100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5" name="Oval 18"/>
          <p:cNvSpPr>
            <a:spLocks noChangeArrowheads="1"/>
          </p:cNvSpPr>
          <p:nvPr/>
        </p:nvSpPr>
        <p:spPr bwMode="auto">
          <a:xfrm>
            <a:off x="50815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6" name="Oval 19"/>
          <p:cNvSpPr>
            <a:spLocks noChangeArrowheads="1"/>
          </p:cNvSpPr>
          <p:nvPr/>
        </p:nvSpPr>
        <p:spPr bwMode="auto">
          <a:xfrm>
            <a:off x="56435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7" name="Oval 20"/>
          <p:cNvSpPr>
            <a:spLocks noChangeArrowheads="1"/>
          </p:cNvSpPr>
          <p:nvPr/>
        </p:nvSpPr>
        <p:spPr bwMode="auto">
          <a:xfrm>
            <a:off x="63769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70294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79" name="Oval 22"/>
          <p:cNvSpPr>
            <a:spLocks noChangeArrowheads="1"/>
          </p:cNvSpPr>
          <p:nvPr/>
        </p:nvSpPr>
        <p:spPr bwMode="auto">
          <a:xfrm>
            <a:off x="7524750" y="5781675"/>
            <a:ext cx="238125" cy="2667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480" name="AutoShape 23"/>
          <p:cNvCxnSpPr>
            <a:cxnSpLocks noChangeShapeType="1"/>
            <a:stCxn id="19460" idx="4"/>
            <a:endCxn id="19470" idx="0"/>
          </p:cNvCxnSpPr>
          <p:nvPr/>
        </p:nvCxnSpPr>
        <p:spPr bwMode="auto">
          <a:xfrm>
            <a:off x="2093913" y="5373688"/>
            <a:ext cx="34925" cy="4651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1" name="AutoShape 24"/>
          <p:cNvCxnSpPr>
            <a:cxnSpLocks noChangeShapeType="1"/>
            <a:stCxn id="19460" idx="5"/>
            <a:endCxn id="19471" idx="1"/>
          </p:cNvCxnSpPr>
          <p:nvPr/>
        </p:nvCxnSpPr>
        <p:spPr bwMode="auto">
          <a:xfrm>
            <a:off x="2178050" y="5343525"/>
            <a:ext cx="509588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2" name="AutoShape 25"/>
          <p:cNvCxnSpPr>
            <a:cxnSpLocks noChangeShapeType="1"/>
            <a:stCxn id="19460" idx="5"/>
            <a:endCxn id="19472" idx="1"/>
          </p:cNvCxnSpPr>
          <p:nvPr/>
        </p:nvCxnSpPr>
        <p:spPr bwMode="auto">
          <a:xfrm>
            <a:off x="2178050" y="5343525"/>
            <a:ext cx="1114425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3" name="AutoShape 26"/>
          <p:cNvCxnSpPr>
            <a:cxnSpLocks noChangeShapeType="1"/>
            <a:stCxn id="19460" idx="6"/>
            <a:endCxn id="19473" idx="0"/>
          </p:cNvCxnSpPr>
          <p:nvPr/>
        </p:nvCxnSpPr>
        <p:spPr bwMode="auto">
          <a:xfrm>
            <a:off x="2212975" y="5268913"/>
            <a:ext cx="1639888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4" name="AutoShape 27"/>
          <p:cNvCxnSpPr>
            <a:cxnSpLocks noChangeShapeType="1"/>
            <a:stCxn id="19460" idx="5"/>
            <a:endCxn id="19474" idx="0"/>
          </p:cNvCxnSpPr>
          <p:nvPr/>
        </p:nvCxnSpPr>
        <p:spPr bwMode="auto">
          <a:xfrm>
            <a:off x="2178050" y="5343525"/>
            <a:ext cx="2251075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5" name="AutoShape 28"/>
          <p:cNvCxnSpPr>
            <a:cxnSpLocks noChangeShapeType="1"/>
            <a:stCxn id="19460" idx="5"/>
            <a:endCxn id="19475" idx="0"/>
          </p:cNvCxnSpPr>
          <p:nvPr/>
        </p:nvCxnSpPr>
        <p:spPr bwMode="auto">
          <a:xfrm>
            <a:off x="2178050" y="5343525"/>
            <a:ext cx="3022600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6" name="AutoShape 29"/>
          <p:cNvCxnSpPr>
            <a:cxnSpLocks noChangeShapeType="1"/>
            <a:stCxn id="19460" idx="6"/>
            <a:endCxn id="19476" idx="0"/>
          </p:cNvCxnSpPr>
          <p:nvPr/>
        </p:nvCxnSpPr>
        <p:spPr bwMode="auto">
          <a:xfrm>
            <a:off x="2212975" y="5268913"/>
            <a:ext cx="3549650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7" name="AutoShape 30"/>
          <p:cNvCxnSpPr>
            <a:cxnSpLocks noChangeShapeType="1"/>
            <a:stCxn id="19460" idx="6"/>
            <a:endCxn id="19477" idx="0"/>
          </p:cNvCxnSpPr>
          <p:nvPr/>
        </p:nvCxnSpPr>
        <p:spPr bwMode="auto">
          <a:xfrm>
            <a:off x="2212975" y="5268913"/>
            <a:ext cx="4283075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8" name="AutoShape 31"/>
          <p:cNvCxnSpPr>
            <a:cxnSpLocks noChangeShapeType="1"/>
            <a:stCxn id="19460" idx="6"/>
            <a:endCxn id="19478" idx="0"/>
          </p:cNvCxnSpPr>
          <p:nvPr/>
        </p:nvCxnSpPr>
        <p:spPr bwMode="auto">
          <a:xfrm>
            <a:off x="2212975" y="5268913"/>
            <a:ext cx="4935538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9" name="AutoShape 32"/>
          <p:cNvCxnSpPr>
            <a:cxnSpLocks noChangeShapeType="1"/>
            <a:stCxn id="19460" idx="6"/>
            <a:endCxn id="19479" idx="0"/>
          </p:cNvCxnSpPr>
          <p:nvPr/>
        </p:nvCxnSpPr>
        <p:spPr bwMode="auto">
          <a:xfrm>
            <a:off x="2212975" y="5268913"/>
            <a:ext cx="5430838" cy="5127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0" name="AutoShape 33"/>
          <p:cNvCxnSpPr>
            <a:cxnSpLocks noChangeShapeType="1"/>
            <a:stCxn id="19461" idx="2"/>
            <a:endCxn id="19470" idx="7"/>
          </p:cNvCxnSpPr>
          <p:nvPr/>
        </p:nvCxnSpPr>
        <p:spPr bwMode="auto">
          <a:xfrm flipH="1">
            <a:off x="2212975" y="5181600"/>
            <a:ext cx="677863" cy="6889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1" name="AutoShape 34"/>
          <p:cNvCxnSpPr>
            <a:cxnSpLocks noChangeShapeType="1"/>
            <a:stCxn id="19461" idx="3"/>
            <a:endCxn id="19471" idx="0"/>
          </p:cNvCxnSpPr>
          <p:nvPr/>
        </p:nvCxnSpPr>
        <p:spPr bwMode="auto">
          <a:xfrm flipH="1">
            <a:off x="2771775" y="5256213"/>
            <a:ext cx="153988" cy="584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2" name="AutoShape 35"/>
          <p:cNvCxnSpPr>
            <a:cxnSpLocks noChangeShapeType="1"/>
            <a:stCxn id="19462" idx="3"/>
            <a:endCxn id="19470" idx="7"/>
          </p:cNvCxnSpPr>
          <p:nvPr/>
        </p:nvCxnSpPr>
        <p:spPr bwMode="auto">
          <a:xfrm flipH="1">
            <a:off x="2212975" y="5268913"/>
            <a:ext cx="1196975" cy="601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3" name="AutoShape 36"/>
          <p:cNvCxnSpPr>
            <a:cxnSpLocks noChangeShapeType="1"/>
            <a:stCxn id="19462" idx="4"/>
            <a:endCxn id="19471" idx="7"/>
          </p:cNvCxnSpPr>
          <p:nvPr/>
        </p:nvCxnSpPr>
        <p:spPr bwMode="auto">
          <a:xfrm flipH="1">
            <a:off x="2855913" y="5299075"/>
            <a:ext cx="639762" cy="56991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4" name="AutoShape 37"/>
          <p:cNvCxnSpPr>
            <a:cxnSpLocks noChangeShapeType="1"/>
            <a:stCxn id="19463" idx="3"/>
            <a:endCxn id="19472" idx="7"/>
          </p:cNvCxnSpPr>
          <p:nvPr/>
        </p:nvCxnSpPr>
        <p:spPr bwMode="auto">
          <a:xfrm flipH="1">
            <a:off x="3460750" y="5238750"/>
            <a:ext cx="882650" cy="6318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5" name="AutoShape 38"/>
          <p:cNvCxnSpPr>
            <a:cxnSpLocks noChangeShapeType="1"/>
            <a:stCxn id="19463" idx="4"/>
            <a:endCxn id="19473" idx="7"/>
          </p:cNvCxnSpPr>
          <p:nvPr/>
        </p:nvCxnSpPr>
        <p:spPr bwMode="auto">
          <a:xfrm flipH="1">
            <a:off x="3937000" y="5268913"/>
            <a:ext cx="492125" cy="6000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6" name="AutoShape 39"/>
          <p:cNvCxnSpPr>
            <a:cxnSpLocks noChangeShapeType="1"/>
            <a:stCxn id="19464" idx="3"/>
            <a:endCxn id="19474" idx="0"/>
          </p:cNvCxnSpPr>
          <p:nvPr/>
        </p:nvCxnSpPr>
        <p:spPr bwMode="auto">
          <a:xfrm flipH="1">
            <a:off x="4429125" y="5268913"/>
            <a:ext cx="806450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7" name="AutoShape 40"/>
          <p:cNvCxnSpPr>
            <a:cxnSpLocks noChangeShapeType="1"/>
            <a:stCxn id="19464" idx="4"/>
            <a:endCxn id="19475" idx="0"/>
          </p:cNvCxnSpPr>
          <p:nvPr/>
        </p:nvCxnSpPr>
        <p:spPr bwMode="auto">
          <a:xfrm flipH="1">
            <a:off x="5200650" y="5299075"/>
            <a:ext cx="119063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8" name="AutoShape 41"/>
          <p:cNvCxnSpPr>
            <a:cxnSpLocks noChangeShapeType="1"/>
            <a:stCxn id="19465" idx="4"/>
            <a:endCxn id="19476" idx="7"/>
          </p:cNvCxnSpPr>
          <p:nvPr/>
        </p:nvCxnSpPr>
        <p:spPr bwMode="auto">
          <a:xfrm flipH="1">
            <a:off x="5846763" y="5343525"/>
            <a:ext cx="273050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99" name="AutoShape 42"/>
          <p:cNvCxnSpPr>
            <a:cxnSpLocks noChangeShapeType="1"/>
            <a:stCxn id="19465" idx="5"/>
            <a:endCxn id="19477" idx="1"/>
          </p:cNvCxnSpPr>
          <p:nvPr/>
        </p:nvCxnSpPr>
        <p:spPr bwMode="auto">
          <a:xfrm>
            <a:off x="6203950" y="5313363"/>
            <a:ext cx="207963" cy="5572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00" name="AutoShape 43"/>
          <p:cNvCxnSpPr>
            <a:cxnSpLocks noChangeShapeType="1"/>
            <a:stCxn id="19466" idx="4"/>
            <a:endCxn id="19478" idx="1"/>
          </p:cNvCxnSpPr>
          <p:nvPr/>
        </p:nvCxnSpPr>
        <p:spPr bwMode="auto">
          <a:xfrm>
            <a:off x="6910388" y="5373688"/>
            <a:ext cx="153987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01" name="AutoShape 44"/>
          <p:cNvCxnSpPr>
            <a:cxnSpLocks noChangeShapeType="1"/>
            <a:stCxn id="19466" idx="5"/>
            <a:endCxn id="19479" idx="1"/>
          </p:cNvCxnSpPr>
          <p:nvPr/>
        </p:nvCxnSpPr>
        <p:spPr bwMode="auto">
          <a:xfrm>
            <a:off x="6994525" y="5343525"/>
            <a:ext cx="565150" cy="4778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502" name="Oval 45"/>
          <p:cNvSpPr>
            <a:spLocks noChangeArrowheads="1"/>
          </p:cNvSpPr>
          <p:nvPr/>
        </p:nvSpPr>
        <p:spPr bwMode="auto">
          <a:xfrm>
            <a:off x="3852863" y="4371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503" name="AutoShape 46"/>
          <p:cNvCxnSpPr>
            <a:cxnSpLocks noChangeShapeType="1"/>
            <a:stCxn id="19502" idx="4"/>
            <a:endCxn id="19462" idx="7"/>
          </p:cNvCxnSpPr>
          <p:nvPr/>
        </p:nvCxnSpPr>
        <p:spPr bwMode="auto">
          <a:xfrm flipH="1">
            <a:off x="3579813" y="4581525"/>
            <a:ext cx="392112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04" name="AutoShape 47"/>
          <p:cNvCxnSpPr>
            <a:cxnSpLocks noChangeShapeType="1"/>
          </p:cNvCxnSpPr>
          <p:nvPr/>
        </p:nvCxnSpPr>
        <p:spPr bwMode="auto">
          <a:xfrm>
            <a:off x="3971925" y="4551363"/>
            <a:ext cx="373063" cy="5080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505" name="Oval 48"/>
          <p:cNvSpPr>
            <a:spLocks noChangeArrowheads="1"/>
          </p:cNvSpPr>
          <p:nvPr/>
        </p:nvSpPr>
        <p:spPr bwMode="auto">
          <a:xfrm>
            <a:off x="3292475" y="37242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506" name="AutoShape 49"/>
          <p:cNvCxnSpPr>
            <a:cxnSpLocks noChangeShapeType="1"/>
            <a:stCxn id="19505" idx="3"/>
            <a:endCxn id="19467" idx="7"/>
          </p:cNvCxnSpPr>
          <p:nvPr/>
        </p:nvCxnSpPr>
        <p:spPr bwMode="auto">
          <a:xfrm flipH="1">
            <a:off x="2736850" y="3903663"/>
            <a:ext cx="588963" cy="500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07" name="AutoShape 50"/>
          <p:cNvCxnSpPr>
            <a:cxnSpLocks noChangeShapeType="1"/>
            <a:stCxn id="19505" idx="5"/>
            <a:endCxn id="19502" idx="1"/>
          </p:cNvCxnSpPr>
          <p:nvPr/>
        </p:nvCxnSpPr>
        <p:spPr bwMode="auto">
          <a:xfrm>
            <a:off x="3495675" y="3903663"/>
            <a:ext cx="392113" cy="500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508" name="Oval 51"/>
          <p:cNvSpPr>
            <a:spLocks noChangeArrowheads="1"/>
          </p:cNvSpPr>
          <p:nvPr/>
        </p:nvSpPr>
        <p:spPr bwMode="auto">
          <a:xfrm>
            <a:off x="6203950" y="4297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509" name="AutoShape 52"/>
          <p:cNvCxnSpPr>
            <a:cxnSpLocks noChangeShapeType="1"/>
            <a:stCxn id="19508" idx="3"/>
            <a:endCxn id="19464" idx="7"/>
          </p:cNvCxnSpPr>
          <p:nvPr/>
        </p:nvCxnSpPr>
        <p:spPr bwMode="auto">
          <a:xfrm flipH="1">
            <a:off x="5403850" y="4476750"/>
            <a:ext cx="835025" cy="6445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10" name="AutoShape 53"/>
          <p:cNvCxnSpPr>
            <a:cxnSpLocks noChangeShapeType="1"/>
            <a:stCxn id="19465" idx="7"/>
            <a:endCxn id="19508" idx="4"/>
          </p:cNvCxnSpPr>
          <p:nvPr/>
        </p:nvCxnSpPr>
        <p:spPr bwMode="auto">
          <a:xfrm flipV="1">
            <a:off x="6203950" y="4506913"/>
            <a:ext cx="119063" cy="6572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11" name="AutoShape 54"/>
          <p:cNvCxnSpPr>
            <a:cxnSpLocks noChangeShapeType="1"/>
            <a:stCxn id="19466" idx="1"/>
            <a:endCxn id="19508" idx="5"/>
          </p:cNvCxnSpPr>
          <p:nvPr/>
        </p:nvCxnSpPr>
        <p:spPr bwMode="auto">
          <a:xfrm flipH="1" flipV="1">
            <a:off x="6407150" y="4476750"/>
            <a:ext cx="419100" cy="7175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512" name="Oval 55"/>
          <p:cNvSpPr>
            <a:spLocks noChangeArrowheads="1"/>
          </p:cNvSpPr>
          <p:nvPr/>
        </p:nvSpPr>
        <p:spPr bwMode="auto">
          <a:xfrm>
            <a:off x="4843463" y="2847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513" name="AutoShape 56"/>
          <p:cNvCxnSpPr>
            <a:cxnSpLocks noChangeShapeType="1"/>
            <a:stCxn id="19512" idx="3"/>
            <a:endCxn id="19505" idx="7"/>
          </p:cNvCxnSpPr>
          <p:nvPr/>
        </p:nvCxnSpPr>
        <p:spPr bwMode="auto">
          <a:xfrm flipH="1">
            <a:off x="3495675" y="3027363"/>
            <a:ext cx="1382713" cy="728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14" name="AutoShape 57"/>
          <p:cNvCxnSpPr>
            <a:cxnSpLocks noChangeShapeType="1"/>
            <a:stCxn id="19512" idx="5"/>
            <a:endCxn id="19508" idx="1"/>
          </p:cNvCxnSpPr>
          <p:nvPr/>
        </p:nvCxnSpPr>
        <p:spPr bwMode="auto">
          <a:xfrm>
            <a:off x="5046663" y="3027363"/>
            <a:ext cx="1192212" cy="1301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515" name="Text Box 58"/>
          <p:cNvSpPr txBox="1">
            <a:spLocks noChangeArrowheads="1"/>
          </p:cNvSpPr>
          <p:nvPr/>
        </p:nvSpPr>
        <p:spPr bwMode="auto">
          <a:xfrm>
            <a:off x="2093913" y="4810125"/>
            <a:ext cx="277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16" name="Text Box 59"/>
          <p:cNvSpPr txBox="1">
            <a:spLocks noChangeArrowheads="1"/>
          </p:cNvSpPr>
          <p:nvPr/>
        </p:nvSpPr>
        <p:spPr bwMode="auto">
          <a:xfrm>
            <a:off x="2855913" y="4752975"/>
            <a:ext cx="401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17" name="Text Box 60"/>
          <p:cNvSpPr txBox="1">
            <a:spLocks noChangeArrowheads="1"/>
          </p:cNvSpPr>
          <p:nvPr/>
        </p:nvSpPr>
        <p:spPr bwMode="auto">
          <a:xfrm>
            <a:off x="3411538" y="4797425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18" name="Text Box 61"/>
          <p:cNvSpPr txBox="1">
            <a:spLocks noChangeArrowheads="1"/>
          </p:cNvSpPr>
          <p:nvPr/>
        </p:nvSpPr>
        <p:spPr bwMode="auto">
          <a:xfrm>
            <a:off x="4162425" y="4722813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19" name="Text Box 62"/>
          <p:cNvSpPr txBox="1">
            <a:spLocks noChangeArrowheads="1"/>
          </p:cNvSpPr>
          <p:nvPr/>
        </p:nvSpPr>
        <p:spPr bwMode="auto">
          <a:xfrm>
            <a:off x="5489575" y="4710113"/>
            <a:ext cx="357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20" name="Text Box 63"/>
          <p:cNvSpPr txBox="1">
            <a:spLocks noChangeArrowheads="1"/>
          </p:cNvSpPr>
          <p:nvPr/>
        </p:nvSpPr>
        <p:spPr bwMode="auto">
          <a:xfrm>
            <a:off x="6407150" y="4625975"/>
            <a:ext cx="498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21" name="Text Box 64"/>
          <p:cNvSpPr txBox="1">
            <a:spLocks noChangeArrowheads="1"/>
          </p:cNvSpPr>
          <p:nvPr/>
        </p:nvSpPr>
        <p:spPr bwMode="auto">
          <a:xfrm>
            <a:off x="2647950" y="3933825"/>
            <a:ext cx="723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9522" name="Text Box 65"/>
          <p:cNvSpPr txBox="1">
            <a:spLocks noChangeArrowheads="1"/>
          </p:cNvSpPr>
          <p:nvPr/>
        </p:nvSpPr>
        <p:spPr bwMode="auto">
          <a:xfrm>
            <a:off x="3614738" y="3903663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523" name="Text Box 66"/>
          <p:cNvSpPr txBox="1">
            <a:spLocks noChangeArrowheads="1"/>
          </p:cNvSpPr>
          <p:nvPr/>
        </p:nvSpPr>
        <p:spPr bwMode="auto">
          <a:xfrm>
            <a:off x="5643563" y="3400425"/>
            <a:ext cx="560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524" name="Text Box 67"/>
          <p:cNvSpPr txBox="1">
            <a:spLocks noChangeArrowheads="1"/>
          </p:cNvSpPr>
          <p:nvPr/>
        </p:nvSpPr>
        <p:spPr bwMode="auto">
          <a:xfrm>
            <a:off x="6119813" y="4710113"/>
            <a:ext cx="322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25" name="Text Box 68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526" name="Text Box 69"/>
          <p:cNvSpPr txBox="1">
            <a:spLocks noChangeArrowheads="1"/>
          </p:cNvSpPr>
          <p:nvPr/>
        </p:nvSpPr>
        <p:spPr bwMode="auto">
          <a:xfrm>
            <a:off x="3971925" y="3057525"/>
            <a:ext cx="3730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28588"/>
            <a:ext cx="845502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3376613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4310063" y="5059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5200650" y="50895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6000750" y="5133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6791325" y="5164138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3" name="Oval 8"/>
          <p:cNvSpPr>
            <a:spLocks noChangeArrowheads="1"/>
          </p:cNvSpPr>
          <p:nvPr/>
        </p:nvSpPr>
        <p:spPr bwMode="auto">
          <a:xfrm>
            <a:off x="2009775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265271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32575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373380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43100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8" name="Oval 13"/>
          <p:cNvSpPr>
            <a:spLocks noChangeArrowheads="1"/>
          </p:cNvSpPr>
          <p:nvPr/>
        </p:nvSpPr>
        <p:spPr bwMode="auto">
          <a:xfrm>
            <a:off x="50815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9" name="Oval 14"/>
          <p:cNvSpPr>
            <a:spLocks noChangeArrowheads="1"/>
          </p:cNvSpPr>
          <p:nvPr/>
        </p:nvSpPr>
        <p:spPr bwMode="auto">
          <a:xfrm>
            <a:off x="5643563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6376988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21" name="Oval 16"/>
          <p:cNvSpPr>
            <a:spLocks noChangeArrowheads="1"/>
          </p:cNvSpPr>
          <p:nvPr/>
        </p:nvSpPr>
        <p:spPr bwMode="auto">
          <a:xfrm>
            <a:off x="7029450" y="583882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22" name="Oval 17"/>
          <p:cNvSpPr>
            <a:spLocks noChangeArrowheads="1"/>
          </p:cNvSpPr>
          <p:nvPr/>
        </p:nvSpPr>
        <p:spPr bwMode="auto">
          <a:xfrm>
            <a:off x="7524750" y="5781675"/>
            <a:ext cx="238125" cy="26670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23" name="AutoShape 18"/>
          <p:cNvCxnSpPr>
            <a:cxnSpLocks noChangeShapeType="1"/>
            <a:stCxn id="21508" idx="3"/>
            <a:endCxn id="21513" idx="7"/>
          </p:cNvCxnSpPr>
          <p:nvPr/>
        </p:nvCxnSpPr>
        <p:spPr bwMode="auto">
          <a:xfrm flipH="1">
            <a:off x="2212975" y="5268913"/>
            <a:ext cx="1196975" cy="601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4" name="AutoShape 19"/>
          <p:cNvCxnSpPr>
            <a:cxnSpLocks noChangeShapeType="1"/>
            <a:stCxn id="21508" idx="4"/>
            <a:endCxn id="21514" idx="7"/>
          </p:cNvCxnSpPr>
          <p:nvPr/>
        </p:nvCxnSpPr>
        <p:spPr bwMode="auto">
          <a:xfrm flipH="1">
            <a:off x="2855913" y="5299075"/>
            <a:ext cx="639762" cy="569913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5" name="AutoShape 20"/>
          <p:cNvCxnSpPr>
            <a:cxnSpLocks noChangeShapeType="1"/>
            <a:stCxn id="21509" idx="3"/>
            <a:endCxn id="21515" idx="7"/>
          </p:cNvCxnSpPr>
          <p:nvPr/>
        </p:nvCxnSpPr>
        <p:spPr bwMode="auto">
          <a:xfrm flipH="1">
            <a:off x="3460750" y="5238750"/>
            <a:ext cx="882650" cy="6318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6" name="AutoShape 21"/>
          <p:cNvCxnSpPr>
            <a:cxnSpLocks noChangeShapeType="1"/>
            <a:stCxn id="21509" idx="4"/>
            <a:endCxn id="21516" idx="7"/>
          </p:cNvCxnSpPr>
          <p:nvPr/>
        </p:nvCxnSpPr>
        <p:spPr bwMode="auto">
          <a:xfrm flipH="1">
            <a:off x="3937000" y="5268913"/>
            <a:ext cx="492125" cy="6000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7" name="AutoShape 22"/>
          <p:cNvCxnSpPr>
            <a:cxnSpLocks noChangeShapeType="1"/>
            <a:stCxn id="21510" idx="3"/>
            <a:endCxn id="21517" idx="0"/>
          </p:cNvCxnSpPr>
          <p:nvPr/>
        </p:nvCxnSpPr>
        <p:spPr bwMode="auto">
          <a:xfrm flipH="1">
            <a:off x="4429125" y="5268913"/>
            <a:ext cx="806450" cy="5699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8" name="AutoShape 23"/>
          <p:cNvCxnSpPr>
            <a:cxnSpLocks noChangeShapeType="1"/>
            <a:stCxn id="21510" idx="4"/>
            <a:endCxn id="21518" idx="0"/>
          </p:cNvCxnSpPr>
          <p:nvPr/>
        </p:nvCxnSpPr>
        <p:spPr bwMode="auto">
          <a:xfrm flipH="1">
            <a:off x="5200650" y="5299075"/>
            <a:ext cx="119063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9" name="AutoShape 24"/>
          <p:cNvCxnSpPr>
            <a:cxnSpLocks noChangeShapeType="1"/>
            <a:stCxn id="21511" idx="4"/>
            <a:endCxn id="21519" idx="7"/>
          </p:cNvCxnSpPr>
          <p:nvPr/>
        </p:nvCxnSpPr>
        <p:spPr bwMode="auto">
          <a:xfrm flipH="1">
            <a:off x="5846763" y="5343525"/>
            <a:ext cx="273050" cy="527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30" name="AutoShape 25"/>
          <p:cNvCxnSpPr>
            <a:cxnSpLocks noChangeShapeType="1"/>
            <a:stCxn id="21511" idx="5"/>
            <a:endCxn id="21520" idx="1"/>
          </p:cNvCxnSpPr>
          <p:nvPr/>
        </p:nvCxnSpPr>
        <p:spPr bwMode="auto">
          <a:xfrm>
            <a:off x="6203950" y="5313363"/>
            <a:ext cx="207963" cy="5572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31" name="AutoShape 26"/>
          <p:cNvCxnSpPr>
            <a:cxnSpLocks noChangeShapeType="1"/>
            <a:stCxn id="21512" idx="4"/>
            <a:endCxn id="21521" idx="1"/>
          </p:cNvCxnSpPr>
          <p:nvPr/>
        </p:nvCxnSpPr>
        <p:spPr bwMode="auto">
          <a:xfrm>
            <a:off x="6910388" y="5373688"/>
            <a:ext cx="153987" cy="4953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32" name="AutoShape 27"/>
          <p:cNvCxnSpPr>
            <a:cxnSpLocks noChangeShapeType="1"/>
            <a:stCxn id="21512" idx="5"/>
            <a:endCxn id="21522" idx="1"/>
          </p:cNvCxnSpPr>
          <p:nvPr/>
        </p:nvCxnSpPr>
        <p:spPr bwMode="auto">
          <a:xfrm>
            <a:off x="6994525" y="5343525"/>
            <a:ext cx="565150" cy="4778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33" name="Oval 28"/>
          <p:cNvSpPr>
            <a:spLocks noChangeArrowheads="1"/>
          </p:cNvSpPr>
          <p:nvPr/>
        </p:nvSpPr>
        <p:spPr bwMode="auto">
          <a:xfrm>
            <a:off x="3852863" y="4371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34" name="AutoShape 29"/>
          <p:cNvCxnSpPr>
            <a:cxnSpLocks noChangeShapeType="1"/>
            <a:stCxn id="21533" idx="4"/>
            <a:endCxn id="21508" idx="7"/>
          </p:cNvCxnSpPr>
          <p:nvPr/>
        </p:nvCxnSpPr>
        <p:spPr bwMode="auto">
          <a:xfrm flipH="1">
            <a:off x="3579813" y="4581525"/>
            <a:ext cx="392112" cy="539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35" name="AutoShape 30"/>
          <p:cNvCxnSpPr>
            <a:cxnSpLocks noChangeShapeType="1"/>
          </p:cNvCxnSpPr>
          <p:nvPr/>
        </p:nvCxnSpPr>
        <p:spPr bwMode="auto">
          <a:xfrm>
            <a:off x="3971925" y="4551363"/>
            <a:ext cx="373063" cy="5080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36" name="Oval 31"/>
          <p:cNvSpPr>
            <a:spLocks noChangeArrowheads="1"/>
          </p:cNvSpPr>
          <p:nvPr/>
        </p:nvSpPr>
        <p:spPr bwMode="auto">
          <a:xfrm>
            <a:off x="3292475" y="37242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37" name="AutoShape 32"/>
          <p:cNvCxnSpPr>
            <a:cxnSpLocks noChangeShapeType="1"/>
            <a:stCxn id="21536" idx="5"/>
            <a:endCxn id="21533" idx="1"/>
          </p:cNvCxnSpPr>
          <p:nvPr/>
        </p:nvCxnSpPr>
        <p:spPr bwMode="auto">
          <a:xfrm>
            <a:off x="3495675" y="3903663"/>
            <a:ext cx="392113" cy="500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38" name="Oval 33"/>
          <p:cNvSpPr>
            <a:spLocks noChangeArrowheads="1"/>
          </p:cNvSpPr>
          <p:nvPr/>
        </p:nvSpPr>
        <p:spPr bwMode="auto">
          <a:xfrm>
            <a:off x="6203950" y="4297363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39" name="AutoShape 34"/>
          <p:cNvCxnSpPr>
            <a:cxnSpLocks noChangeShapeType="1"/>
            <a:stCxn id="21538" idx="3"/>
            <a:endCxn id="21510" idx="7"/>
          </p:cNvCxnSpPr>
          <p:nvPr/>
        </p:nvCxnSpPr>
        <p:spPr bwMode="auto">
          <a:xfrm flipH="1">
            <a:off x="5403850" y="4476750"/>
            <a:ext cx="835025" cy="6445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40" name="AutoShape 35"/>
          <p:cNvCxnSpPr>
            <a:cxnSpLocks noChangeShapeType="1"/>
            <a:stCxn id="21511" idx="7"/>
            <a:endCxn id="21538" idx="4"/>
          </p:cNvCxnSpPr>
          <p:nvPr/>
        </p:nvCxnSpPr>
        <p:spPr bwMode="auto">
          <a:xfrm flipV="1">
            <a:off x="6203950" y="4506913"/>
            <a:ext cx="119063" cy="6572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41" name="AutoShape 36"/>
          <p:cNvCxnSpPr>
            <a:cxnSpLocks noChangeShapeType="1"/>
            <a:stCxn id="21512" idx="1"/>
            <a:endCxn id="21538" idx="5"/>
          </p:cNvCxnSpPr>
          <p:nvPr/>
        </p:nvCxnSpPr>
        <p:spPr bwMode="auto">
          <a:xfrm flipH="1" flipV="1">
            <a:off x="6407150" y="4476750"/>
            <a:ext cx="419100" cy="7175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42" name="Oval 37"/>
          <p:cNvSpPr>
            <a:spLocks noChangeArrowheads="1"/>
          </p:cNvSpPr>
          <p:nvPr/>
        </p:nvSpPr>
        <p:spPr bwMode="auto">
          <a:xfrm>
            <a:off x="4843463" y="2847975"/>
            <a:ext cx="238125" cy="209550"/>
          </a:xfrm>
          <a:prstGeom prst="ellipse">
            <a:avLst/>
          </a:prstGeom>
          <a:solidFill>
            <a:srgbClr val="2DA2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43" name="AutoShape 38"/>
          <p:cNvCxnSpPr>
            <a:cxnSpLocks noChangeShapeType="1"/>
            <a:stCxn id="21542" idx="3"/>
            <a:endCxn id="21536" idx="7"/>
          </p:cNvCxnSpPr>
          <p:nvPr/>
        </p:nvCxnSpPr>
        <p:spPr bwMode="auto">
          <a:xfrm flipH="1">
            <a:off x="3495675" y="3027363"/>
            <a:ext cx="1382713" cy="7286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44" name="AutoShape 39"/>
          <p:cNvCxnSpPr>
            <a:cxnSpLocks noChangeShapeType="1"/>
            <a:stCxn id="21542" idx="5"/>
            <a:endCxn id="21538" idx="1"/>
          </p:cNvCxnSpPr>
          <p:nvPr/>
        </p:nvCxnSpPr>
        <p:spPr bwMode="auto">
          <a:xfrm>
            <a:off x="5046663" y="3027363"/>
            <a:ext cx="1192212" cy="13017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45" name="Text Box 40"/>
          <p:cNvSpPr txBox="1">
            <a:spLocks noChangeArrowheads="1"/>
          </p:cNvSpPr>
          <p:nvPr/>
        </p:nvSpPr>
        <p:spPr bwMode="auto">
          <a:xfrm>
            <a:off x="3411538" y="4797425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46" name="Text Box 41"/>
          <p:cNvSpPr txBox="1">
            <a:spLocks noChangeArrowheads="1"/>
          </p:cNvSpPr>
          <p:nvPr/>
        </p:nvSpPr>
        <p:spPr bwMode="auto">
          <a:xfrm>
            <a:off x="4162425" y="4722813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47" name="Text Box 42"/>
          <p:cNvSpPr txBox="1">
            <a:spLocks noChangeArrowheads="1"/>
          </p:cNvSpPr>
          <p:nvPr/>
        </p:nvSpPr>
        <p:spPr bwMode="auto">
          <a:xfrm>
            <a:off x="5489575" y="4710113"/>
            <a:ext cx="357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48" name="Text Box 43"/>
          <p:cNvSpPr txBox="1">
            <a:spLocks noChangeArrowheads="1"/>
          </p:cNvSpPr>
          <p:nvPr/>
        </p:nvSpPr>
        <p:spPr bwMode="auto">
          <a:xfrm>
            <a:off x="6407150" y="4625975"/>
            <a:ext cx="498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49" name="Text Box 44"/>
          <p:cNvSpPr txBox="1">
            <a:spLocks noChangeArrowheads="1"/>
          </p:cNvSpPr>
          <p:nvPr/>
        </p:nvSpPr>
        <p:spPr bwMode="auto">
          <a:xfrm>
            <a:off x="3614738" y="3903663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50" name="Text Box 45"/>
          <p:cNvSpPr txBox="1">
            <a:spLocks noChangeArrowheads="1"/>
          </p:cNvSpPr>
          <p:nvPr/>
        </p:nvSpPr>
        <p:spPr bwMode="auto">
          <a:xfrm>
            <a:off x="5643563" y="3400425"/>
            <a:ext cx="560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551" name="Text Box 46"/>
          <p:cNvSpPr txBox="1">
            <a:spLocks noChangeArrowheads="1"/>
          </p:cNvSpPr>
          <p:nvPr/>
        </p:nvSpPr>
        <p:spPr bwMode="auto">
          <a:xfrm>
            <a:off x="6119813" y="4710113"/>
            <a:ext cx="322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52" name="Text Box 47"/>
          <p:cNvSpPr txBox="1">
            <a:spLocks noChangeArrowheads="1"/>
          </p:cNvSpPr>
          <p:nvPr/>
        </p:nvSpPr>
        <p:spPr bwMode="auto">
          <a:xfrm>
            <a:off x="3937000" y="3171825"/>
            <a:ext cx="37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53" name="Text Box 48"/>
          <p:cNvSpPr txBox="1">
            <a:spLocks noChangeArrowheads="1"/>
          </p:cNvSpPr>
          <p:nvPr/>
        </p:nvSpPr>
        <p:spPr bwMode="auto">
          <a:xfrm>
            <a:off x="3971925" y="3057525"/>
            <a:ext cx="3730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srgbClr val="7030A0"/>
                </a:solidFill>
              </a:rPr>
              <a:t>Fakcharoenpho Rao and Talwar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A graph can be mapped to </a:t>
            </a:r>
            <a:r>
              <a:rPr lang="en-US" altLang="en-US">
                <a:solidFill>
                  <a:srgbClr val="44B9E8"/>
                </a:solidFill>
              </a:rPr>
              <a:t>distribution of trees</a:t>
            </a:r>
            <a:r>
              <a:rPr lang="en-US" altLang="en-US"/>
              <a:t>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The expected  distance an edge (the distance between the two neighbors) does not go down.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The expected distance of an edge </a:t>
            </a:r>
            <a:r>
              <a:rPr lang="en-US" altLang="en-US">
                <a:solidFill>
                  <a:srgbClr val="44B9E8"/>
                </a:solidFill>
              </a:rPr>
              <a:t>grows by at most</a:t>
            </a:r>
            <a:r>
              <a:rPr lang="en-US" altLang="en-US"/>
              <a:t> </a:t>
            </a:r>
            <a:r>
              <a:rPr lang="en-US" altLang="en-US">
                <a:solidFill>
                  <a:srgbClr val="CC0000"/>
                </a:solidFill>
              </a:rPr>
              <a:t>O(log n)</a:t>
            </a:r>
            <a:r>
              <a:rPr lang="en-US" altLang="en-US"/>
              <a:t> </a:t>
            </a:r>
            <a:r>
              <a:rPr lang="en-US" altLang="en-US">
                <a:solidFill>
                  <a:srgbClr val="44B9E8"/>
                </a:solidFill>
              </a:rPr>
              <a:t>factor</a:t>
            </a:r>
            <a:r>
              <a:rPr lang="en-US" altLang="en-US"/>
              <a:t>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1pPr>
            <a:lvl2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900"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DejaVu Sans" charset="0"/>
              </a:defRPr>
            </a:lvl9pPr>
          </a:lstStyle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This means by linearity of expectation that the expected optimum is only </a:t>
            </a:r>
            <a:r>
              <a:rPr lang="en-US" altLang="en-US">
                <a:solidFill>
                  <a:srgbClr val="CC0000"/>
                </a:solidFill>
              </a:rPr>
              <a:t>O(log n)</a:t>
            </a:r>
            <a:r>
              <a:rPr lang="en-US" altLang="en-US"/>
              <a:t> larger than the optimum in the graph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Thus one of the trees has optimum cost at most </a:t>
            </a:r>
            <a:r>
              <a:rPr lang="en-US" altLang="en-US">
                <a:solidFill>
                  <a:srgbClr val="CC0000"/>
                </a:solidFill>
              </a:rPr>
              <a:t>O(log n)</a:t>
            </a:r>
            <a:r>
              <a:rPr lang="en-US" altLang="en-US"/>
              <a:t> times the optimum of the graph.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This is a reduction from a graph to a tree!</a:t>
            </a:r>
          </a:p>
          <a:p>
            <a:pPr eaLnBrk="1" hangingPunct="1"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/>
              <a:t>On trees </a:t>
            </a:r>
            <a:r>
              <a:rPr lang="en-US" altLang="en-US">
                <a:solidFill>
                  <a:srgbClr val="7030A0"/>
                </a:solidFill>
              </a:rPr>
              <a:t>[GKR] </a:t>
            </a:r>
            <a:r>
              <a:rPr lang="en-US" altLang="en-US"/>
              <a:t>gave a beautiful algorithm.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4638"/>
            <a:ext cx="84851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DejaVu Sans"/>
      </a:majorFont>
      <a:minorFont>
        <a:latin typeface="Lucida Sans Unicode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anose="02020404030301010803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14771</TotalTime>
  <Words>3323</Words>
  <Application>Microsoft Office PowerPoint</Application>
  <PresentationFormat>On-screen Show (4:3)</PresentationFormat>
  <Paragraphs>566</Paragraphs>
  <Slides>58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Garamond</vt:lpstr>
      <vt:lpstr>DejaVu Sans</vt:lpstr>
      <vt:lpstr>Arial</vt:lpstr>
      <vt:lpstr>Lucida Sans Unicode</vt:lpstr>
      <vt:lpstr>Times New Roman</vt:lpstr>
      <vt:lpstr>Wingdings</vt:lpstr>
      <vt:lpstr>Wingdings 3</vt:lpstr>
      <vt:lpstr>Symbol</vt:lpstr>
      <vt:lpstr>Calibri</vt:lpstr>
      <vt:lpstr>Tahoma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Zelikovsky’s height reduction</vt:lpstr>
      <vt:lpstr>Reduction of Directed Steiner Tree to Group Steiner on Tree Inputs</vt:lpstr>
      <vt:lpstr>Analysis</vt:lpstr>
      <vt:lpstr>Things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Fault Tolerant GS</vt:lpstr>
      <vt:lpstr>Fault Tolerant GS</vt:lpstr>
      <vt:lpstr>Fault Tolerant GS</vt:lpstr>
      <vt:lpstr>Fault Tolerant GS</vt:lpstr>
      <vt:lpstr>We are going to have many open problems </vt:lpstr>
      <vt:lpstr>Directed Steiner with two edge disjoint paths</vt:lpstr>
      <vt:lpstr>The best qusi-poly ratio for Directed Steiner Tree</vt:lpstr>
      <vt:lpstr>Most important open problem</vt:lpstr>
      <vt:lpstr>Best time for (1-ε)ln for Set Cover</vt:lpstr>
      <vt:lpstr>Directed Steiner and GST</vt:lpstr>
      <vt:lpstr>We are going to have a lot of open questions </vt:lpstr>
      <vt:lpstr>An open problem from the  8-th flex’ network design WS </vt:lpstr>
      <vt:lpstr>Degree bounded Group Steiner</vt:lpstr>
      <vt:lpstr>PowerPoint Presentation</vt:lpstr>
      <vt:lpstr>A tight algorithm.</vt:lpstr>
      <vt:lpstr>For Directed Steiner</vt:lpstr>
      <vt:lpstr>Bounded Treewidth graphs</vt:lpstr>
      <vt:lpstr>Approximating GST on Bounded Treewidth graphs</vt:lpstr>
      <vt:lpstr>The results</vt:lpstr>
      <vt:lpstr>PowerPoint Presentation</vt:lpstr>
      <vt:lpstr>The good thing about paths</vt:lpstr>
      <vt:lpstr>Recent result</vt:lpstr>
      <vt:lpstr>A tree with k terminals with minimum maximum degree</vt:lpstr>
      <vt:lpstr>A reduction</vt:lpstr>
      <vt:lpstr>Surprise: showing something technical!</vt:lpstr>
      <vt:lpstr>The non true terminals have other integers</vt:lpstr>
      <vt:lpstr>Let S(j) be the group of terminals getting to j</vt:lpstr>
      <vt:lpstr>A lower bound on </vt:lpstr>
      <vt:lpstr>Upper bound</vt:lpstr>
      <vt:lpstr>What is the probability that i, i’ reach j?</vt:lpstr>
      <vt:lpstr>Expected number of full bins</vt:lpstr>
      <vt:lpstr>Open Problems 5</vt:lpstr>
      <vt:lpstr>Open Problems </vt:lpstr>
      <vt:lpstr>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barn door after the horses left : What should be taught in approximation algorithms courses? Guy Kortsarz, Rutgers Camden</dc:title>
  <dc:creator>kortsarts</dc:creator>
  <cp:lastModifiedBy>forensics</cp:lastModifiedBy>
  <cp:revision>467</cp:revision>
  <cp:lastPrinted>1601-01-01T00:00:00Z</cp:lastPrinted>
  <dcterms:created xsi:type="dcterms:W3CDTF">2011-02-26T21:58:22Z</dcterms:created>
  <dcterms:modified xsi:type="dcterms:W3CDTF">2022-07-25T20:01:19Z</dcterms:modified>
</cp:coreProperties>
</file>