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62" r:id="rId2"/>
    <p:sldId id="461" r:id="rId3"/>
    <p:sldId id="460" r:id="rId4"/>
    <p:sldId id="459" r:id="rId5"/>
    <p:sldId id="458" r:id="rId6"/>
    <p:sldId id="457" r:id="rId7"/>
    <p:sldId id="456" r:id="rId8"/>
    <p:sldId id="455" r:id="rId9"/>
    <p:sldId id="454" r:id="rId10"/>
    <p:sldId id="453" r:id="rId11"/>
    <p:sldId id="452" r:id="rId12"/>
    <p:sldId id="451" r:id="rId13"/>
    <p:sldId id="450" r:id="rId14"/>
    <p:sldId id="430" r:id="rId15"/>
    <p:sldId id="440" r:id="rId16"/>
    <p:sldId id="442" r:id="rId17"/>
    <p:sldId id="434" r:id="rId18"/>
    <p:sldId id="449" r:id="rId19"/>
    <p:sldId id="445" r:id="rId20"/>
    <p:sldId id="432" r:id="rId21"/>
    <p:sldId id="463" r:id="rId22"/>
    <p:sldId id="433" r:id="rId23"/>
    <p:sldId id="436" r:id="rId24"/>
    <p:sldId id="444" r:id="rId25"/>
    <p:sldId id="435" r:id="rId26"/>
    <p:sldId id="446" r:id="rId27"/>
    <p:sldId id="439" r:id="rId28"/>
    <p:sldId id="443" r:id="rId29"/>
    <p:sldId id="447" r:id="rId30"/>
    <p:sldId id="44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000"/>
    <a:srgbClr val="00FF00"/>
    <a:srgbClr val="FFCC99"/>
    <a:srgbClr val="DDE3EE"/>
    <a:srgbClr val="FF9900"/>
    <a:srgbClr val="B65931"/>
    <a:srgbClr val="A54E07"/>
    <a:srgbClr val="B66D31"/>
    <a:srgbClr val="B85808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2" autoAdjust="0"/>
    <p:restoredTop sz="94714" autoAdjust="0"/>
  </p:normalViewPr>
  <p:slideViewPr>
    <p:cSldViewPr>
      <p:cViewPr>
        <p:scale>
          <a:sx n="60" d="100"/>
          <a:sy n="60" d="100"/>
        </p:scale>
        <p:origin x="-171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4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FF66A-1574-4C93-B4E9-C0BDC8E5D8B4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72AEA-9035-4A4F-876A-980EDD673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35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0808"/>
            <a:ext cx="914400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52FD-8BD8-41C6-B89C-61D3260C7E0B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4983-62DF-44C1-88F4-A727E2DC619A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2FDC-4AB3-4462-A9DB-9F44016EE56B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9FC8-5E63-4351-9A7B-D847C1786045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71472" y="1071546"/>
            <a:ext cx="335758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D65B-6DF0-42F0-9634-C9F20369AFBE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B502-283D-453F-B024-86AA3B7A1555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EC6D-A35B-471F-92B8-CD78DD3E2533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D8D0-33A3-44AA-8DBF-547A4F84404C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790C-D101-45AE-A957-F471E23E0B97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1A1F-5DFD-4AC9-952A-D3DD0C389AC7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F897-E4A5-491A-A693-5D93010B0B2E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E9F06-BEB9-4F96-831D-6145543E1D40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5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0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1.png"/><Relationship Id="rId5" Type="http://schemas.openxmlformats.org/officeDocument/2006/relationships/image" Target="../media/image360.png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2.png"/><Relationship Id="rId5" Type="http://schemas.openxmlformats.org/officeDocument/2006/relationships/image" Target="../media/image30.png"/><Relationship Id="rId10" Type="http://schemas.openxmlformats.org/officeDocument/2006/relationships/image" Target="../media/image57.png"/><Relationship Id="rId4" Type="http://schemas.openxmlformats.org/officeDocument/2006/relationships/image" Target="../media/image1.wmf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41.png"/><Relationship Id="rId7" Type="http://schemas.openxmlformats.org/officeDocument/2006/relationships/image" Target="../media/image56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59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5" Type="http://schemas.openxmlformats.org/officeDocument/2006/relationships/image" Target="../media/image75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1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1.png"/><Relationship Id="rId5" Type="http://schemas.openxmlformats.org/officeDocument/2006/relationships/image" Target="../media/image620.png"/><Relationship Id="rId4" Type="http://schemas.openxmlformats.org/officeDocument/2006/relationships/image" Target="../media/image6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1.w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1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65.png"/><Relationship Id="rId4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7" Type="http://schemas.openxmlformats.org/officeDocument/2006/relationships/image" Target="../media/image10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71.png"/><Relationship Id="rId4" Type="http://schemas.openxmlformats.org/officeDocument/2006/relationships/image" Target="../media/image6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.w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6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572" y="1700808"/>
            <a:ext cx="7920880" cy="168604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Approximating Facility Location and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Activation Edge </a:t>
            </a:r>
            <a:r>
              <a:rPr lang="en-US" b="1" dirty="0" smtClean="0"/>
              <a:t>Cover problems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933056"/>
            <a:ext cx="6840760" cy="576064"/>
          </a:xfrm>
        </p:spPr>
        <p:txBody>
          <a:bodyPr>
            <a:normAutofit fontScale="92500"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Zeev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Nutov</a:t>
            </a:r>
            <a:r>
              <a:rPr lang="en-US" b="1" dirty="0" smtClean="0">
                <a:solidFill>
                  <a:schemeClr val="tx1"/>
                </a:solidFill>
              </a:rPr>
              <a:t>, The Open University of Israel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1331640" y="4833156"/>
            <a:ext cx="6552728" cy="4680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Joint work with: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Guy </a:t>
            </a:r>
            <a:r>
              <a:rPr kumimoji="0" lang="en-US" sz="28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Kortsarz</a:t>
            </a:r>
            <a:r>
              <a:rPr lang="en-US" sz="2800" b="1" dirty="0"/>
              <a:t> </a:t>
            </a:r>
            <a:r>
              <a:rPr lang="en-US" sz="2800" b="1" dirty="0" smtClean="0"/>
              <a:t>&amp;</a:t>
            </a: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Eli Shalom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54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517632" cy="1008112"/>
          </a:xfrm>
        </p:spPr>
        <p:txBody>
          <a:bodyPr>
            <a:normAutofit/>
          </a:bodyPr>
          <a:lstStyle/>
          <a:p>
            <a:r>
              <a:rPr lang="en-US" dirty="0" smtClean="0"/>
              <a:t>Approximation ratio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96752"/>
                <a:ext cx="8496944" cy="3564396"/>
              </a:xfrm>
            </p:spPr>
            <p:txBody>
              <a:bodyPr>
                <a:normAutofit lnSpcReduction="10000"/>
              </a:bodyPr>
              <a:lstStyle/>
              <a:p>
                <a:pPr marL="605790" indent="-457200"/>
                <a:r>
                  <a:rPr lang="en-US" sz="2800" dirty="0" smtClean="0"/>
                  <a:t>consider a star of some optimal solution and its leaves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,…,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/>
                  <a:t>covered in this order 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 first, 1 last)</a:t>
                </a:r>
              </a:p>
              <a:p>
                <a:pPr marL="605790" indent="-457200"/>
                <a:r>
                  <a:rPr lang="en-US" sz="2800" dirty="0" smtClean="0">
                    <a:solidFill>
                      <a:srgbClr val="FF0000"/>
                    </a:solidFill>
                  </a:rPr>
                  <a:t>optimum pays for the star: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𝑤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𝑘𝑐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605790" indent="-457200"/>
                <a:r>
                  <a:rPr lang="en-US" sz="2800" dirty="0" smtClean="0"/>
                  <a:t>algorithm pays for leaf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 smtClean="0"/>
                  <a:t> at most</a:t>
                </a:r>
              </a:p>
              <a:p>
                <a:pPr marL="14859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the </a:t>
                </a:r>
                <a:r>
                  <a:rPr lang="en-US" sz="2800" dirty="0"/>
                  <a:t>avg. </a:t>
                </a:r>
                <a:r>
                  <a:rPr lang="en-US" sz="2800" dirty="0" smtClean="0"/>
                  <a:t>price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𝑖𝑐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sz="2800" dirty="0" smtClean="0"/>
              </a:p>
              <a:p>
                <a:pPr marL="605790" indent="-457200"/>
                <a:r>
                  <a:rPr lang="en-US" sz="2800" dirty="0" smtClean="0">
                    <a:solidFill>
                      <a:srgbClr val="FF0000"/>
                    </a:solidFill>
                  </a:rPr>
                  <a:t>algorithm pays for the star:</a:t>
                </a:r>
              </a:p>
              <a:p>
                <a:pPr marL="14859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𝑤</m:t>
                    </m:r>
                    <m:sSub>
                      <m:sSub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𝑘𝑐</m:t>
                    </m:r>
                  </m:oMath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14859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96752"/>
                <a:ext cx="8496944" cy="3564396"/>
              </a:xfrm>
              <a:blipFill rotWithShape="1">
                <a:blip r:embed="rId2"/>
                <a:stretch>
                  <a:fillRect t="-27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67544" y="5328592"/>
                <a:ext cx="8568952" cy="1196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𝑘𝑐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𝑘𝑐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ℕ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𝜃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e>
                      </m:func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𝜔</m:t>
                          </m:r>
                        </m:e>
                      </m:acc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328592"/>
                <a:ext cx="8568952" cy="11967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קבוצה 6"/>
          <p:cNvGrpSpPr/>
          <p:nvPr/>
        </p:nvGrpSpPr>
        <p:grpSpPr>
          <a:xfrm>
            <a:off x="6062464" y="4365104"/>
            <a:ext cx="648072" cy="504056"/>
            <a:chOff x="3131840" y="5085184"/>
            <a:chExt cx="648072" cy="504056"/>
          </a:xfrm>
        </p:grpSpPr>
        <p:sp>
          <p:nvSpPr>
            <p:cNvPr id="8" name="אליפסה 7"/>
            <p:cNvSpPr/>
            <p:nvPr/>
          </p:nvSpPr>
          <p:spPr>
            <a:xfrm>
              <a:off x="3203848" y="5132040"/>
              <a:ext cx="457200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ontent Placeholder 2"/>
                <p:cNvSpPr txBox="1">
                  <a:spLocks/>
                </p:cNvSpPr>
                <p:nvPr/>
              </p:nvSpPr>
              <p:spPr>
                <a:xfrm>
                  <a:off x="3131840" y="5085184"/>
                  <a:ext cx="648072" cy="39604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itchFamily="34" charset="0"/>
                    <a:buNone/>
                  </a:pP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𝑘</m:t>
                      </m:r>
                    </m:oMath>
                  </a14:m>
                  <a:r>
                    <a:rPr lang="en-US" sz="2400" dirty="0" smtClean="0">
                      <a:solidFill>
                        <a:prstClr val="black"/>
                      </a:solidFill>
                    </a:rPr>
                    <a:t>-1</a:t>
                  </a:r>
                </a:p>
              </p:txBody>
            </p:sp>
          </mc:Choice>
          <mc:Fallback xmlns="">
            <p:sp>
              <p:nvSpPr>
                <p:cNvPr id="1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5085184"/>
                  <a:ext cx="648072" cy="39604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869" t="-12308" r="-7477" b="-50769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קבוצה 11"/>
          <p:cNvGrpSpPr/>
          <p:nvPr/>
        </p:nvGrpSpPr>
        <p:grpSpPr>
          <a:xfrm>
            <a:off x="5283398" y="4365104"/>
            <a:ext cx="457200" cy="504056"/>
            <a:chOff x="4402832" y="5237584"/>
            <a:chExt cx="457200" cy="504056"/>
          </a:xfrm>
        </p:grpSpPr>
        <p:sp>
          <p:nvSpPr>
            <p:cNvPr id="13" name="אליפסה 12"/>
            <p:cNvSpPr/>
            <p:nvPr/>
          </p:nvSpPr>
          <p:spPr>
            <a:xfrm>
              <a:off x="4402832" y="5284440"/>
              <a:ext cx="457200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ontent Placeholder 2"/>
                <p:cNvSpPr txBox="1">
                  <a:spLocks/>
                </p:cNvSpPr>
                <p:nvPr/>
              </p:nvSpPr>
              <p:spPr>
                <a:xfrm>
                  <a:off x="4427984" y="5237584"/>
                  <a:ext cx="432048" cy="39604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lang="en-US" sz="2400" dirty="0" smtClean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7984" y="5237584"/>
                  <a:ext cx="432048" cy="39604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225" b="-10769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קבוצה 14"/>
          <p:cNvGrpSpPr/>
          <p:nvPr/>
        </p:nvGrpSpPr>
        <p:grpSpPr>
          <a:xfrm>
            <a:off x="8219256" y="4365104"/>
            <a:ext cx="457200" cy="472238"/>
            <a:chOff x="5873570" y="5193202"/>
            <a:chExt cx="457200" cy="472238"/>
          </a:xfrm>
        </p:grpSpPr>
        <p:sp>
          <p:nvSpPr>
            <p:cNvPr id="16" name="אליפסה 15"/>
            <p:cNvSpPr/>
            <p:nvPr/>
          </p:nvSpPr>
          <p:spPr>
            <a:xfrm>
              <a:off x="5873570" y="5208240"/>
              <a:ext cx="457200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5940152" y="5193202"/>
              <a:ext cx="324036" cy="39604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2400" dirty="0" smtClean="0">
                  <a:solidFill>
                    <a:prstClr val="black"/>
                  </a:solidFill>
                </a:rPr>
                <a:t>1</a:t>
              </a:r>
            </a:p>
          </p:txBody>
        </p:sp>
      </p:grpSp>
      <p:grpSp>
        <p:nvGrpSpPr>
          <p:cNvPr id="18" name="קבוצה 17"/>
          <p:cNvGrpSpPr/>
          <p:nvPr/>
        </p:nvGrpSpPr>
        <p:grpSpPr>
          <a:xfrm>
            <a:off x="7211144" y="4402992"/>
            <a:ext cx="457200" cy="463476"/>
            <a:chOff x="6816402" y="5354364"/>
            <a:chExt cx="457200" cy="463476"/>
          </a:xfrm>
        </p:grpSpPr>
        <p:sp>
          <p:nvSpPr>
            <p:cNvPr id="19" name="אליפסה 18"/>
            <p:cNvSpPr/>
            <p:nvPr/>
          </p:nvSpPr>
          <p:spPr>
            <a:xfrm>
              <a:off x="6816402" y="5360640"/>
              <a:ext cx="457200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ontent Placeholder 2"/>
                <p:cNvSpPr txBox="1">
                  <a:spLocks/>
                </p:cNvSpPr>
                <p:nvPr/>
              </p:nvSpPr>
              <p:spPr>
                <a:xfrm>
                  <a:off x="6876256" y="5354364"/>
                  <a:ext cx="324036" cy="39604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oMath>
                    </m:oMathPara>
                  </a14:m>
                  <a:endParaRPr lang="en-US" sz="2400" dirty="0" smtClean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6256" y="5354364"/>
                  <a:ext cx="324036" cy="39604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660" b="-10769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אליפסה 20"/>
          <p:cNvSpPr/>
          <p:nvPr/>
        </p:nvSpPr>
        <p:spPr>
          <a:xfrm>
            <a:off x="6830938" y="2524224"/>
            <a:ext cx="457200" cy="457200"/>
          </a:xfrm>
          <a:prstGeom prst="ellipse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6890792" y="2517948"/>
                <a:ext cx="324036" cy="3960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4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792" y="2517948"/>
                <a:ext cx="324036" cy="396044"/>
              </a:xfrm>
              <a:prstGeom prst="rect">
                <a:avLst/>
              </a:prstGeom>
              <a:blipFill rotWithShape="1"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מחבר ישר 22"/>
          <p:cNvCxnSpPr>
            <a:stCxn id="21" idx="1"/>
            <a:endCxn id="13" idx="0"/>
          </p:cNvCxnSpPr>
          <p:nvPr/>
        </p:nvCxnSpPr>
        <p:spPr>
          <a:xfrm flipH="1">
            <a:off x="5511998" y="2591179"/>
            <a:ext cx="1385895" cy="18207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>
            <a:stCxn id="21" idx="3"/>
            <a:endCxn id="8" idx="0"/>
          </p:cNvCxnSpPr>
          <p:nvPr/>
        </p:nvCxnSpPr>
        <p:spPr>
          <a:xfrm flipH="1">
            <a:off x="6363072" y="2914469"/>
            <a:ext cx="534821" cy="14974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>
            <a:stCxn id="21" idx="7"/>
            <a:endCxn id="16" idx="0"/>
          </p:cNvCxnSpPr>
          <p:nvPr/>
        </p:nvCxnSpPr>
        <p:spPr>
          <a:xfrm>
            <a:off x="7221183" y="2591179"/>
            <a:ext cx="1226673" cy="17889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/>
          <p:cNvCxnSpPr>
            <a:stCxn id="21" idx="5"/>
            <a:endCxn id="19" idx="0"/>
          </p:cNvCxnSpPr>
          <p:nvPr/>
        </p:nvCxnSpPr>
        <p:spPr>
          <a:xfrm>
            <a:off x="7221183" y="2914469"/>
            <a:ext cx="218561" cy="14947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>
          <a:xfrm>
            <a:off x="6602834" y="4149081"/>
            <a:ext cx="608310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>
                <a:solidFill>
                  <a:prstClr val="black"/>
                </a:solidFill>
              </a:rPr>
              <a:t>...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7643192" y="4131928"/>
            <a:ext cx="608310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>
                <a:solidFill>
                  <a:prstClr val="black"/>
                </a:solidFill>
              </a:rPr>
              <a:t>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>
              <a:xfrm>
                <a:off x="6381520" y="2420888"/>
                <a:ext cx="486054" cy="4680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sz="28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520" y="2420888"/>
                <a:ext cx="486054" cy="46805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 txBox="1">
                <a:spLocks/>
              </p:cNvSpPr>
              <p:nvPr/>
            </p:nvSpPr>
            <p:spPr>
              <a:xfrm>
                <a:off x="5445416" y="3724189"/>
                <a:ext cx="486054" cy="4680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416" y="3724189"/>
                <a:ext cx="486054" cy="46805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7875686" y="3789040"/>
                <a:ext cx="486054" cy="4680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686" y="3789040"/>
                <a:ext cx="486054" cy="46805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6165496" y="3753036"/>
                <a:ext cx="486054" cy="4680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496" y="3753036"/>
                <a:ext cx="486054" cy="46805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7083598" y="3789040"/>
                <a:ext cx="486054" cy="4680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598" y="3789040"/>
                <a:ext cx="486054" cy="46805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ontent Placeholder 2"/>
          <p:cNvSpPr txBox="1">
            <a:spLocks/>
          </p:cNvSpPr>
          <p:nvPr/>
        </p:nvSpPr>
        <p:spPr>
          <a:xfrm>
            <a:off x="542876" y="4774840"/>
            <a:ext cx="4456112" cy="526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dirty="0" smtClean="0"/>
              <a:t>Thus the ratio is bounded by </a:t>
            </a:r>
          </a:p>
        </p:txBody>
      </p:sp>
      <p:sp>
        <p:nvSpPr>
          <p:cNvPr id="5" name="כפל 4"/>
          <p:cNvSpPr/>
          <p:nvPr/>
        </p:nvSpPr>
        <p:spPr>
          <a:xfrm>
            <a:off x="5076056" y="4180668"/>
            <a:ext cx="914400" cy="914400"/>
          </a:xfrm>
          <a:prstGeom prst="mathMultiply">
            <a:avLst>
              <a:gd name="adj1" fmla="val 546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כפל 34"/>
          <p:cNvSpPr/>
          <p:nvPr/>
        </p:nvSpPr>
        <p:spPr>
          <a:xfrm>
            <a:off x="5889848" y="4170784"/>
            <a:ext cx="914400" cy="914400"/>
          </a:xfrm>
          <a:prstGeom prst="mathMultiply">
            <a:avLst>
              <a:gd name="adj1" fmla="val 546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כפל 35"/>
          <p:cNvSpPr/>
          <p:nvPr/>
        </p:nvSpPr>
        <p:spPr>
          <a:xfrm>
            <a:off x="6516216" y="4170784"/>
            <a:ext cx="914400" cy="914400"/>
          </a:xfrm>
          <a:prstGeom prst="mathMultiply">
            <a:avLst>
              <a:gd name="adj1" fmla="val 546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338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" grpId="0"/>
      <p:bldP spid="5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52928" cy="86409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Generalized Min-Covering problem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19672" y="1268760"/>
                <a:ext cx="6768752" cy="1728192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>
                    <a:latin typeface="Calibri"/>
                  </a:rPr>
                  <a:t>ground-set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Λ</m:t>
                    </m:r>
                  </m:oMath>
                </a14:m>
                <a:endParaRPr lang="en-US" sz="2800" b="0" dirty="0" smtClean="0">
                  <a:latin typeface="Calibri"/>
                </a:endParaRPr>
              </a:p>
              <a:p>
                <a:r>
                  <a:rPr lang="en-US" sz="2800" dirty="0"/>
                  <a:t>sub-additive set function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𝜏</m:t>
                    </m:r>
                  </m:oMath>
                </a14:m>
                <a:r>
                  <a:rPr lang="en-US" sz="2800" dirty="0"/>
                  <a:t>         </a:t>
                </a: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(payment</a:t>
                </a:r>
                <a:r>
                  <a:rPr lang="en-US" sz="2800" dirty="0" smtClean="0">
                    <a:solidFill>
                      <a:schemeClr val="bg1">
                        <a:lumMod val="65000"/>
                      </a:schemeClr>
                    </a:solidFill>
                  </a:rPr>
                  <a:t>)</a:t>
                </a:r>
                <a:endParaRPr lang="en-US" sz="2800" b="0" dirty="0" smtClean="0">
                  <a:latin typeface="Calibri"/>
                </a:endParaRPr>
              </a:p>
              <a:p>
                <a:r>
                  <a:rPr lang="en-US" sz="2800" dirty="0" smtClean="0"/>
                  <a:t>decreasing set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𝜈</m:t>
                    </m:r>
                  </m:oMath>
                </a14:m>
                <a:r>
                  <a:rPr lang="en-US" sz="2800" dirty="0" smtClean="0"/>
                  <a:t>            </a:t>
                </a:r>
                <a:r>
                  <a:rPr lang="en-US" sz="2800" dirty="0" smtClean="0">
                    <a:solidFill>
                      <a:schemeClr val="bg1">
                        <a:lumMod val="65000"/>
                      </a:schemeClr>
                    </a:solidFill>
                  </a:rPr>
                  <a:t>(potential)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9672" y="1268760"/>
                <a:ext cx="6768752" cy="1728192"/>
              </a:xfrm>
              <a:blipFill rotWithShape="1">
                <a:blip r:embed="rId3"/>
                <a:stretch>
                  <a:fillRect l="-1622" t="-316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707486"/>
              </p:ext>
            </p:extLst>
          </p:nvPr>
        </p:nvGraphicFramePr>
        <p:xfrm>
          <a:off x="3924300" y="23368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4" imgW="914400" imgH="179640" progId="Equation.DSMT4">
                  <p:embed/>
                </p:oleObj>
              </mc:Choice>
              <mc:Fallback>
                <p:oleObj name="Equation" r:id="rId4" imgW="914400" imgH="179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4300" y="2336800"/>
                        <a:ext cx="914400" cy="17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39552" y="2780927"/>
                <a:ext cx="7848872" cy="5760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0" dirty="0" smtClean="0">
                    <a:solidFill>
                      <a:prstClr val="black"/>
                    </a:solidFill>
                  </a:rPr>
                  <a:t>Find: 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r>
                      <a:rPr lang="en-US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⊆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prstClr val="black"/>
                        </a:solidFill>
                        <a:latin typeface="Cambria Math"/>
                      </a:rPr>
                      <m:t>Λ</m:t>
                    </m:r>
                  </m:oMath>
                </a14:m>
                <a:r>
                  <a:rPr lang="en-US" sz="3000" dirty="0" smtClean="0">
                    <a:solidFill>
                      <a:prstClr val="black"/>
                    </a:solidFill>
                  </a:rPr>
                  <a:t> to minimize 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</a:rPr>
                      <m:t>𝜏</m:t>
                    </m:r>
                    <m:d>
                      <m:d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𝜈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endParaRPr lang="en-US" sz="3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80927"/>
                <a:ext cx="7848872" cy="576065"/>
              </a:xfrm>
              <a:prstGeom prst="rect">
                <a:avLst/>
              </a:prstGeom>
              <a:blipFill rotWithShape="1">
                <a:blip r:embed="rId6"/>
                <a:stretch>
                  <a:fillRect l="-1865" t="-12632" b="-284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>
              <a:xfrm>
                <a:off x="539552" y="3789040"/>
                <a:ext cx="8280920" cy="22322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0" dirty="0" smtClean="0"/>
                  <a:t>Interpretation: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𝜏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800" b="0" dirty="0" smtClean="0"/>
                  <a:t> </a:t>
                </a:r>
                <a:r>
                  <a:rPr lang="en-US" sz="2800" dirty="0" smtClean="0"/>
                  <a:t>= value of a partial solution</a:t>
                </a:r>
                <a:r>
                  <a:rPr lang="en-US" sz="2800" b="0" dirty="0" smtClean="0"/>
                  <a:t> </a:t>
                </a:r>
                <a:r>
                  <a:rPr lang="en-US" sz="2800" b="0" i="1" dirty="0" smtClean="0"/>
                  <a:t>A</a:t>
                </a:r>
                <a:r>
                  <a:rPr lang="en-US" sz="2800" b="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𝜈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= value </a:t>
                </a:r>
                <a:r>
                  <a:rPr lang="en-US" sz="2800" dirty="0"/>
                  <a:t>of a</a:t>
                </a:r>
                <a:r>
                  <a:rPr lang="en-US" sz="2800" dirty="0" smtClean="0"/>
                  <a:t> “simple” solution for the residual problem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𝜏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𝜈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= total value of the solution</a:t>
                </a:r>
                <a:endParaRPr lang="en-US" sz="2800" dirty="0"/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789040"/>
                <a:ext cx="8280920" cy="2232248"/>
              </a:xfrm>
              <a:prstGeom prst="rect">
                <a:avLst/>
              </a:prstGeom>
              <a:blipFill rotWithShape="1">
                <a:blip r:embed="rId7"/>
                <a:stretch>
                  <a:fillRect l="-1325" t="-2186" r="-95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ontent Placeholder 2"/>
          <p:cNvSpPr txBox="1">
            <a:spLocks/>
          </p:cNvSpPr>
          <p:nvPr/>
        </p:nvSpPr>
        <p:spPr>
          <a:xfrm>
            <a:off x="520080" y="1268760"/>
            <a:ext cx="1243608" cy="576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 smtClean="0">
                <a:solidFill>
                  <a:prstClr val="black"/>
                </a:solidFill>
              </a:rPr>
              <a:t>Given:</a:t>
            </a:r>
            <a:endParaRPr lang="en-US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52928" cy="864096"/>
          </a:xfrm>
        </p:spPr>
        <p:txBody>
          <a:bodyPr>
            <a:normAutofit/>
          </a:bodyPr>
          <a:lstStyle/>
          <a:p>
            <a:r>
              <a:rPr lang="en-US" dirty="0" smtClean="0"/>
              <a:t>Example: Set-Cover</a:t>
            </a:r>
            <a:endParaRPr lang="en-US" dirty="0"/>
          </a:p>
        </p:txBody>
      </p:sp>
      <p:graphicFrame>
        <p:nvGraphicFramePr>
          <p:cNvPr id="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684549"/>
              </p:ext>
            </p:extLst>
          </p:nvPr>
        </p:nvGraphicFramePr>
        <p:xfrm>
          <a:off x="3924300" y="23368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3" imgW="914400" imgH="179640" progId="Equation.DSMT4">
                  <p:embed/>
                </p:oleObj>
              </mc:Choice>
              <mc:Fallback>
                <p:oleObj name="Equation" r:id="rId3" imgW="914400" imgH="179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4300" y="2336800"/>
                        <a:ext cx="914400" cy="17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>
              <a:xfrm>
                <a:off x="467544" y="1268760"/>
                <a:ext cx="8208912" cy="20882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Λ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i="1" dirty="0" smtClean="0"/>
                  <a:t> </a:t>
                </a:r>
                <a:r>
                  <a:rPr lang="en-US" sz="2800" dirty="0" smtClean="0"/>
                  <a:t>the given family of sets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𝜏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𝜈</m:t>
                    </m:r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𝑅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,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sz="2800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 dirty="0">
                            <a:latin typeface="Cambria Math"/>
                          </a:rPr>
                          <m:t>𝑠</m:t>
                        </m:r>
                        <m:r>
                          <a:rPr lang="en-US" sz="2800" i="1" dirty="0">
                            <a:latin typeface="Cambria Math"/>
                          </a:rPr>
                          <m:t>∈</m:t>
                        </m:r>
                        <m:r>
                          <a:rPr lang="en-US" sz="2800" i="1" dirty="0">
                            <a:latin typeface="Cambria Math"/>
                          </a:rPr>
                          <m:t>𝐴</m:t>
                        </m:r>
                      </m:sub>
                      <m:sup/>
                      <m:e>
                        <m:r>
                          <a:rPr lang="en-US" sz="2800" i="1" dirty="0">
                            <a:latin typeface="Cambria Math"/>
                          </a:rPr>
                          <m:t>𝑠</m:t>
                        </m:r>
                      </m:e>
                    </m:nary>
                  </m:oMath>
                </a14:m>
                <a:r>
                  <a:rPr lang="en-US" sz="2800" dirty="0" smtClean="0"/>
                  <a:t>  is the set of elements covered by the sets in </a:t>
                </a:r>
                <a:r>
                  <a:rPr lang="en-US" sz="2800" i="1" dirty="0" smtClean="0"/>
                  <a:t>A</a:t>
                </a:r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68760"/>
                <a:ext cx="8208912" cy="2088232"/>
              </a:xfrm>
              <a:prstGeom prst="rect">
                <a:avLst/>
              </a:prstGeom>
              <a:blipFill rotWithShape="1">
                <a:blip r:embed="rId5"/>
                <a:stretch>
                  <a:fillRect t="-2624" b="-262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>
              <a:xfrm>
                <a:off x="467544" y="5805264"/>
                <a:ext cx="8208912" cy="6480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2800" dirty="0" smtClean="0"/>
                  <a:t>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⊆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Λ</m:t>
                    </m:r>
                  </m:oMath>
                </a14:m>
                <a:r>
                  <a:rPr lang="en-US" sz="2800" dirty="0" smtClean="0"/>
                  <a:t> gives a feasible solution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𝜏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𝜈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805264"/>
                <a:ext cx="8208912" cy="648072"/>
              </a:xfrm>
              <a:prstGeom prst="rect">
                <a:avLst/>
              </a:prstGeom>
              <a:blipFill rotWithShape="1">
                <a:blip r:embed="rId6"/>
                <a:stretch>
                  <a:fillRect l="-1560" t="-8411" b="-65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אליפסה 7"/>
          <p:cNvSpPr/>
          <p:nvPr/>
        </p:nvSpPr>
        <p:spPr>
          <a:xfrm>
            <a:off x="2109918" y="5050148"/>
            <a:ext cx="457200" cy="4572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אליפסה 10"/>
          <p:cNvSpPr/>
          <p:nvPr/>
        </p:nvSpPr>
        <p:spPr>
          <a:xfrm>
            <a:off x="1389838" y="5050148"/>
            <a:ext cx="457200" cy="4572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6837294" y="5060032"/>
            <a:ext cx="457200" cy="4572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אליפסה 16"/>
          <p:cNvSpPr/>
          <p:nvPr/>
        </p:nvSpPr>
        <p:spPr>
          <a:xfrm>
            <a:off x="2829998" y="5047456"/>
            <a:ext cx="457200" cy="4572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אליפסה 18"/>
          <p:cNvSpPr/>
          <p:nvPr/>
        </p:nvSpPr>
        <p:spPr>
          <a:xfrm>
            <a:off x="2118600" y="3619872"/>
            <a:ext cx="457200" cy="457200"/>
          </a:xfrm>
          <a:prstGeom prst="ellipse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1" name="מחבר ישר 20"/>
          <p:cNvCxnSpPr>
            <a:stCxn id="19" idx="2"/>
            <a:endCxn id="11" idx="0"/>
          </p:cNvCxnSpPr>
          <p:nvPr/>
        </p:nvCxnSpPr>
        <p:spPr>
          <a:xfrm flipH="1">
            <a:off x="1618438" y="3848472"/>
            <a:ext cx="500162" cy="1201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>
            <a:stCxn id="19" idx="4"/>
            <a:endCxn id="8" idx="0"/>
          </p:cNvCxnSpPr>
          <p:nvPr/>
        </p:nvCxnSpPr>
        <p:spPr>
          <a:xfrm flipH="1">
            <a:off x="2338518" y="4077072"/>
            <a:ext cx="8682" cy="9730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>
            <a:stCxn id="54" idx="4"/>
            <a:endCxn id="14" idx="0"/>
          </p:cNvCxnSpPr>
          <p:nvPr/>
        </p:nvCxnSpPr>
        <p:spPr>
          <a:xfrm>
            <a:off x="7065894" y="4030216"/>
            <a:ext cx="0" cy="102981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>
            <a:stCxn id="19" idx="6"/>
            <a:endCxn id="17" idx="0"/>
          </p:cNvCxnSpPr>
          <p:nvPr/>
        </p:nvCxnSpPr>
        <p:spPr>
          <a:xfrm>
            <a:off x="2575800" y="3848472"/>
            <a:ext cx="482798" cy="11989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1551856" y="3573016"/>
                <a:ext cx="486054" cy="4680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8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856" y="3573016"/>
                <a:ext cx="486054" cy="4680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אליפסה 36"/>
          <p:cNvSpPr/>
          <p:nvPr/>
        </p:nvSpPr>
        <p:spPr>
          <a:xfrm>
            <a:off x="3126712" y="3603221"/>
            <a:ext cx="457200" cy="457200"/>
          </a:xfrm>
          <a:prstGeom prst="ellipse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אליפסה 37"/>
          <p:cNvSpPr/>
          <p:nvPr/>
        </p:nvSpPr>
        <p:spPr>
          <a:xfrm>
            <a:off x="4486182" y="3603221"/>
            <a:ext cx="457200" cy="457200"/>
          </a:xfrm>
          <a:prstGeom prst="ellipse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אליפסה 53"/>
          <p:cNvSpPr/>
          <p:nvPr/>
        </p:nvSpPr>
        <p:spPr>
          <a:xfrm>
            <a:off x="6837294" y="3573016"/>
            <a:ext cx="457200" cy="457200"/>
          </a:xfrm>
          <a:prstGeom prst="ellipse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אליפסה 55"/>
          <p:cNvSpPr/>
          <p:nvPr/>
        </p:nvSpPr>
        <p:spPr>
          <a:xfrm>
            <a:off x="5566302" y="5060032"/>
            <a:ext cx="457200" cy="4572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7" name="מחבר ישר 56"/>
          <p:cNvCxnSpPr>
            <a:stCxn id="58" idx="4"/>
            <a:endCxn id="56" idx="0"/>
          </p:cNvCxnSpPr>
          <p:nvPr/>
        </p:nvCxnSpPr>
        <p:spPr>
          <a:xfrm>
            <a:off x="5794902" y="4030216"/>
            <a:ext cx="0" cy="102981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אליפסה 57"/>
          <p:cNvSpPr/>
          <p:nvPr/>
        </p:nvSpPr>
        <p:spPr>
          <a:xfrm>
            <a:off x="5566302" y="3573016"/>
            <a:ext cx="457200" cy="457200"/>
          </a:xfrm>
          <a:prstGeom prst="ellipse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אליפסה 58"/>
          <p:cNvSpPr/>
          <p:nvPr/>
        </p:nvSpPr>
        <p:spPr>
          <a:xfrm>
            <a:off x="3550078" y="5060032"/>
            <a:ext cx="457200" cy="4572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אליפסה 60"/>
          <p:cNvSpPr/>
          <p:nvPr/>
        </p:nvSpPr>
        <p:spPr>
          <a:xfrm>
            <a:off x="4630198" y="5060032"/>
            <a:ext cx="457200" cy="4572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62" name="מחבר ישר 61"/>
          <p:cNvCxnSpPr>
            <a:stCxn id="37" idx="2"/>
            <a:endCxn id="8" idx="6"/>
          </p:cNvCxnSpPr>
          <p:nvPr/>
        </p:nvCxnSpPr>
        <p:spPr>
          <a:xfrm flipH="1">
            <a:off x="2567118" y="3831821"/>
            <a:ext cx="559594" cy="14469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מחבר ישר 65"/>
          <p:cNvCxnSpPr>
            <a:stCxn id="37" idx="6"/>
            <a:endCxn id="59" idx="0"/>
          </p:cNvCxnSpPr>
          <p:nvPr/>
        </p:nvCxnSpPr>
        <p:spPr>
          <a:xfrm>
            <a:off x="3583912" y="3831821"/>
            <a:ext cx="194766" cy="12282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מחבר ישר 68"/>
          <p:cNvCxnSpPr>
            <a:stCxn id="38" idx="4"/>
            <a:endCxn id="61" idx="0"/>
          </p:cNvCxnSpPr>
          <p:nvPr/>
        </p:nvCxnSpPr>
        <p:spPr>
          <a:xfrm>
            <a:off x="4714782" y="4060421"/>
            <a:ext cx="144016" cy="9996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ontent Placeholder 2"/>
          <p:cNvSpPr txBox="1">
            <a:spLocks/>
          </p:cNvSpPr>
          <p:nvPr/>
        </p:nvSpPr>
        <p:spPr>
          <a:xfrm>
            <a:off x="4087670" y="4869160"/>
            <a:ext cx="54252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/>
              <a:t>…</a:t>
            </a:r>
            <a:endParaRPr lang="en-US" sz="4000" dirty="0"/>
          </a:p>
        </p:txBody>
      </p:sp>
      <p:cxnSp>
        <p:nvCxnSpPr>
          <p:cNvPr id="78" name="מחבר ישר 77"/>
          <p:cNvCxnSpPr>
            <a:stCxn id="38" idx="3"/>
            <a:endCxn id="17" idx="7"/>
          </p:cNvCxnSpPr>
          <p:nvPr/>
        </p:nvCxnSpPr>
        <p:spPr>
          <a:xfrm flipH="1">
            <a:off x="3220243" y="3993466"/>
            <a:ext cx="1332894" cy="11209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ontent Placeholder 2"/>
          <p:cNvSpPr txBox="1">
            <a:spLocks/>
          </p:cNvSpPr>
          <p:nvPr/>
        </p:nvSpPr>
        <p:spPr>
          <a:xfrm>
            <a:off x="3813448" y="3284984"/>
            <a:ext cx="54252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82" name="מלבן מעוגל 81"/>
          <p:cNvSpPr/>
          <p:nvPr/>
        </p:nvSpPr>
        <p:spPr>
          <a:xfrm>
            <a:off x="1533854" y="3501008"/>
            <a:ext cx="3744639" cy="648072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6142366" y="4869160"/>
            <a:ext cx="54252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6156176" y="3356992"/>
            <a:ext cx="54252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85" name="מלבן מעוגל 84"/>
          <p:cNvSpPr/>
          <p:nvPr/>
        </p:nvSpPr>
        <p:spPr>
          <a:xfrm>
            <a:off x="827584" y="4941168"/>
            <a:ext cx="4464719" cy="648072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ontent Placeholder 2"/>
              <p:cNvSpPr txBox="1">
                <a:spLocks/>
              </p:cNvSpPr>
              <p:nvPr/>
            </p:nvSpPr>
            <p:spPr>
              <a:xfrm>
                <a:off x="841394" y="5013176"/>
                <a:ext cx="634262" cy="5400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94" y="5013176"/>
                <a:ext cx="634262" cy="54006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23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52928" cy="864096"/>
          </a:xfrm>
        </p:spPr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dirty="0">
                <a:solidFill>
                  <a:prstClr val="black"/>
                </a:solidFill>
              </a:rPr>
              <a:t>Weighted Set-Cover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754629"/>
              </p:ext>
            </p:extLst>
          </p:nvPr>
        </p:nvGraphicFramePr>
        <p:xfrm>
          <a:off x="3924300" y="23368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3" imgW="914400" imgH="179640" progId="Equation.DSMT4">
                  <p:embed/>
                </p:oleObj>
              </mc:Choice>
              <mc:Fallback>
                <p:oleObj name="Equation" r:id="rId3" imgW="914400" imgH="179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4300" y="2336800"/>
                        <a:ext cx="914400" cy="17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67544" y="1268760"/>
                <a:ext cx="7920880" cy="20162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Λ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i="1" dirty="0" smtClean="0"/>
                  <a:t> </a:t>
                </a:r>
                <a:r>
                  <a:rPr lang="en-US" sz="2800" dirty="0" smtClean="0"/>
                  <a:t>the given family of sets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𝜏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𝜈</m:t>
                    </m:r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𝑅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∖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/>
                  <a:t> is the minimum weight of a set that covers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𝑣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268760"/>
                <a:ext cx="7920880" cy="2016224"/>
              </a:xfrm>
              <a:prstGeom prst="rect">
                <a:avLst/>
              </a:prstGeom>
              <a:blipFill rotWithShape="1">
                <a:blip r:embed="rId5"/>
                <a:stretch>
                  <a:fillRect t="-2719" b="-634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אליפסה 6"/>
          <p:cNvSpPr/>
          <p:nvPr/>
        </p:nvSpPr>
        <p:spPr>
          <a:xfrm>
            <a:off x="2109918" y="5050148"/>
            <a:ext cx="457200" cy="4572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אליפסה 7"/>
          <p:cNvSpPr/>
          <p:nvPr/>
        </p:nvSpPr>
        <p:spPr>
          <a:xfrm>
            <a:off x="1389838" y="5050148"/>
            <a:ext cx="457200" cy="4572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/>
          <p:cNvSpPr/>
          <p:nvPr/>
        </p:nvSpPr>
        <p:spPr>
          <a:xfrm>
            <a:off x="6837294" y="5060032"/>
            <a:ext cx="457200" cy="4572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אליפסה 10"/>
          <p:cNvSpPr/>
          <p:nvPr/>
        </p:nvSpPr>
        <p:spPr>
          <a:xfrm>
            <a:off x="2829998" y="5047456"/>
            <a:ext cx="457200" cy="4572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11"/>
          <p:cNvSpPr/>
          <p:nvPr/>
        </p:nvSpPr>
        <p:spPr>
          <a:xfrm>
            <a:off x="2118600" y="3619872"/>
            <a:ext cx="457200" cy="457200"/>
          </a:xfrm>
          <a:prstGeom prst="ellipse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3" name="מחבר ישר 12"/>
          <p:cNvCxnSpPr>
            <a:stCxn id="12" idx="2"/>
            <a:endCxn id="8" idx="0"/>
          </p:cNvCxnSpPr>
          <p:nvPr/>
        </p:nvCxnSpPr>
        <p:spPr>
          <a:xfrm flipH="1">
            <a:off x="1618438" y="3848472"/>
            <a:ext cx="500162" cy="1201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>
            <a:stCxn id="12" idx="4"/>
            <a:endCxn id="7" idx="0"/>
          </p:cNvCxnSpPr>
          <p:nvPr/>
        </p:nvCxnSpPr>
        <p:spPr>
          <a:xfrm flipH="1">
            <a:off x="2338518" y="4077072"/>
            <a:ext cx="8682" cy="9730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>
            <a:stCxn id="20" idx="4"/>
            <a:endCxn id="9" idx="0"/>
          </p:cNvCxnSpPr>
          <p:nvPr/>
        </p:nvCxnSpPr>
        <p:spPr>
          <a:xfrm>
            <a:off x="7065894" y="4030216"/>
            <a:ext cx="0" cy="102981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>
            <a:stCxn id="12" idx="6"/>
            <a:endCxn id="11" idx="0"/>
          </p:cNvCxnSpPr>
          <p:nvPr/>
        </p:nvCxnSpPr>
        <p:spPr>
          <a:xfrm>
            <a:off x="2575800" y="3848472"/>
            <a:ext cx="482798" cy="11989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1551856" y="3573016"/>
                <a:ext cx="486054" cy="4680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28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856" y="3573016"/>
                <a:ext cx="486054" cy="4680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אליפסה 17"/>
          <p:cNvSpPr/>
          <p:nvPr/>
        </p:nvSpPr>
        <p:spPr>
          <a:xfrm>
            <a:off x="3126712" y="3603221"/>
            <a:ext cx="457200" cy="457200"/>
          </a:xfrm>
          <a:prstGeom prst="ellipse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אליפסה 18"/>
          <p:cNvSpPr/>
          <p:nvPr/>
        </p:nvSpPr>
        <p:spPr>
          <a:xfrm>
            <a:off x="4486182" y="3603221"/>
            <a:ext cx="457200" cy="457200"/>
          </a:xfrm>
          <a:prstGeom prst="ellipse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אליפסה 19"/>
          <p:cNvSpPr/>
          <p:nvPr/>
        </p:nvSpPr>
        <p:spPr>
          <a:xfrm>
            <a:off x="6837294" y="3573016"/>
            <a:ext cx="457200" cy="457200"/>
          </a:xfrm>
          <a:prstGeom prst="ellipse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אליפסה 20"/>
          <p:cNvSpPr/>
          <p:nvPr/>
        </p:nvSpPr>
        <p:spPr>
          <a:xfrm>
            <a:off x="5566302" y="5060032"/>
            <a:ext cx="457200" cy="4572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2" name="מחבר ישר 21"/>
          <p:cNvCxnSpPr>
            <a:stCxn id="23" idx="4"/>
            <a:endCxn id="21" idx="0"/>
          </p:cNvCxnSpPr>
          <p:nvPr/>
        </p:nvCxnSpPr>
        <p:spPr>
          <a:xfrm>
            <a:off x="5794902" y="4030216"/>
            <a:ext cx="0" cy="102981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אליפסה 22"/>
          <p:cNvSpPr/>
          <p:nvPr/>
        </p:nvSpPr>
        <p:spPr>
          <a:xfrm>
            <a:off x="5566302" y="3573016"/>
            <a:ext cx="457200" cy="457200"/>
          </a:xfrm>
          <a:prstGeom prst="ellipse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אליפסה 23"/>
          <p:cNvSpPr/>
          <p:nvPr/>
        </p:nvSpPr>
        <p:spPr>
          <a:xfrm>
            <a:off x="3550078" y="5060032"/>
            <a:ext cx="457200" cy="4572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אליפסה 24"/>
          <p:cNvSpPr/>
          <p:nvPr/>
        </p:nvSpPr>
        <p:spPr>
          <a:xfrm>
            <a:off x="4630198" y="5060032"/>
            <a:ext cx="457200" cy="4572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6" name="מחבר ישר 25"/>
          <p:cNvCxnSpPr>
            <a:stCxn id="18" idx="2"/>
            <a:endCxn id="7" idx="6"/>
          </p:cNvCxnSpPr>
          <p:nvPr/>
        </p:nvCxnSpPr>
        <p:spPr>
          <a:xfrm flipH="1">
            <a:off x="2567118" y="3831821"/>
            <a:ext cx="559594" cy="14469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>
            <a:stCxn id="18" idx="6"/>
            <a:endCxn id="24" idx="0"/>
          </p:cNvCxnSpPr>
          <p:nvPr/>
        </p:nvCxnSpPr>
        <p:spPr>
          <a:xfrm>
            <a:off x="3583912" y="3831821"/>
            <a:ext cx="194766" cy="12282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>
            <a:stCxn id="19" idx="4"/>
            <a:endCxn id="25" idx="0"/>
          </p:cNvCxnSpPr>
          <p:nvPr/>
        </p:nvCxnSpPr>
        <p:spPr>
          <a:xfrm>
            <a:off x="4714782" y="4060421"/>
            <a:ext cx="144016" cy="9996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/>
          <p:cNvSpPr txBox="1">
            <a:spLocks/>
          </p:cNvSpPr>
          <p:nvPr/>
        </p:nvSpPr>
        <p:spPr>
          <a:xfrm>
            <a:off x="4087670" y="4869160"/>
            <a:ext cx="54252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/>
              <a:t>…</a:t>
            </a:r>
            <a:endParaRPr lang="en-US" sz="4000" dirty="0"/>
          </a:p>
        </p:txBody>
      </p:sp>
      <p:cxnSp>
        <p:nvCxnSpPr>
          <p:cNvPr id="31" name="מחבר ישר 30"/>
          <p:cNvCxnSpPr>
            <a:stCxn id="19" idx="3"/>
            <a:endCxn id="11" idx="7"/>
          </p:cNvCxnSpPr>
          <p:nvPr/>
        </p:nvCxnSpPr>
        <p:spPr>
          <a:xfrm flipH="1">
            <a:off x="3220243" y="3993466"/>
            <a:ext cx="1332894" cy="11209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3813448" y="3284984"/>
            <a:ext cx="54252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33" name="מלבן מעוגל 32"/>
          <p:cNvSpPr/>
          <p:nvPr/>
        </p:nvSpPr>
        <p:spPr>
          <a:xfrm>
            <a:off x="1533854" y="3501008"/>
            <a:ext cx="3744639" cy="648072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6142366" y="4869160"/>
            <a:ext cx="54252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6156176" y="3356992"/>
            <a:ext cx="54252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36" name="מלבן מעוגל 35"/>
          <p:cNvSpPr/>
          <p:nvPr/>
        </p:nvSpPr>
        <p:spPr>
          <a:xfrm>
            <a:off x="827584" y="4941168"/>
            <a:ext cx="4464719" cy="648072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 txBox="1">
                <a:spLocks/>
              </p:cNvSpPr>
              <p:nvPr/>
            </p:nvSpPr>
            <p:spPr>
              <a:xfrm>
                <a:off x="841394" y="5013176"/>
                <a:ext cx="634262" cy="5400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94" y="5013176"/>
                <a:ext cx="634262" cy="5400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/>
              <p:cNvSpPr txBox="1">
                <a:spLocks/>
              </p:cNvSpPr>
              <p:nvPr/>
            </p:nvSpPr>
            <p:spPr>
              <a:xfrm>
                <a:off x="6876256" y="4977172"/>
                <a:ext cx="634262" cy="5400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4977172"/>
                <a:ext cx="634262" cy="54006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/>
              <p:cNvSpPr txBox="1">
                <a:spLocks/>
              </p:cNvSpPr>
              <p:nvPr/>
            </p:nvSpPr>
            <p:spPr>
              <a:xfrm>
                <a:off x="6372200" y="2996952"/>
                <a:ext cx="1756320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m</a:t>
                </a:r>
                <a:r>
                  <a:rPr lang="en-US" sz="2800" dirty="0" smtClean="0"/>
                  <a:t>in-weight </a:t>
                </a:r>
                <a:r>
                  <a:rPr lang="en-US" sz="2800" dirty="0"/>
                  <a:t>s</a:t>
                </a:r>
                <a:r>
                  <a:rPr lang="en-US" sz="2800" dirty="0" smtClean="0"/>
                  <a:t>et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that covers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𝑣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996952"/>
                <a:ext cx="1756320" cy="792088"/>
              </a:xfrm>
              <a:prstGeom prst="rect">
                <a:avLst/>
              </a:prstGeom>
              <a:blipFill rotWithShape="1">
                <a:blip r:embed="rId9"/>
                <a:stretch>
                  <a:fillRect l="-3472" t="-10769" r="-52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/>
              <p:cNvSpPr txBox="1">
                <a:spLocks/>
              </p:cNvSpPr>
              <p:nvPr/>
            </p:nvSpPr>
            <p:spPr>
              <a:xfrm>
                <a:off x="467544" y="5805264"/>
                <a:ext cx="8676456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2800" dirty="0" smtClean="0"/>
                  <a:t>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⊆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Λ</m:t>
                    </m:r>
                  </m:oMath>
                </a14:m>
                <a:r>
                  <a:rPr lang="en-US" sz="2800" dirty="0" smtClean="0"/>
                  <a:t> gives a feasible solution of weight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𝜏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𝜈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805264"/>
                <a:ext cx="8676456" cy="720080"/>
              </a:xfrm>
              <a:prstGeom prst="rect">
                <a:avLst/>
              </a:prstGeom>
              <a:blipFill rotWithShape="1">
                <a:blip r:embed="rId10"/>
                <a:stretch>
                  <a:fillRect l="-1476" t="-76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28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67544" y="1628800"/>
                <a:ext cx="8290048" cy="20162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590" indent="0" algn="just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𝐴</m:t>
                      </m:r>
                      <m:r>
                        <a:rPr lang="en-US" sz="2800" b="0" i="1" smtClean="0">
                          <a:latin typeface="Cambria Math"/>
                        </a:rPr>
                        <m:t>←∅</m:t>
                      </m:r>
                    </m:oMath>
                  </m:oMathPara>
                </a14:m>
                <a:endParaRPr lang="en-US" sz="2800" dirty="0" smtClean="0"/>
              </a:p>
              <a:p>
                <a:pPr marL="148590" indent="0">
                  <a:buFont typeface="Arial" pitchFamily="34" charset="0"/>
                  <a:buNone/>
                </a:pPr>
                <a:r>
                  <a:rPr lang="en-US" sz="2800" dirty="0" smtClean="0"/>
                  <a:t>while there exists an augmenting set of </a:t>
                </a:r>
                <a:r>
                  <a:rPr lang="en-US" sz="2800" b="1" dirty="0" smtClean="0"/>
                  <a:t>density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≤</m:t>
                    </m:r>
                    <m:r>
                      <a:rPr lang="en-US" sz="2800" b="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 do</a:t>
                </a:r>
              </a:p>
              <a:p>
                <a:pPr marL="148590" indent="0">
                  <a:buFont typeface="Arial" pitchFamily="34" charset="0"/>
                  <a:buNone/>
                </a:pPr>
                <a:r>
                  <a:rPr lang="en-US" sz="2800" dirty="0" smtClean="0"/>
                  <a:t>      add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 smtClean="0"/>
                  <a:t> a minimum density augmenting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𝐵</m:t>
                    </m:r>
                  </m:oMath>
                </a14:m>
                <a:endParaRPr lang="en-US" sz="2800" dirty="0" smtClean="0"/>
              </a:p>
              <a:p>
                <a:pPr marL="148590" indent="0">
                  <a:buFont typeface="Arial" pitchFamily="34" charset="0"/>
                  <a:buNone/>
                </a:pPr>
                <a:r>
                  <a:rPr lang="en-US" sz="2800" dirty="0" smtClean="0"/>
                  <a:t>return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28800"/>
                <a:ext cx="8290048" cy="2016224"/>
              </a:xfrm>
              <a:prstGeom prst="rect">
                <a:avLst/>
              </a:prstGeom>
              <a:blipFill rotWithShape="1">
                <a:blip r:embed="rId2"/>
                <a:stretch>
                  <a:fillRect r="-809" b="-42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קבוצה 3"/>
          <p:cNvGrpSpPr/>
          <p:nvPr/>
        </p:nvGrpSpPr>
        <p:grpSpPr>
          <a:xfrm>
            <a:off x="5868144" y="1556792"/>
            <a:ext cx="2808312" cy="576064"/>
            <a:chOff x="5192377" y="1484784"/>
            <a:chExt cx="3888432" cy="576064"/>
          </a:xfrm>
        </p:grpSpPr>
        <p:sp>
          <p:nvSpPr>
            <p:cNvPr id="20" name="Cloud Callout 7"/>
            <p:cNvSpPr/>
            <p:nvPr/>
          </p:nvSpPr>
          <p:spPr>
            <a:xfrm>
              <a:off x="5292080" y="1505310"/>
              <a:ext cx="3744416" cy="555538"/>
            </a:xfrm>
            <a:prstGeom prst="cloudCallout">
              <a:avLst>
                <a:gd name="adj1" fmla="val 14835"/>
                <a:gd name="adj2" fmla="val 72209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148590" indent="0" algn="ctr">
                <a:buFont typeface="Arial" pitchFamily="34" charset="0"/>
                <a:buNone/>
              </a:pP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ontent Placeholder 2"/>
                <p:cNvSpPr txBox="1">
                  <a:spLocks/>
                </p:cNvSpPr>
                <p:nvPr/>
              </p:nvSpPr>
              <p:spPr>
                <a:xfrm>
                  <a:off x="5192377" y="1484784"/>
                  <a:ext cx="3888432" cy="43204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48590" indent="0" algn="ctr">
                    <a:buFont typeface="Arial" pitchFamily="34" charset="0"/>
                    <a:buNone/>
                  </a:pPr>
                  <a:r>
                    <a:rPr lang="en-US" sz="2400" dirty="0" smtClean="0"/>
                    <a:t>loss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≤</m:t>
                      </m:r>
                    </m:oMath>
                  </a14:m>
                  <a:r>
                    <a:rPr lang="en-US" sz="2400" dirty="0" smtClean="0"/>
                    <a:t> gain</a:t>
                  </a:r>
                </a:p>
              </p:txBody>
            </p:sp>
          </mc:Choice>
          <mc:Fallback xmlns="">
            <p:sp>
              <p:nvSpPr>
                <p:cNvPr id="1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2377" y="1484784"/>
                  <a:ext cx="3888432" cy="43204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1268" b="-3802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1148" y="260648"/>
            <a:ext cx="8517632" cy="1008112"/>
          </a:xfrm>
        </p:spPr>
        <p:txBody>
          <a:bodyPr>
            <a:normAutofit/>
          </a:bodyPr>
          <a:lstStyle/>
          <a:p>
            <a:r>
              <a:rPr lang="en-US" dirty="0" smtClean="0"/>
              <a:t>Relative Greedy Heuristic (RGH)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395536" y="3551932"/>
                <a:ext cx="5760640" cy="8851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590" indent="0">
                  <a:buFont typeface="Arial" pitchFamily="34" charset="0"/>
                  <a:buNone/>
                </a:pPr>
                <a:r>
                  <a:rPr lang="en-US" sz="2800" b="1" dirty="0"/>
                  <a:t>d</a:t>
                </a:r>
                <a:r>
                  <a:rPr lang="en-US" sz="2800" b="1" dirty="0" smtClean="0"/>
                  <a:t>ensity of </a:t>
                </a:r>
                <a:r>
                  <a:rPr lang="en-US" sz="2800" b="1" i="1" dirty="0" smtClean="0"/>
                  <a:t>B</a:t>
                </a:r>
                <a:r>
                  <a:rPr lang="en-US" sz="2800" b="1" dirty="0" smtClean="0"/>
                  <a:t> w.r.t. </a:t>
                </a:r>
                <a:r>
                  <a:rPr lang="en-US" sz="2800" b="1" i="1" dirty="0" smtClean="0"/>
                  <a:t>A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𝜏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𝜈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𝜈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∪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551932"/>
                <a:ext cx="5760640" cy="8851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/>
          <p:cNvSpPr txBox="1">
            <a:spLocks/>
          </p:cNvSpPr>
          <p:nvPr/>
        </p:nvSpPr>
        <p:spPr>
          <a:xfrm>
            <a:off x="5796136" y="3573016"/>
            <a:ext cx="2880320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8590" indent="0">
              <a:buFont typeface="Arial" pitchFamily="34" charset="0"/>
              <a:buNone/>
            </a:pPr>
            <a:r>
              <a:rPr lang="en-US" sz="2800" dirty="0" smtClean="0"/>
              <a:t>average price </a:t>
            </a:r>
            <a:r>
              <a:rPr lang="en-US" sz="2800" i="1" dirty="0" smtClean="0"/>
              <a:t>B</a:t>
            </a:r>
            <a:r>
              <a:rPr lang="en-US" sz="2800" dirty="0" smtClean="0"/>
              <a:t> pays for a potential unit  </a:t>
            </a:r>
          </a:p>
        </p:txBody>
      </p:sp>
      <p:grpSp>
        <p:nvGrpSpPr>
          <p:cNvPr id="5" name="קבוצה 4"/>
          <p:cNvGrpSpPr/>
          <p:nvPr/>
        </p:nvGrpSpPr>
        <p:grpSpPr>
          <a:xfrm>
            <a:off x="395536" y="4725144"/>
            <a:ext cx="8424936" cy="1766317"/>
            <a:chOff x="395536" y="4725144"/>
            <a:chExt cx="8424936" cy="1766317"/>
          </a:xfrm>
        </p:grpSpPr>
        <p:pic>
          <p:nvPicPr>
            <p:cNvPr id="14" name="Picture 5" descr="C:\Users\Zeev\Desktop\ikea car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147" y="4725144"/>
              <a:ext cx="2854325" cy="1766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ontent Placeholder 2"/>
                <p:cNvSpPr txBox="1">
                  <a:spLocks/>
                </p:cNvSpPr>
                <p:nvPr/>
              </p:nvSpPr>
              <p:spPr>
                <a:xfrm>
                  <a:off x="395536" y="4725144"/>
                  <a:ext cx="5570611" cy="1728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lnSpcReduction="10000"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48590" indent="0">
                    <a:buFont typeface="Arial" pitchFamily="34" charset="0"/>
                    <a:buNone/>
                  </a:pPr>
                  <a:r>
                    <a:rPr lang="en-US" sz="2800" dirty="0" smtClean="0"/>
                    <a:t>The computed solution is composed from the parts – it is the union of the augmenting sets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,…</m:t>
                      </m:r>
                    </m:oMath>
                  </a14:m>
                  <a:r>
                    <a:rPr lang="en-US" sz="2800" dirty="0" smtClean="0"/>
                    <a:t> added during the algorithm.  </a:t>
                  </a:r>
                </a:p>
              </p:txBody>
            </p:sp>
          </mc:Choice>
          <mc:Fallback xmlns="">
            <p:sp>
              <p:nvSpPr>
                <p:cNvPr id="15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4725144"/>
                  <a:ext cx="5570611" cy="172819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5634" r="-3282" b="-422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Picture 4" descr="BD07032_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6336" y="229320"/>
            <a:ext cx="1425883" cy="154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02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/>
          <p:cNvSpPr/>
          <p:nvPr/>
        </p:nvSpPr>
        <p:spPr>
          <a:xfrm>
            <a:off x="3995936" y="4962872"/>
            <a:ext cx="1512168" cy="14458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1403648" y="4869160"/>
                <a:ext cx="6277148" cy="11521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59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𝜏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𝜈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869160"/>
                <a:ext cx="6277148" cy="11521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517632" cy="1008112"/>
          </a:xfrm>
        </p:spPr>
        <p:txBody>
          <a:bodyPr>
            <a:normAutofit/>
          </a:bodyPr>
          <a:lstStyle/>
          <a:p>
            <a:r>
              <a:rPr lang="en-US" dirty="0" smtClean="0"/>
              <a:t>Relative Greedy Heuristic -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323528" y="1340768"/>
                <a:ext cx="8568952" cy="11521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590" indent="0">
                  <a:buFont typeface="Arial" pitchFamily="34" charset="0"/>
                  <a:buNone/>
                </a:pP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/>
                  <a:t> be some optimal solution.</a:t>
                </a:r>
              </a:p>
              <a:p>
                <a:pPr marL="148590" indent="0">
                  <a:buNone/>
                </a:pPr>
                <a:r>
                  <a:rPr lang="en-US" sz="2800" dirty="0" smtClean="0"/>
                  <a:t>Denote: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𝜏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𝜏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𝜈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𝜈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opt</m:t>
                    </m:r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𝜏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𝜈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40768"/>
                <a:ext cx="8568952" cy="1152128"/>
              </a:xfrm>
              <a:prstGeom prst="rect">
                <a:avLst/>
              </a:prstGeom>
              <a:blipFill rotWithShape="1">
                <a:blip r:embed="rId3"/>
                <a:stretch>
                  <a:fillRect t="-4762" b="-476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370632" y="2492896"/>
                <a:ext cx="8624056" cy="16561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05790" indent="-457200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 partial solution at the end of iteration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=∅</m:t>
                    </m:r>
                  </m:oMath>
                </a14:m>
                <a:endParaRPr lang="en-US" sz="2800" b="0" dirty="0" smtClean="0"/>
              </a:p>
              <a:p>
                <a:pPr marL="605790" indent="-457200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𝜈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 smtClean="0"/>
              </a:p>
              <a:p>
                <a:pPr marL="605790" indent="-457200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∖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augmenting set added at iteration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32" y="2492896"/>
                <a:ext cx="8624056" cy="1656184"/>
              </a:xfrm>
              <a:prstGeom prst="rect">
                <a:avLst/>
              </a:prstGeom>
              <a:blipFill rotWithShape="1">
                <a:blip r:embed="rId4"/>
                <a:stretch>
                  <a:fillRect t="-3309" b="-367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827584" y="4869160"/>
                <a:ext cx="5184576" cy="1224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59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𝜏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𝜈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869160"/>
                <a:ext cx="5184576" cy="12241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/>
          <p:cNvSpPr txBox="1">
            <a:spLocks/>
          </p:cNvSpPr>
          <p:nvPr/>
        </p:nvSpPr>
        <p:spPr>
          <a:xfrm>
            <a:off x="1090712" y="2411887"/>
            <a:ext cx="2185144" cy="666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8590" indent="0" algn="just">
              <a:buFont typeface="Arial" pitchFamily="34" charset="0"/>
              <a:buNone/>
            </a:pPr>
            <a:endParaRPr 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370632" y="4365104"/>
                <a:ext cx="8233816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590" indent="0" algn="just">
                  <a:buNone/>
                </a:pPr>
                <a:r>
                  <a:rPr lang="en-US" sz="2800" dirty="0" smtClean="0"/>
                  <a:t>Since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has minimum density  and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density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32" y="4365104"/>
                <a:ext cx="8233816" cy="576064"/>
              </a:xfrm>
              <a:prstGeom prst="rect">
                <a:avLst/>
              </a:prstGeom>
              <a:blipFill rotWithShape="1">
                <a:blip r:embed="rId6"/>
                <a:stretch>
                  <a:fillRect t="-9474" b="-20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3779912" y="5949280"/>
                <a:ext cx="2016224" cy="4594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590" indent="0">
                  <a:buFont typeface="Arial" pitchFamily="34" charset="0"/>
                  <a:buNone/>
                </a:pPr>
                <a:r>
                  <a:rPr lang="en-US" sz="2200" dirty="0" smtClean="0"/>
                  <a:t>density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949280"/>
                <a:ext cx="2016224" cy="459432"/>
              </a:xfrm>
              <a:prstGeom prst="rect">
                <a:avLst/>
              </a:prstGeom>
              <a:blipFill rotWithShape="1">
                <a:blip r:embed="rId7"/>
                <a:stretch>
                  <a:fillRect t="-8000" b="-20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סוגר מסולסל שמאלי 1"/>
          <p:cNvSpPr/>
          <p:nvPr/>
        </p:nvSpPr>
        <p:spPr>
          <a:xfrm rot="16200000">
            <a:off x="9648564" y="5373216"/>
            <a:ext cx="936105" cy="1440160"/>
          </a:xfrm>
          <a:prstGeom prst="leftBrace">
            <a:avLst>
              <a:gd name="adj1" fmla="val 16307"/>
              <a:gd name="adj2" fmla="val 5227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092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8" grpId="0"/>
      <p:bldP spid="11" grpId="0"/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376312" y="4616996"/>
                <a:ext cx="8253040" cy="10442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590" indent="0" algn="just">
                  <a:buNone/>
                </a:pPr>
                <a:r>
                  <a:rPr lang="en-US" sz="2800" dirty="0" smtClean="0"/>
                  <a:t>Thus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ℓ</m:t>
                        </m:r>
                      </m:sup>
                      <m:e>
                        <m:r>
                          <a:rPr lang="en-US" sz="2800" i="1">
                            <a:latin typeface="Cambria Math"/>
                          </a:rPr>
                          <m:t>𝜏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2800" i="1">
                        <a:latin typeface="Cambria Math"/>
                      </a:rPr>
                      <m:t>≤</m:t>
                    </m:r>
                  </m:oMath>
                </a14:m>
                <a:endParaRPr lang="en-US" sz="2800" dirty="0"/>
              </a:p>
              <a:p>
                <a:pPr marL="148590" indent="0" algn="just">
                  <a:buNone/>
                </a:pPr>
                <a:r>
                  <a:rPr lang="en-US" sz="2800" dirty="0" smtClean="0"/>
                  <a:t>  </a:t>
                </a: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12" y="4616996"/>
                <a:ext cx="8253040" cy="1044252"/>
              </a:xfrm>
              <a:prstGeom prst="rect">
                <a:avLst/>
              </a:prstGeom>
              <a:blipFill rotWithShape="1">
                <a:blip r:embed="rId2"/>
                <a:stretch>
                  <a:fillRect t="-58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5940152" y="4851226"/>
                <a:ext cx="3528392" cy="5939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59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𝜈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ℓ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opt</m:t>
                      </m:r>
                      <m:r>
                        <a:rPr lang="en-US" sz="2400" b="0" i="1" smtClean="0">
                          <a:latin typeface="Cambria Math"/>
                        </a:rPr>
                        <m:t>         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sz="2400" i="1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851226"/>
                <a:ext cx="3528392" cy="59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517632" cy="1008112"/>
          </a:xfrm>
        </p:spPr>
        <p:txBody>
          <a:bodyPr>
            <a:normAutofit/>
          </a:bodyPr>
          <a:lstStyle/>
          <a:p>
            <a:r>
              <a:rPr lang="en-US" dirty="0" smtClean="0"/>
              <a:t>Relative Greedy Heuristic -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1259632" y="1124744"/>
                <a:ext cx="6744792" cy="1224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59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ℓ</m:t>
                          </m:r>
                        </m:sup>
                        <m:e>
                          <m:r>
                            <a:rPr lang="en-US" sz="2800" i="1">
                              <a:latin typeface="Cambria Math"/>
                            </a:rPr>
                            <m:t>𝜏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ℓ</m:t>
                          </m:r>
                        </m:sup>
                        <m:e>
                          <m:func>
                            <m:func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,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𝜈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𝜈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func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124744"/>
                <a:ext cx="6744792" cy="12241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251520" y="2996952"/>
                <a:ext cx="6048672" cy="13175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59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𝜈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ℓ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≤ 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𝜈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</a:rPr>
                                <m:t>     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𝜈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𝜈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  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𝜈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b="0" i="0" smtClean="0">
                                  <a:latin typeface="Cambria Math"/>
                                </a:rPr>
                                <m:t>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 smtClean="0"/>
                  <a:t> 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96952"/>
                <a:ext cx="6048672" cy="13175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/>
          <p:cNvSpPr txBox="1">
            <a:spLocks/>
          </p:cNvSpPr>
          <p:nvPr/>
        </p:nvSpPr>
        <p:spPr>
          <a:xfrm>
            <a:off x="395536" y="2492896"/>
            <a:ext cx="8017792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8590" indent="0" algn="just">
              <a:buNone/>
            </a:pPr>
            <a:r>
              <a:rPr lang="en-US" sz="2800" dirty="0" smtClean="0"/>
              <a:t>This is the </a:t>
            </a:r>
            <a:r>
              <a:rPr lang="en-US" sz="2800" dirty="0"/>
              <a:t>lower </a:t>
            </a:r>
            <a:r>
              <a:rPr lang="en-US" sz="2800" dirty="0" err="1"/>
              <a:t>Darboux</a:t>
            </a:r>
            <a:r>
              <a:rPr lang="en-US" sz="2800" dirty="0"/>
              <a:t> sum </a:t>
            </a:r>
            <a:r>
              <a:rPr lang="en-US" sz="2800" dirty="0" smtClean="0"/>
              <a:t>of the function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323528" y="5157192"/>
                <a:ext cx="8352928" cy="15841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59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ℓ</m:t>
                              </m:r>
                            </m:sub>
                          </m:sSub>
                        </m:sub>
                        <m: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p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𝜈</m:t>
                          </m:r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sz="28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𝜈</m:t>
                              </m:r>
                              <m:r>
                                <a:rPr lang="en-US" sz="28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𝜈</m:t>
                          </m:r>
                        </m:e>
                      </m:nary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opt</m:t>
                          </m:r>
                        </m:lim>
                      </m:limLow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ℓ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𝜏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∗</m:t>
                          </m:r>
                        </m:sup>
                      </m:sSup>
                      <m:func>
                        <m:funcPr>
                          <m:ctrlPr>
                            <a:rPr lang="en-US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 marL="148590" indent="0" algn="ctr"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157192"/>
                <a:ext cx="8352928" cy="15841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מחבר חץ ישר 20"/>
          <p:cNvCxnSpPr/>
          <p:nvPr/>
        </p:nvCxnSpPr>
        <p:spPr>
          <a:xfrm flipV="1">
            <a:off x="6012160" y="4925176"/>
            <a:ext cx="3024336" cy="159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/>
          <p:nvPr/>
        </p:nvCxnSpPr>
        <p:spPr>
          <a:xfrm flipV="1">
            <a:off x="6156176" y="2924944"/>
            <a:ext cx="0" cy="209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מחבר ישר 30"/>
          <p:cNvCxnSpPr/>
          <p:nvPr/>
        </p:nvCxnSpPr>
        <p:spPr>
          <a:xfrm>
            <a:off x="6300192" y="3087030"/>
            <a:ext cx="0" cy="185413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קשת 39"/>
          <p:cNvSpPr/>
          <p:nvPr/>
        </p:nvSpPr>
        <p:spPr>
          <a:xfrm rot="11115955">
            <a:off x="6392567" y="1874802"/>
            <a:ext cx="3906081" cy="2489528"/>
          </a:xfrm>
          <a:prstGeom prst="arc">
            <a:avLst>
              <a:gd name="adj1" fmla="val 15258783"/>
              <a:gd name="adj2" fmla="val 21576999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2" name="TextBox 61"/>
          <p:cNvSpPr txBox="1"/>
          <p:nvPr/>
        </p:nvSpPr>
        <p:spPr>
          <a:xfrm>
            <a:off x="5868144" y="3789040"/>
            <a:ext cx="34015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1</a:t>
            </a:r>
            <a:endParaRPr lang="he-IL" sz="2400" dirty="0"/>
          </a:p>
        </p:txBody>
      </p:sp>
      <p:sp>
        <p:nvSpPr>
          <p:cNvPr id="78" name="מלבן 77"/>
          <p:cNvSpPr/>
          <p:nvPr/>
        </p:nvSpPr>
        <p:spPr>
          <a:xfrm>
            <a:off x="7087736" y="4149080"/>
            <a:ext cx="269767" cy="795528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9" name="מלבן 78"/>
          <p:cNvSpPr/>
          <p:nvPr/>
        </p:nvSpPr>
        <p:spPr>
          <a:xfrm>
            <a:off x="7380312" y="4221088"/>
            <a:ext cx="182880" cy="704088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0" name="מלבן 79"/>
          <p:cNvSpPr/>
          <p:nvPr/>
        </p:nvSpPr>
        <p:spPr>
          <a:xfrm>
            <a:off x="7572368" y="4293096"/>
            <a:ext cx="274320" cy="640080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1" name="מלבן 80"/>
          <p:cNvSpPr/>
          <p:nvPr/>
        </p:nvSpPr>
        <p:spPr>
          <a:xfrm>
            <a:off x="7854688" y="4370832"/>
            <a:ext cx="365760" cy="548640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1" name="מחבר ישר 70"/>
          <p:cNvCxnSpPr/>
          <p:nvPr/>
        </p:nvCxnSpPr>
        <p:spPr>
          <a:xfrm>
            <a:off x="6153904" y="4005064"/>
            <a:ext cx="2416053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מלבן 84"/>
          <p:cNvSpPr/>
          <p:nvPr/>
        </p:nvSpPr>
        <p:spPr>
          <a:xfrm>
            <a:off x="6588224" y="4014099"/>
            <a:ext cx="474865" cy="927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5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1043608" y="5013176"/>
                <a:ext cx="7128792" cy="11521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59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opt</m:t>
                          </m:r>
                        </m:den>
                      </m:f>
                      <m:func>
                        <m:func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sz="28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28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opt</m:t>
                          </m:r>
                        </m:den>
                      </m:f>
                      <m:func>
                        <m:func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sz="28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opt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3176"/>
                <a:ext cx="7128792" cy="11521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517632" cy="1008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Relative Greedy Heuristic - performance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3528" y="4437112"/>
            <a:ext cx="8136904" cy="576064"/>
          </a:xfrm>
        </p:spPr>
        <p:txBody>
          <a:bodyPr>
            <a:normAutofit/>
          </a:bodyPr>
          <a:lstStyle/>
          <a:p>
            <a:pPr marL="148590" indent="0">
              <a:buNone/>
            </a:pPr>
            <a:r>
              <a:rPr lang="en-US" sz="2800" u="sng" dirty="0" smtClean="0"/>
              <a:t>Theorem</a:t>
            </a:r>
            <a:r>
              <a:rPr lang="en-US" sz="2800" dirty="0" smtClean="0"/>
              <a:t>: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smtClean="0"/>
              <a:t>Relative Greedy Heuristic achieves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2627784" y="5877272"/>
                <a:ext cx="3528392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5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𝜈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opt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877272"/>
                <a:ext cx="3528392" cy="504056"/>
              </a:xfrm>
              <a:prstGeom prst="rect">
                <a:avLst/>
              </a:prstGeom>
              <a:blipFill rotWithShape="1">
                <a:blip r:embed="rId3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1196008" y="1484784"/>
                <a:ext cx="6616352" cy="13334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5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𝜏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ℓ</m:t>
                          </m:r>
                        </m:sup>
                        <m:e>
                          <m:r>
                            <a:rPr lang="en-US" sz="2800" i="1">
                              <a:latin typeface="Cambria Math"/>
                            </a:rPr>
                            <m:t>𝜏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opt</m:t>
                      </m:r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ℓ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𝜏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∗</m:t>
                          </m:r>
                        </m:sup>
                      </m:sSup>
                      <m:func>
                        <m:funcPr>
                          <m:ctrlPr>
                            <a:rPr lang="en-US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 marL="148590" indent="0">
                  <a:buFont typeface="Arial" pitchFamily="34" charset="0"/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008" y="1484784"/>
                <a:ext cx="6616352" cy="13334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/>
          <p:cNvSpPr txBox="1">
            <a:spLocks/>
          </p:cNvSpPr>
          <p:nvPr/>
        </p:nvSpPr>
        <p:spPr>
          <a:xfrm>
            <a:off x="323528" y="3068960"/>
            <a:ext cx="108012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8590" indent="0">
              <a:buFont typeface="Arial" pitchFamily="34" charset="0"/>
              <a:buNone/>
            </a:pPr>
            <a:r>
              <a:rPr lang="en-US" sz="2800" dirty="0" smtClean="0"/>
              <a:t>Thus</a:t>
            </a:r>
            <a:endParaRPr lang="en-US" sz="2800" dirty="0"/>
          </a:p>
          <a:p>
            <a:pPr marL="148590" indent="0">
              <a:buFont typeface="Arial" pitchFamily="34" charset="0"/>
              <a:buNone/>
            </a:pPr>
            <a:endParaRPr lang="en-US" sz="2800" dirty="0" smtClean="0"/>
          </a:p>
        </p:txBody>
      </p:sp>
      <p:cxnSp>
        <p:nvCxnSpPr>
          <p:cNvPr id="7" name="מחבר חץ ישר 6"/>
          <p:cNvCxnSpPr/>
          <p:nvPr/>
        </p:nvCxnSpPr>
        <p:spPr>
          <a:xfrm>
            <a:off x="3995936" y="5655528"/>
            <a:ext cx="0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1484040" y="3185108"/>
                <a:ext cx="6112296" cy="11799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5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𝜏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𝜈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solution</m:t>
                          </m:r>
                          <m:r>
                            <a:rPr lang="en-US" sz="2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value</m:t>
                          </m:r>
                        </m:lim>
                      </m:limLow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opt</m:t>
                      </m:r>
                      <m:r>
                        <a:rPr lang="en-US" sz="2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𝜏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∗</m:t>
                          </m:r>
                        </m:sup>
                      </m:sSup>
                      <m:func>
                        <m:funcPr>
                          <m:ctrlPr>
                            <a:rPr lang="en-US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 marL="148590" indent="0">
                  <a:buFont typeface="Arial" pitchFamily="34" charset="0"/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40" y="3185108"/>
                <a:ext cx="6112296" cy="11799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מחבר חץ ישר 10"/>
          <p:cNvCxnSpPr/>
          <p:nvPr/>
        </p:nvCxnSpPr>
        <p:spPr>
          <a:xfrm flipV="1">
            <a:off x="2411760" y="2346216"/>
            <a:ext cx="0" cy="3627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1403648" y="2636912"/>
            <a:ext cx="193325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8590" indent="0">
              <a:buFont typeface="Arial" pitchFamily="34" charset="0"/>
              <a:buNone/>
            </a:pPr>
            <a:r>
              <a:rPr lang="en-US" sz="2400" dirty="0" smtClean="0"/>
              <a:t>subadditivity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23528" y="1268760"/>
            <a:ext cx="205273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8590" indent="0">
              <a:buFont typeface="Arial" pitchFamily="34" charset="0"/>
              <a:buNone/>
            </a:pPr>
            <a:r>
              <a:rPr lang="en-US" sz="2800" dirty="0" smtClean="0"/>
              <a:t>We proved</a:t>
            </a:r>
          </a:p>
        </p:txBody>
      </p:sp>
    </p:spTree>
    <p:extLst>
      <p:ext uri="{BB962C8B-B14F-4D97-AF65-F5344CB8AC3E}">
        <p14:creationId xmlns:p14="http://schemas.microsoft.com/office/powerpoint/2010/main" val="335820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517632" cy="1008112"/>
          </a:xfrm>
        </p:spPr>
        <p:txBody>
          <a:bodyPr>
            <a:normAutofit/>
          </a:bodyPr>
          <a:lstStyle/>
          <a:p>
            <a:r>
              <a:rPr lang="en-US" dirty="0" smtClean="0"/>
              <a:t>Relative Greedy Heuristic - intuition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2924944"/>
                <a:ext cx="8424936" cy="3456384"/>
              </a:xfrm>
            </p:spPr>
            <p:txBody>
              <a:bodyPr>
                <a:normAutofit lnSpcReduction="10000"/>
              </a:bodyPr>
              <a:lstStyle/>
              <a:p>
                <a:pPr marL="605790" indent="-457200"/>
                <a:r>
                  <a:rPr lang="en-US" sz="2800" dirty="0" smtClean="0"/>
                  <a:t>We start with some “simple”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2800" dirty="0" smtClean="0"/>
                  <a:t>-approximate solution of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𝜈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∅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</a:rPr>
                      <m:t>𝛼</m:t>
                    </m:r>
                    <m:r>
                      <a:rPr lang="en-US" sz="2800" b="0" i="1" smtClean="0">
                        <a:latin typeface="Cambria Math"/>
                      </a:rPr>
                      <m:t>⋅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opt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marL="605790" indent="-457200"/>
                <a:r>
                  <a:rPr lang="en-US" sz="2800" dirty="0" smtClean="0"/>
                  <a:t>At the end we get a solution of value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800" i="1">
                                <a:latin typeface="Cambria Math"/>
                              </a:rPr>
                              <m:t>𝛼</m:t>
                            </m:r>
                          </m:e>
                        </m:func>
                      </m:e>
                    </m:d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opt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marL="605790" indent="-457200"/>
                <a:r>
                  <a:rPr lang="en-US" sz="2800" dirty="0" smtClean="0"/>
                  <a:t>So, RGH “converts”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2800" dirty="0" smtClean="0"/>
                  <a:t>-approximate solution into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𝛼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-approximate solution (</a:t>
                </a:r>
                <a:r>
                  <a:rPr lang="en-US" sz="2400" dirty="0" smtClean="0"/>
                  <a:t>if min-density augmenting sets can be found in polynomial time</a:t>
                </a:r>
                <a:r>
                  <a:rPr lang="en-US" sz="2800" dirty="0" smtClean="0"/>
                  <a:t> …).</a:t>
                </a:r>
              </a:p>
              <a:p>
                <a:pPr marL="605790" indent="-457200"/>
                <a:r>
                  <a:rPr lang="en-US" sz="2800" dirty="0" smtClean="0"/>
                  <a:t>In some cases, clever choices of the potential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𝜈</m:t>
                    </m:r>
                  </m:oMath>
                </a14:m>
                <a:r>
                  <a:rPr lang="en-US" sz="2800" dirty="0" smtClean="0"/>
                  <a:t> enable to achieve a better ratio. </a:t>
                </a:r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2924944"/>
                <a:ext cx="8424936" cy="3456384"/>
              </a:xfrm>
              <a:blipFill rotWithShape="1">
                <a:blip r:embed="rId2"/>
                <a:stretch>
                  <a:fillRect t="-2822" r="-2315" b="-40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251520" y="1340768"/>
                <a:ext cx="8712968" cy="6480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05790" indent="-457200"/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𝜈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 smtClean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𝜏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opt</m:t>
                    </m:r>
                  </m:oMath>
                </a14:m>
                <a:r>
                  <a:rPr lang="en-US" sz="2800" dirty="0" smtClean="0"/>
                  <a:t>; then RGH ratio is bounded by </a:t>
                </a:r>
                <a:endParaRPr lang="en-US" sz="2800" dirty="0"/>
              </a:p>
              <a:p>
                <a:pPr marL="148590" indent="0">
                  <a:buFont typeface="Arial" pitchFamily="34" charset="0"/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40768"/>
                <a:ext cx="8712968" cy="648072"/>
              </a:xfrm>
              <a:prstGeom prst="rect">
                <a:avLst/>
              </a:prstGeom>
              <a:blipFill rotWithShape="1">
                <a:blip r:embed="rId3"/>
                <a:stretch>
                  <a:fillRect t="-8491" r="-1189" b="-75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971600" y="1844824"/>
                <a:ext cx="7128792" cy="11521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59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1</m:t>
                      </m:r>
                      <m:r>
                        <a:rPr lang="en-US" sz="280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 smtClean="0">
                                  <a:latin typeface="Cambria Math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280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/>
                            </a:rPr>
                            <m:t>opt</m:t>
                          </m:r>
                        </m:den>
                      </m:f>
                      <m:func>
                        <m:func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smtClean="0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sz="280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smtClean="0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280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1</m:t>
                      </m:r>
                      <m:r>
                        <a:rPr lang="en-US" sz="28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smtClean="0">
                                          <a:latin typeface="Cambria Math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sz="280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opt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844824"/>
                <a:ext cx="7128792" cy="11521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28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5208" y="6088211"/>
            <a:ext cx="2133600" cy="365125"/>
          </a:xfrm>
        </p:spPr>
        <p:txBody>
          <a:bodyPr/>
          <a:lstStyle/>
          <a:p>
            <a:fld id="{6D6A4B56-60CD-4619-9AC4-C819930846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6856" y="260648"/>
                <a:ext cx="8517632" cy="100811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Ratio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 smtClean="0"/>
                  <a:t> for Facility Location</a:t>
                </a:r>
                <a:endParaRPr lang="en-US" dirty="0"/>
              </a:p>
            </p:txBody>
          </p:sp>
        </mc:Choice>
        <mc:Fallback xmlns="">
          <p:sp>
            <p:nvSpPr>
              <p:cNvPr id="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6856" y="260648"/>
                <a:ext cx="8517632" cy="1008112"/>
              </a:xfrm>
              <a:blipFill rotWithShape="1">
                <a:blip r:embed="rId2"/>
                <a:stretch>
                  <a:fillRect l="-2861" b="-1697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/>
          <p:cNvSpPr txBox="1">
            <a:spLocks/>
          </p:cNvSpPr>
          <p:nvPr/>
        </p:nvSpPr>
        <p:spPr>
          <a:xfrm>
            <a:off x="611560" y="3068960"/>
            <a:ext cx="6624736" cy="612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>
                <a:latin typeface="Calibri"/>
              </a:rPr>
              <a:t>D</a:t>
            </a:r>
            <a:r>
              <a:rPr lang="en-US" sz="2800" dirty="0" smtClean="0">
                <a:latin typeface="Calibri"/>
              </a:rPr>
              <a:t>efine a Generalized Min-Covering instance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611560" y="3573016"/>
                <a:ext cx="8352928" cy="16561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Λ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i="1" dirty="0" smtClean="0"/>
                  <a:t> </a:t>
                </a:r>
                <a:r>
                  <a:rPr lang="en-US" sz="2800" dirty="0" smtClean="0"/>
                  <a:t>collection of all stars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𝜏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𝜈</m:t>
                    </m:r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  </m:t>
                    </m:r>
                    <m:r>
                      <a:rPr lang="en-US" sz="2800" i="1" smtClean="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𝑅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573016"/>
                <a:ext cx="8352928" cy="1656184"/>
              </a:xfrm>
              <a:prstGeom prst="rect">
                <a:avLst/>
              </a:prstGeom>
              <a:blipFill rotWithShape="1">
                <a:blip r:embed="rId3"/>
                <a:stretch>
                  <a:fillRect t="-33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611560" y="5301208"/>
                <a:ext cx="8208912" cy="10081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 smtClean="0"/>
                  <a:t>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⊆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Λ</m:t>
                    </m:r>
                  </m:oMath>
                </a14:m>
                <a:r>
                  <a:rPr lang="en-US" sz="2800" dirty="0" smtClean="0"/>
                  <a:t> gives a feasible solution of value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𝜏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𝜈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∖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301208"/>
                <a:ext cx="8208912" cy="1008112"/>
              </a:xfrm>
              <a:prstGeom prst="rect">
                <a:avLst/>
              </a:prstGeom>
              <a:blipFill rotWithShape="1">
                <a:blip r:embed="rId4"/>
                <a:stretch>
                  <a:fillRect l="-1485" t="-54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573956" y="1187134"/>
                <a:ext cx="8390532" cy="18818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2800" dirty="0" smtClean="0">
                    <a:latin typeface="Calibri"/>
                  </a:rPr>
                  <a:t>Given a Facility Location instance, for a client </a:t>
                </a:r>
                <a:r>
                  <a:rPr lang="en-US" sz="2800" i="1" dirty="0" smtClean="0">
                    <a:latin typeface="Calibri"/>
                  </a:rPr>
                  <a:t>r</a:t>
                </a:r>
                <a:r>
                  <a:rPr lang="en-US" sz="2800" dirty="0" smtClean="0">
                    <a:latin typeface="Calibri"/>
                  </a:rPr>
                  <a:t> define: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𝑟𝑠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2800" i="1" dirty="0" smtClean="0">
                    <a:latin typeface="Calibri"/>
                  </a:rPr>
                  <a:t>     </a:t>
                </a:r>
                <a:r>
                  <a:rPr lang="en-US" sz="2800" dirty="0" smtClean="0"/>
                  <a:t>(</a:t>
                </a:r>
                <a:r>
                  <a:rPr lang="en-US" sz="2800" dirty="0"/>
                  <a:t>cheapest </a:t>
                </a:r>
                <a:r>
                  <a:rPr lang="en-US" sz="2800" dirty="0" smtClean="0"/>
                  <a:t>cover </a:t>
                </a:r>
                <a:r>
                  <a:rPr lang="en-US" sz="2800" dirty="0"/>
                  <a:t>of </a:t>
                </a:r>
                <a:r>
                  <a:rPr lang="en-US" sz="2800" i="1" dirty="0"/>
                  <a:t>r</a:t>
                </a:r>
                <a:r>
                  <a:rPr lang="en-US" sz="2800" dirty="0"/>
                  <a:t>) </a:t>
                </a:r>
                <a:endParaRPr lang="en-US" sz="2800" dirty="0" smtClean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𝑟𝑠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i="1" dirty="0"/>
                  <a:t>        </a:t>
                </a:r>
                <a:r>
                  <a:rPr lang="en-US" sz="2800" i="1" dirty="0" smtClean="0"/>
                  <a:t>          </a:t>
                </a:r>
                <a:r>
                  <a:rPr lang="en-US" sz="2800" dirty="0" smtClean="0"/>
                  <a:t>(</a:t>
                </a:r>
                <a:r>
                  <a:rPr lang="en-US" sz="2800" dirty="0"/>
                  <a:t>cheapest connection of </a:t>
                </a:r>
                <a:r>
                  <a:rPr lang="en-US" sz="2800" i="1" dirty="0"/>
                  <a:t>r</a:t>
                </a:r>
                <a:r>
                  <a:rPr lang="en-US" sz="2800" dirty="0"/>
                  <a:t>)</a:t>
                </a:r>
                <a:endParaRPr lang="en-US" sz="2800" i="1" dirty="0" smtClean="0">
                  <a:latin typeface="Calibri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56" y="1187134"/>
                <a:ext cx="8390532" cy="1881826"/>
              </a:xfrm>
              <a:prstGeom prst="rect">
                <a:avLst/>
              </a:prstGeom>
              <a:blipFill rotWithShape="1">
                <a:blip r:embed="rId5"/>
                <a:stretch>
                  <a:fillRect l="-1452" t="-2922" b="-129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139952" y="4077072"/>
                <a:ext cx="1584176" cy="1080120"/>
              </a:xfrm>
              <a:prstGeom prst="rect">
                <a:avLst/>
              </a:prstGeom>
              <a:ln w="28575">
                <a:solidFill>
                  <a:schemeClr val="tx2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b="0" i="1" smtClean="0">
                          <a:latin typeface="Cambria Math"/>
                        </a:rPr>
                        <m:t>− </m:t>
                      </m:r>
                      <m:r>
                        <a:rPr lang="en-US" sz="3300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sz="33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3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3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3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300" dirty="0" smtClean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b="0" i="1" smtClean="0">
                          <a:latin typeface="Cambria Math"/>
                        </a:rPr>
                        <m:t>+ </m:t>
                      </m:r>
                      <m:r>
                        <a:rPr lang="en-US" sz="3300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3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3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300" dirty="0" smtClean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077072"/>
                <a:ext cx="1584176" cy="10801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61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אליפסה 35"/>
          <p:cNvSpPr/>
          <p:nvPr/>
        </p:nvSpPr>
        <p:spPr>
          <a:xfrm>
            <a:off x="5400092" y="4183703"/>
            <a:ext cx="900100" cy="892770"/>
          </a:xfrm>
          <a:prstGeom prst="ellipse">
            <a:avLst/>
          </a:prstGeom>
          <a:solidFill>
            <a:srgbClr val="00D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/>
          <p:cNvSpPr/>
          <p:nvPr/>
        </p:nvSpPr>
        <p:spPr>
          <a:xfrm>
            <a:off x="3599892" y="4183703"/>
            <a:ext cx="900100" cy="892770"/>
          </a:xfrm>
          <a:prstGeom prst="ellipse">
            <a:avLst/>
          </a:prstGeom>
          <a:solidFill>
            <a:srgbClr val="00D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657092" cy="8640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Facility Location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47664" y="1131890"/>
                <a:ext cx="7560840" cy="1656182"/>
              </a:xfrm>
            </p:spPr>
            <p:txBody>
              <a:bodyPr>
                <a:normAutofit/>
              </a:bodyPr>
              <a:lstStyle/>
              <a:p>
                <a:r>
                  <a:rPr lang="en-US" sz="3000" dirty="0" smtClean="0"/>
                  <a:t>set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3000" dirty="0" smtClean="0"/>
                  <a:t> of </a:t>
                </a:r>
                <a:r>
                  <a:rPr lang="en-US" sz="3000" b="1" dirty="0" smtClean="0"/>
                  <a:t>facilities        </a:t>
                </a:r>
                <a:r>
                  <a:rPr lang="en-US" sz="3000" dirty="0" smtClean="0"/>
                  <a:t>, set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3000" dirty="0" smtClean="0"/>
                  <a:t> of </a:t>
                </a:r>
                <a:r>
                  <a:rPr lang="en-US" sz="3000" b="1" dirty="0" smtClean="0"/>
                  <a:t>clients</a:t>
                </a:r>
                <a:r>
                  <a:rPr lang="en-US" sz="3000" dirty="0" smtClean="0"/>
                  <a:t> </a:t>
                </a:r>
              </a:p>
              <a:p>
                <a:r>
                  <a:rPr lang="en-US" sz="3000" b="1" dirty="0" smtClean="0"/>
                  <a:t>weights</a:t>
                </a:r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3000" b="0" i="1" smtClean="0">
                        <a:latin typeface="Cambria Math"/>
                      </a:rPr>
                      <m:t>:</m:t>
                    </m:r>
                    <m:r>
                      <a:rPr lang="en-US" sz="3000" b="0" i="1" smtClean="0">
                        <a:latin typeface="Cambria Math"/>
                      </a:rPr>
                      <m:t>𝑠</m:t>
                    </m:r>
                    <m:r>
                      <a:rPr lang="en-US" sz="3000" b="0" i="1" smtClean="0">
                        <a:latin typeface="Cambria Math"/>
                      </a:rPr>
                      <m:t>∈</m:t>
                    </m:r>
                    <m:r>
                      <a:rPr lang="en-US" sz="3000" b="0" i="1" smtClean="0">
                        <a:latin typeface="Cambria Math"/>
                      </a:rPr>
                      <m:t>𝑆</m:t>
                    </m:r>
                    <m:r>
                      <a:rPr lang="en-US" sz="30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3000" dirty="0" smtClean="0"/>
                  <a:t>       </a:t>
                </a:r>
                <a:r>
                  <a:rPr lang="en-US" sz="3000" dirty="0" smtClean="0">
                    <a:solidFill>
                      <a:schemeClr val="bg1">
                        <a:lumMod val="65000"/>
                      </a:schemeClr>
                    </a:solidFill>
                  </a:rPr>
                  <a:t>(opening costs)</a:t>
                </a:r>
              </a:p>
              <a:p>
                <a:r>
                  <a:rPr lang="en-US" sz="3000" b="1" dirty="0" smtClean="0"/>
                  <a:t>costs</a:t>
                </a:r>
                <a:r>
                  <a:rPr lang="en-US" sz="3000" dirty="0" smtClean="0"/>
                  <a:t>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3000" b="0" i="1" smtClean="0">
                        <a:latin typeface="Cambria Math"/>
                      </a:rPr>
                      <m:t>:</m:t>
                    </m:r>
                    <m:r>
                      <a:rPr lang="en-US" sz="3000" b="0" i="1" smtClean="0">
                        <a:latin typeface="Cambria Math"/>
                      </a:rPr>
                      <m:t>𝑒</m:t>
                    </m:r>
                    <m:r>
                      <a:rPr lang="en-US" sz="3000" b="0" i="1" smtClean="0">
                        <a:latin typeface="Cambria Math"/>
                      </a:rPr>
                      <m:t>∈</m:t>
                    </m:r>
                    <m:r>
                      <a:rPr lang="en-US" sz="3000" b="0" i="1" smtClean="0">
                        <a:latin typeface="Cambria Math"/>
                      </a:rPr>
                      <m:t>𝐸</m:t>
                    </m:r>
                    <m:r>
                      <a:rPr lang="en-US" sz="30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3000" dirty="0" smtClean="0"/>
                  <a:t> </a:t>
                </a:r>
                <a:r>
                  <a:rPr lang="en-US" sz="3000" dirty="0" smtClean="0">
                    <a:solidFill>
                      <a:schemeClr val="bg1">
                        <a:lumMod val="65000"/>
                      </a:schemeClr>
                    </a:solidFill>
                  </a:rPr>
                  <a:t>(service/connection costs)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7664" y="1131890"/>
                <a:ext cx="7560840" cy="1656182"/>
              </a:xfrm>
              <a:blipFill rotWithShape="1">
                <a:blip r:embed="rId3"/>
                <a:stretch>
                  <a:fillRect l="-1694" t="-4428" b="-1143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64285"/>
              </p:ext>
            </p:extLst>
          </p:nvPr>
        </p:nvGraphicFramePr>
        <p:xfrm>
          <a:off x="3924300" y="23368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4" imgW="914400" imgH="179640" progId="Equation.DSMT4">
                  <p:embed/>
                </p:oleObj>
              </mc:Choice>
              <mc:Fallback>
                <p:oleObj name="Equation" r:id="rId4" imgW="914400" imgH="179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4300" y="2336800"/>
                        <a:ext cx="914400" cy="17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39552" y="2916233"/>
                <a:ext cx="7848872" cy="5760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3000" dirty="0" smtClean="0">
                    <a:solidFill>
                      <a:prstClr val="black"/>
                    </a:solidFill>
                  </a:rPr>
                  <a:t>Find: 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r>
                      <a:rPr lang="en-US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⊆</m:t>
                    </m:r>
                    <m:r>
                      <a:rPr lang="en-US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3000" dirty="0" smtClean="0">
                    <a:solidFill>
                      <a:prstClr val="black"/>
                    </a:solidFill>
                  </a:rPr>
                  <a:t> to minimize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R</m:t>
                        </m:r>
                      </m:sub>
                      <m:sup/>
                      <m:e>
                        <m:r>
                          <a:rPr lang="en-US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3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916233"/>
                <a:ext cx="7848872" cy="576065"/>
              </a:xfrm>
              <a:prstGeom prst="rect">
                <a:avLst/>
              </a:prstGeom>
              <a:blipFill rotWithShape="1">
                <a:blip r:embed="rId6"/>
                <a:stretch>
                  <a:fillRect l="-1865" t="-12632" b="-284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836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78" y="4385067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brightnessContrast bright="34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148" y="5897235"/>
            <a:ext cx="475382" cy="47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85067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מחבר ישר 9"/>
          <p:cNvCxnSpPr>
            <a:stCxn id="228362" idx="0"/>
            <a:endCxn id="13" idx="1"/>
          </p:cNvCxnSpPr>
          <p:nvPr/>
        </p:nvCxnSpPr>
        <p:spPr>
          <a:xfrm flipV="1">
            <a:off x="3066839" y="4637095"/>
            <a:ext cx="785081" cy="12601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90" y="5897235"/>
            <a:ext cx="475382" cy="47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906" y="5897235"/>
            <a:ext cx="475382" cy="47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63888" y="4232340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2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68826" y="4212377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3</a:t>
            </a:r>
            <a:endParaRPr lang="he-IL" sz="3200" dirty="0">
              <a:solidFill>
                <a:prstClr val="black"/>
              </a:solidFill>
            </a:endParaRPr>
          </a:p>
        </p:txBody>
      </p:sp>
      <p:cxnSp>
        <p:nvCxnSpPr>
          <p:cNvPr id="23" name="מחבר ישר 22"/>
          <p:cNvCxnSpPr>
            <a:stCxn id="16" idx="1"/>
            <a:endCxn id="13" idx="2"/>
          </p:cNvCxnSpPr>
          <p:nvPr/>
        </p:nvCxnSpPr>
        <p:spPr>
          <a:xfrm flipH="1" flipV="1">
            <a:off x="4103948" y="4889123"/>
            <a:ext cx="640742" cy="12458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>
            <a:stCxn id="17" idx="1"/>
            <a:endCxn id="13" idx="3"/>
          </p:cNvCxnSpPr>
          <p:nvPr/>
        </p:nvCxnSpPr>
        <p:spPr>
          <a:xfrm flipH="1" flipV="1">
            <a:off x="4355976" y="4637095"/>
            <a:ext cx="2332930" cy="14978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>
            <a:stCxn id="228362" idx="3"/>
            <a:endCxn id="228361" idx="1"/>
          </p:cNvCxnSpPr>
          <p:nvPr/>
        </p:nvCxnSpPr>
        <p:spPr>
          <a:xfrm flipV="1">
            <a:off x="3304530" y="4637095"/>
            <a:ext cx="2232248" cy="14978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/>
          <p:cNvCxnSpPr>
            <a:stCxn id="16" idx="3"/>
            <a:endCxn id="228361" idx="2"/>
          </p:cNvCxnSpPr>
          <p:nvPr/>
        </p:nvCxnSpPr>
        <p:spPr>
          <a:xfrm flipV="1">
            <a:off x="5220072" y="4889123"/>
            <a:ext cx="568734" cy="12458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>
            <a:stCxn id="17" idx="0"/>
            <a:endCxn id="228361" idx="3"/>
          </p:cNvCxnSpPr>
          <p:nvPr/>
        </p:nvCxnSpPr>
        <p:spPr>
          <a:xfrm flipH="1" flipV="1">
            <a:off x="6040834" y="4637095"/>
            <a:ext cx="885763" cy="12601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52502" y="5033139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1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12542" y="5456476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5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80894" y="5105147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2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12060" y="5312460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1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63988" y="5321171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3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68826" y="5321171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4</a:t>
            </a:r>
            <a:endParaRPr lang="he-IL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2523" name="TextBox 192522"/>
              <p:cNvSpPr txBox="1"/>
              <p:nvPr/>
            </p:nvSpPr>
            <p:spPr>
              <a:xfrm>
                <a:off x="7092280" y="4236825"/>
                <a:ext cx="576064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he-IL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2523" name="TextBox 1925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4236825"/>
                <a:ext cx="576064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790693" y="5796553"/>
                <a:ext cx="576064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he-IL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693" y="5796553"/>
                <a:ext cx="576064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ontent Placeholder 2"/>
          <p:cNvSpPr txBox="1">
            <a:spLocks/>
          </p:cNvSpPr>
          <p:nvPr/>
        </p:nvSpPr>
        <p:spPr>
          <a:xfrm>
            <a:off x="467544" y="1124744"/>
            <a:ext cx="1243608" cy="576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 smtClean="0">
                <a:solidFill>
                  <a:prstClr val="black"/>
                </a:solidFill>
              </a:rPr>
              <a:t>Given:</a:t>
            </a:r>
            <a:endParaRPr lang="en-US" sz="3000" dirty="0">
              <a:solidFill>
                <a:prstClr val="black"/>
              </a:solidFill>
            </a:endParaRPr>
          </a:p>
        </p:txBody>
      </p:sp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034" y="1153418"/>
            <a:ext cx="475382" cy="47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50883" y="4177363"/>
            <a:ext cx="239475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value = 2+8=10</a:t>
            </a:r>
            <a:endParaRPr lang="he-IL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3797914" y="3636313"/>
            <a:ext cx="229376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value = 5+4=9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54090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7" grpId="0" animBg="1"/>
      <p:bldP spid="44" grpId="0"/>
      <p:bldP spid="47" grpId="0"/>
      <p:bldP spid="48" grpId="0"/>
      <p:bldP spid="11" grpId="0"/>
      <p:bldP spid="11" grpId="1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6856" y="260648"/>
                <a:ext cx="8697144" cy="100811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Ratio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 smtClean="0"/>
                  <a:t> for Facility Location-cont.</a:t>
                </a:r>
                <a:endParaRPr lang="en-US" dirty="0"/>
              </a:p>
            </p:txBody>
          </p:sp>
        </mc:Choice>
        <mc:Fallback xmlns="">
          <p:sp>
            <p:nvSpPr>
              <p:cNvPr id="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6856" y="260648"/>
                <a:ext cx="8697144" cy="1008112"/>
              </a:xfrm>
              <a:blipFill rotWithShape="1">
                <a:blip r:embed="rId2"/>
                <a:stretch>
                  <a:fillRect l="-2803" r="-1261" b="-1697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107504" y="4941168"/>
                <a:ext cx="8928992" cy="12961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5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1</m:t>
                      </m:r>
                      <m:r>
                        <a:rPr lang="en-US" sz="280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opt</m:t>
                          </m:r>
                        </m:den>
                      </m:f>
                      <m:func>
                        <m:funcPr>
                          <m:ctrlPr>
                            <a:rPr lang="en-US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80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smtClean="0">
                                          <a:latin typeface="Cambria Math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sz="280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smtClean="0">
                                      <a:latin typeface="Cambria Math"/>
                                    </a:rPr>
                                    <m:t>opt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r>
                        <a:rPr lang="en-US" sz="2800" b="0" i="1" smtClean="0"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limLow>
                        <m:limLow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max</m:t>
                          </m:r>
                        </m:e>
                        <m:lim>
                          <m:r>
                            <a:rPr lang="en-US" sz="2800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lim>
                      </m:limLow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ln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941168"/>
                <a:ext cx="8928992" cy="12961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2483768" y="2996952"/>
                <a:ext cx="4536504" cy="8640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59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𝜃</m:t>
                      </m:r>
                      <m:r>
                        <a:rPr lang="en-US" sz="280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≥</m:t>
                      </m:r>
                      <m:r>
                        <a:rPr lang="en-US" sz="2800" b="0" i="1" smtClean="0"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and</m:t>
                      </m:r>
                      <m:r>
                        <a:rPr lang="en-US" sz="2800" b="0" i="1" smtClean="0">
                          <a:latin typeface="Cambria Math"/>
                        </a:rPr>
                        <m:t>   </m:t>
                      </m:r>
                      <m:r>
                        <a:rPr lang="en-US" sz="2800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996952"/>
                <a:ext cx="4536504" cy="8640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323528" y="1268760"/>
                <a:ext cx="8352928" cy="10801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590" indent="0">
                  <a:buFont typeface="Arial" pitchFamily="34" charset="0"/>
                  <a:buNone/>
                </a:pPr>
                <a:r>
                  <a:rPr lang="en-US" sz="2800" dirty="0" smtClean="0"/>
                  <a:t>Lemma 1: There exists an optimal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/>
                  <a:t> such that</a:t>
                </a:r>
              </a:p>
              <a:p>
                <a:pPr marL="14859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  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𝑅</m:t>
                      </m:r>
                      <m:r>
                        <a:rPr lang="en-US" sz="2800" b="0" i="1" smtClean="0">
                          <a:latin typeface="Cambria Math"/>
                        </a:rPr>
                        <m:t>  ⟹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𝜈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𝜈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68760"/>
                <a:ext cx="8352928" cy="1080120"/>
              </a:xfrm>
              <a:prstGeom prst="rect">
                <a:avLst/>
              </a:prstGeom>
              <a:blipFill rotWithShape="1">
                <a:blip r:embed="rId5"/>
                <a:stretch>
                  <a:fillRect t="-5085" r="-5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323528" y="2386980"/>
                <a:ext cx="7200800" cy="8980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590" indent="0">
                  <a:buFont typeface="Arial" pitchFamily="34" charset="0"/>
                  <a:buNone/>
                </a:pPr>
                <a:r>
                  <a:rPr lang="en-US" sz="2800" dirty="0" smtClean="0"/>
                  <a:t>Lemma 2: Denote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opt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. Then  </a:t>
                </a:r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386980"/>
                <a:ext cx="7200800" cy="8980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ontent Placeholder 2"/>
          <p:cNvSpPr txBox="1">
            <a:spLocks/>
          </p:cNvSpPr>
          <p:nvPr/>
        </p:nvSpPr>
        <p:spPr>
          <a:xfrm>
            <a:off x="323528" y="4293096"/>
            <a:ext cx="8208912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8590" indent="0">
              <a:buFont typeface="Arial" pitchFamily="34" charset="0"/>
              <a:buNone/>
            </a:pPr>
            <a:r>
              <a:rPr lang="en-US" sz="2800" dirty="0" smtClean="0"/>
              <a:t>Substituting these bounds in the RGH ratio gives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6588224" y="5877272"/>
                <a:ext cx="1296144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59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𝜃</m:t>
                      </m:r>
                      <m:r>
                        <a:rPr lang="en-US" sz="280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5877272"/>
                <a:ext cx="1296144" cy="50405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מחבר חץ ישר 10"/>
          <p:cNvCxnSpPr/>
          <p:nvPr/>
        </p:nvCxnSpPr>
        <p:spPr>
          <a:xfrm>
            <a:off x="7164288" y="5655528"/>
            <a:ext cx="0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6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1691680" y="1196752"/>
                <a:ext cx="6408712" cy="17281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latin typeface="Calibri"/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set of terminals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𝑅</m:t>
                    </m:r>
                    <m:r>
                      <a:rPr lang="en-US" sz="2800" b="0" i="1" smtClean="0">
                        <a:latin typeface="Cambria Math"/>
                      </a:rPr>
                      <m:t>⊆</m:t>
                    </m:r>
                    <m:r>
                      <a:rPr lang="en-US" sz="28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 smtClean="0"/>
                  <a:t>payment function over the edges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196752"/>
                <a:ext cx="6408712" cy="1728192"/>
              </a:xfrm>
              <a:prstGeom prst="rect">
                <a:avLst/>
              </a:prstGeom>
              <a:blipFill rotWithShape="1">
                <a:blip r:embed="rId2"/>
                <a:stretch>
                  <a:fillRect l="-1713" t="-316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517632" cy="1008112"/>
          </a:xfrm>
        </p:spPr>
        <p:txBody>
          <a:bodyPr>
            <a:normAutofit/>
          </a:bodyPr>
          <a:lstStyle/>
          <a:p>
            <a:r>
              <a:rPr lang="en-US" dirty="0" smtClean="0"/>
              <a:t>Edge Cover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467544" y="2780928"/>
                <a:ext cx="8424936" cy="15841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 smtClean="0">
                    <a:solidFill>
                      <a:prstClr val="black"/>
                    </a:solidFill>
                  </a:rPr>
                  <a:t>Goal: Find a cheapest edge cover of </a:t>
                </a:r>
                <a:r>
                  <a:rPr lang="en-US" sz="2800" i="1" dirty="0" smtClean="0">
                    <a:solidFill>
                      <a:prstClr val="black"/>
                    </a:solidFill>
                  </a:rPr>
                  <a:t>R.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prstClr val="black"/>
                    </a:solidFill>
                  </a:rPr>
                  <a:t>edge cover of </a:t>
                </a:r>
                <a:r>
                  <a:rPr lang="en-US" sz="2800" b="1" i="1" dirty="0" smtClean="0">
                    <a:solidFill>
                      <a:prstClr val="black"/>
                    </a:solidFill>
                  </a:rPr>
                  <a:t>R</a:t>
                </a:r>
                <a:r>
                  <a:rPr lang="en-US" sz="2800" i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= edge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𝐽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such that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𝑅</m:t>
                    </m:r>
                    <m:r>
                      <a:rPr lang="en-US" sz="2800" b="0" i="1" smtClean="0">
                        <a:latin typeface="Cambria Math"/>
                      </a:rPr>
                      <m:t>⊆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/>
                      </a:rPr>
                      <m:t>endnodes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sz="2800" i="1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                            =  a set of stars that contains </a:t>
                </a:r>
                <a:r>
                  <a:rPr lang="en-US" sz="2800" i="1" dirty="0" smtClean="0"/>
                  <a:t>R</a:t>
                </a:r>
                <a:endParaRPr lang="en-US" sz="28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80928"/>
                <a:ext cx="8424936" cy="1584176"/>
              </a:xfrm>
              <a:prstGeom prst="rect">
                <a:avLst/>
              </a:prstGeom>
              <a:blipFill rotWithShape="1">
                <a:blip r:embed="rId3"/>
                <a:stretch>
                  <a:fillRect l="-1520" t="-3462" b="-846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467544" y="5445224"/>
                <a:ext cx="8352928" cy="10801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u="sng" dirty="0" smtClean="0"/>
                  <a:t>payment = weight of the </a:t>
                </a:r>
                <a:r>
                  <a:rPr lang="en-US" sz="2800" u="sng" dirty="0" err="1" smtClean="0"/>
                  <a:t>endnodes</a:t>
                </a:r>
                <a:r>
                  <a:rPr lang="en-US" sz="2800" dirty="0" smtClean="0"/>
                  <a:t>: Weighted Set Cover, NP-hard, admits approximation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𝑅</m:t>
                            </m:r>
                          </m:e>
                        </m:d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445224"/>
                <a:ext cx="8352928" cy="1080120"/>
              </a:xfrm>
              <a:prstGeom prst="rect">
                <a:avLst/>
              </a:prstGeom>
              <a:blipFill rotWithShape="1">
                <a:blip r:embed="rId4"/>
                <a:stretch>
                  <a:fillRect l="-1533" t="-5085" r="-1825" b="-39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/>
          <p:cNvSpPr txBox="1">
            <a:spLocks/>
          </p:cNvSpPr>
          <p:nvPr/>
        </p:nvSpPr>
        <p:spPr>
          <a:xfrm>
            <a:off x="467544" y="4365104"/>
            <a:ext cx="842493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u="sng" dirty="0" smtClean="0">
                <a:solidFill>
                  <a:prstClr val="black"/>
                </a:solidFill>
              </a:rPr>
              <a:t>payment = cost of the edges</a:t>
            </a:r>
            <a:r>
              <a:rPr lang="en-US" sz="2800" dirty="0" smtClean="0">
                <a:solidFill>
                  <a:prstClr val="black"/>
                </a:solidFill>
              </a:rPr>
              <a:t>: the classic Edge Cover problem, solvable in polynomial time [Edmonds 65]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39552" y="1196752"/>
            <a:ext cx="1243608" cy="576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 smtClean="0">
                <a:solidFill>
                  <a:prstClr val="black"/>
                </a:solidFill>
              </a:rPr>
              <a:t>Given:</a:t>
            </a:r>
            <a:endParaRPr lang="en-US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1691680" y="1196752"/>
                <a:ext cx="6408712" cy="17281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latin typeface="Calibri"/>
                  </a:rPr>
                  <a:t>multigraph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set of terminals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𝑅</m:t>
                    </m:r>
                    <m:r>
                      <a:rPr lang="en-US" sz="2800" b="0" i="1" smtClean="0">
                        <a:latin typeface="Cambria Math"/>
                      </a:rPr>
                      <m:t>⊆</m:t>
                    </m:r>
                    <m:r>
                      <a:rPr lang="en-US" sz="28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 smtClean="0"/>
                  <a:t>thresholds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𝑢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𝑒</m:t>
                            </m:r>
                          </m:sup>
                        </m:sSubSup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𝑒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800" dirty="0" smtClean="0"/>
                  <a:t> 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𝑒</m:t>
                    </m:r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𝑢𝑣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196752"/>
                <a:ext cx="6408712" cy="1728192"/>
              </a:xfrm>
              <a:prstGeom prst="rect">
                <a:avLst/>
              </a:prstGeom>
              <a:blipFill rotWithShape="1">
                <a:blip r:embed="rId2"/>
                <a:stretch>
                  <a:fillRect l="-1713" t="-316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מחבר ישר 22"/>
          <p:cNvCxnSpPr>
            <a:stCxn id="11" idx="3"/>
            <a:endCxn id="10" idx="5"/>
          </p:cNvCxnSpPr>
          <p:nvPr/>
        </p:nvCxnSpPr>
        <p:spPr>
          <a:xfrm flipH="1" flipV="1">
            <a:off x="6307585" y="1821848"/>
            <a:ext cx="1713406" cy="87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517632" cy="1008112"/>
          </a:xfrm>
        </p:spPr>
        <p:txBody>
          <a:bodyPr>
            <a:normAutofit/>
          </a:bodyPr>
          <a:lstStyle/>
          <a:p>
            <a:r>
              <a:rPr lang="en-US" dirty="0" smtClean="0"/>
              <a:t>Activation Edge Cover [</a:t>
            </a:r>
            <a:r>
              <a:rPr lang="en-US" dirty="0" err="1" smtClean="0"/>
              <a:t>Panigrahi</a:t>
            </a:r>
            <a:r>
              <a:rPr lang="en-US" dirty="0" smtClean="0"/>
              <a:t> 11]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467544" y="2780928"/>
                <a:ext cx="8424936" cy="15841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>
                    <a:solidFill>
                      <a:prstClr val="black"/>
                    </a:solidFill>
                  </a:rPr>
                  <a:t>G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oal: Assign values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: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to the nodes such that the edge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𝑢𝑣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:</m:t>
                        </m:r>
                        <m:sSubSup>
                          <m:sSub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</a:rPr>
                              <m:t>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𝑢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𝑒</m:t>
                            </m:r>
                          </m:sup>
                        </m:sSubSup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≥</m:t>
                        </m:r>
                        <m:sSubSup>
                          <m:sSub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𝑒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activated by the assignment covers </a:t>
                </a:r>
                <a:r>
                  <a:rPr lang="en-US" sz="2800" i="1" dirty="0" smtClean="0">
                    <a:solidFill>
                      <a:prstClr val="black"/>
                    </a:solidFill>
                  </a:rPr>
                  <a:t>R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;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.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80928"/>
                <a:ext cx="8424936" cy="1584176"/>
              </a:xfrm>
              <a:prstGeom prst="rect">
                <a:avLst/>
              </a:prstGeom>
              <a:blipFill rotWithShape="1">
                <a:blip r:embed="rId3"/>
                <a:stretch>
                  <a:fillRect l="-1520" t="-346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467544" y="5445224"/>
                <a:ext cx="7848872" cy="10801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With appropriate definition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𝜃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our result extends to Activation Edge Cover problems.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445224"/>
                <a:ext cx="7848872" cy="1080120"/>
              </a:xfrm>
              <a:prstGeom prst="rect">
                <a:avLst/>
              </a:prstGeom>
              <a:blipFill rotWithShape="1">
                <a:blip r:embed="rId4"/>
                <a:stretch>
                  <a:fillRect l="-1632" t="-5085" b="-39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467544" y="4365104"/>
                <a:ext cx="8424936" cy="10801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 smtClean="0">
                    <a:solidFill>
                      <a:prstClr val="black"/>
                    </a:solidFill>
                  </a:rPr>
                  <a:t>Facility Location is a particular case 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𝐺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is bipartite and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sup>
                    </m:sSubSup>
                    <m:r>
                      <a:rPr lang="en-US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𝑟𝑠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sup>
                    </m:sSubSup>
                    <m:r>
                      <a:rPr lang="en-US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𝑟𝑠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.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365104"/>
                <a:ext cx="8424936" cy="1080120"/>
              </a:xfrm>
              <a:prstGeom prst="rect">
                <a:avLst/>
              </a:prstGeom>
              <a:blipFill rotWithShape="1">
                <a:blip r:embed="rId5"/>
                <a:stretch>
                  <a:fillRect l="-1520" t="-5085" b="-39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/>
          <p:cNvSpPr txBox="1">
            <a:spLocks/>
          </p:cNvSpPr>
          <p:nvPr/>
        </p:nvSpPr>
        <p:spPr>
          <a:xfrm>
            <a:off x="539552" y="1196752"/>
            <a:ext cx="1243608" cy="576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 smtClean="0">
                <a:solidFill>
                  <a:prstClr val="black"/>
                </a:solidFill>
              </a:rPr>
              <a:t>Given:</a:t>
            </a:r>
            <a:endParaRPr lang="en-US" sz="3000" dirty="0">
              <a:solidFill>
                <a:prstClr val="black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5796136" y="1309299"/>
            <a:ext cx="599200" cy="6004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אליפסה 10"/>
          <p:cNvSpPr/>
          <p:nvPr/>
        </p:nvSpPr>
        <p:spPr>
          <a:xfrm>
            <a:off x="7933240" y="1318010"/>
            <a:ext cx="599200" cy="6004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2" name="מחבר ישר 11"/>
          <p:cNvCxnSpPr>
            <a:stCxn id="11" idx="1"/>
            <a:endCxn id="10" idx="7"/>
          </p:cNvCxnSpPr>
          <p:nvPr/>
        </p:nvCxnSpPr>
        <p:spPr>
          <a:xfrm flipH="1" flipV="1">
            <a:off x="6307585" y="1397238"/>
            <a:ext cx="1713406" cy="87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64188" y="1023119"/>
            <a:ext cx="4680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2</a:t>
            </a:r>
            <a:endParaRPr lang="he-IL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5868144" y="1318010"/>
                <a:ext cx="324036" cy="3960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sz="28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318010"/>
                <a:ext cx="324036" cy="3960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 txBox="1">
                <a:spLocks/>
              </p:cNvSpPr>
              <p:nvPr/>
            </p:nvSpPr>
            <p:spPr>
              <a:xfrm>
                <a:off x="8058738" y="1354014"/>
                <a:ext cx="324036" cy="3960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8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738" y="1354014"/>
                <a:ext cx="324036" cy="39604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704348" y="1023119"/>
            <a:ext cx="4680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5</a:t>
            </a:r>
            <a:endParaRPr lang="he-IL" sz="24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64188" y="1743199"/>
            <a:ext cx="4680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7</a:t>
            </a:r>
            <a:endParaRPr lang="he-IL" sz="24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04348" y="1743199"/>
            <a:ext cx="4680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1</a:t>
            </a:r>
            <a:endParaRPr lang="he-I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517632" cy="1008112"/>
          </a:xfrm>
        </p:spPr>
        <p:txBody>
          <a:bodyPr>
            <a:normAutofit/>
          </a:bodyPr>
          <a:lstStyle/>
          <a:p>
            <a:r>
              <a:rPr lang="en-US" dirty="0" smtClean="0"/>
              <a:t>Example 1: Min-Power problems</a:t>
            </a:r>
            <a:endParaRPr lang="en-US" dirty="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68313" y="1484784"/>
            <a:ext cx="8136135" cy="22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en-US" altLang="he-IL" sz="2800" dirty="0" smtClean="0">
                <a:solidFill>
                  <a:srgbClr val="000514"/>
                </a:solidFill>
                <a:latin typeface="+mn-lt"/>
              </a:rPr>
              <a:t>Nodes in the network are transmitters.</a:t>
            </a:r>
          </a:p>
          <a:p>
            <a:pPr eaLnBrk="1" fontAlgn="base" hangingPunct="1"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en-US" altLang="he-IL" sz="2800" dirty="0" smtClean="0">
                <a:solidFill>
                  <a:srgbClr val="000514"/>
                </a:solidFill>
                <a:latin typeface="+mn-lt"/>
              </a:rPr>
              <a:t>Every node connects to all nodes in its range.</a:t>
            </a:r>
          </a:p>
          <a:p>
            <a:pPr eaLnBrk="1" fontAlgn="base" hangingPunct="1"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en-US" altLang="he-IL" sz="2800" dirty="0" smtClean="0">
                <a:solidFill>
                  <a:srgbClr val="000514"/>
                </a:solidFill>
                <a:latin typeface="+mn-lt"/>
              </a:rPr>
              <a:t>More power </a:t>
            </a:r>
            <a:r>
              <a:rPr lang="en-US" altLang="he-IL" sz="2800" dirty="0" smtClean="0">
                <a:solidFill>
                  <a:srgbClr val="000514"/>
                </a:solidFill>
                <a:latin typeface="+mn-lt"/>
                <a:sym typeface="Symbol" pitchFamily="18" charset="2"/>
              </a:rPr>
              <a:t></a:t>
            </a:r>
            <a:r>
              <a:rPr lang="en-US" altLang="he-IL" sz="2800" dirty="0" smtClean="0">
                <a:solidFill>
                  <a:srgbClr val="000514"/>
                </a:solidFill>
                <a:latin typeface="+mn-lt"/>
              </a:rPr>
              <a:t> larger transmission range.</a:t>
            </a:r>
          </a:p>
          <a:p>
            <a:pPr eaLnBrk="1" fontAlgn="base" hangingPunct="1"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en-US" altLang="he-IL" sz="2800" dirty="0" smtClean="0">
                <a:solidFill>
                  <a:srgbClr val="000514"/>
                </a:solidFill>
                <a:latin typeface="+mn-lt"/>
                <a:sym typeface="Symbol" pitchFamily="18" charset="2"/>
              </a:rPr>
              <a:t>Transmission range is a disk centered at the node.</a:t>
            </a:r>
          </a:p>
        </p:txBody>
      </p:sp>
      <p:sp>
        <p:nvSpPr>
          <p:cNvPr id="2" name="מלבן 1"/>
          <p:cNvSpPr/>
          <p:nvPr/>
        </p:nvSpPr>
        <p:spPr>
          <a:xfrm>
            <a:off x="539552" y="3717032"/>
            <a:ext cx="4392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buClr>
                <a:srgbClr val="FFCC00"/>
              </a:buClr>
            </a:pPr>
            <a:r>
              <a:rPr lang="en-US" altLang="he-IL" sz="2800" dirty="0" smtClean="0">
                <a:solidFill>
                  <a:srgbClr val="000514"/>
                </a:solidFill>
                <a:sym typeface="Symbol" pitchFamily="18" charset="2"/>
              </a:rPr>
              <a:t>We want to assign energy  levels </a:t>
            </a:r>
            <a:r>
              <a:rPr lang="en-US" altLang="he-IL" sz="2800" dirty="0">
                <a:solidFill>
                  <a:srgbClr val="000514"/>
                </a:solidFill>
                <a:sym typeface="Symbol" pitchFamily="18" charset="2"/>
              </a:rPr>
              <a:t>to the nodes such that the resulting communication network satisfies a given property, and the total energy is minimal.</a:t>
            </a:r>
          </a:p>
        </p:txBody>
      </p:sp>
      <p:pic>
        <p:nvPicPr>
          <p:cNvPr id="1026" name="Picture 2" descr="C:\Users\LT-NUTOV\Desktop\wif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72483"/>
            <a:ext cx="3096344" cy="276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9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517632" cy="1008112"/>
          </a:xfrm>
        </p:spPr>
        <p:txBody>
          <a:bodyPr>
            <a:normAutofit/>
          </a:bodyPr>
          <a:lstStyle/>
          <a:p>
            <a:r>
              <a:rPr lang="en-US" dirty="0" smtClean="0"/>
              <a:t>Min-Power problems- Illustration</a:t>
            </a:r>
            <a:endParaRPr lang="en-US" dirty="0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1402581" y="1268760"/>
            <a:ext cx="3168650" cy="2906713"/>
          </a:xfrm>
          <a:prstGeom prst="ellipse">
            <a:avLst/>
          </a:prstGeom>
          <a:solidFill>
            <a:schemeClr val="accent2">
              <a:lumMod val="40000"/>
              <a:lumOff val="60000"/>
              <a:alpha val="66000"/>
            </a:schemeClr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he-IL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467544" y="2595910"/>
            <a:ext cx="1336675" cy="1352550"/>
          </a:xfrm>
          <a:prstGeom prst="ellipse">
            <a:avLst/>
          </a:prstGeom>
          <a:solidFill>
            <a:srgbClr val="FF0000">
              <a:alpha val="56862"/>
            </a:srgbClr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523106" y="2108548"/>
            <a:ext cx="1392238" cy="1352550"/>
          </a:xfrm>
          <a:prstGeom prst="ellipse">
            <a:avLst/>
          </a:prstGeom>
          <a:solidFill>
            <a:srgbClr val="00FFFF">
              <a:alpha val="56078"/>
            </a:srgbClr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412106" y="1462435"/>
            <a:ext cx="1503363" cy="1462088"/>
          </a:xfrm>
          <a:prstGeom prst="ellipse">
            <a:avLst/>
          </a:prstGeom>
          <a:solidFill>
            <a:srgbClr val="808080">
              <a:alpha val="56078"/>
            </a:srgbClr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970781" y="1773585"/>
            <a:ext cx="1441450" cy="1368425"/>
          </a:xfrm>
          <a:prstGeom prst="ellipse">
            <a:avLst/>
          </a:prstGeom>
          <a:solidFill>
            <a:srgbClr val="993300">
              <a:alpha val="56078"/>
            </a:srgbClr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1915344" y="1729135"/>
            <a:ext cx="1503362" cy="1462088"/>
          </a:xfrm>
          <a:prstGeom prst="ellipse">
            <a:avLst/>
          </a:prstGeom>
          <a:solidFill>
            <a:srgbClr val="00FF00">
              <a:alpha val="56078"/>
            </a:srgbClr>
          </a:solidFill>
          <a:ln w="31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e-IL" altLang="he-IL" sz="2400">
              <a:latin typeface="Comic Sans MS" pitchFamily="66" charset="0"/>
              <a:cs typeface="Times New Roman" pitchFamily="18" charset="0"/>
            </a:endParaRPr>
          </a:p>
        </p:txBody>
      </p: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970781" y="3068985"/>
            <a:ext cx="287338" cy="304800"/>
            <a:chOff x="657" y="1933"/>
            <a:chExt cx="181" cy="192"/>
          </a:xfrm>
        </p:grpSpPr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657" y="1938"/>
              <a:ext cx="181" cy="177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657" y="193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1400">
                  <a:solidFill>
                    <a:schemeClr val="bg1"/>
                  </a:solidFill>
                  <a:latin typeface="Arial" pitchFamily="34" charset="0"/>
                </a:rPr>
                <a:t>a</a:t>
              </a:r>
            </a:p>
          </p:txBody>
        </p:sp>
      </p:grp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1108894" y="2619723"/>
            <a:ext cx="366712" cy="304800"/>
            <a:chOff x="744" y="1650"/>
            <a:chExt cx="231" cy="192"/>
          </a:xfrm>
        </p:grpSpPr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744" y="1670"/>
              <a:ext cx="170" cy="17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748" y="1650"/>
              <a:ext cx="2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1400">
                  <a:solidFill>
                    <a:schemeClr val="bg1"/>
                  </a:solidFill>
                  <a:latin typeface="Arial" pitchFamily="34" charset="0"/>
                </a:rPr>
                <a:t>b</a:t>
              </a:r>
            </a:p>
          </p:txBody>
        </p:sp>
      </p:grpSp>
      <p:grpSp>
        <p:nvGrpSpPr>
          <p:cNvPr id="20" name="Group 15"/>
          <p:cNvGrpSpPr>
            <a:grpSpLocks/>
          </p:cNvGrpSpPr>
          <p:nvPr/>
        </p:nvGrpSpPr>
        <p:grpSpPr bwMode="auto">
          <a:xfrm>
            <a:off x="1475606" y="2260948"/>
            <a:ext cx="287338" cy="304800"/>
            <a:chOff x="975" y="1378"/>
            <a:chExt cx="181" cy="192"/>
          </a:xfrm>
        </p:grpSpPr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975" y="1389"/>
              <a:ext cx="181" cy="181"/>
            </a:xfrm>
            <a:prstGeom prst="ellipse">
              <a:avLst/>
            </a:prstGeom>
            <a:solidFill>
              <a:srgbClr val="993300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984" y="1378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1400">
                  <a:solidFill>
                    <a:schemeClr val="bg1"/>
                  </a:solidFill>
                  <a:latin typeface="Arial" pitchFamily="34" charset="0"/>
                </a:rPr>
                <a:t>c</a:t>
              </a:r>
            </a:p>
          </p:txBody>
        </p:sp>
      </p:grpSp>
      <p:grpSp>
        <p:nvGrpSpPr>
          <p:cNvPr id="23" name="Group 18"/>
          <p:cNvGrpSpPr>
            <a:grpSpLocks/>
          </p:cNvGrpSpPr>
          <p:nvPr/>
        </p:nvGrpSpPr>
        <p:grpSpPr bwMode="auto">
          <a:xfrm>
            <a:off x="2920231" y="2691160"/>
            <a:ext cx="282575" cy="304800"/>
            <a:chOff x="1840" y="1650"/>
            <a:chExt cx="178" cy="192"/>
          </a:xfrm>
        </p:grpSpPr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1840" y="1661"/>
              <a:ext cx="178" cy="18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1871" y="1650"/>
              <a:ext cx="1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1400">
                  <a:solidFill>
                    <a:schemeClr val="bg1"/>
                  </a:solidFill>
                  <a:latin typeface="Arial" pitchFamily="34" charset="0"/>
                </a:rPr>
                <a:t>f</a:t>
              </a:r>
            </a:p>
          </p:txBody>
        </p:sp>
      </p:grpSp>
      <p:grpSp>
        <p:nvGrpSpPr>
          <p:cNvPr id="26" name="Group 21"/>
          <p:cNvGrpSpPr>
            <a:grpSpLocks/>
          </p:cNvGrpSpPr>
          <p:nvPr/>
        </p:nvGrpSpPr>
        <p:grpSpPr bwMode="auto">
          <a:xfrm>
            <a:off x="2563044" y="2205385"/>
            <a:ext cx="282575" cy="304800"/>
            <a:chOff x="1660" y="1389"/>
            <a:chExt cx="178" cy="192"/>
          </a:xfrm>
        </p:grpSpPr>
        <p:sp>
          <p:nvSpPr>
            <p:cNvPr id="27" name="Oval 22"/>
            <p:cNvSpPr>
              <a:spLocks noChangeArrowheads="1"/>
            </p:cNvSpPr>
            <p:nvPr/>
          </p:nvSpPr>
          <p:spPr bwMode="auto">
            <a:xfrm>
              <a:off x="1676" y="1406"/>
              <a:ext cx="161" cy="164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1660" y="13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1400">
                  <a:solidFill>
                    <a:schemeClr val="bg1"/>
                  </a:solidFill>
                  <a:latin typeface="Arial" pitchFamily="34" charset="0"/>
                </a:rPr>
                <a:t>e</a:t>
              </a:r>
            </a:p>
          </p:txBody>
        </p:sp>
      </p:grpSp>
      <p:grpSp>
        <p:nvGrpSpPr>
          <p:cNvPr id="29" name="Group 24"/>
          <p:cNvGrpSpPr>
            <a:grpSpLocks/>
          </p:cNvGrpSpPr>
          <p:nvPr/>
        </p:nvGrpSpPr>
        <p:grpSpPr bwMode="auto">
          <a:xfrm>
            <a:off x="2056631" y="2116485"/>
            <a:ext cx="282575" cy="304800"/>
            <a:chOff x="1341" y="1333"/>
            <a:chExt cx="178" cy="192"/>
          </a:xfrm>
        </p:grpSpPr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1345" y="1341"/>
              <a:ext cx="174" cy="169"/>
            </a:xfrm>
            <a:prstGeom prst="ellipse">
              <a:avLst/>
            </a:prstGeom>
            <a:solidFill>
              <a:srgbClr val="808080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31" name="Text Box 26"/>
            <p:cNvSpPr txBox="1">
              <a:spLocks noChangeArrowheads="1"/>
            </p:cNvSpPr>
            <p:nvPr/>
          </p:nvSpPr>
          <p:spPr bwMode="auto">
            <a:xfrm>
              <a:off x="1341" y="133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1400">
                  <a:solidFill>
                    <a:schemeClr val="bg1"/>
                  </a:solidFill>
                  <a:latin typeface="Arial" pitchFamily="34" charset="0"/>
                </a:rPr>
                <a:t>d</a:t>
              </a:r>
            </a:p>
          </p:txBody>
        </p:sp>
      </p:grpSp>
      <p:sp>
        <p:nvSpPr>
          <p:cNvPr id="32" name="Arc 27"/>
          <p:cNvSpPr>
            <a:spLocks/>
          </p:cNvSpPr>
          <p:nvPr/>
        </p:nvSpPr>
        <p:spPr bwMode="auto">
          <a:xfrm rot="-6416257">
            <a:off x="5879331" y="2345086"/>
            <a:ext cx="231775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3" name="Arc 28"/>
          <p:cNvSpPr>
            <a:spLocks/>
          </p:cNvSpPr>
          <p:nvPr/>
        </p:nvSpPr>
        <p:spPr bwMode="auto">
          <a:xfrm rot="4309640">
            <a:off x="6094438" y="2482404"/>
            <a:ext cx="214312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4" name="Arc 29"/>
          <p:cNvSpPr>
            <a:spLocks/>
          </p:cNvSpPr>
          <p:nvPr/>
        </p:nvSpPr>
        <p:spPr bwMode="auto">
          <a:xfrm rot="-1504465">
            <a:off x="6977881" y="2052985"/>
            <a:ext cx="358775" cy="301625"/>
          </a:xfrm>
          <a:custGeom>
            <a:avLst/>
            <a:gdLst>
              <a:gd name="T0" fmla="*/ 0 w 23797"/>
              <a:gd name="T1" fmla="*/ 2147483647 h 26811"/>
              <a:gd name="T2" fmla="*/ 2147483647 w 23797"/>
              <a:gd name="T3" fmla="*/ 2147483647 h 26811"/>
              <a:gd name="T4" fmla="*/ 2147483647 w 23797"/>
              <a:gd name="T5" fmla="*/ 2147483647 h 26811"/>
              <a:gd name="T6" fmla="*/ 0 60000 65536"/>
              <a:gd name="T7" fmla="*/ 0 60000 65536"/>
              <a:gd name="T8" fmla="*/ 0 60000 65536"/>
              <a:gd name="T9" fmla="*/ 0 w 23797"/>
              <a:gd name="T10" fmla="*/ 0 h 26811"/>
              <a:gd name="T11" fmla="*/ 23797 w 23797"/>
              <a:gd name="T12" fmla="*/ 26811 h 268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797" h="26811" fill="none" extrusionOk="0">
                <a:moveTo>
                  <a:pt x="0" y="112"/>
                </a:moveTo>
                <a:cubicBezTo>
                  <a:pt x="729" y="37"/>
                  <a:pt x="1463" y="-1"/>
                  <a:pt x="2197" y="0"/>
                </a:cubicBezTo>
                <a:cubicBezTo>
                  <a:pt x="14126" y="0"/>
                  <a:pt x="23797" y="9670"/>
                  <a:pt x="23797" y="21600"/>
                </a:cubicBezTo>
                <a:cubicBezTo>
                  <a:pt x="23797" y="23356"/>
                  <a:pt x="23582" y="25106"/>
                  <a:pt x="23159" y="26811"/>
                </a:cubicBezTo>
              </a:path>
              <a:path w="23797" h="26811" stroke="0" extrusionOk="0">
                <a:moveTo>
                  <a:pt x="0" y="112"/>
                </a:moveTo>
                <a:cubicBezTo>
                  <a:pt x="729" y="37"/>
                  <a:pt x="1463" y="-1"/>
                  <a:pt x="2197" y="0"/>
                </a:cubicBezTo>
                <a:cubicBezTo>
                  <a:pt x="14126" y="0"/>
                  <a:pt x="23797" y="9670"/>
                  <a:pt x="23797" y="21600"/>
                </a:cubicBezTo>
                <a:cubicBezTo>
                  <a:pt x="23797" y="23356"/>
                  <a:pt x="23582" y="25106"/>
                  <a:pt x="23159" y="26811"/>
                </a:cubicBezTo>
                <a:lnTo>
                  <a:pt x="2197" y="21600"/>
                </a:lnTo>
                <a:lnTo>
                  <a:pt x="0" y="112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5" name="Arc 30"/>
          <p:cNvSpPr>
            <a:spLocks/>
          </p:cNvSpPr>
          <p:nvPr/>
        </p:nvSpPr>
        <p:spPr bwMode="auto">
          <a:xfrm rot="6283869">
            <a:off x="6497663" y="2149029"/>
            <a:ext cx="304800" cy="414337"/>
          </a:xfrm>
          <a:custGeom>
            <a:avLst/>
            <a:gdLst>
              <a:gd name="T0" fmla="*/ 2147483647 w 21600"/>
              <a:gd name="T1" fmla="*/ 0 h 23501"/>
              <a:gd name="T2" fmla="*/ 2147483647 w 21600"/>
              <a:gd name="T3" fmla="*/ 2147483647 h 23501"/>
              <a:gd name="T4" fmla="*/ 0 w 21600"/>
              <a:gd name="T5" fmla="*/ 2147483647 h 23501"/>
              <a:gd name="T6" fmla="*/ 0 60000 65536"/>
              <a:gd name="T7" fmla="*/ 0 60000 65536"/>
              <a:gd name="T8" fmla="*/ 0 60000 65536"/>
              <a:gd name="T9" fmla="*/ 0 w 21600"/>
              <a:gd name="T10" fmla="*/ 0 h 23501"/>
              <a:gd name="T11" fmla="*/ 21600 w 21600"/>
              <a:gd name="T12" fmla="*/ 23501 h 235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501" fill="none" extrusionOk="0">
                <a:moveTo>
                  <a:pt x="3885" y="0"/>
                </a:moveTo>
                <a:cubicBezTo>
                  <a:pt x="14146" y="1876"/>
                  <a:pt x="21600" y="10817"/>
                  <a:pt x="21600" y="21248"/>
                </a:cubicBezTo>
                <a:cubicBezTo>
                  <a:pt x="21600" y="22000"/>
                  <a:pt x="21560" y="22752"/>
                  <a:pt x="21482" y="23501"/>
                </a:cubicBezTo>
              </a:path>
              <a:path w="21600" h="23501" stroke="0" extrusionOk="0">
                <a:moveTo>
                  <a:pt x="3885" y="0"/>
                </a:moveTo>
                <a:cubicBezTo>
                  <a:pt x="14146" y="1876"/>
                  <a:pt x="21600" y="10817"/>
                  <a:pt x="21600" y="21248"/>
                </a:cubicBezTo>
                <a:cubicBezTo>
                  <a:pt x="21600" y="22000"/>
                  <a:pt x="21560" y="22752"/>
                  <a:pt x="21482" y="23501"/>
                </a:cubicBezTo>
                <a:lnTo>
                  <a:pt x="0" y="21248"/>
                </a:lnTo>
                <a:lnTo>
                  <a:pt x="3885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6" name="Arc 31"/>
          <p:cNvSpPr>
            <a:spLocks/>
          </p:cNvSpPr>
          <p:nvPr/>
        </p:nvSpPr>
        <p:spPr bwMode="auto">
          <a:xfrm>
            <a:off x="7523981" y="2348260"/>
            <a:ext cx="3048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2" y="0"/>
                  <a:pt x="21590" y="9660"/>
                  <a:pt x="21599" y="21583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2" y="0"/>
                  <a:pt x="21590" y="9660"/>
                  <a:pt x="21599" y="2158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7" name="Arc 32"/>
          <p:cNvSpPr>
            <a:spLocks/>
          </p:cNvSpPr>
          <p:nvPr/>
        </p:nvSpPr>
        <p:spPr bwMode="auto">
          <a:xfrm rot="-3959257">
            <a:off x="6409556" y="2022823"/>
            <a:ext cx="3048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8" name="Arc 33"/>
          <p:cNvSpPr>
            <a:spLocks/>
          </p:cNvSpPr>
          <p:nvPr/>
        </p:nvSpPr>
        <p:spPr bwMode="auto">
          <a:xfrm rot="-8408930">
            <a:off x="5633269" y="2740373"/>
            <a:ext cx="166687" cy="395287"/>
          </a:xfrm>
          <a:custGeom>
            <a:avLst/>
            <a:gdLst>
              <a:gd name="T0" fmla="*/ 0 w 21600"/>
              <a:gd name="T1" fmla="*/ 0 h 22370"/>
              <a:gd name="T2" fmla="*/ 2147483647 w 21600"/>
              <a:gd name="T3" fmla="*/ 2147483647 h 22370"/>
              <a:gd name="T4" fmla="*/ 0 w 21600"/>
              <a:gd name="T5" fmla="*/ 2147483647 h 22370"/>
              <a:gd name="T6" fmla="*/ 0 60000 65536"/>
              <a:gd name="T7" fmla="*/ 0 60000 65536"/>
              <a:gd name="T8" fmla="*/ 0 60000 65536"/>
              <a:gd name="T9" fmla="*/ 0 w 21600"/>
              <a:gd name="T10" fmla="*/ 0 h 22370"/>
              <a:gd name="T11" fmla="*/ 21600 w 21600"/>
              <a:gd name="T12" fmla="*/ 22370 h 223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37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856"/>
                  <a:pt x="21595" y="22113"/>
                  <a:pt x="21586" y="22370"/>
                </a:cubicBezTo>
              </a:path>
              <a:path w="21600" h="2237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856"/>
                  <a:pt x="21595" y="22113"/>
                  <a:pt x="21586" y="2237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9" name="Arc 34"/>
          <p:cNvSpPr>
            <a:spLocks/>
          </p:cNvSpPr>
          <p:nvPr/>
        </p:nvSpPr>
        <p:spPr bwMode="auto">
          <a:xfrm rot="2438131">
            <a:off x="5868219" y="2853085"/>
            <a:ext cx="144462" cy="381000"/>
          </a:xfrm>
          <a:custGeom>
            <a:avLst/>
            <a:gdLst>
              <a:gd name="T0" fmla="*/ 0 w 21547"/>
              <a:gd name="T1" fmla="*/ 0 h 21600"/>
              <a:gd name="T2" fmla="*/ 2147483647 w 21547"/>
              <a:gd name="T3" fmla="*/ 2147483647 h 21600"/>
              <a:gd name="T4" fmla="*/ 0 w 21547"/>
              <a:gd name="T5" fmla="*/ 2147483647 h 21600"/>
              <a:gd name="T6" fmla="*/ 0 60000 65536"/>
              <a:gd name="T7" fmla="*/ 0 60000 65536"/>
              <a:gd name="T8" fmla="*/ 0 60000 65536"/>
              <a:gd name="T9" fmla="*/ 0 w 21547"/>
              <a:gd name="T10" fmla="*/ 0 h 21600"/>
              <a:gd name="T11" fmla="*/ 21547 w 215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47" h="21600" fill="none" extrusionOk="0">
                <a:moveTo>
                  <a:pt x="-1" y="0"/>
                </a:moveTo>
                <a:cubicBezTo>
                  <a:pt x="11340" y="0"/>
                  <a:pt x="20749" y="8769"/>
                  <a:pt x="21546" y="20082"/>
                </a:cubicBezTo>
              </a:path>
              <a:path w="21547" h="21600" stroke="0" extrusionOk="0">
                <a:moveTo>
                  <a:pt x="-1" y="0"/>
                </a:moveTo>
                <a:cubicBezTo>
                  <a:pt x="11340" y="0"/>
                  <a:pt x="20749" y="8769"/>
                  <a:pt x="21546" y="2008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0" name="Arc 35"/>
          <p:cNvSpPr>
            <a:spLocks/>
          </p:cNvSpPr>
          <p:nvPr/>
        </p:nvSpPr>
        <p:spPr bwMode="auto">
          <a:xfrm rot="9981461">
            <a:off x="6935019" y="2365723"/>
            <a:ext cx="436562" cy="215900"/>
          </a:xfrm>
          <a:custGeom>
            <a:avLst/>
            <a:gdLst>
              <a:gd name="T0" fmla="*/ 0 w 34418"/>
              <a:gd name="T1" fmla="*/ 2147483647 h 22479"/>
              <a:gd name="T2" fmla="*/ 2147483647 w 34418"/>
              <a:gd name="T3" fmla="*/ 2147483647 h 22479"/>
              <a:gd name="T4" fmla="*/ 2147483647 w 34418"/>
              <a:gd name="T5" fmla="*/ 2147483647 h 22479"/>
              <a:gd name="T6" fmla="*/ 0 60000 65536"/>
              <a:gd name="T7" fmla="*/ 0 60000 65536"/>
              <a:gd name="T8" fmla="*/ 0 60000 65536"/>
              <a:gd name="T9" fmla="*/ 0 w 34418"/>
              <a:gd name="T10" fmla="*/ 0 h 22479"/>
              <a:gd name="T11" fmla="*/ 34418 w 34418"/>
              <a:gd name="T12" fmla="*/ 22479 h 224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18" h="22479" fill="none" extrusionOk="0">
                <a:moveTo>
                  <a:pt x="-1" y="4214"/>
                </a:moveTo>
                <a:cubicBezTo>
                  <a:pt x="3712" y="1476"/>
                  <a:pt x="8204" y="-1"/>
                  <a:pt x="12818" y="0"/>
                </a:cubicBezTo>
                <a:cubicBezTo>
                  <a:pt x="24747" y="0"/>
                  <a:pt x="34418" y="9670"/>
                  <a:pt x="34418" y="21600"/>
                </a:cubicBezTo>
                <a:cubicBezTo>
                  <a:pt x="34418" y="21893"/>
                  <a:pt x="34412" y="22186"/>
                  <a:pt x="34400" y="22479"/>
                </a:cubicBezTo>
              </a:path>
              <a:path w="34418" h="22479" stroke="0" extrusionOk="0">
                <a:moveTo>
                  <a:pt x="-1" y="4214"/>
                </a:moveTo>
                <a:cubicBezTo>
                  <a:pt x="3712" y="1476"/>
                  <a:pt x="8204" y="-1"/>
                  <a:pt x="12818" y="0"/>
                </a:cubicBezTo>
                <a:cubicBezTo>
                  <a:pt x="24747" y="0"/>
                  <a:pt x="34418" y="9670"/>
                  <a:pt x="34418" y="21600"/>
                </a:cubicBezTo>
                <a:cubicBezTo>
                  <a:pt x="34418" y="21893"/>
                  <a:pt x="34412" y="22186"/>
                  <a:pt x="34400" y="22479"/>
                </a:cubicBezTo>
                <a:lnTo>
                  <a:pt x="12818" y="21600"/>
                </a:lnTo>
                <a:lnTo>
                  <a:pt x="-1" y="4214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" name="Arc 36"/>
          <p:cNvSpPr>
            <a:spLocks/>
          </p:cNvSpPr>
          <p:nvPr/>
        </p:nvSpPr>
        <p:spPr bwMode="auto">
          <a:xfrm rot="9882580">
            <a:off x="7435081" y="2454623"/>
            <a:ext cx="304800" cy="469900"/>
          </a:xfrm>
          <a:custGeom>
            <a:avLst/>
            <a:gdLst>
              <a:gd name="T0" fmla="*/ 2147483647 w 21600"/>
              <a:gd name="T1" fmla="*/ 0 h 26536"/>
              <a:gd name="T2" fmla="*/ 2147483647 w 21600"/>
              <a:gd name="T3" fmla="*/ 2147483647 h 26536"/>
              <a:gd name="T4" fmla="*/ 0 w 21600"/>
              <a:gd name="T5" fmla="*/ 2147483647 h 26536"/>
              <a:gd name="T6" fmla="*/ 0 60000 65536"/>
              <a:gd name="T7" fmla="*/ 0 60000 65536"/>
              <a:gd name="T8" fmla="*/ 0 60000 65536"/>
              <a:gd name="T9" fmla="*/ 0 w 21600"/>
              <a:gd name="T10" fmla="*/ 0 h 26536"/>
              <a:gd name="T11" fmla="*/ 21600 w 21600"/>
              <a:gd name="T12" fmla="*/ 26536 h 26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536" fill="none" extrusionOk="0">
                <a:moveTo>
                  <a:pt x="4844" y="0"/>
                </a:moveTo>
                <a:cubicBezTo>
                  <a:pt x="14651" y="2257"/>
                  <a:pt x="21600" y="10987"/>
                  <a:pt x="21600" y="21050"/>
                </a:cubicBezTo>
                <a:cubicBezTo>
                  <a:pt x="21600" y="22901"/>
                  <a:pt x="21361" y="24745"/>
                  <a:pt x="20891" y="26535"/>
                </a:cubicBezTo>
              </a:path>
              <a:path w="21600" h="26536" stroke="0" extrusionOk="0">
                <a:moveTo>
                  <a:pt x="4844" y="0"/>
                </a:moveTo>
                <a:cubicBezTo>
                  <a:pt x="14651" y="2257"/>
                  <a:pt x="21600" y="10987"/>
                  <a:pt x="21600" y="21050"/>
                </a:cubicBezTo>
                <a:cubicBezTo>
                  <a:pt x="21600" y="22901"/>
                  <a:pt x="21361" y="24745"/>
                  <a:pt x="20891" y="26535"/>
                </a:cubicBezTo>
                <a:lnTo>
                  <a:pt x="0" y="21050"/>
                </a:lnTo>
                <a:lnTo>
                  <a:pt x="4844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2" name="Arc 37"/>
          <p:cNvSpPr>
            <a:spLocks/>
          </p:cNvSpPr>
          <p:nvPr/>
        </p:nvSpPr>
        <p:spPr bwMode="auto">
          <a:xfrm rot="10062196">
            <a:off x="6874694" y="2270473"/>
            <a:ext cx="895350" cy="796925"/>
          </a:xfrm>
          <a:custGeom>
            <a:avLst/>
            <a:gdLst>
              <a:gd name="T0" fmla="*/ 0 w 27356"/>
              <a:gd name="T1" fmla="*/ 2147483647 h 29114"/>
              <a:gd name="T2" fmla="*/ 2147483647 w 27356"/>
              <a:gd name="T3" fmla="*/ 2147483647 h 29114"/>
              <a:gd name="T4" fmla="*/ 2147483647 w 27356"/>
              <a:gd name="T5" fmla="*/ 2147483647 h 29114"/>
              <a:gd name="T6" fmla="*/ 0 60000 65536"/>
              <a:gd name="T7" fmla="*/ 0 60000 65536"/>
              <a:gd name="T8" fmla="*/ 0 60000 65536"/>
              <a:gd name="T9" fmla="*/ 0 w 27356"/>
              <a:gd name="T10" fmla="*/ 0 h 29114"/>
              <a:gd name="T11" fmla="*/ 27356 w 27356"/>
              <a:gd name="T12" fmla="*/ 29114 h 29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56" h="29114" fill="none" extrusionOk="0">
                <a:moveTo>
                  <a:pt x="0" y="781"/>
                </a:moveTo>
                <a:cubicBezTo>
                  <a:pt x="1874" y="262"/>
                  <a:pt x="3810" y="-1"/>
                  <a:pt x="5756" y="0"/>
                </a:cubicBezTo>
                <a:cubicBezTo>
                  <a:pt x="17685" y="0"/>
                  <a:pt x="27356" y="9670"/>
                  <a:pt x="27356" y="21600"/>
                </a:cubicBezTo>
                <a:cubicBezTo>
                  <a:pt x="27356" y="24164"/>
                  <a:pt x="26899" y="26709"/>
                  <a:pt x="26006" y="29113"/>
                </a:cubicBezTo>
              </a:path>
              <a:path w="27356" h="29114" stroke="0" extrusionOk="0">
                <a:moveTo>
                  <a:pt x="0" y="781"/>
                </a:moveTo>
                <a:cubicBezTo>
                  <a:pt x="1874" y="262"/>
                  <a:pt x="3810" y="-1"/>
                  <a:pt x="5756" y="0"/>
                </a:cubicBezTo>
                <a:cubicBezTo>
                  <a:pt x="17685" y="0"/>
                  <a:pt x="27356" y="9670"/>
                  <a:pt x="27356" y="21600"/>
                </a:cubicBezTo>
                <a:cubicBezTo>
                  <a:pt x="27356" y="24164"/>
                  <a:pt x="26899" y="26709"/>
                  <a:pt x="26006" y="29113"/>
                </a:cubicBezTo>
                <a:lnTo>
                  <a:pt x="5756" y="21600"/>
                </a:lnTo>
                <a:lnTo>
                  <a:pt x="0" y="781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3" name="Arc 38"/>
          <p:cNvSpPr>
            <a:spLocks/>
          </p:cNvSpPr>
          <p:nvPr/>
        </p:nvSpPr>
        <p:spPr bwMode="auto">
          <a:xfrm rot="9877938">
            <a:off x="6515919" y="2349848"/>
            <a:ext cx="1319212" cy="857250"/>
          </a:xfrm>
          <a:custGeom>
            <a:avLst/>
            <a:gdLst>
              <a:gd name="T0" fmla="*/ 0 w 30207"/>
              <a:gd name="T1" fmla="*/ 2147483647 h 24859"/>
              <a:gd name="T2" fmla="*/ 2147483647 w 30207"/>
              <a:gd name="T3" fmla="*/ 2147483647 h 24859"/>
              <a:gd name="T4" fmla="*/ 2147483647 w 30207"/>
              <a:gd name="T5" fmla="*/ 2147483647 h 24859"/>
              <a:gd name="T6" fmla="*/ 0 60000 65536"/>
              <a:gd name="T7" fmla="*/ 0 60000 65536"/>
              <a:gd name="T8" fmla="*/ 0 60000 65536"/>
              <a:gd name="T9" fmla="*/ 0 w 30207"/>
              <a:gd name="T10" fmla="*/ 0 h 24859"/>
              <a:gd name="T11" fmla="*/ 30207 w 30207"/>
              <a:gd name="T12" fmla="*/ 24859 h 248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207" h="24859" fill="none" extrusionOk="0">
                <a:moveTo>
                  <a:pt x="-1" y="1788"/>
                </a:moveTo>
                <a:cubicBezTo>
                  <a:pt x="2716" y="608"/>
                  <a:pt x="5645" y="-1"/>
                  <a:pt x="8607" y="0"/>
                </a:cubicBezTo>
                <a:cubicBezTo>
                  <a:pt x="20536" y="0"/>
                  <a:pt x="30207" y="9670"/>
                  <a:pt x="30207" y="21600"/>
                </a:cubicBezTo>
                <a:cubicBezTo>
                  <a:pt x="30207" y="22691"/>
                  <a:pt x="30124" y="23780"/>
                  <a:pt x="29959" y="24858"/>
                </a:cubicBezTo>
              </a:path>
              <a:path w="30207" h="24859" stroke="0" extrusionOk="0">
                <a:moveTo>
                  <a:pt x="-1" y="1788"/>
                </a:moveTo>
                <a:cubicBezTo>
                  <a:pt x="2716" y="608"/>
                  <a:pt x="5645" y="-1"/>
                  <a:pt x="8607" y="0"/>
                </a:cubicBezTo>
                <a:cubicBezTo>
                  <a:pt x="20536" y="0"/>
                  <a:pt x="30207" y="9670"/>
                  <a:pt x="30207" y="21600"/>
                </a:cubicBezTo>
                <a:cubicBezTo>
                  <a:pt x="30207" y="22691"/>
                  <a:pt x="30124" y="23780"/>
                  <a:pt x="29959" y="24858"/>
                </a:cubicBezTo>
                <a:lnTo>
                  <a:pt x="8607" y="21600"/>
                </a:lnTo>
                <a:lnTo>
                  <a:pt x="-1" y="1788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4" name="Text Box 39"/>
          <p:cNvSpPr txBox="1">
            <a:spLocks noChangeArrowheads="1"/>
          </p:cNvSpPr>
          <p:nvPr/>
        </p:nvSpPr>
        <p:spPr bwMode="auto">
          <a:xfrm>
            <a:off x="538981" y="4077048"/>
            <a:ext cx="2830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800">
                <a:latin typeface="Calibri" pitchFamily="34" charset="0"/>
                <a:cs typeface="Courier New" pitchFamily="49" charset="0"/>
              </a:rPr>
              <a:t>Range assignment</a:t>
            </a:r>
          </a:p>
        </p:txBody>
      </p:sp>
      <p:sp>
        <p:nvSpPr>
          <p:cNvPr id="45" name="Text Box 40"/>
          <p:cNvSpPr txBox="1">
            <a:spLocks noChangeArrowheads="1"/>
          </p:cNvSpPr>
          <p:nvPr/>
        </p:nvSpPr>
        <p:spPr bwMode="auto">
          <a:xfrm>
            <a:off x="4860156" y="4077048"/>
            <a:ext cx="379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800">
                <a:latin typeface="Calibri" pitchFamily="34" charset="0"/>
              </a:rPr>
              <a:t>Communication network</a:t>
            </a:r>
          </a:p>
        </p:txBody>
      </p:sp>
      <p:grpSp>
        <p:nvGrpSpPr>
          <p:cNvPr id="46" name="Group 42"/>
          <p:cNvGrpSpPr>
            <a:grpSpLocks/>
          </p:cNvGrpSpPr>
          <p:nvPr/>
        </p:nvGrpSpPr>
        <p:grpSpPr bwMode="auto">
          <a:xfrm>
            <a:off x="5650731" y="3084860"/>
            <a:ext cx="287338" cy="304800"/>
            <a:chOff x="657" y="1933"/>
            <a:chExt cx="181" cy="192"/>
          </a:xfrm>
        </p:grpSpPr>
        <p:sp>
          <p:nvSpPr>
            <p:cNvPr id="47" name="Oval 43"/>
            <p:cNvSpPr>
              <a:spLocks noChangeArrowheads="1"/>
            </p:cNvSpPr>
            <p:nvPr/>
          </p:nvSpPr>
          <p:spPr bwMode="auto">
            <a:xfrm>
              <a:off x="657" y="1938"/>
              <a:ext cx="181" cy="177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48" name="Text Box 44"/>
            <p:cNvSpPr txBox="1">
              <a:spLocks noChangeArrowheads="1"/>
            </p:cNvSpPr>
            <p:nvPr/>
          </p:nvSpPr>
          <p:spPr bwMode="auto">
            <a:xfrm>
              <a:off x="657" y="193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1400">
                  <a:solidFill>
                    <a:schemeClr val="bg1"/>
                  </a:solidFill>
                  <a:latin typeface="Arial" pitchFamily="34" charset="0"/>
                </a:rPr>
                <a:t>a</a:t>
              </a:r>
            </a:p>
          </p:txBody>
        </p:sp>
      </p:grpSp>
      <p:grpSp>
        <p:nvGrpSpPr>
          <p:cNvPr id="49" name="Group 45"/>
          <p:cNvGrpSpPr>
            <a:grpSpLocks/>
          </p:cNvGrpSpPr>
          <p:nvPr/>
        </p:nvGrpSpPr>
        <p:grpSpPr bwMode="auto">
          <a:xfrm>
            <a:off x="5788844" y="2635598"/>
            <a:ext cx="366712" cy="304800"/>
            <a:chOff x="744" y="1650"/>
            <a:chExt cx="231" cy="192"/>
          </a:xfrm>
        </p:grpSpPr>
        <p:sp>
          <p:nvSpPr>
            <p:cNvPr id="50" name="Oval 46"/>
            <p:cNvSpPr>
              <a:spLocks noChangeArrowheads="1"/>
            </p:cNvSpPr>
            <p:nvPr/>
          </p:nvSpPr>
          <p:spPr bwMode="auto">
            <a:xfrm>
              <a:off x="744" y="1670"/>
              <a:ext cx="170" cy="17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51" name="Text Box 47"/>
            <p:cNvSpPr txBox="1">
              <a:spLocks noChangeArrowheads="1"/>
            </p:cNvSpPr>
            <p:nvPr/>
          </p:nvSpPr>
          <p:spPr bwMode="auto">
            <a:xfrm>
              <a:off x="748" y="1650"/>
              <a:ext cx="2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1400">
                  <a:solidFill>
                    <a:schemeClr val="bg1"/>
                  </a:solidFill>
                  <a:latin typeface="Arial" pitchFamily="34" charset="0"/>
                </a:rPr>
                <a:t>b</a:t>
              </a:r>
            </a:p>
          </p:txBody>
        </p:sp>
      </p:grpSp>
      <p:grpSp>
        <p:nvGrpSpPr>
          <p:cNvPr id="52" name="Group 48"/>
          <p:cNvGrpSpPr>
            <a:grpSpLocks/>
          </p:cNvGrpSpPr>
          <p:nvPr/>
        </p:nvGrpSpPr>
        <p:grpSpPr bwMode="auto">
          <a:xfrm>
            <a:off x="6155556" y="2276823"/>
            <a:ext cx="287338" cy="304800"/>
            <a:chOff x="975" y="1378"/>
            <a:chExt cx="181" cy="192"/>
          </a:xfrm>
        </p:grpSpPr>
        <p:sp>
          <p:nvSpPr>
            <p:cNvPr id="53" name="Oval 49"/>
            <p:cNvSpPr>
              <a:spLocks noChangeArrowheads="1"/>
            </p:cNvSpPr>
            <p:nvPr/>
          </p:nvSpPr>
          <p:spPr bwMode="auto">
            <a:xfrm>
              <a:off x="975" y="1389"/>
              <a:ext cx="181" cy="181"/>
            </a:xfrm>
            <a:prstGeom prst="ellipse">
              <a:avLst/>
            </a:prstGeom>
            <a:solidFill>
              <a:srgbClr val="993300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54" name="Text Box 50"/>
            <p:cNvSpPr txBox="1">
              <a:spLocks noChangeArrowheads="1"/>
            </p:cNvSpPr>
            <p:nvPr/>
          </p:nvSpPr>
          <p:spPr bwMode="auto">
            <a:xfrm>
              <a:off x="984" y="1378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1400">
                  <a:solidFill>
                    <a:schemeClr val="bg1"/>
                  </a:solidFill>
                  <a:latin typeface="Arial" pitchFamily="34" charset="0"/>
                </a:rPr>
                <a:t>c</a:t>
              </a:r>
            </a:p>
          </p:txBody>
        </p:sp>
      </p:grpSp>
      <p:grpSp>
        <p:nvGrpSpPr>
          <p:cNvPr id="55" name="Group 51"/>
          <p:cNvGrpSpPr>
            <a:grpSpLocks/>
          </p:cNvGrpSpPr>
          <p:nvPr/>
        </p:nvGrpSpPr>
        <p:grpSpPr bwMode="auto">
          <a:xfrm>
            <a:off x="7673206" y="2708623"/>
            <a:ext cx="282575" cy="304800"/>
            <a:chOff x="1840" y="1650"/>
            <a:chExt cx="178" cy="192"/>
          </a:xfrm>
        </p:grpSpPr>
        <p:sp>
          <p:nvSpPr>
            <p:cNvPr id="56" name="Oval 52"/>
            <p:cNvSpPr>
              <a:spLocks noChangeArrowheads="1"/>
            </p:cNvSpPr>
            <p:nvPr/>
          </p:nvSpPr>
          <p:spPr bwMode="auto">
            <a:xfrm>
              <a:off x="1840" y="1661"/>
              <a:ext cx="178" cy="18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57" name="Text Box 53"/>
            <p:cNvSpPr txBox="1">
              <a:spLocks noChangeArrowheads="1"/>
            </p:cNvSpPr>
            <p:nvPr/>
          </p:nvSpPr>
          <p:spPr bwMode="auto">
            <a:xfrm>
              <a:off x="1871" y="1650"/>
              <a:ext cx="1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1400">
                  <a:solidFill>
                    <a:schemeClr val="bg1"/>
                  </a:solidFill>
                  <a:latin typeface="Arial" pitchFamily="34" charset="0"/>
                </a:rPr>
                <a:t>f</a:t>
              </a:r>
            </a:p>
          </p:txBody>
        </p:sp>
      </p:grpSp>
      <p:grpSp>
        <p:nvGrpSpPr>
          <p:cNvPr id="58" name="Group 54"/>
          <p:cNvGrpSpPr>
            <a:grpSpLocks/>
          </p:cNvGrpSpPr>
          <p:nvPr/>
        </p:nvGrpSpPr>
        <p:grpSpPr bwMode="auto">
          <a:xfrm>
            <a:off x="7242994" y="2221260"/>
            <a:ext cx="282575" cy="304800"/>
            <a:chOff x="1660" y="1389"/>
            <a:chExt cx="178" cy="192"/>
          </a:xfrm>
        </p:grpSpPr>
        <p:sp>
          <p:nvSpPr>
            <p:cNvPr id="59" name="Oval 55"/>
            <p:cNvSpPr>
              <a:spLocks noChangeArrowheads="1"/>
            </p:cNvSpPr>
            <p:nvPr/>
          </p:nvSpPr>
          <p:spPr bwMode="auto">
            <a:xfrm>
              <a:off x="1676" y="1406"/>
              <a:ext cx="161" cy="164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60" name="Text Box 56"/>
            <p:cNvSpPr txBox="1">
              <a:spLocks noChangeArrowheads="1"/>
            </p:cNvSpPr>
            <p:nvPr/>
          </p:nvSpPr>
          <p:spPr bwMode="auto">
            <a:xfrm>
              <a:off x="1660" y="13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1400">
                  <a:solidFill>
                    <a:schemeClr val="bg1"/>
                  </a:solidFill>
                  <a:latin typeface="Arial" pitchFamily="34" charset="0"/>
                </a:rPr>
                <a:t>e</a:t>
              </a:r>
            </a:p>
          </p:txBody>
        </p:sp>
      </p:grpSp>
      <p:grpSp>
        <p:nvGrpSpPr>
          <p:cNvPr id="61" name="Group 57"/>
          <p:cNvGrpSpPr>
            <a:grpSpLocks/>
          </p:cNvGrpSpPr>
          <p:nvPr/>
        </p:nvGrpSpPr>
        <p:grpSpPr bwMode="auto">
          <a:xfrm>
            <a:off x="6736581" y="2132360"/>
            <a:ext cx="282575" cy="304800"/>
            <a:chOff x="1341" y="1333"/>
            <a:chExt cx="178" cy="192"/>
          </a:xfrm>
        </p:grpSpPr>
        <p:sp>
          <p:nvSpPr>
            <p:cNvPr id="62" name="Oval 58"/>
            <p:cNvSpPr>
              <a:spLocks noChangeArrowheads="1"/>
            </p:cNvSpPr>
            <p:nvPr/>
          </p:nvSpPr>
          <p:spPr bwMode="auto">
            <a:xfrm>
              <a:off x="1345" y="1341"/>
              <a:ext cx="174" cy="169"/>
            </a:xfrm>
            <a:prstGeom prst="ellipse">
              <a:avLst/>
            </a:prstGeom>
            <a:solidFill>
              <a:srgbClr val="808080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he-IL" altLang="he-IL" sz="2400">
                <a:latin typeface="Comic Sans MS" pitchFamily="66" charset="0"/>
                <a:cs typeface="Times New Roman" pitchFamily="18" charset="0"/>
              </a:endParaRPr>
            </a:p>
          </p:txBody>
        </p:sp>
        <p:sp>
          <p:nvSpPr>
            <p:cNvPr id="63" name="Text Box 59"/>
            <p:cNvSpPr txBox="1">
              <a:spLocks noChangeArrowheads="1"/>
            </p:cNvSpPr>
            <p:nvPr/>
          </p:nvSpPr>
          <p:spPr bwMode="auto">
            <a:xfrm>
              <a:off x="1341" y="133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1400">
                  <a:solidFill>
                    <a:schemeClr val="bg1"/>
                  </a:solidFill>
                  <a:latin typeface="Arial" pitchFamily="34" charset="0"/>
                </a:rPr>
                <a:t>d</a:t>
              </a:r>
            </a:p>
          </p:txBody>
        </p:sp>
      </p:grpSp>
      <p:sp>
        <p:nvSpPr>
          <p:cNvPr id="64" name="Text Box 60"/>
          <p:cNvSpPr txBox="1">
            <a:spLocks noChangeArrowheads="1"/>
          </p:cNvSpPr>
          <p:nvPr/>
        </p:nvSpPr>
        <p:spPr bwMode="auto">
          <a:xfrm>
            <a:off x="6146031" y="3192810"/>
            <a:ext cx="142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800">
                <a:latin typeface="Calibri" pitchFamily="34" charset="0"/>
              </a:rPr>
              <a:t>Directed</a:t>
            </a:r>
          </a:p>
        </p:txBody>
      </p:sp>
      <p:grpSp>
        <p:nvGrpSpPr>
          <p:cNvPr id="65" name="Group 61"/>
          <p:cNvGrpSpPr>
            <a:grpSpLocks/>
          </p:cNvGrpSpPr>
          <p:nvPr/>
        </p:nvGrpSpPr>
        <p:grpSpPr bwMode="auto">
          <a:xfrm>
            <a:off x="5866631" y="4843810"/>
            <a:ext cx="2305050" cy="1722438"/>
            <a:chOff x="3832" y="2870"/>
            <a:chExt cx="1452" cy="1085"/>
          </a:xfrm>
        </p:grpSpPr>
        <p:sp>
          <p:nvSpPr>
            <p:cNvPr id="66" name="Line 62"/>
            <p:cNvSpPr>
              <a:spLocks noChangeShapeType="1"/>
            </p:cNvSpPr>
            <p:nvPr/>
          </p:nvSpPr>
          <p:spPr bwMode="auto">
            <a:xfrm flipH="1" flipV="1">
              <a:off x="4967" y="3339"/>
              <a:ext cx="181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he-IL"/>
            </a:p>
          </p:txBody>
        </p:sp>
        <p:sp>
          <p:nvSpPr>
            <p:cNvPr id="67" name="Line 63"/>
            <p:cNvSpPr>
              <a:spLocks noChangeShapeType="1"/>
            </p:cNvSpPr>
            <p:nvPr/>
          </p:nvSpPr>
          <p:spPr bwMode="auto">
            <a:xfrm>
              <a:off x="4649" y="3249"/>
              <a:ext cx="227" cy="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he-IL"/>
            </a:p>
          </p:txBody>
        </p:sp>
        <p:sp>
          <p:nvSpPr>
            <p:cNvPr id="68" name="Line 64"/>
            <p:cNvSpPr>
              <a:spLocks noChangeShapeType="1"/>
            </p:cNvSpPr>
            <p:nvPr/>
          </p:nvSpPr>
          <p:spPr bwMode="auto">
            <a:xfrm flipV="1">
              <a:off x="4286" y="3249"/>
              <a:ext cx="272" cy="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he-IL"/>
            </a:p>
          </p:txBody>
        </p:sp>
        <p:sp>
          <p:nvSpPr>
            <p:cNvPr id="69" name="Line 65"/>
            <p:cNvSpPr>
              <a:spLocks noChangeShapeType="1"/>
            </p:cNvSpPr>
            <p:nvPr/>
          </p:nvSpPr>
          <p:spPr bwMode="auto">
            <a:xfrm flipV="1">
              <a:off x="3923" y="3657"/>
              <a:ext cx="46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he-IL"/>
            </a:p>
          </p:txBody>
        </p:sp>
        <p:sp>
          <p:nvSpPr>
            <p:cNvPr id="70" name="Line 66"/>
            <p:cNvSpPr>
              <a:spLocks noChangeShapeType="1"/>
            </p:cNvSpPr>
            <p:nvPr/>
          </p:nvSpPr>
          <p:spPr bwMode="auto">
            <a:xfrm flipV="1">
              <a:off x="4014" y="3384"/>
              <a:ext cx="181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he-IL"/>
            </a:p>
          </p:txBody>
        </p:sp>
        <p:sp>
          <p:nvSpPr>
            <p:cNvPr id="71" name="Text Box 67"/>
            <p:cNvSpPr txBox="1">
              <a:spLocks noChangeArrowheads="1"/>
            </p:cNvSpPr>
            <p:nvPr/>
          </p:nvSpPr>
          <p:spPr bwMode="auto">
            <a:xfrm>
              <a:off x="3969" y="2870"/>
              <a:ext cx="11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Garamond" pitchFamily="18" charset="0"/>
                  <a:cs typeface="Arial" pitchFamily="34" charset="0"/>
                </a:defRPr>
              </a:lvl9pPr>
            </a:lstStyle>
            <a:p>
              <a:pPr algn="l" rtl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he-IL" sz="2800">
                  <a:latin typeface="Calibri" pitchFamily="34" charset="0"/>
                </a:rPr>
                <a:t>Undirected</a:t>
              </a:r>
            </a:p>
          </p:txBody>
        </p:sp>
        <p:grpSp>
          <p:nvGrpSpPr>
            <p:cNvPr id="72" name="Group 68"/>
            <p:cNvGrpSpPr>
              <a:grpSpLocks/>
            </p:cNvGrpSpPr>
            <p:nvPr/>
          </p:nvGrpSpPr>
          <p:grpSpPr bwMode="auto">
            <a:xfrm>
              <a:off x="3832" y="3763"/>
              <a:ext cx="181" cy="192"/>
              <a:chOff x="657" y="1933"/>
              <a:chExt cx="181" cy="192"/>
            </a:xfrm>
          </p:grpSpPr>
          <p:sp>
            <p:nvSpPr>
              <p:cNvPr id="88" name="Oval 69"/>
              <p:cNvSpPr>
                <a:spLocks noChangeArrowheads="1"/>
              </p:cNvSpPr>
              <p:nvPr/>
            </p:nvSpPr>
            <p:spPr bwMode="auto">
              <a:xfrm>
                <a:off x="657" y="1938"/>
                <a:ext cx="181" cy="177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he-IL" altLang="he-IL" sz="2400">
                  <a:latin typeface="Comic Sans MS" pitchFamily="66" charset="0"/>
                  <a:cs typeface="Times New Roman" pitchFamily="18" charset="0"/>
                </a:endParaRPr>
              </a:p>
            </p:txBody>
          </p:sp>
          <p:sp>
            <p:nvSpPr>
              <p:cNvPr id="89" name="Text Box 70"/>
              <p:cNvSpPr txBox="1">
                <a:spLocks noChangeArrowheads="1"/>
              </p:cNvSpPr>
              <p:nvPr/>
            </p:nvSpPr>
            <p:spPr bwMode="auto">
              <a:xfrm>
                <a:off x="657" y="193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9pPr>
              </a:lstStyle>
              <a:p>
                <a:pPr algn="l" rtl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he-IL" sz="1400">
                    <a:solidFill>
                      <a:schemeClr val="bg1"/>
                    </a:solidFill>
                    <a:latin typeface="Arial" pitchFamily="34" charset="0"/>
                  </a:rPr>
                  <a:t>a</a:t>
                </a:r>
              </a:p>
            </p:txBody>
          </p:sp>
        </p:grpSp>
        <p:grpSp>
          <p:nvGrpSpPr>
            <p:cNvPr id="73" name="Group 71"/>
            <p:cNvGrpSpPr>
              <a:grpSpLocks/>
            </p:cNvGrpSpPr>
            <p:nvPr/>
          </p:nvGrpSpPr>
          <p:grpSpPr bwMode="auto">
            <a:xfrm>
              <a:off x="3919" y="3480"/>
              <a:ext cx="231" cy="192"/>
              <a:chOff x="744" y="1650"/>
              <a:chExt cx="231" cy="192"/>
            </a:xfrm>
          </p:grpSpPr>
          <p:sp>
            <p:nvSpPr>
              <p:cNvPr id="86" name="Oval 72"/>
              <p:cNvSpPr>
                <a:spLocks noChangeArrowheads="1"/>
              </p:cNvSpPr>
              <p:nvPr/>
            </p:nvSpPr>
            <p:spPr bwMode="auto">
              <a:xfrm>
                <a:off x="744" y="1670"/>
                <a:ext cx="170" cy="172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he-IL" altLang="he-IL" sz="2400">
                  <a:latin typeface="Comic Sans MS" pitchFamily="66" charset="0"/>
                  <a:cs typeface="Times New Roman" pitchFamily="18" charset="0"/>
                </a:endParaRPr>
              </a:p>
            </p:txBody>
          </p:sp>
          <p:sp>
            <p:nvSpPr>
              <p:cNvPr id="87" name="Text Box 73"/>
              <p:cNvSpPr txBox="1">
                <a:spLocks noChangeArrowheads="1"/>
              </p:cNvSpPr>
              <p:nvPr/>
            </p:nvSpPr>
            <p:spPr bwMode="auto">
              <a:xfrm>
                <a:off x="748" y="1650"/>
                <a:ext cx="22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9pPr>
              </a:lstStyle>
              <a:p>
                <a:pPr algn="l" rtl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he-IL" sz="1400">
                    <a:solidFill>
                      <a:schemeClr val="bg1"/>
                    </a:solidFill>
                    <a:latin typeface="Arial" pitchFamily="34" charset="0"/>
                  </a:rPr>
                  <a:t>b</a:t>
                </a:r>
              </a:p>
            </p:txBody>
          </p:sp>
        </p:grpSp>
        <p:grpSp>
          <p:nvGrpSpPr>
            <p:cNvPr id="74" name="Group 74"/>
            <p:cNvGrpSpPr>
              <a:grpSpLocks/>
            </p:cNvGrpSpPr>
            <p:nvPr/>
          </p:nvGrpSpPr>
          <p:grpSpPr bwMode="auto">
            <a:xfrm>
              <a:off x="4150" y="3254"/>
              <a:ext cx="181" cy="192"/>
              <a:chOff x="975" y="1378"/>
              <a:chExt cx="181" cy="192"/>
            </a:xfrm>
          </p:grpSpPr>
          <p:sp>
            <p:nvSpPr>
              <p:cNvPr id="84" name="Oval 75"/>
              <p:cNvSpPr>
                <a:spLocks noChangeArrowheads="1"/>
              </p:cNvSpPr>
              <p:nvPr/>
            </p:nvSpPr>
            <p:spPr bwMode="auto">
              <a:xfrm>
                <a:off x="975" y="1389"/>
                <a:ext cx="181" cy="181"/>
              </a:xfrm>
              <a:prstGeom prst="ellipse">
                <a:avLst/>
              </a:prstGeom>
              <a:solidFill>
                <a:srgbClr val="993300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he-IL" altLang="he-IL" sz="2400">
                  <a:latin typeface="Comic Sans MS" pitchFamily="66" charset="0"/>
                  <a:cs typeface="Times New Roman" pitchFamily="18" charset="0"/>
                </a:endParaRPr>
              </a:p>
            </p:txBody>
          </p:sp>
          <p:sp>
            <p:nvSpPr>
              <p:cNvPr id="85" name="Text Box 76"/>
              <p:cNvSpPr txBox="1">
                <a:spLocks noChangeArrowheads="1"/>
              </p:cNvSpPr>
              <p:nvPr/>
            </p:nvSpPr>
            <p:spPr bwMode="auto">
              <a:xfrm>
                <a:off x="984" y="1378"/>
                <a:ext cx="17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9pPr>
              </a:lstStyle>
              <a:p>
                <a:pPr algn="l" rtl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he-IL" sz="1400">
                    <a:solidFill>
                      <a:schemeClr val="bg1"/>
                    </a:solidFill>
                    <a:latin typeface="Arial" pitchFamily="34" charset="0"/>
                  </a:rPr>
                  <a:t>c</a:t>
                </a:r>
              </a:p>
            </p:txBody>
          </p:sp>
        </p:grpSp>
        <p:grpSp>
          <p:nvGrpSpPr>
            <p:cNvPr id="75" name="Group 77"/>
            <p:cNvGrpSpPr>
              <a:grpSpLocks/>
            </p:cNvGrpSpPr>
            <p:nvPr/>
          </p:nvGrpSpPr>
          <p:grpSpPr bwMode="auto">
            <a:xfrm>
              <a:off x="5106" y="3526"/>
              <a:ext cx="178" cy="192"/>
              <a:chOff x="1840" y="1650"/>
              <a:chExt cx="178" cy="192"/>
            </a:xfrm>
          </p:grpSpPr>
          <p:sp>
            <p:nvSpPr>
              <p:cNvPr id="82" name="Oval 78"/>
              <p:cNvSpPr>
                <a:spLocks noChangeArrowheads="1"/>
              </p:cNvSpPr>
              <p:nvPr/>
            </p:nvSpPr>
            <p:spPr bwMode="auto">
              <a:xfrm>
                <a:off x="1840" y="1661"/>
                <a:ext cx="178" cy="18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83" name="Text Box 79"/>
              <p:cNvSpPr txBox="1">
                <a:spLocks noChangeArrowheads="1"/>
              </p:cNvSpPr>
              <p:nvPr/>
            </p:nvSpPr>
            <p:spPr bwMode="auto">
              <a:xfrm>
                <a:off x="1871" y="1650"/>
                <a:ext cx="14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9pPr>
              </a:lstStyle>
              <a:p>
                <a:pPr algn="l" rtl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he-IL" sz="1400">
                    <a:solidFill>
                      <a:schemeClr val="bg1"/>
                    </a:solidFill>
                    <a:latin typeface="Arial" pitchFamily="34" charset="0"/>
                  </a:rPr>
                  <a:t>f</a:t>
                </a:r>
              </a:p>
            </p:txBody>
          </p:sp>
        </p:grpSp>
        <p:grpSp>
          <p:nvGrpSpPr>
            <p:cNvPr id="76" name="Group 80"/>
            <p:cNvGrpSpPr>
              <a:grpSpLocks/>
            </p:cNvGrpSpPr>
            <p:nvPr/>
          </p:nvGrpSpPr>
          <p:grpSpPr bwMode="auto">
            <a:xfrm>
              <a:off x="4835" y="3219"/>
              <a:ext cx="178" cy="192"/>
              <a:chOff x="1660" y="1389"/>
              <a:chExt cx="178" cy="192"/>
            </a:xfrm>
          </p:grpSpPr>
          <p:sp>
            <p:nvSpPr>
              <p:cNvPr id="80" name="Oval 81"/>
              <p:cNvSpPr>
                <a:spLocks noChangeArrowheads="1"/>
              </p:cNvSpPr>
              <p:nvPr/>
            </p:nvSpPr>
            <p:spPr bwMode="auto">
              <a:xfrm>
                <a:off x="1676" y="1406"/>
                <a:ext cx="161" cy="164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he-IL" altLang="he-IL" sz="2400">
                  <a:latin typeface="Comic Sans MS" pitchFamily="66" charset="0"/>
                  <a:cs typeface="Times New Roman" pitchFamily="18" charset="0"/>
                </a:endParaRPr>
              </a:p>
            </p:txBody>
          </p:sp>
          <p:sp>
            <p:nvSpPr>
              <p:cNvPr id="81" name="Text Box 82"/>
              <p:cNvSpPr txBox="1">
                <a:spLocks noChangeArrowheads="1"/>
              </p:cNvSpPr>
              <p:nvPr/>
            </p:nvSpPr>
            <p:spPr bwMode="auto">
              <a:xfrm>
                <a:off x="1660" y="138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9pPr>
              </a:lstStyle>
              <a:p>
                <a:pPr algn="l" rtl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he-IL" sz="1400">
                    <a:solidFill>
                      <a:schemeClr val="bg1"/>
                    </a:solidFill>
                    <a:latin typeface="Arial" pitchFamily="34" charset="0"/>
                  </a:rPr>
                  <a:t>e</a:t>
                </a:r>
              </a:p>
            </p:txBody>
          </p:sp>
        </p:grpSp>
        <p:grpSp>
          <p:nvGrpSpPr>
            <p:cNvPr id="77" name="Group 83"/>
            <p:cNvGrpSpPr>
              <a:grpSpLocks/>
            </p:cNvGrpSpPr>
            <p:nvPr/>
          </p:nvGrpSpPr>
          <p:grpSpPr bwMode="auto">
            <a:xfrm>
              <a:off x="4516" y="3163"/>
              <a:ext cx="178" cy="192"/>
              <a:chOff x="1341" y="1333"/>
              <a:chExt cx="178" cy="192"/>
            </a:xfrm>
          </p:grpSpPr>
          <p:sp>
            <p:nvSpPr>
              <p:cNvPr id="78" name="Oval 84"/>
              <p:cNvSpPr>
                <a:spLocks noChangeArrowheads="1"/>
              </p:cNvSpPr>
              <p:nvPr/>
            </p:nvSpPr>
            <p:spPr bwMode="auto">
              <a:xfrm>
                <a:off x="1345" y="1341"/>
                <a:ext cx="174" cy="169"/>
              </a:xfrm>
              <a:prstGeom prst="ellipse">
                <a:avLst/>
              </a:prstGeom>
              <a:solidFill>
                <a:srgbClr val="808080"/>
              </a:solidFill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he-IL" altLang="he-IL" sz="2400">
                  <a:latin typeface="Comic Sans MS" pitchFamily="66" charset="0"/>
                  <a:cs typeface="Times New Roman" pitchFamily="18" charset="0"/>
                </a:endParaRPr>
              </a:p>
            </p:txBody>
          </p:sp>
          <p:sp>
            <p:nvSpPr>
              <p:cNvPr id="79" name="Text Box 85"/>
              <p:cNvSpPr txBox="1">
                <a:spLocks noChangeArrowheads="1"/>
              </p:cNvSpPr>
              <p:nvPr/>
            </p:nvSpPr>
            <p:spPr bwMode="auto">
              <a:xfrm>
                <a:off x="1341" y="133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Garamond" pitchFamily="18" charset="0"/>
                    <a:cs typeface="Arial" pitchFamily="34" charset="0"/>
                  </a:defRPr>
                </a:lvl9pPr>
              </a:lstStyle>
              <a:p>
                <a:pPr algn="l" rtl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he-IL" sz="1400">
                    <a:solidFill>
                      <a:schemeClr val="bg1"/>
                    </a:solidFill>
                    <a:latin typeface="Arial" pitchFamily="34" charset="0"/>
                  </a:rPr>
                  <a:t>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518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517632" cy="1008112"/>
          </a:xfrm>
        </p:spPr>
        <p:txBody>
          <a:bodyPr>
            <a:normAutofit/>
          </a:bodyPr>
          <a:lstStyle/>
          <a:p>
            <a:r>
              <a:rPr lang="en-US" dirty="0" smtClean="0"/>
              <a:t>Min-Power Edge-Cover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1619672" y="1124744"/>
                <a:ext cx="6552728" cy="11521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latin typeface="Calibri"/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28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800" dirty="0" smtClean="0"/>
                  <a:t>set of terminals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𝑅</m:t>
                    </m:r>
                    <m:r>
                      <a:rPr lang="en-US" sz="2800" b="0" i="1" smtClean="0">
                        <a:latin typeface="Cambria Math"/>
                      </a:rPr>
                      <m:t>⊆</m:t>
                    </m:r>
                    <m:r>
                      <a:rPr lang="en-US" sz="28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  <a:p>
                <a:r>
                  <a:rPr lang="en-US" sz="2800" dirty="0" smtClean="0"/>
                  <a:t>power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 smtClean="0"/>
                  <a:t> 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𝑒</m:t>
                    </m:r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𝑢𝑣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124744"/>
                <a:ext cx="6552728" cy="1152128"/>
              </a:xfrm>
              <a:prstGeom prst="rect">
                <a:avLst/>
              </a:prstGeom>
              <a:blipFill rotWithShape="1">
                <a:blip r:embed="rId2"/>
                <a:stretch>
                  <a:fillRect l="-1674" t="-4762" b="-476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539552" y="2132856"/>
                <a:ext cx="8424936" cy="15841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 smtClean="0">
                    <a:solidFill>
                      <a:prstClr val="black"/>
                    </a:solidFill>
                  </a:rPr>
                  <a:t>Goal: Assign values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: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to the nodes such that the edge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𝑢𝑣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activated by the assignment covers </a:t>
                </a:r>
                <a:r>
                  <a:rPr lang="en-US" sz="2800" i="1" dirty="0" smtClean="0">
                    <a:solidFill>
                      <a:prstClr val="black"/>
                    </a:solidFill>
                  </a:rPr>
                  <a:t>R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;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.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132856"/>
                <a:ext cx="8424936" cy="1584176"/>
              </a:xfrm>
              <a:prstGeom prst="rect">
                <a:avLst/>
              </a:prstGeom>
              <a:blipFill rotWithShape="1">
                <a:blip r:embed="rId3"/>
                <a:stretch>
                  <a:fillRect l="-1520" t="-346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467544" y="3861048"/>
                <a:ext cx="8568952" cy="25922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This is a particular case of Activation Edge-Cover when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sup>
                    </m:sSubSup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sup>
                    </m:sSubSup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for every edge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𝑢𝑣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Here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𝜃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, so we get ratio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≈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28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The previous ratio was 1.41 [CKN 18].</a:t>
                </a:r>
              </a:p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Better ratio 1.22 is known for bipartite graphs [CKN 18]. </a:t>
                </a:r>
                <a:endParaRPr lang="en-US" sz="2800" dirty="0">
                  <a:solidFill>
                    <a:prstClr val="black"/>
                  </a:solidFill>
                </a:endParaRPr>
              </a:p>
              <a:p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861048"/>
                <a:ext cx="8568952" cy="2592288"/>
              </a:xfrm>
              <a:prstGeom prst="rect">
                <a:avLst/>
              </a:prstGeom>
              <a:blipFill rotWithShape="1">
                <a:blip r:embed="rId4"/>
                <a:stretch>
                  <a:fillRect l="-1281" t="-2113" r="-2135" b="-23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>
          <a:xfrm>
            <a:off x="520080" y="1124744"/>
            <a:ext cx="1387624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Given</a:t>
            </a:r>
            <a:r>
              <a:rPr lang="en-US" sz="3000" dirty="0" smtClean="0">
                <a:solidFill>
                  <a:prstClr val="black"/>
                </a:solidFill>
              </a:rPr>
              <a:t>:</a:t>
            </a:r>
            <a:endParaRPr lang="en-US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95536" y="1340768"/>
            <a:ext cx="867568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en-US" altLang="he-IL" sz="2800" dirty="0" smtClean="0">
                <a:solidFill>
                  <a:srgbClr val="000514"/>
                </a:solidFill>
                <a:latin typeface="+mn-lt"/>
              </a:rPr>
              <a:t>Installation </a:t>
            </a:r>
            <a:r>
              <a:rPr lang="en-US" altLang="he-IL" sz="2800" dirty="0">
                <a:solidFill>
                  <a:srgbClr val="000514"/>
                </a:solidFill>
                <a:latin typeface="+mn-lt"/>
              </a:rPr>
              <a:t>cost of a wireless network </a:t>
            </a:r>
            <a:r>
              <a:rPr lang="en-US" altLang="he-IL" sz="2800" dirty="0" smtClean="0">
                <a:solidFill>
                  <a:srgbClr val="000514"/>
                </a:solidFill>
                <a:latin typeface="+mn-lt"/>
              </a:rPr>
              <a:t>is proportional </a:t>
            </a:r>
            <a:r>
              <a:rPr lang="en-US" altLang="he-IL" sz="2800" dirty="0">
                <a:solidFill>
                  <a:srgbClr val="000514"/>
                </a:solidFill>
                <a:latin typeface="+mn-lt"/>
              </a:rPr>
              <a:t>to the total height of </a:t>
            </a:r>
            <a:r>
              <a:rPr lang="en-US" altLang="he-IL" sz="2800" dirty="0" smtClean="0">
                <a:solidFill>
                  <a:srgbClr val="000514"/>
                </a:solidFill>
                <a:latin typeface="+mn-lt"/>
              </a:rPr>
              <a:t>the antenna towers.</a:t>
            </a:r>
          </a:p>
          <a:p>
            <a:pPr eaLnBrk="1" fontAlgn="base" hangingPunct="1"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en-US" altLang="he-IL" sz="2800" dirty="0" smtClean="0">
                <a:solidFill>
                  <a:srgbClr val="000514"/>
                </a:solidFill>
                <a:latin typeface="+mn-lt"/>
              </a:rPr>
              <a:t>Towers should </a:t>
            </a:r>
            <a:r>
              <a:rPr lang="en-US" altLang="he-IL" sz="2800" dirty="0">
                <a:solidFill>
                  <a:srgbClr val="000514"/>
                </a:solidFill>
                <a:latin typeface="+mn-lt"/>
              </a:rPr>
              <a:t>be tall enough to overcome obstructions and establish line of sight between the </a:t>
            </a:r>
            <a:r>
              <a:rPr lang="en-US" altLang="he-IL" sz="2800" dirty="0" smtClean="0">
                <a:solidFill>
                  <a:srgbClr val="000514"/>
                </a:solidFill>
                <a:latin typeface="+mn-lt"/>
              </a:rPr>
              <a:t>antennas.</a:t>
            </a:r>
          </a:p>
          <a:p>
            <a:pPr eaLnBrk="1" fontAlgn="base" hangingPunct="1"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</a:pPr>
            <a:endParaRPr lang="en-US" altLang="he-IL" sz="2800" dirty="0" smtClean="0">
              <a:solidFill>
                <a:srgbClr val="000514"/>
              </a:solidFill>
              <a:latin typeface="+mn-lt"/>
            </a:endParaRPr>
          </a:p>
          <a:p>
            <a:pPr eaLnBrk="1" fontAlgn="base" hangingPunct="1"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</a:pPr>
            <a:endParaRPr lang="en-US" altLang="he-IL" sz="2800" dirty="0" smtClean="0">
              <a:solidFill>
                <a:srgbClr val="000514"/>
              </a:solidFill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697144" cy="1008112"/>
          </a:xfrm>
        </p:spPr>
        <p:txBody>
          <a:bodyPr>
            <a:normAutofit/>
          </a:bodyPr>
          <a:lstStyle/>
          <a:p>
            <a:r>
              <a:rPr lang="en-US" dirty="0" smtClean="0"/>
              <a:t>Example 2: Tower Installation</a:t>
            </a:r>
            <a:endParaRPr lang="en-US" dirty="0"/>
          </a:p>
        </p:txBody>
      </p:sp>
      <p:pic>
        <p:nvPicPr>
          <p:cNvPr id="1026" name="Picture 2" descr="C:\Users\LT-NUTOV\Desktop\matterhorn-8029501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5256584" cy="298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transmission with ori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41" y="4155281"/>
            <a:ext cx="1230312" cy="195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wav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58994">
            <a:off x="2591916" y="3695750"/>
            <a:ext cx="3348236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8" name="Picture 13" descr="transmission with ori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594" y="3140968"/>
            <a:ext cx="1290638" cy="302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91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697144" cy="1008112"/>
          </a:xfrm>
        </p:spPr>
        <p:txBody>
          <a:bodyPr>
            <a:normAutofit/>
          </a:bodyPr>
          <a:lstStyle/>
          <a:p>
            <a:r>
              <a:rPr lang="en-US" dirty="0" smtClean="0"/>
              <a:t>Tower Installation Edge-Cover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67544" y="1196752"/>
            <a:ext cx="8568952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  <a:buSzPct val="80000"/>
            </a:pPr>
            <a:r>
              <a:rPr lang="en-US" altLang="he-IL" sz="2800" dirty="0" smtClean="0">
                <a:solidFill>
                  <a:srgbClr val="000514"/>
                </a:solidFill>
                <a:sym typeface="Symbol" pitchFamily="18" charset="2"/>
              </a:rPr>
              <a:t>We need to assign heights to the antennas such that each terminal can communicate with some other node, while minimizing the total sum of the heights.</a:t>
            </a:r>
          </a:p>
          <a:p>
            <a:pPr fontAlgn="base">
              <a:spcAft>
                <a:spcPct val="0"/>
              </a:spcAft>
              <a:buSzPct val="80000"/>
            </a:pPr>
            <a:endParaRPr lang="en-US" altLang="he-IL" sz="2800" dirty="0">
              <a:solidFill>
                <a:srgbClr val="000514"/>
              </a:solidFill>
              <a:sym typeface="Symbol" pitchFamily="18" charset="2"/>
            </a:endParaRPr>
          </a:p>
        </p:txBody>
      </p:sp>
      <p:pic>
        <p:nvPicPr>
          <p:cNvPr id="2050" name="Picture 2" descr="C:\Users\LT-NUTOV\Desktop\Wireless Networks Marqu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81128"/>
            <a:ext cx="439248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67544" y="2492896"/>
                <a:ext cx="8568952" cy="19888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Aft>
                    <a:spcPct val="0"/>
                  </a:spcAft>
                  <a:buSzPct val="80000"/>
                </a:pPr>
                <a:r>
                  <a:rPr lang="en-US" altLang="he-IL" sz="2800" dirty="0" smtClean="0">
                    <a:solidFill>
                      <a:srgbClr val="000514"/>
                    </a:solidFill>
                    <a:sym typeface="Symbol" pitchFamily="18" charset="2"/>
                  </a:rPr>
                  <a:t>The maximum </a:t>
                </a:r>
                <a:r>
                  <a:rPr lang="en-US" altLang="he-IL" sz="2800" dirty="0">
                    <a:solidFill>
                      <a:srgbClr val="000514"/>
                    </a:solidFill>
                    <a:sym typeface="Symbol" pitchFamily="18" charset="2"/>
                  </a:rPr>
                  <a:t>tower height over the minimum tower </a:t>
                </a:r>
                <a:r>
                  <a:rPr lang="en-US" altLang="he-IL" sz="2800" dirty="0" smtClean="0">
                    <a:solidFill>
                      <a:srgbClr val="000514"/>
                    </a:solidFill>
                    <a:sym typeface="Symbol" pitchFamily="18" charset="2"/>
                  </a:rPr>
                  <a:t>height </a:t>
                </a:r>
                <a:r>
                  <a:rPr lang="en-US" altLang="he-IL" sz="2800" dirty="0">
                    <a:solidFill>
                      <a:srgbClr val="000514"/>
                    </a:solidFill>
                    <a:sym typeface="Symbol" pitchFamily="18" charset="2"/>
                  </a:rPr>
                  <a:t>is usually bounded by a </a:t>
                </a:r>
                <a:r>
                  <a:rPr lang="en-US" altLang="he-IL" sz="2800" dirty="0" smtClean="0">
                    <a:solidFill>
                      <a:srgbClr val="000514"/>
                    </a:solidFill>
                    <a:sym typeface="Symbol" pitchFamily="18" charset="2"/>
                  </a:rPr>
                  <a:t>constant.</a:t>
                </a:r>
              </a:p>
              <a:p>
                <a:pPr fontAlgn="base">
                  <a:spcAft>
                    <a:spcPct val="0"/>
                  </a:spcAft>
                  <a:buSzPct val="80000"/>
                </a:pPr>
                <a:r>
                  <a:rPr lang="en-US" altLang="he-IL" sz="2800" dirty="0" smtClean="0">
                    <a:solidFill>
                      <a:srgbClr val="FF0000"/>
                    </a:solidFill>
                    <a:sym typeface="Symbol" pitchFamily="18" charset="2"/>
                  </a:rPr>
                  <a:t>If </a:t>
                </a:r>
                <a:r>
                  <a:rPr lang="en-US" altLang="he-IL" sz="2800" dirty="0">
                    <a:solidFill>
                      <a:srgbClr val="FF0000"/>
                    </a:solidFill>
                    <a:sym typeface="Symbol" pitchFamily="18" charset="2"/>
                  </a:rPr>
                  <a:t>possible tower heights are </a:t>
                </a:r>
                <a:r>
                  <a:rPr lang="en-US" altLang="he-IL" sz="2800" dirty="0" smtClean="0">
                    <a:solidFill>
                      <a:srgbClr val="FF0000"/>
                    </a:solidFill>
                    <a:sym typeface="Symbol" pitchFamily="18" charset="2"/>
                  </a:rPr>
                  <a:t>4,15,20 </a:t>
                </a:r>
                <a:r>
                  <a:rPr lang="en-US" altLang="he-IL" sz="2800" dirty="0">
                    <a:solidFill>
                      <a:srgbClr val="FF0000"/>
                    </a:solidFill>
                    <a:sym typeface="Symbol" pitchFamily="18" charset="2"/>
                  </a:rPr>
                  <a:t>then the </a:t>
                </a:r>
                <a:r>
                  <a:rPr lang="en-US" altLang="he-IL" sz="2800" dirty="0" smtClean="0">
                    <a:solidFill>
                      <a:srgbClr val="FF0000"/>
                    </a:solidFill>
                    <a:sym typeface="Symbol" pitchFamily="18" charset="2"/>
                  </a:rPr>
                  <a:t>slope </a:t>
                </a:r>
                <a:r>
                  <a:rPr lang="en-US" altLang="he-IL" sz="2800" dirty="0">
                    <a:solidFill>
                      <a:srgbClr val="FF0000"/>
                    </a:solidFill>
                    <a:sym typeface="Symbol" pitchFamily="18" charset="2"/>
                  </a:rPr>
                  <a:t>is </a:t>
                </a:r>
                <a:r>
                  <a:rPr lang="en-US" altLang="he-IL" sz="2800" dirty="0" smtClean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he-IL" sz="2800" b="0" i="1" smtClean="0">
                        <a:solidFill>
                          <a:srgbClr val="FF0000"/>
                        </a:solidFill>
                        <a:latin typeface="Cambria Math"/>
                        <a:sym typeface="Symbol" pitchFamily="18" charset="2"/>
                      </a:rPr>
                      <m:t>𝜃</m:t>
                    </m:r>
                    <m:r>
                      <a:rPr lang="en-US" altLang="he-IL" sz="2800" b="0" i="1" smtClean="0">
                        <a:solidFill>
                          <a:srgbClr val="FF0000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he-IL" sz="2800" b="0" i="1" smtClean="0">
                        <a:solidFill>
                          <a:srgbClr val="FF0000"/>
                        </a:solidFill>
                        <a:latin typeface="Cambria Math"/>
                        <a:sym typeface="Symbol" pitchFamily="18" charset="2"/>
                      </a:rPr>
                      <m:t>5</m:t>
                    </m:r>
                  </m:oMath>
                </a14:m>
                <a:r>
                  <a:rPr lang="en-US" altLang="he-IL" sz="2800" dirty="0" smtClean="0">
                    <a:solidFill>
                      <a:srgbClr val="FF0000"/>
                    </a:solidFill>
                    <a:sym typeface="Symbol" pitchFamily="18" charset="2"/>
                  </a:rPr>
                  <a:t>; then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our </a:t>
                </a:r>
                <a:r>
                  <a:rPr lang="en-US" sz="2800" dirty="0">
                    <a:solidFill>
                      <a:srgbClr val="FF0000"/>
                    </a:solidFill>
                  </a:rPr>
                  <a:t>result gives ratio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82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.</a:t>
                </a:r>
              </a:p>
              <a:p>
                <a:pPr fontAlgn="base">
                  <a:spcAft>
                    <a:spcPct val="0"/>
                  </a:spcAft>
                  <a:buSzPct val="80000"/>
                </a:pPr>
                <a:endParaRPr lang="en-US" altLang="he-IL" sz="2800" dirty="0" smtClean="0">
                  <a:solidFill>
                    <a:srgbClr val="000514"/>
                  </a:solidFill>
                  <a:sym typeface="Symbol" pitchFamily="18" charset="2"/>
                </a:endParaRPr>
              </a:p>
              <a:p>
                <a:pPr fontAlgn="base">
                  <a:spcAft>
                    <a:spcPct val="0"/>
                  </a:spcAft>
                  <a:buSzPct val="80000"/>
                </a:pPr>
                <a:endParaRPr lang="en-US" altLang="he-IL" sz="2800" dirty="0">
                  <a:solidFill>
                    <a:srgbClr val="000514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492896"/>
                <a:ext cx="8568952" cy="1988840"/>
              </a:xfrm>
              <a:prstGeom prst="rect">
                <a:avLst/>
              </a:prstGeom>
              <a:blipFill rotWithShape="1">
                <a:blip r:embed="rId3"/>
                <a:stretch>
                  <a:fillRect l="-854" t="-2761" b="-36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6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517632" cy="1008112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2817" y="2204864"/>
            <a:ext cx="8659663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5790" indent="-457200"/>
            <a:r>
              <a:rPr lang="en-US" sz="2800" dirty="0" smtClean="0"/>
              <a:t>RGH was used for the Steiner Tree problem, by </a:t>
            </a:r>
            <a:r>
              <a:rPr lang="en-US" sz="2800" dirty="0" err="1" smtClean="0"/>
              <a:t>Zelikovsky</a:t>
            </a:r>
            <a:r>
              <a:rPr lang="en-US" sz="2800" dirty="0" smtClean="0"/>
              <a:t>, and Robins &amp; </a:t>
            </a:r>
            <a:r>
              <a:rPr lang="en-US" sz="2800" dirty="0" err="1" smtClean="0"/>
              <a:t>Zelikovsky</a:t>
            </a:r>
            <a:r>
              <a:rPr lang="en-US" sz="2800" dirty="0" smtClean="0"/>
              <a:t>; our proof follows the survey of </a:t>
            </a:r>
            <a:r>
              <a:rPr lang="en-US" sz="2800" dirty="0" err="1" smtClean="0"/>
              <a:t>Gröpl</a:t>
            </a:r>
            <a:r>
              <a:rPr lang="en-US" sz="2800" dirty="0"/>
              <a:t>, </a:t>
            </a:r>
            <a:r>
              <a:rPr lang="en-US" sz="2800" dirty="0" err="1" smtClean="0"/>
              <a:t>Hougardy</a:t>
            </a:r>
            <a:r>
              <a:rPr lang="en-US" sz="2800" dirty="0"/>
              <a:t>, </a:t>
            </a:r>
            <a:r>
              <a:rPr lang="en-US" sz="2800" dirty="0" err="1" smtClean="0"/>
              <a:t>Nierhoff</a:t>
            </a:r>
            <a:r>
              <a:rPr lang="en-US" sz="2800" dirty="0"/>
              <a:t>, </a:t>
            </a:r>
            <a:r>
              <a:rPr lang="en-US" sz="2800" dirty="0" smtClean="0"/>
              <a:t>&amp; </a:t>
            </a:r>
            <a:r>
              <a:rPr lang="en-US" sz="2800" dirty="0" err="1" smtClean="0"/>
              <a:t>Prömel</a:t>
            </a:r>
            <a:r>
              <a:rPr lang="en-US" sz="2800" dirty="0"/>
              <a:t>.</a:t>
            </a:r>
            <a:r>
              <a:rPr lang="en-US" sz="2800" dirty="0" smtClean="0"/>
              <a:t> </a:t>
            </a:r>
          </a:p>
          <a:p>
            <a:pPr marL="605790" indent="-457200"/>
            <a:r>
              <a:rPr lang="en-US" sz="2800" dirty="0"/>
              <a:t>E</a:t>
            </a:r>
            <a:r>
              <a:rPr lang="en-US" sz="2800" dirty="0" smtClean="0"/>
              <a:t>xplicit </a:t>
            </a:r>
            <a:r>
              <a:rPr lang="en-US" sz="2800" dirty="0"/>
              <a:t>formulation of the Generalized Min-Covering problem </a:t>
            </a:r>
            <a:r>
              <a:rPr lang="en-US" sz="2800" dirty="0" smtClean="0"/>
              <a:t>and the applications given here, are  new.</a:t>
            </a:r>
          </a:p>
          <a:p>
            <a:pPr marL="605790" indent="-457200"/>
            <a:r>
              <a:rPr lang="en-US" sz="2800" dirty="0" smtClean="0"/>
              <a:t>Our approach gives a unifying and simpler description and analysis of approximation algorithms for the  Steiner Tree problem; e.g., of the “Loss Contraction Algorithm” of Robins &amp; </a:t>
            </a:r>
            <a:r>
              <a:rPr lang="en-US" sz="2800" dirty="0" err="1" smtClean="0"/>
              <a:t>Zelikovsky</a:t>
            </a:r>
            <a:r>
              <a:rPr lang="en-US" sz="2800" dirty="0" smtClean="0"/>
              <a:t>.</a:t>
            </a:r>
          </a:p>
        </p:txBody>
      </p:sp>
      <p:pic>
        <p:nvPicPr>
          <p:cNvPr id="1026" name="Picture 2" descr="C:\My Documents\Z\papers\ACT-FL\Edge-Cover\Eli version\MFCS 2019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4744"/>
            <a:ext cx="246697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270223" y="1196752"/>
                <a:ext cx="5885953" cy="10801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05790" indent="-457200"/>
                <a:r>
                  <a:rPr lang="en-US" sz="2800" dirty="0" smtClean="0">
                    <a:solidFill>
                      <a:srgbClr val="FF0000"/>
                    </a:solidFill>
                  </a:rPr>
                  <a:t>RGH is a great tool (!) to convert ratio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into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(</a:t>
                </a:r>
                <a:r>
                  <a:rPr lang="en-US" sz="1800" dirty="0" smtClean="0"/>
                  <a:t>provided that…</a:t>
                </a:r>
                <a:r>
                  <a:rPr lang="en-US" sz="2800" dirty="0" smtClean="0"/>
                  <a:t>).</a:t>
                </a:r>
                <a:endParaRPr lang="en-US" sz="1800" dirty="0" smtClean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23" y="1196752"/>
                <a:ext cx="5885953" cy="1080120"/>
              </a:xfrm>
              <a:prstGeom prst="rect">
                <a:avLst/>
              </a:prstGeom>
              <a:blipFill rotWithShape="1">
                <a:blip r:embed="rId3"/>
                <a:stretch>
                  <a:fillRect t="-5056" b="-33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16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517632" cy="1008112"/>
          </a:xfrm>
        </p:spPr>
        <p:txBody>
          <a:bodyPr>
            <a:normAutofit/>
          </a:bodyPr>
          <a:lstStyle/>
          <a:p>
            <a:r>
              <a:rPr lang="en-US" dirty="0" smtClean="0"/>
              <a:t>Open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288032" y="1268760"/>
                <a:ext cx="8316416" cy="43204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05790" indent="-457200"/>
                <a:r>
                  <a:rPr lang="en-US" sz="2800" dirty="0" smtClean="0"/>
                  <a:t>For the Facility Location problem, no “good” slope based approximation hardness results are known.</a:t>
                </a:r>
              </a:p>
              <a:p>
                <a:pPr marL="605790" indent="-457200"/>
                <a:r>
                  <a:rPr lang="en-US" sz="2800" dirty="0" smtClean="0"/>
                  <a:t>There are several ways to define the “coverage” and the “partial cover” version of these problems.     This is currently a work in progress.</a:t>
                </a:r>
              </a:p>
              <a:p>
                <a:pPr marL="605790" indent="-457200"/>
                <a:r>
                  <a:rPr lang="en-US" sz="2800" dirty="0" smtClean="0"/>
                  <a:t>[</a:t>
                </a:r>
                <a:r>
                  <a:rPr lang="en-US" sz="2800" dirty="0" err="1" smtClean="0"/>
                  <a:t>Slavik</a:t>
                </a:r>
                <a:r>
                  <a:rPr lang="en-US" sz="2800" dirty="0" smtClean="0"/>
                  <a:t> 96] showed that the greedy algorithm for Set-Cover has ratio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 smtClean="0"/>
                  <a:t>; our slope based ratio for FL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sz="2800" i="1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ln</m:t>
                        </m:r>
                      </m:fName>
                      <m:e>
                        <m:func>
                          <m:func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 smtClean="0"/>
                  <a:t>. The connection between these two results is not clear.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32" y="1268760"/>
                <a:ext cx="8316416" cy="4320480"/>
              </a:xfrm>
              <a:prstGeom prst="rect">
                <a:avLst/>
              </a:prstGeom>
              <a:blipFill rotWithShape="1">
                <a:blip r:embed="rId2"/>
                <a:stretch>
                  <a:fillRect t="-1269" r="-205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7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34306" y="1196753"/>
                <a:ext cx="5629982" cy="15841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bipartite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𝑅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node weights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:</m:t>
                        </m:r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edge costs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:</m:t>
                        </m:r>
                        <m:r>
                          <a:rPr lang="en-US" i="1">
                            <a:latin typeface="Cambria Math"/>
                          </a:rPr>
                          <m:t>𝑒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34306" y="1196753"/>
                <a:ext cx="5629982" cy="1584175"/>
              </a:xfrm>
              <a:blipFill rotWithShape="1">
                <a:blip r:embed="rId3"/>
                <a:stretch>
                  <a:fillRect l="-2275" t="-7692" b="-73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566917"/>
              </p:ext>
            </p:extLst>
          </p:nvPr>
        </p:nvGraphicFramePr>
        <p:xfrm>
          <a:off x="3924300" y="23368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4" imgW="914400" imgH="179640" progId="Equation.DSMT4">
                  <p:embed/>
                </p:oleObj>
              </mc:Choice>
              <mc:Fallback>
                <p:oleObj name="Equation" r:id="rId4" imgW="914400" imgH="179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4300" y="2336800"/>
                        <a:ext cx="914400" cy="17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467544" y="2708920"/>
                <a:ext cx="8568952" cy="10081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dirty="0" smtClean="0">
                    <a:solidFill>
                      <a:prstClr val="black"/>
                    </a:solidFill>
                  </a:rPr>
                  <a:t>Find:  edge-cover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a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</a:rPr>
                      <m:t>Λ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of stars that covers </a:t>
                </a:r>
                <a:r>
                  <a:rPr lang="en-US" i="1" dirty="0" smtClean="0">
                    <a:solidFill>
                      <a:prstClr val="black"/>
                    </a:solidFill>
                  </a:rPr>
                  <a:t>R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  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         to minimize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Λ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Λ</m:t>
                        </m:r>
                      </m:e>
                    </m:d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08920"/>
                <a:ext cx="8568952" cy="1008113"/>
              </a:xfrm>
              <a:prstGeom prst="rect">
                <a:avLst/>
              </a:prstGeom>
              <a:blipFill rotWithShape="1">
                <a:blip r:embed="rId6"/>
                <a:stretch>
                  <a:fillRect l="-1708" t="-12048" b="-1867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itle 1"/>
          <p:cNvSpPr txBox="1">
            <a:spLocks/>
          </p:cNvSpPr>
          <p:nvPr/>
        </p:nvSpPr>
        <p:spPr>
          <a:xfrm>
            <a:off x="446856" y="332656"/>
            <a:ext cx="830160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Facility Location – graph formulation  </a:t>
            </a:r>
            <a:endParaRPr lang="en-US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67544" y="1124744"/>
            <a:ext cx="1243608" cy="576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dirty="0" smtClean="0">
                <a:solidFill>
                  <a:prstClr val="black"/>
                </a:solidFill>
              </a:rPr>
              <a:t>Given:</a:t>
            </a:r>
            <a:endParaRPr lang="en-US" sz="3000" dirty="0">
              <a:solidFill>
                <a:prstClr val="black"/>
              </a:solidFill>
            </a:endParaRPr>
          </a:p>
        </p:txBody>
      </p:sp>
      <p:sp>
        <p:nvSpPr>
          <p:cNvPr id="93" name="אליפסה 92"/>
          <p:cNvSpPr/>
          <p:nvPr/>
        </p:nvSpPr>
        <p:spPr>
          <a:xfrm>
            <a:off x="3828784" y="4205375"/>
            <a:ext cx="599200" cy="600488"/>
          </a:xfrm>
          <a:prstGeom prst="ellipse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cxnSp>
        <p:nvCxnSpPr>
          <p:cNvPr id="97" name="מחבר ישר 96"/>
          <p:cNvCxnSpPr>
            <a:stCxn id="119" idx="0"/>
            <a:endCxn id="93" idx="2"/>
          </p:cNvCxnSpPr>
          <p:nvPr/>
        </p:nvCxnSpPr>
        <p:spPr>
          <a:xfrm flipV="1">
            <a:off x="2999392" y="4505619"/>
            <a:ext cx="829392" cy="12839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419872" y="4169043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2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048164" y="4149080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3</a:t>
            </a:r>
            <a:endParaRPr lang="he-IL" sz="3200" dirty="0">
              <a:solidFill>
                <a:prstClr val="black"/>
              </a:solidFill>
            </a:endParaRPr>
          </a:p>
        </p:txBody>
      </p:sp>
      <p:cxnSp>
        <p:nvCxnSpPr>
          <p:cNvPr id="102" name="מחבר ישר 101"/>
          <p:cNvCxnSpPr>
            <a:stCxn id="120" idx="2"/>
            <a:endCxn id="93" idx="4"/>
          </p:cNvCxnSpPr>
          <p:nvPr/>
        </p:nvCxnSpPr>
        <p:spPr>
          <a:xfrm flipH="1" flipV="1">
            <a:off x="4128384" y="4805863"/>
            <a:ext cx="564496" cy="12839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מחבר ישר 102"/>
          <p:cNvCxnSpPr>
            <a:stCxn id="118" idx="2"/>
          </p:cNvCxnSpPr>
          <p:nvPr/>
        </p:nvCxnSpPr>
        <p:spPr>
          <a:xfrm flipH="1" flipV="1">
            <a:off x="4420654" y="4573799"/>
            <a:ext cx="2239578" cy="15159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מחבר ישר 103"/>
          <p:cNvCxnSpPr/>
          <p:nvPr/>
        </p:nvCxnSpPr>
        <p:spPr>
          <a:xfrm flipV="1">
            <a:off x="3304530" y="4573799"/>
            <a:ext cx="2180438" cy="14978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מחבר ישר 104"/>
          <p:cNvCxnSpPr>
            <a:stCxn id="120" idx="6"/>
          </p:cNvCxnSpPr>
          <p:nvPr/>
        </p:nvCxnSpPr>
        <p:spPr>
          <a:xfrm flipV="1">
            <a:off x="5292080" y="4805864"/>
            <a:ext cx="496726" cy="12839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מחבר ישר 105"/>
          <p:cNvCxnSpPr>
            <a:stCxn id="118" idx="0"/>
          </p:cNvCxnSpPr>
          <p:nvPr/>
        </p:nvCxnSpPr>
        <p:spPr>
          <a:xfrm flipH="1" flipV="1">
            <a:off x="6084168" y="4573799"/>
            <a:ext cx="875664" cy="121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2987824" y="4969842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1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412542" y="5393179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5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624228" y="5041850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2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112060" y="5249163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1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463988" y="5257874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3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968826" y="5257874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4</a:t>
            </a:r>
            <a:endParaRPr lang="he-IL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7092280" y="4173528"/>
                <a:ext cx="576064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he-IL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4173528"/>
                <a:ext cx="576064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7790693" y="5733256"/>
                <a:ext cx="576064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he-IL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693" y="5733256"/>
                <a:ext cx="576064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אליפסה 116"/>
          <p:cNvSpPr/>
          <p:nvPr/>
        </p:nvSpPr>
        <p:spPr>
          <a:xfrm>
            <a:off x="5484968" y="4205375"/>
            <a:ext cx="599200" cy="600488"/>
          </a:xfrm>
          <a:prstGeom prst="ellipse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8" name="אליפסה 117"/>
          <p:cNvSpPr/>
          <p:nvPr/>
        </p:nvSpPr>
        <p:spPr>
          <a:xfrm>
            <a:off x="6660232" y="5789551"/>
            <a:ext cx="599200" cy="6004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9" name="אליפסה 118"/>
          <p:cNvSpPr/>
          <p:nvPr/>
        </p:nvSpPr>
        <p:spPr>
          <a:xfrm>
            <a:off x="2699792" y="5789551"/>
            <a:ext cx="599200" cy="6004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" name="אליפסה 119"/>
          <p:cNvSpPr/>
          <p:nvPr/>
        </p:nvSpPr>
        <p:spPr>
          <a:xfrm>
            <a:off x="4692880" y="5789551"/>
            <a:ext cx="599200" cy="6004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839152" y="4157791"/>
                <a:ext cx="2004656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Λ</m:t>
                          </m:r>
                        </m:e>
                      </m:d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he-IL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52" y="4157791"/>
                <a:ext cx="2004656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737574" y="4949879"/>
                <a:ext cx="2106234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Λ</m:t>
                          </m:r>
                        </m:e>
                      </m:d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he-IL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74" y="4949879"/>
                <a:ext cx="2106234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28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1" grpId="0"/>
      <p:bldP spid="112" grpId="0"/>
      <p:bldP spid="128" grpId="0"/>
      <p:bldP spid="1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5" descr="thgenie_applause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2133005"/>
            <a:ext cx="4105275" cy="3024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2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2853730"/>
            <a:ext cx="31877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517632" cy="100811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Thank you for attention!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22709" y="5445224"/>
            <a:ext cx="851763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Questions?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373616" cy="1008112"/>
          </a:xfrm>
        </p:spPr>
        <p:txBody>
          <a:bodyPr>
            <a:normAutofit/>
          </a:bodyPr>
          <a:lstStyle/>
          <a:p>
            <a:r>
              <a:rPr lang="en-US" dirty="0" err="1" smtClean="0"/>
              <a:t>Approximability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340769"/>
                <a:ext cx="8640960" cy="1656183"/>
              </a:xfrm>
            </p:spPr>
            <p:txBody>
              <a:bodyPr>
                <a:normAutofit fontScale="92500"/>
              </a:bodyPr>
              <a:lstStyle/>
              <a:p>
                <a:pPr marL="514350" indent="-365760">
                  <a:buFont typeface="+mj-lt"/>
                  <a:buAutoNum type="arabicPeriod"/>
                </a:pPr>
                <a:r>
                  <a:rPr lang="en-US" dirty="0" smtClean="0"/>
                  <a:t>Costs = 0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⟹ </m:t>
                    </m:r>
                  </m:oMath>
                </a14:m>
                <a:r>
                  <a:rPr lang="en-US" dirty="0" smtClean="0"/>
                  <a:t>Weighted Set-Cover                           approximation </a:t>
                </a:r>
                <a:r>
                  <a:rPr lang="en-US" dirty="0"/>
                  <a:t>threshold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pPr marL="514350" indent="-365760">
                  <a:buFont typeface="+mj-lt"/>
                  <a:buAutoNum type="arabicPeriod"/>
                </a:pPr>
                <a:r>
                  <a:rPr lang="en-US" dirty="0" smtClean="0"/>
                  <a:t>Approximation ratio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ln</m:t>
                    </m:r>
                    <m:r>
                      <a:rPr lang="en-US" b="0" i="1" smtClean="0">
                        <a:latin typeface="Cambria Math"/>
                      </a:rPr>
                      <m:t>⁡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 smtClean="0"/>
                  <a:t> (Submodular Cover)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340769"/>
                <a:ext cx="8640960" cy="1656183"/>
              </a:xfrm>
              <a:blipFill rotWithShape="1">
                <a:blip r:embed="rId3"/>
                <a:stretch>
                  <a:fillRect t="-4779" r="-494" b="-55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826118"/>
              </p:ext>
            </p:extLst>
          </p:nvPr>
        </p:nvGraphicFramePr>
        <p:xfrm>
          <a:off x="3924300" y="23368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4" imgW="914400" imgH="179640" progId="Equation.DSMT4">
                  <p:embed/>
                </p:oleObj>
              </mc:Choice>
              <mc:Fallback>
                <p:oleObj name="Equation" r:id="rId4" imgW="914400" imgH="179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4300" y="2336800"/>
                        <a:ext cx="914400" cy="17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Content Placeholder 2"/>
          <p:cNvSpPr txBox="1">
            <a:spLocks/>
          </p:cNvSpPr>
          <p:nvPr/>
        </p:nvSpPr>
        <p:spPr>
          <a:xfrm>
            <a:off x="4547819" y="3284984"/>
            <a:ext cx="32403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prstClr val="black"/>
                </a:solidFill>
              </a:rPr>
              <a:t>End of talk . . .</a:t>
            </a:r>
          </a:p>
        </p:txBody>
      </p:sp>
      <p:pic>
        <p:nvPicPr>
          <p:cNvPr id="229392" name="Picture 16" descr="C:\Users\LT-NUTOV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1453"/>
            <a:ext cx="2592288" cy="195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ontent Placeholder 2"/>
          <p:cNvSpPr txBox="1">
            <a:spLocks/>
          </p:cNvSpPr>
          <p:nvPr/>
        </p:nvSpPr>
        <p:spPr>
          <a:xfrm>
            <a:off x="518864" y="5121189"/>
            <a:ext cx="8445624" cy="1404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buAutoNum type="arabicPeriod" startAt="3"/>
            </a:pPr>
            <a:r>
              <a:rPr lang="en-US" dirty="0" smtClean="0"/>
              <a:t>Metric costs:      ratio     1.488 [Li 11]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                      threshold 1.466 [</a:t>
            </a:r>
            <a:r>
              <a:rPr lang="en-US" dirty="0" err="1" smtClean="0"/>
              <a:t>Guha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Khuller</a:t>
            </a:r>
            <a:r>
              <a:rPr lang="en-US" dirty="0" smtClean="0"/>
              <a:t> 99]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                                      gap=0.022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572000" y="4005064"/>
            <a:ext cx="32403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prstClr val="black"/>
                </a:solidFill>
              </a:rPr>
              <a:t>Questions?</a:t>
            </a:r>
          </a:p>
        </p:txBody>
      </p:sp>
      <p:pic>
        <p:nvPicPr>
          <p:cNvPr id="11" name="Picture 2" descr="C:\Users\User\AppData\Local\Microsoft\Windows\INetCache\IE\P9KSO4OT\vraag[1]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188640"/>
            <a:ext cx="1224136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656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373616" cy="1008112"/>
          </a:xfrm>
        </p:spPr>
        <p:txBody>
          <a:bodyPr>
            <a:normAutofit/>
          </a:bodyPr>
          <a:lstStyle/>
          <a:p>
            <a:r>
              <a:rPr lang="en-US" dirty="0" smtClean="0"/>
              <a:t>Teaser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1656183"/>
          </a:xfrm>
        </p:spPr>
        <p:txBody>
          <a:bodyPr>
            <a:normAutofit fontScale="92500"/>
          </a:bodyPr>
          <a:lstStyle/>
          <a:p>
            <a:pPr marL="605790" indent="-457200"/>
            <a:r>
              <a:rPr lang="en-US" dirty="0" smtClean="0"/>
              <a:t>In many scenarios the costs are: not metric, not 0. </a:t>
            </a:r>
          </a:p>
          <a:p>
            <a:pPr marL="605790" indent="-457200"/>
            <a:r>
              <a:rPr lang="en-US" dirty="0" smtClean="0"/>
              <a:t>What ratio can we expect (in the non metric case) when: weights </a:t>
            </a:r>
            <a:r>
              <a:rPr lang="en-US" dirty="0"/>
              <a:t>≤ </a:t>
            </a:r>
            <a:r>
              <a:rPr lang="en-US" dirty="0" smtClean="0">
                <a:latin typeface="Calibri"/>
              </a:rPr>
              <a:t>1000, costs </a:t>
            </a:r>
            <a:r>
              <a:rPr lang="en-US" dirty="0"/>
              <a:t>≥</a:t>
            </a:r>
            <a:r>
              <a:rPr lang="en-US" dirty="0" smtClean="0">
                <a:latin typeface="Calibri"/>
              </a:rPr>
              <a:t> 1?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043608" y="4437112"/>
            <a:ext cx="4663356" cy="187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lphaLcPeriod"/>
            </a:pPr>
            <a:r>
              <a:rPr lang="en-US" dirty="0" smtClean="0"/>
              <a:t>1+ln|</a:t>
            </a:r>
            <a:r>
              <a:rPr lang="en-US" i="1" dirty="0" smtClean="0"/>
              <a:t>R</a:t>
            </a:r>
            <a:r>
              <a:rPr lang="en-US" dirty="0" smtClean="0"/>
              <a:t>|   </a:t>
            </a:r>
          </a:p>
          <a:p>
            <a:pPr marL="514350" indent="-514350">
              <a:buAutoNum type="alphaLcPeriod"/>
            </a:pPr>
            <a:r>
              <a:rPr lang="en-US" dirty="0" smtClean="0"/>
              <a:t>1+ln(1001) </a:t>
            </a:r>
            <a:r>
              <a:rPr lang="en-US" dirty="0" smtClean="0">
                <a:latin typeface="Calibri"/>
              </a:rPr>
              <a:t>≈ 8   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Calibri"/>
              </a:rPr>
              <a:t>ln(1000)-</a:t>
            </a:r>
            <a:r>
              <a:rPr lang="en-US" dirty="0" err="1" smtClean="0">
                <a:latin typeface="Calibri"/>
              </a:rPr>
              <a:t>lnln</a:t>
            </a:r>
            <a:r>
              <a:rPr lang="en-US" dirty="0" smtClean="0">
                <a:latin typeface="Calibri"/>
              </a:rPr>
              <a:t>(1000) </a:t>
            </a:r>
            <a:r>
              <a:rPr lang="en-US" dirty="0" smtClean="0"/>
              <a:t>≈ </a:t>
            </a:r>
            <a:r>
              <a:rPr lang="en-US" dirty="0" smtClean="0">
                <a:latin typeface="Calibri"/>
              </a:rPr>
              <a:t>5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lphaLcPeriod"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5" name="אליפסה 4"/>
          <p:cNvSpPr/>
          <p:nvPr/>
        </p:nvSpPr>
        <p:spPr>
          <a:xfrm>
            <a:off x="1043608" y="5728901"/>
            <a:ext cx="432048" cy="4364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0" name="אליפסה 79"/>
          <p:cNvSpPr/>
          <p:nvPr/>
        </p:nvSpPr>
        <p:spPr>
          <a:xfrm>
            <a:off x="4973178" y="3269271"/>
            <a:ext cx="599200" cy="600488"/>
          </a:xfrm>
          <a:prstGeom prst="ellipse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1" name="מחבר ישר 80"/>
          <p:cNvCxnSpPr>
            <a:stCxn id="99" idx="0"/>
            <a:endCxn id="80" idx="2"/>
          </p:cNvCxnSpPr>
          <p:nvPr/>
        </p:nvCxnSpPr>
        <p:spPr>
          <a:xfrm flipV="1">
            <a:off x="4439552" y="3569515"/>
            <a:ext cx="533626" cy="9151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35096" y="2852936"/>
            <a:ext cx="120613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1000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115416" y="2852936"/>
            <a:ext cx="90523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500</a:t>
            </a:r>
            <a:endParaRPr lang="he-IL" sz="3200" dirty="0">
              <a:solidFill>
                <a:prstClr val="black"/>
              </a:solidFill>
            </a:endParaRPr>
          </a:p>
        </p:txBody>
      </p:sp>
      <p:cxnSp>
        <p:nvCxnSpPr>
          <p:cNvPr id="84" name="מחבר ישר 83"/>
          <p:cNvCxnSpPr>
            <a:stCxn id="100" idx="2"/>
            <a:endCxn id="80" idx="4"/>
          </p:cNvCxnSpPr>
          <p:nvPr/>
        </p:nvCxnSpPr>
        <p:spPr>
          <a:xfrm flipH="1" flipV="1">
            <a:off x="5272778" y="3869759"/>
            <a:ext cx="564496" cy="9238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מחבר ישר 84"/>
          <p:cNvCxnSpPr>
            <a:stCxn id="98" idx="2"/>
            <a:endCxn id="80" idx="6"/>
          </p:cNvCxnSpPr>
          <p:nvPr/>
        </p:nvCxnSpPr>
        <p:spPr>
          <a:xfrm flipH="1" flipV="1">
            <a:off x="5572378" y="3569515"/>
            <a:ext cx="1926214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מחבר ישר 85"/>
          <p:cNvCxnSpPr>
            <a:stCxn id="99" idx="6"/>
            <a:endCxn id="97" idx="2"/>
          </p:cNvCxnSpPr>
          <p:nvPr/>
        </p:nvCxnSpPr>
        <p:spPr>
          <a:xfrm flipV="1">
            <a:off x="4739152" y="3497507"/>
            <a:ext cx="1890210" cy="12874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מחבר ישר 86"/>
          <p:cNvCxnSpPr>
            <a:stCxn id="100" idx="6"/>
            <a:endCxn id="97" idx="4"/>
          </p:cNvCxnSpPr>
          <p:nvPr/>
        </p:nvCxnSpPr>
        <p:spPr>
          <a:xfrm flipV="1">
            <a:off x="6436474" y="3797751"/>
            <a:ext cx="492488" cy="99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מחבר ישר 87"/>
          <p:cNvCxnSpPr>
            <a:stCxn id="98" idx="0"/>
            <a:endCxn id="97" idx="6"/>
          </p:cNvCxnSpPr>
          <p:nvPr/>
        </p:nvCxnSpPr>
        <p:spPr>
          <a:xfrm flipH="1" flipV="1">
            <a:off x="7228562" y="3497507"/>
            <a:ext cx="569630" cy="99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283968" y="3852337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1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788024" y="4097035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5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524328" y="3789040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2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336196" y="4068361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1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544108" y="4077072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3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948264" y="4077072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4</a:t>
            </a:r>
            <a:endParaRPr lang="he-IL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8051520" y="3060249"/>
                <a:ext cx="576064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he-IL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520" y="3060249"/>
                <a:ext cx="576064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8172400" y="4500409"/>
                <a:ext cx="576064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he-IL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4500409"/>
                <a:ext cx="57606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אליפסה 96"/>
          <p:cNvSpPr/>
          <p:nvPr/>
        </p:nvSpPr>
        <p:spPr>
          <a:xfrm>
            <a:off x="6629362" y="3197263"/>
            <a:ext cx="599200" cy="600488"/>
          </a:xfrm>
          <a:prstGeom prst="ellipse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8" name="אליפסה 97"/>
          <p:cNvSpPr/>
          <p:nvPr/>
        </p:nvSpPr>
        <p:spPr>
          <a:xfrm>
            <a:off x="7498592" y="4493407"/>
            <a:ext cx="599200" cy="6004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9" name="אליפסה 98"/>
          <p:cNvSpPr/>
          <p:nvPr/>
        </p:nvSpPr>
        <p:spPr>
          <a:xfrm>
            <a:off x="4139952" y="4484696"/>
            <a:ext cx="599200" cy="6004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0" name="אליפסה 99"/>
          <p:cNvSpPr/>
          <p:nvPr/>
        </p:nvSpPr>
        <p:spPr>
          <a:xfrm>
            <a:off x="5837274" y="4493407"/>
            <a:ext cx="599200" cy="6004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753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מחבר ישר 33"/>
          <p:cNvCxnSpPr/>
          <p:nvPr/>
        </p:nvCxnSpPr>
        <p:spPr>
          <a:xfrm flipV="1">
            <a:off x="1475656" y="2729843"/>
            <a:ext cx="533626" cy="9151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373616" cy="1008112"/>
          </a:xfrm>
        </p:spPr>
        <p:txBody>
          <a:bodyPr>
            <a:normAutofit/>
          </a:bodyPr>
          <a:lstStyle/>
          <a:p>
            <a:r>
              <a:rPr lang="en-US" dirty="0" smtClean="0"/>
              <a:t>Slope based approximation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7"/>
            <a:ext cx="4032448" cy="504055"/>
          </a:xfrm>
        </p:spPr>
        <p:txBody>
          <a:bodyPr>
            <a:normAutofit fontScale="92500" lnSpcReduction="10000"/>
          </a:bodyPr>
          <a:lstStyle/>
          <a:p>
            <a:pPr marL="148590" indent="0">
              <a:buNone/>
            </a:pPr>
            <a:r>
              <a:rPr lang="en-US" b="1" dirty="0" smtClean="0"/>
              <a:t>Slope</a:t>
            </a:r>
            <a:r>
              <a:rPr lang="en-US" dirty="0" smtClean="0"/>
              <a:t> of a FL instance: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611560" y="4437112"/>
                <a:ext cx="8208912" cy="1800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𝜔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ℕ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𝜃</m:t>
                              </m:r>
                            </m:den>
                          </m:f>
                        </m:e>
                      </m:func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       </m:t>
                      </m:r>
                      <m:r>
                        <a:rPr lang="en-US" i="1">
                          <a:latin typeface="Cambria Math"/>
                        </a:rPr>
                        <m:t>𝜔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𝜃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 algn="just">
                  <a:buNone/>
                </a:pPr>
                <a:endParaRPr lang="en-US" sz="2100" dirty="0" smtClean="0"/>
              </a:p>
              <a:p>
                <a:pPr marL="0" indent="0" algn="just">
                  <a:buNone/>
                </a:pPr>
                <a:r>
                  <a:rPr lang="en-US" dirty="0" smtClean="0"/>
                  <a:t>Fact: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r>
                      <a:rPr lang="en-US" b="0" i="1" dirty="0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≈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437112"/>
                <a:ext cx="8208912" cy="1800200"/>
              </a:xfrm>
              <a:prstGeom prst="rect">
                <a:avLst/>
              </a:prstGeom>
              <a:blipFill rotWithShape="1">
                <a:blip r:embed="rId2"/>
                <a:stretch>
                  <a:fillRect l="-1707" b="-105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>
              <a:xfrm>
                <a:off x="4211960" y="1196752"/>
                <a:ext cx="2736304" cy="10081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59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𝜃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𝑆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𝑟𝑠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196752"/>
                <a:ext cx="2736304" cy="10081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אליפסה 28"/>
          <p:cNvSpPr/>
          <p:nvPr/>
        </p:nvSpPr>
        <p:spPr>
          <a:xfrm>
            <a:off x="2020850" y="2396464"/>
            <a:ext cx="599200" cy="600488"/>
          </a:xfrm>
          <a:prstGeom prst="ellipse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0" name="מחבר ישר 29"/>
          <p:cNvCxnSpPr>
            <a:stCxn id="70" idx="0"/>
            <a:endCxn id="29" idx="2"/>
          </p:cNvCxnSpPr>
          <p:nvPr/>
        </p:nvCxnSpPr>
        <p:spPr>
          <a:xfrm flipV="1">
            <a:off x="1487224" y="2696708"/>
            <a:ext cx="533626" cy="9151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282768" y="1980129"/>
            <a:ext cx="120613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1000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63088" y="1980129"/>
            <a:ext cx="90523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500</a:t>
            </a:r>
            <a:endParaRPr lang="he-IL" sz="3200" dirty="0">
              <a:solidFill>
                <a:prstClr val="black"/>
              </a:solidFill>
            </a:endParaRPr>
          </a:p>
        </p:txBody>
      </p:sp>
      <p:cxnSp>
        <p:nvCxnSpPr>
          <p:cNvPr id="55" name="מחבר ישר 54"/>
          <p:cNvCxnSpPr>
            <a:stCxn id="71" idx="2"/>
            <a:endCxn id="29" idx="4"/>
          </p:cNvCxnSpPr>
          <p:nvPr/>
        </p:nvCxnSpPr>
        <p:spPr>
          <a:xfrm flipH="1" flipV="1">
            <a:off x="2320450" y="2996952"/>
            <a:ext cx="564496" cy="9238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ישר 55"/>
          <p:cNvCxnSpPr>
            <a:stCxn id="69" idx="2"/>
            <a:endCxn id="29" idx="6"/>
          </p:cNvCxnSpPr>
          <p:nvPr/>
        </p:nvCxnSpPr>
        <p:spPr>
          <a:xfrm flipH="1" flipV="1">
            <a:off x="2620050" y="2696708"/>
            <a:ext cx="1926214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ישר 56"/>
          <p:cNvCxnSpPr>
            <a:stCxn id="70" idx="6"/>
            <a:endCxn id="68" idx="2"/>
          </p:cNvCxnSpPr>
          <p:nvPr/>
        </p:nvCxnSpPr>
        <p:spPr>
          <a:xfrm flipV="1">
            <a:off x="1786824" y="2624700"/>
            <a:ext cx="1890210" cy="12874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ישר 57"/>
          <p:cNvCxnSpPr>
            <a:stCxn id="71" idx="6"/>
            <a:endCxn id="68" idx="4"/>
          </p:cNvCxnSpPr>
          <p:nvPr/>
        </p:nvCxnSpPr>
        <p:spPr>
          <a:xfrm flipV="1">
            <a:off x="3484146" y="2924944"/>
            <a:ext cx="492488" cy="99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ישר 58"/>
          <p:cNvCxnSpPr>
            <a:stCxn id="69" idx="0"/>
            <a:endCxn id="68" idx="6"/>
          </p:cNvCxnSpPr>
          <p:nvPr/>
        </p:nvCxnSpPr>
        <p:spPr>
          <a:xfrm flipH="1" flipV="1">
            <a:off x="4276234" y="2624700"/>
            <a:ext cx="569630" cy="99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331640" y="2979530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1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835696" y="3224228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5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72000" y="2916233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2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83868" y="3195554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1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591780" y="3204265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3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95936" y="3204265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4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68" name="אליפסה 67"/>
          <p:cNvSpPr/>
          <p:nvPr/>
        </p:nvSpPr>
        <p:spPr>
          <a:xfrm>
            <a:off x="3677034" y="2324456"/>
            <a:ext cx="599200" cy="600488"/>
          </a:xfrm>
          <a:prstGeom prst="ellipse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אליפסה 68"/>
          <p:cNvSpPr/>
          <p:nvPr/>
        </p:nvSpPr>
        <p:spPr>
          <a:xfrm>
            <a:off x="4546264" y="3620600"/>
            <a:ext cx="599200" cy="6004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אליפסה 69"/>
          <p:cNvSpPr/>
          <p:nvPr/>
        </p:nvSpPr>
        <p:spPr>
          <a:xfrm>
            <a:off x="1187624" y="3611889"/>
            <a:ext cx="599200" cy="6004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אליפסה 70"/>
          <p:cNvSpPr/>
          <p:nvPr/>
        </p:nvSpPr>
        <p:spPr>
          <a:xfrm>
            <a:off x="2884946" y="3620600"/>
            <a:ext cx="599200" cy="6004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220072" y="2568521"/>
                <a:ext cx="3744416" cy="101431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𝜃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1000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1000</m:t>
                      </m:r>
                    </m:oMath>
                  </m:oMathPara>
                </a14:m>
                <a:endParaRPr lang="he-IL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568521"/>
                <a:ext cx="3744416" cy="10143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1331640" y="2996952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2</a:t>
            </a:r>
            <a:endParaRPr lang="he-IL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076056" y="2548697"/>
                <a:ext cx="3744416" cy="102431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𝜃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1000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500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he-IL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548697"/>
                <a:ext cx="3744416" cy="10243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מחבר ישר 34"/>
          <p:cNvCxnSpPr/>
          <p:nvPr/>
        </p:nvCxnSpPr>
        <p:spPr>
          <a:xfrm flipV="1">
            <a:off x="3491880" y="2924944"/>
            <a:ext cx="492488" cy="9959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13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0" grpId="0"/>
      <p:bldP spid="72" grpId="0"/>
      <p:bldP spid="73" grpId="0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7725544" cy="1008112"/>
          </a:xfrm>
        </p:spPr>
        <p:txBody>
          <a:bodyPr>
            <a:normAutofit/>
          </a:bodyPr>
          <a:lstStyle/>
          <a:p>
            <a:r>
              <a:rPr lang="en-US" dirty="0" smtClean="0"/>
              <a:t>Slope based approximation ratio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4149081"/>
                <a:ext cx="7920880" cy="1555719"/>
              </a:xfrm>
            </p:spPr>
            <p:txBody>
              <a:bodyPr>
                <a:normAutofit fontScale="92500" lnSpcReduction="10000"/>
              </a:bodyPr>
              <a:lstStyle/>
              <a:p>
                <a:pPr marL="14859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Facility Location admits approximation ratios:</a:t>
                </a:r>
              </a:p>
              <a:p>
                <a:pPr marL="605790" indent="-457200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 for arbitrary costs</a:t>
                </a:r>
              </a:p>
              <a:p>
                <a:pPr marL="605790" indent="-457200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 for locally uniform costs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4149081"/>
                <a:ext cx="7920880" cy="1555719"/>
              </a:xfrm>
              <a:blipFill rotWithShape="1">
                <a:blip r:embed="rId2"/>
                <a:stretch>
                  <a:fillRect t="-7843" b="-941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708278"/>
            <a:ext cx="2133600" cy="365125"/>
          </a:xfrm>
        </p:spPr>
        <p:txBody>
          <a:bodyPr/>
          <a:lstStyle/>
          <a:p>
            <a:fld id="{6D6A4B56-60CD-4619-9AC4-C819930846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95536" y="3861048"/>
            <a:ext cx="8136904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טבלה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3986666"/>
                  </p:ext>
                </p:extLst>
              </p:nvPr>
            </p:nvGraphicFramePr>
            <p:xfrm>
              <a:off x="611560" y="1268760"/>
              <a:ext cx="7260136" cy="259080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004277"/>
                    <a:gridCol w="1004277"/>
                    <a:gridCol w="1004277"/>
                    <a:gridCol w="1004277"/>
                    <a:gridCol w="1004277"/>
                    <a:gridCol w="2238751"/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10</a:t>
                          </a:r>
                          <a:r>
                            <a:rPr lang="en-US" sz="2800" baseline="30000" dirty="0" smtClean="0"/>
                            <a:t>6</a:t>
                          </a:r>
                          <a:endParaRPr lang="he-IL" sz="28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1000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100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5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1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he-IL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11.47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5.422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3.636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1.815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1.279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𝜔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he-IL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11.09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5.081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3.343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1.664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1.217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+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he-IL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11.19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4.976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3.078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1.134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-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latin typeface="Cambria Math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he-IL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14.82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7.909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5.616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2.800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1.700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𝜃</m:t>
                                        </m:r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he-IL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טבלה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5489704"/>
                  </p:ext>
                </p:extLst>
              </p:nvPr>
            </p:nvGraphicFramePr>
            <p:xfrm>
              <a:off x="611560" y="1268760"/>
              <a:ext cx="7260136" cy="259080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004277"/>
                    <a:gridCol w="1004277"/>
                    <a:gridCol w="1004277"/>
                    <a:gridCol w="1004277"/>
                    <a:gridCol w="1004277"/>
                    <a:gridCol w="2238751"/>
                  </a:tblGrid>
                  <a:tr h="5181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10</a:t>
                          </a:r>
                          <a:r>
                            <a:rPr lang="en-US" sz="2800" baseline="30000" dirty="0" smtClean="0"/>
                            <a:t>6</a:t>
                          </a:r>
                          <a:endParaRPr lang="he-IL" sz="28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1000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100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5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1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4523" t="-10588" r="-272" b="-434118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11.47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5.422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3.636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1.815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1.279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4523" t="-110588" r="-272" b="-334118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11.09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5.081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3.343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1.664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1.217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4523" t="-210588" r="-272" b="-234118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11.19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4.976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3.078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1.134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-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4523" t="-310588" r="-272" b="-134118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14.82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7.909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5.616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2.800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sz="2800" dirty="0" smtClean="0"/>
                            <a:t>1.700</a:t>
                          </a:r>
                          <a:endParaRPr lang="he-IL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4523" t="-410588" r="-272" b="-341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3491880" y="5488776"/>
            <a:ext cx="3024336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600" dirty="0" smtClean="0"/>
              <a:t>each facility has </a:t>
            </a:r>
          </a:p>
          <a:p>
            <a:r>
              <a:rPr lang="en-US" sz="2600" dirty="0" smtClean="0"/>
              <a:t>uniform service costs</a:t>
            </a:r>
            <a:endParaRPr lang="he-IL" sz="2600" dirty="0"/>
          </a:p>
        </p:txBody>
      </p:sp>
      <p:sp>
        <p:nvSpPr>
          <p:cNvPr id="8" name="מלבן מעוגל 7"/>
          <p:cNvSpPr/>
          <p:nvPr/>
        </p:nvSpPr>
        <p:spPr>
          <a:xfrm>
            <a:off x="3203848" y="5157192"/>
            <a:ext cx="3312368" cy="1213683"/>
          </a:xfrm>
          <a:prstGeom prst="round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829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619672" y="3717032"/>
                <a:ext cx="4464496" cy="1224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ℕ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𝜃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717032"/>
                <a:ext cx="4464496" cy="12241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6856" y="260648"/>
                <a:ext cx="8517632" cy="100811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R</a:t>
                </a:r>
                <a:r>
                  <a:rPr lang="en-US" dirty="0" smtClean="0"/>
                  <a:t>atio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 smtClean="0"/>
                  <a:t> for locally uniform costs</a:t>
                </a:r>
                <a:endParaRPr lang="en-US" dirty="0"/>
              </a:p>
            </p:txBody>
          </p:sp>
        </mc:Choice>
        <mc:Fallback xmlns="">
          <p:sp>
            <p:nvSpPr>
              <p:cNvPr id="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6856" y="260648"/>
                <a:ext cx="8517632" cy="1008112"/>
              </a:xfrm>
              <a:blipFill rotWithShape="1">
                <a:blip r:embed="rId4"/>
                <a:stretch>
                  <a:fillRect l="-2504" r="-858" b="-109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410816" y="4998243"/>
                <a:ext cx="8496944" cy="12390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dirty="0" smtClean="0">
                    <a:solidFill>
                      <a:prstClr val="black"/>
                    </a:solidFill>
                  </a:rPr>
                  <a:t>Facility Location: Find a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</a:rPr>
                      <m:t>Λ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of stars that covers </a:t>
                </a:r>
                <a:r>
                  <a:rPr lang="en-US" i="1" dirty="0" smtClean="0">
                    <a:solidFill>
                      <a:prstClr val="black"/>
                    </a:solidFill>
                  </a:rPr>
                  <a:t>R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, 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en-US" dirty="0" smtClean="0">
                    <a:solidFill>
                      <a:prstClr val="black"/>
                    </a:solidFill>
                  </a:rPr>
                  <a:t>                               minimize: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Λ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Λ</m:t>
                        </m:r>
                      </m:e>
                    </m:d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16" y="4998243"/>
                <a:ext cx="8496944" cy="1239069"/>
              </a:xfrm>
              <a:prstGeom prst="rect">
                <a:avLst/>
              </a:prstGeom>
              <a:blipFill rotWithShape="1">
                <a:blip r:embed="rId5"/>
                <a:stretch>
                  <a:fillRect l="-1650" t="-5911" b="-44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אליפסה 6"/>
          <p:cNvSpPr/>
          <p:nvPr/>
        </p:nvSpPr>
        <p:spPr>
          <a:xfrm>
            <a:off x="2668922" y="1757103"/>
            <a:ext cx="599200" cy="600488"/>
          </a:xfrm>
          <a:prstGeom prst="ellipse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" name="מחבר ישר 7"/>
          <p:cNvCxnSpPr>
            <a:stCxn id="26" idx="0"/>
            <a:endCxn id="7" idx="2"/>
          </p:cNvCxnSpPr>
          <p:nvPr/>
        </p:nvCxnSpPr>
        <p:spPr>
          <a:xfrm flipV="1">
            <a:off x="2135296" y="2057347"/>
            <a:ext cx="533626" cy="9151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30840" y="1340768"/>
            <a:ext cx="120613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1000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1160" y="1340768"/>
            <a:ext cx="90523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500</a:t>
            </a:r>
            <a:endParaRPr lang="he-IL" sz="3200" dirty="0">
              <a:solidFill>
                <a:prstClr val="black"/>
              </a:solidFill>
            </a:endParaRPr>
          </a:p>
        </p:txBody>
      </p:sp>
      <p:cxnSp>
        <p:nvCxnSpPr>
          <p:cNvPr id="13" name="מחבר ישר 12"/>
          <p:cNvCxnSpPr>
            <a:stCxn id="27" idx="2"/>
            <a:endCxn id="7" idx="4"/>
          </p:cNvCxnSpPr>
          <p:nvPr/>
        </p:nvCxnSpPr>
        <p:spPr>
          <a:xfrm flipH="1" flipV="1">
            <a:off x="2968522" y="2357591"/>
            <a:ext cx="564496" cy="9238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>
            <a:stCxn id="25" idx="2"/>
            <a:endCxn id="7" idx="6"/>
          </p:cNvCxnSpPr>
          <p:nvPr/>
        </p:nvCxnSpPr>
        <p:spPr>
          <a:xfrm flipH="1" flipV="1">
            <a:off x="3268122" y="2057347"/>
            <a:ext cx="1926214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>
            <a:stCxn id="27" idx="6"/>
            <a:endCxn id="24" idx="4"/>
          </p:cNvCxnSpPr>
          <p:nvPr/>
        </p:nvCxnSpPr>
        <p:spPr>
          <a:xfrm flipV="1">
            <a:off x="4132218" y="2285583"/>
            <a:ext cx="492488" cy="99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>
            <a:stCxn id="25" idx="0"/>
            <a:endCxn id="24" idx="6"/>
          </p:cNvCxnSpPr>
          <p:nvPr/>
        </p:nvCxnSpPr>
        <p:spPr>
          <a:xfrm flipH="1" flipV="1">
            <a:off x="4924306" y="1985339"/>
            <a:ext cx="569630" cy="995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79712" y="2340169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4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20072" y="2276872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3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95936" y="2628201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3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5856" y="2628201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4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2564904"/>
            <a:ext cx="468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4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24" name="אליפסה 23"/>
          <p:cNvSpPr/>
          <p:nvPr/>
        </p:nvSpPr>
        <p:spPr>
          <a:xfrm>
            <a:off x="4325106" y="1685095"/>
            <a:ext cx="599200" cy="600488"/>
          </a:xfrm>
          <a:prstGeom prst="ellipse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אליפסה 24"/>
          <p:cNvSpPr/>
          <p:nvPr/>
        </p:nvSpPr>
        <p:spPr>
          <a:xfrm>
            <a:off x="5194336" y="2981239"/>
            <a:ext cx="599200" cy="6004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אליפסה 25"/>
          <p:cNvSpPr/>
          <p:nvPr/>
        </p:nvSpPr>
        <p:spPr>
          <a:xfrm>
            <a:off x="1835696" y="2972528"/>
            <a:ext cx="599200" cy="6004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אליפסה 26"/>
          <p:cNvSpPr/>
          <p:nvPr/>
        </p:nvSpPr>
        <p:spPr>
          <a:xfrm>
            <a:off x="3533018" y="2981239"/>
            <a:ext cx="599200" cy="6004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>
              <a:xfrm>
                <a:off x="5976664" y="1988840"/>
                <a:ext cx="3059832" cy="15841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4859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𝜃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250</m:t>
                      </m:r>
                    </m:oMath>
                  </m:oMathPara>
                </a14:m>
                <a:endParaRPr lang="en-US" dirty="0"/>
              </a:p>
              <a:p>
                <a:pPr marL="148590" indent="0">
                  <a:buFont typeface="Arial" pitchFamily="34" charset="0"/>
                  <a:buNone/>
                </a:pPr>
                <a:endParaRPr lang="en-US" sz="1600" b="0" dirty="0" smtClean="0"/>
              </a:p>
              <a:p>
                <a:pPr marL="1485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𝜔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250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664" y="1988840"/>
                <a:ext cx="3059832" cy="15841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69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517632" cy="1008112"/>
          </a:xfrm>
        </p:spPr>
        <p:txBody>
          <a:bodyPr>
            <a:normAutofit/>
          </a:bodyPr>
          <a:lstStyle/>
          <a:p>
            <a:r>
              <a:rPr lang="en-US" dirty="0" smtClean="0"/>
              <a:t>Algorithm for locally uniform costs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539552" y="1268760"/>
                <a:ext cx="8244060" cy="20162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Λ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←∅</m:t>
                      </m:r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dirty="0" smtClean="0">
                    <a:solidFill>
                      <a:prstClr val="black"/>
                    </a:solidFill>
                  </a:rPr>
                  <a:t>While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is not covered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    - add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</a:rPr>
                      <m:t>Λ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a star of lowest 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average price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    - remove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the leaves of the star added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68760"/>
                <a:ext cx="8244060" cy="2016224"/>
              </a:xfrm>
              <a:prstGeom prst="rect">
                <a:avLst/>
              </a:prstGeom>
              <a:blipFill rotWithShape="1">
                <a:blip r:embed="rId2"/>
                <a:stretch>
                  <a:fillRect l="-1775" b="-51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>
              <a:xfrm>
                <a:off x="5364088" y="3904952"/>
                <a:ext cx="3277220" cy="9642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dirty="0" smtClean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𝑘𝑐</m:t>
                        </m:r>
                      </m:num>
                      <m:den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𝑤</m:t>
                        </m:r>
                      </m:num>
                      <m:den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904952"/>
                <a:ext cx="3277220" cy="9642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קבוצה 5"/>
          <p:cNvGrpSpPr/>
          <p:nvPr/>
        </p:nvGrpSpPr>
        <p:grpSpPr>
          <a:xfrm>
            <a:off x="3694882" y="5445224"/>
            <a:ext cx="648072" cy="504056"/>
            <a:chOff x="3131840" y="5085184"/>
            <a:chExt cx="648072" cy="504056"/>
          </a:xfrm>
        </p:grpSpPr>
        <p:sp>
          <p:nvSpPr>
            <p:cNvPr id="2" name="אליפסה 1"/>
            <p:cNvSpPr/>
            <p:nvPr/>
          </p:nvSpPr>
          <p:spPr>
            <a:xfrm>
              <a:off x="3203848" y="5132040"/>
              <a:ext cx="457200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ontent Placeholder 2"/>
                <p:cNvSpPr txBox="1">
                  <a:spLocks/>
                </p:cNvSpPr>
                <p:nvPr/>
              </p:nvSpPr>
              <p:spPr>
                <a:xfrm>
                  <a:off x="3131840" y="5085184"/>
                  <a:ext cx="648072" cy="39604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itchFamily="34" charset="0"/>
                    <a:buNone/>
                  </a:pP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𝑘</m:t>
                      </m:r>
                    </m:oMath>
                  </a14:m>
                  <a:r>
                    <a:rPr lang="en-US" sz="2400" dirty="0" smtClean="0">
                      <a:solidFill>
                        <a:prstClr val="black"/>
                      </a:solidFill>
                    </a:rPr>
                    <a:t>-1</a:t>
                  </a:r>
                </a:p>
              </p:txBody>
            </p:sp>
          </mc:Choice>
          <mc:Fallback xmlns="">
            <p:sp>
              <p:nvSpPr>
                <p:cNvPr id="3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5085184"/>
                  <a:ext cx="648072" cy="39604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887" t="-12308" r="-8491" b="-50769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קבוצה 2"/>
          <p:cNvGrpSpPr/>
          <p:nvPr/>
        </p:nvGrpSpPr>
        <p:grpSpPr>
          <a:xfrm>
            <a:off x="2915816" y="5445224"/>
            <a:ext cx="457200" cy="504056"/>
            <a:chOff x="4402832" y="5237584"/>
            <a:chExt cx="457200" cy="504056"/>
          </a:xfrm>
        </p:grpSpPr>
        <p:sp>
          <p:nvSpPr>
            <p:cNvPr id="32" name="אליפסה 31"/>
            <p:cNvSpPr/>
            <p:nvPr/>
          </p:nvSpPr>
          <p:spPr>
            <a:xfrm>
              <a:off x="4402832" y="5284440"/>
              <a:ext cx="457200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ontent Placeholder 2"/>
                <p:cNvSpPr txBox="1">
                  <a:spLocks/>
                </p:cNvSpPr>
                <p:nvPr/>
              </p:nvSpPr>
              <p:spPr>
                <a:xfrm>
                  <a:off x="4427984" y="5237584"/>
                  <a:ext cx="432048" cy="39604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lang="en-US" sz="2400" dirty="0" smtClean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7984" y="5237584"/>
                  <a:ext cx="432048" cy="39604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817" b="-10769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קבוצה 3"/>
          <p:cNvGrpSpPr/>
          <p:nvPr/>
        </p:nvGrpSpPr>
        <p:grpSpPr>
          <a:xfrm>
            <a:off x="5851674" y="5445224"/>
            <a:ext cx="457200" cy="472238"/>
            <a:chOff x="5873570" y="5193202"/>
            <a:chExt cx="457200" cy="472238"/>
          </a:xfrm>
        </p:grpSpPr>
        <p:sp>
          <p:nvSpPr>
            <p:cNvPr id="36" name="אליפסה 35"/>
            <p:cNvSpPr/>
            <p:nvPr/>
          </p:nvSpPr>
          <p:spPr>
            <a:xfrm>
              <a:off x="5873570" y="5208240"/>
              <a:ext cx="457200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Content Placeholder 2"/>
            <p:cNvSpPr txBox="1">
              <a:spLocks/>
            </p:cNvSpPr>
            <p:nvPr/>
          </p:nvSpPr>
          <p:spPr>
            <a:xfrm>
              <a:off x="5940152" y="5193202"/>
              <a:ext cx="324036" cy="39604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2400" dirty="0" smtClean="0">
                  <a:solidFill>
                    <a:prstClr val="black"/>
                  </a:solidFill>
                </a:rPr>
                <a:t>1</a:t>
              </a:r>
            </a:p>
          </p:txBody>
        </p:sp>
      </p:grpSp>
      <p:grpSp>
        <p:nvGrpSpPr>
          <p:cNvPr id="5" name="קבוצה 4"/>
          <p:cNvGrpSpPr/>
          <p:nvPr/>
        </p:nvGrpSpPr>
        <p:grpSpPr>
          <a:xfrm>
            <a:off x="4843562" y="5483112"/>
            <a:ext cx="457200" cy="463476"/>
            <a:chOff x="6816402" y="5354364"/>
            <a:chExt cx="457200" cy="463476"/>
          </a:xfrm>
        </p:grpSpPr>
        <p:sp>
          <p:nvSpPr>
            <p:cNvPr id="34" name="אליפסה 33"/>
            <p:cNvSpPr/>
            <p:nvPr/>
          </p:nvSpPr>
          <p:spPr>
            <a:xfrm>
              <a:off x="6816402" y="5360640"/>
              <a:ext cx="457200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ontent Placeholder 2"/>
                <p:cNvSpPr txBox="1">
                  <a:spLocks/>
                </p:cNvSpPr>
                <p:nvPr/>
              </p:nvSpPr>
              <p:spPr>
                <a:xfrm>
                  <a:off x="6876256" y="5354364"/>
                  <a:ext cx="324036" cy="39604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oMath>
                    </m:oMathPara>
                  </a14:m>
                  <a:endParaRPr lang="en-US" sz="2400" dirty="0" smtClean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6256" y="5354364"/>
                  <a:ext cx="324036" cy="39604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704" b="-10769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אליפסה 38"/>
          <p:cNvSpPr/>
          <p:nvPr/>
        </p:nvSpPr>
        <p:spPr>
          <a:xfrm>
            <a:off x="4463356" y="3604344"/>
            <a:ext cx="457200" cy="457200"/>
          </a:xfrm>
          <a:prstGeom prst="ellipse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/>
              <p:cNvSpPr txBox="1">
                <a:spLocks/>
              </p:cNvSpPr>
              <p:nvPr/>
            </p:nvSpPr>
            <p:spPr>
              <a:xfrm>
                <a:off x="4523210" y="3598068"/>
                <a:ext cx="324036" cy="3960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4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210" y="3598068"/>
                <a:ext cx="324036" cy="396044"/>
              </a:xfrm>
              <a:prstGeom prst="rect">
                <a:avLst/>
              </a:prstGeom>
              <a:blipFill rotWithShape="1"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מחבר ישר 41"/>
          <p:cNvCxnSpPr>
            <a:stCxn id="39" idx="1"/>
            <a:endCxn id="32" idx="0"/>
          </p:cNvCxnSpPr>
          <p:nvPr/>
        </p:nvCxnSpPr>
        <p:spPr>
          <a:xfrm flipH="1">
            <a:off x="3144416" y="3671299"/>
            <a:ext cx="1385895" cy="18207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/>
          <p:cNvCxnSpPr>
            <a:stCxn id="39" idx="3"/>
            <a:endCxn id="2" idx="0"/>
          </p:cNvCxnSpPr>
          <p:nvPr/>
        </p:nvCxnSpPr>
        <p:spPr>
          <a:xfrm flipH="1">
            <a:off x="3995490" y="3994589"/>
            <a:ext cx="534821" cy="14974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/>
          <p:cNvCxnSpPr>
            <a:stCxn id="39" idx="6"/>
            <a:endCxn id="36" idx="0"/>
          </p:cNvCxnSpPr>
          <p:nvPr/>
        </p:nvCxnSpPr>
        <p:spPr>
          <a:xfrm>
            <a:off x="4920556" y="3832944"/>
            <a:ext cx="1159718" cy="1627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/>
          <p:cNvCxnSpPr>
            <a:stCxn id="39" idx="5"/>
            <a:endCxn id="34" idx="0"/>
          </p:cNvCxnSpPr>
          <p:nvPr/>
        </p:nvCxnSpPr>
        <p:spPr>
          <a:xfrm>
            <a:off x="4853601" y="3994589"/>
            <a:ext cx="218561" cy="14947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ontent Placeholder 2"/>
          <p:cNvSpPr txBox="1">
            <a:spLocks/>
          </p:cNvSpPr>
          <p:nvPr/>
        </p:nvSpPr>
        <p:spPr>
          <a:xfrm>
            <a:off x="749784" y="4077072"/>
            <a:ext cx="288611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prstClr val="black"/>
                </a:solidFill>
              </a:rPr>
              <a:t>average price </a:t>
            </a:r>
            <a:r>
              <a:rPr lang="en-US" dirty="0" smtClean="0">
                <a:solidFill>
                  <a:prstClr val="black"/>
                </a:solidFill>
              </a:rPr>
              <a:t>of</a:t>
            </a: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4235252" y="5229201"/>
            <a:ext cx="608310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>
                <a:solidFill>
                  <a:prstClr val="black"/>
                </a:solidFill>
              </a:rPr>
              <a:t>...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5275610" y="5212048"/>
            <a:ext cx="608310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>
                <a:solidFill>
                  <a:prstClr val="black"/>
                </a:solidFill>
              </a:rPr>
              <a:t>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ontent Placeholder 2"/>
              <p:cNvSpPr txBox="1">
                <a:spLocks/>
              </p:cNvSpPr>
              <p:nvPr/>
            </p:nvSpPr>
            <p:spPr>
              <a:xfrm>
                <a:off x="4013938" y="3501008"/>
                <a:ext cx="486054" cy="4680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sz="28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938" y="3501008"/>
                <a:ext cx="486054" cy="46805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2"/>
              <p:cNvSpPr txBox="1">
                <a:spLocks/>
              </p:cNvSpPr>
              <p:nvPr/>
            </p:nvSpPr>
            <p:spPr>
              <a:xfrm>
                <a:off x="3077834" y="4804309"/>
                <a:ext cx="486054" cy="4680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834" y="4804309"/>
                <a:ext cx="486054" cy="46805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ontent Placeholder 2"/>
              <p:cNvSpPr txBox="1">
                <a:spLocks/>
              </p:cNvSpPr>
              <p:nvPr/>
            </p:nvSpPr>
            <p:spPr>
              <a:xfrm>
                <a:off x="5508104" y="4869160"/>
                <a:ext cx="486054" cy="4680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869160"/>
                <a:ext cx="486054" cy="46805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2"/>
              <p:cNvSpPr txBox="1">
                <a:spLocks/>
              </p:cNvSpPr>
              <p:nvPr/>
            </p:nvSpPr>
            <p:spPr>
              <a:xfrm>
                <a:off x="3797914" y="4833156"/>
                <a:ext cx="486054" cy="4680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914" y="4833156"/>
                <a:ext cx="486054" cy="46805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2"/>
              <p:cNvSpPr txBox="1">
                <a:spLocks/>
              </p:cNvSpPr>
              <p:nvPr/>
            </p:nvSpPr>
            <p:spPr>
              <a:xfrm>
                <a:off x="4716016" y="4869160"/>
                <a:ext cx="486054" cy="4680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869160"/>
                <a:ext cx="486054" cy="46805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37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  <p:bldP spid="52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63594</TotalTime>
  <Words>3096</Words>
  <Application>Microsoft Office PowerPoint</Application>
  <PresentationFormat>On-screen Show (4:3)</PresentationFormat>
  <Paragraphs>371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Equation</vt:lpstr>
      <vt:lpstr>Approximating Facility Location and  Activation Edge Cover problems</vt:lpstr>
      <vt:lpstr>Facility Location</vt:lpstr>
      <vt:lpstr>PowerPoint Presentation</vt:lpstr>
      <vt:lpstr>Approximability</vt:lpstr>
      <vt:lpstr>Teaser …</vt:lpstr>
      <vt:lpstr>Slope based approximation ratio</vt:lpstr>
      <vt:lpstr>Slope based approximation ratio</vt:lpstr>
      <vt:lpstr>Ratio 1+ω ̅(θ) for locally uniform costs</vt:lpstr>
      <vt:lpstr>Algorithm for locally uniform costs</vt:lpstr>
      <vt:lpstr>Approximation ratio</vt:lpstr>
      <vt:lpstr>Generalized Min-Covering problem</vt:lpstr>
      <vt:lpstr>Example: Set-Cover</vt:lpstr>
      <vt:lpstr>Example: Weighted Set-Cover </vt:lpstr>
      <vt:lpstr>Relative Greedy Heuristic (RGH)</vt:lpstr>
      <vt:lpstr>Relative Greedy Heuristic - analysis</vt:lpstr>
      <vt:lpstr>Relative Greedy Heuristic - analysis</vt:lpstr>
      <vt:lpstr>Relative Greedy Heuristic - performance</vt:lpstr>
      <vt:lpstr>Relative Greedy Heuristic - intuition</vt:lpstr>
      <vt:lpstr>Ratio ω(θ) for Facility Location</vt:lpstr>
      <vt:lpstr>Ratio ω(θ) for Facility Location-cont.</vt:lpstr>
      <vt:lpstr>Edge Cover problems</vt:lpstr>
      <vt:lpstr>Activation Edge Cover [Panigrahi 11]</vt:lpstr>
      <vt:lpstr>Example 1: Min-Power problems</vt:lpstr>
      <vt:lpstr>Min-Power problems- Illustration</vt:lpstr>
      <vt:lpstr>Min-Power Edge-Cover</vt:lpstr>
      <vt:lpstr>Example 2: Tower Installation</vt:lpstr>
      <vt:lpstr>Tower Installation Edge-Cover</vt:lpstr>
      <vt:lpstr>Conclusions</vt:lpstr>
      <vt:lpstr>Open Problems</vt:lpstr>
      <vt:lpstr>Thank you for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Feldman Moran</dc:creator>
  <cp:lastModifiedBy>tempadmin</cp:lastModifiedBy>
  <cp:revision>1822</cp:revision>
  <dcterms:created xsi:type="dcterms:W3CDTF">2009-11-07T08:14:49Z</dcterms:created>
  <dcterms:modified xsi:type="dcterms:W3CDTF">2019-04-30T20:31:48Z</dcterms:modified>
</cp:coreProperties>
</file>