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74" r:id="rId4"/>
    <p:sldId id="258" r:id="rId5"/>
    <p:sldId id="270" r:id="rId6"/>
    <p:sldId id="271" r:id="rId7"/>
    <p:sldId id="264" r:id="rId8"/>
    <p:sldId id="260" r:id="rId9"/>
    <p:sldId id="262" r:id="rId10"/>
    <p:sldId id="261" r:id="rId11"/>
    <p:sldId id="265" r:id="rId12"/>
    <p:sldId id="263" r:id="rId13"/>
    <p:sldId id="266" r:id="rId14"/>
    <p:sldId id="267" r:id="rId15"/>
    <p:sldId id="273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C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5" autoAdjust="0"/>
    <p:restoredTop sz="94663" autoAdjust="0"/>
  </p:normalViewPr>
  <p:slideViewPr>
    <p:cSldViewPr snapToGrid="0" snapToObjects="1">
      <p:cViewPr>
        <p:scale>
          <a:sx n="75" d="100"/>
          <a:sy n="75" d="100"/>
        </p:scale>
        <p:origin x="-451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51515-C556-2848-B6EC-2643A3A32541}" type="datetimeFigureOut">
              <a:rPr lang="en-US" smtClean="0"/>
              <a:pPr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07C8-71F4-0441-AC9B-2095BB454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91674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Approximating Source Location and </a:t>
            </a:r>
            <a:br>
              <a:rPr lang="en-US" sz="36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Star Survivable Network Problems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08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Zeev </a:t>
            </a:r>
            <a:r>
              <a:rPr lang="en-US" sz="3000" dirty="0" err="1" smtClean="0">
                <a:solidFill>
                  <a:schemeClr val="tx1"/>
                </a:solidFill>
              </a:rPr>
              <a:t>Nutov</a:t>
            </a:r>
            <a:endParaRPr lang="en-US" sz="3000" dirty="0" smtClean="0"/>
          </a:p>
          <a:p>
            <a:r>
              <a:rPr lang="en-US" sz="2800" dirty="0" smtClean="0">
                <a:solidFill>
                  <a:schemeClr val="tx1"/>
                </a:solidFill>
              </a:rPr>
              <a:t>The Open University of Israel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Joint work with Guy </a:t>
            </a:r>
            <a:r>
              <a:rPr lang="en-US" sz="2800" dirty="0" err="1" smtClean="0">
                <a:solidFill>
                  <a:schemeClr val="tx1"/>
                </a:solidFill>
              </a:rPr>
              <a:t>Kortsarz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63600" y="2076549"/>
            <a:ext cx="7711440" cy="2985433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[Bar </a:t>
            </a:r>
            <a:r>
              <a:rPr lang="en-US" sz="2000" dirty="0" err="1" smtClean="0"/>
              <a:t>Ilan</a:t>
            </a:r>
            <a:r>
              <a:rPr lang="en-US" sz="2000" dirty="0" smtClean="0"/>
              <a:t>, </a:t>
            </a:r>
            <a:r>
              <a:rPr lang="en-US" sz="2000" dirty="0" err="1" smtClean="0"/>
              <a:t>Kortsarz</a:t>
            </a:r>
            <a:r>
              <a:rPr lang="en-US" sz="2000" dirty="0" smtClean="0"/>
              <a:t>, </a:t>
            </a:r>
            <a:r>
              <a:rPr lang="en-US" sz="2000" dirty="0" err="1" smtClean="0"/>
              <a:t>Peleg</a:t>
            </a:r>
            <a:r>
              <a:rPr lang="en-US" sz="2000" dirty="0" smtClean="0"/>
              <a:t> 96]</a:t>
            </a:r>
          </a:p>
          <a:p>
            <a:r>
              <a:rPr lang="en-US" sz="2000" dirty="0" smtClean="0"/>
              <a:t>Edge-Connectivity SL admits ratio 1+ln d(V). </a:t>
            </a:r>
            <a:endParaRPr lang="en-US" sz="1000" dirty="0" smtClean="0"/>
          </a:p>
          <a:p>
            <a:endParaRPr lang="en-US" sz="1400" dirty="0" smtClean="0"/>
          </a:p>
          <a:p>
            <a:r>
              <a:rPr lang="en-US" sz="2000" dirty="0" smtClean="0"/>
              <a:t>[</a:t>
            </a:r>
            <a:r>
              <a:rPr lang="en-US" sz="2000" dirty="0" err="1" smtClean="0"/>
              <a:t>Sakashita</a:t>
            </a:r>
            <a:r>
              <a:rPr lang="en-US" sz="2000" dirty="0" smtClean="0"/>
              <a:t>, Makino, </a:t>
            </a:r>
            <a:r>
              <a:rPr lang="en-US" sz="2000" dirty="0" err="1" smtClean="0"/>
              <a:t>Fujishige</a:t>
            </a:r>
            <a:r>
              <a:rPr lang="en-US" sz="2000" dirty="0" smtClean="0"/>
              <a:t>, LATIN 06]</a:t>
            </a:r>
          </a:p>
          <a:p>
            <a:r>
              <a:rPr lang="en-US" sz="2000" dirty="0" smtClean="0"/>
              <a:t>SL with connectivity functions               admits ratio 1+ln d(V), </a:t>
            </a:r>
          </a:p>
          <a:p>
            <a:r>
              <a:rPr lang="en-US" sz="2000" dirty="0" smtClean="0"/>
              <a:t>and this is tight. </a:t>
            </a:r>
          </a:p>
          <a:p>
            <a:endParaRPr lang="en-US" sz="1400" dirty="0" smtClean="0"/>
          </a:p>
          <a:p>
            <a:r>
              <a:rPr lang="en-US" sz="2000" dirty="0" smtClean="0"/>
              <a:t>[</a:t>
            </a:r>
            <a:r>
              <a:rPr lang="en-US" sz="2000" dirty="0" err="1" smtClean="0"/>
              <a:t>Kortzars</a:t>
            </a:r>
            <a:r>
              <a:rPr lang="en-US" sz="2000" dirty="0" smtClean="0"/>
              <a:t>, N, ICALP 06]</a:t>
            </a:r>
          </a:p>
          <a:p>
            <a:r>
              <a:rPr lang="en-US" sz="2000" dirty="0" smtClean="0"/>
              <a:t>Directed Edge-Connectivity Augmentation admits ratio 1+ln r(D)</a:t>
            </a:r>
          </a:p>
          <a:p>
            <a:r>
              <a:rPr lang="en-US" sz="2000" dirty="0" smtClean="0"/>
              <a:t>(reduction to a special case of Star-NA).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68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previous work on digraphs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82320" y="1097280"/>
            <a:ext cx="773176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NA:  r(D) = sum of the requirements,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 = max # of parallel edges in F</a:t>
            </a:r>
          </a:p>
          <a:p>
            <a:r>
              <a:rPr lang="en-US" sz="2000" dirty="0" smtClean="0"/>
              <a:t>SL :  d(V) = sum of the demands,        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max</a:t>
            </a:r>
            <a:r>
              <a:rPr lang="en-US" sz="2000" dirty="0" smtClean="0"/>
              <a:t> = max connectivity bonus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4110355" y="3260725"/>
          <a:ext cx="666750" cy="287338"/>
        </p:xfrm>
        <a:graphic>
          <a:graphicData uri="http://schemas.openxmlformats.org/presentationml/2006/ole">
            <p:oleObj spid="_x0000_s49154" name="Equation" r:id="rId3" imgW="444240" imgH="1904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3600" y="5486400"/>
            <a:ext cx="7711440" cy="40011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Common technique: Greedy algorithm for </a:t>
            </a:r>
            <a:r>
              <a:rPr lang="en-US" sz="2000" dirty="0" err="1" smtClean="0"/>
              <a:t>Submodular</a:t>
            </a:r>
            <a:r>
              <a:rPr lang="en-US" sz="2000" dirty="0" smtClean="0"/>
              <a:t> Cover.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2640" y="1304388"/>
            <a:ext cx="7711440" cy="390876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000" dirty="0" smtClean="0"/>
              <a:t>[N, Approx 03]</a:t>
            </a:r>
          </a:p>
          <a:p>
            <a:r>
              <a:rPr lang="en-US" sz="2000" dirty="0" smtClean="0"/>
              <a:t>Undirected Rooted Connectivity Augmentation admits ratio O(ln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k)</a:t>
            </a:r>
          </a:p>
          <a:p>
            <a:r>
              <a:rPr lang="en-US" sz="2000" dirty="0" smtClean="0"/>
              <a:t>and is Set-Cover hard, where k= max r(</a:t>
            </a:r>
            <a:r>
              <a:rPr lang="en-US" sz="2000" dirty="0" err="1" smtClean="0"/>
              <a:t>s,v</a:t>
            </a:r>
            <a:r>
              <a:rPr lang="en-US" sz="2000" dirty="0" smtClean="0"/>
              <a:t>) = maximum requirement.</a:t>
            </a:r>
          </a:p>
          <a:p>
            <a:endParaRPr lang="en-US" sz="1400" dirty="0" smtClean="0"/>
          </a:p>
          <a:p>
            <a:r>
              <a:rPr lang="en-US" sz="2000" dirty="0" smtClean="0"/>
              <a:t>[</a:t>
            </a:r>
            <a:r>
              <a:rPr lang="en-US" sz="2000" dirty="0" err="1" smtClean="0"/>
              <a:t>Chuzhoy</a:t>
            </a:r>
            <a:r>
              <a:rPr lang="en-US" sz="2000" dirty="0" smtClean="0"/>
              <a:t>, </a:t>
            </a:r>
            <a:r>
              <a:rPr lang="en-US" sz="2000" dirty="0" err="1" smtClean="0"/>
              <a:t>Khanna</a:t>
            </a:r>
            <a:r>
              <a:rPr lang="en-US" sz="2000" dirty="0" smtClean="0"/>
              <a:t> FOCS 09]</a:t>
            </a:r>
          </a:p>
          <a:p>
            <a:r>
              <a:rPr lang="en-US" sz="2000" dirty="0" smtClean="0"/>
              <a:t>Undirected SNDP with edge-costs admits ratio O(k</a:t>
            </a:r>
            <a:r>
              <a:rPr lang="en-US" sz="2000" baseline="30000" dirty="0" smtClean="0"/>
              <a:t>3 </a:t>
            </a:r>
            <a:r>
              <a:rPr lang="en-US" sz="2000" dirty="0" err="1" smtClean="0"/>
              <a:t>ln</a:t>
            </a:r>
            <a:r>
              <a:rPr lang="en-US" sz="2000" dirty="0" smtClean="0"/>
              <a:t> n).</a:t>
            </a:r>
          </a:p>
          <a:p>
            <a:endParaRPr lang="en-US" sz="1400" dirty="0" smtClean="0"/>
          </a:p>
          <a:p>
            <a:r>
              <a:rPr lang="en-US" sz="2000" dirty="0" smtClean="0"/>
              <a:t>[N, FOCS 09]</a:t>
            </a:r>
          </a:p>
          <a:p>
            <a:r>
              <a:rPr lang="en-US" sz="2000" dirty="0" smtClean="0"/>
              <a:t>Undirected Rooted NA with edge-costs admits ratio O(k </a:t>
            </a:r>
            <a:r>
              <a:rPr lang="en-US" sz="2000" dirty="0" err="1" smtClean="0"/>
              <a:t>ln</a:t>
            </a:r>
            <a:r>
              <a:rPr lang="en-US" sz="2000" dirty="0" smtClean="0"/>
              <a:t> k).</a:t>
            </a:r>
          </a:p>
          <a:p>
            <a:endParaRPr lang="en-US" sz="1400" dirty="0" smtClean="0"/>
          </a:p>
          <a:p>
            <a:r>
              <a:rPr lang="en-US" sz="2000" dirty="0" smtClean="0"/>
              <a:t>[</a:t>
            </a:r>
            <a:r>
              <a:rPr lang="en-US" sz="2000" dirty="0" err="1" smtClean="0"/>
              <a:t>Fukunaga</a:t>
            </a:r>
            <a:r>
              <a:rPr lang="en-US" sz="2000" dirty="0" smtClean="0"/>
              <a:t>, TAMC 11]</a:t>
            </a:r>
          </a:p>
          <a:p>
            <a:r>
              <a:rPr lang="en-US" sz="2000" dirty="0" smtClean="0"/>
              <a:t>Undirected </a:t>
            </a:r>
            <a:r>
              <a:rPr lang="el-GR" sz="2000" i="1" dirty="0" smtClean="0">
                <a:latin typeface="Cambria Math"/>
                <a:ea typeface="Cambria Math"/>
              </a:rPr>
              <a:t>κ</a:t>
            </a:r>
            <a:r>
              <a:rPr lang="en-US" sz="2000" i="1" dirty="0" smtClean="0">
                <a:ea typeface="Cambria Math"/>
              </a:rPr>
              <a:t>‘</a:t>
            </a:r>
            <a:r>
              <a:rPr lang="en-US" sz="2000" dirty="0" smtClean="0">
                <a:ea typeface="Cambria Math"/>
              </a:rPr>
              <a:t>-SL is equivalent to </a:t>
            </a:r>
            <a:r>
              <a:rPr lang="en-US" sz="2000" dirty="0" smtClean="0"/>
              <a:t>Rooted Star-NA with edge-costs.</a:t>
            </a:r>
          </a:p>
          <a:p>
            <a:r>
              <a:rPr lang="en-US" sz="2000" dirty="0" smtClean="0"/>
              <a:t>Thus undirected </a:t>
            </a:r>
            <a:r>
              <a:rPr lang="el-GR" sz="2000" i="1" dirty="0" smtClean="0">
                <a:latin typeface="Cambria Math"/>
                <a:ea typeface="Cambria Math"/>
              </a:rPr>
              <a:t>κ</a:t>
            </a:r>
            <a:r>
              <a:rPr lang="en-US" sz="2000" i="1" dirty="0" smtClean="0">
                <a:ea typeface="Cambria Math"/>
              </a:rPr>
              <a:t>‘</a:t>
            </a:r>
            <a:r>
              <a:rPr lang="en-US" sz="2000" dirty="0" smtClean="0">
                <a:ea typeface="Cambria Math"/>
              </a:rPr>
              <a:t>-SL admits </a:t>
            </a:r>
            <a:r>
              <a:rPr lang="en-US" sz="2000" dirty="0" smtClean="0"/>
              <a:t>ratio O(k </a:t>
            </a:r>
            <a:r>
              <a:rPr lang="en-US" sz="2000" dirty="0" err="1" smtClean="0"/>
              <a:t>ln</a:t>
            </a:r>
            <a:r>
              <a:rPr lang="en-US" sz="2000" dirty="0" smtClean="0"/>
              <a:t> k).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68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previous work on graphs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1360" y="1416148"/>
            <a:ext cx="7884160" cy="1938992"/>
          </a:xfrm>
          <a:prstGeom prst="rect">
            <a:avLst/>
          </a:prstGeom>
          <a:solidFill>
            <a:srgbClr val="E02CBE">
              <a:alpha val="20000"/>
            </a:srgbClr>
          </a:solidFill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Theorem 1: Directed Star-NA admits ratios </a:t>
            </a:r>
          </a:p>
          <a:p>
            <a:r>
              <a:rPr lang="en-US" sz="2400" dirty="0" smtClean="0"/>
              <a:t>                      1+ln n      for edge costs; </a:t>
            </a:r>
          </a:p>
          <a:p>
            <a:r>
              <a:rPr lang="en-US" sz="2400" dirty="0" smtClean="0"/>
              <a:t>                      1+ln r(D) for node-costs.</a:t>
            </a:r>
          </a:p>
          <a:p>
            <a:r>
              <a:rPr lang="en-US" sz="2400" dirty="0" smtClean="0"/>
              <a:t>Thus directed SL admits ratio 1+ </a:t>
            </a:r>
            <a:r>
              <a:rPr lang="en-US" sz="2400" dirty="0" err="1" smtClean="0"/>
              <a:t>ln</a:t>
            </a:r>
            <a:r>
              <a:rPr lang="en-US" sz="2400" dirty="0" smtClean="0"/>
              <a:t> r(D), and </a:t>
            </a:r>
          </a:p>
          <a:p>
            <a:r>
              <a:rPr lang="en-US" sz="2400" dirty="0" smtClean="0"/>
              <a:t>this is so for </a:t>
            </a:r>
            <a:r>
              <a:rPr lang="en-US" sz="2400" i="1" dirty="0" smtClean="0"/>
              <a:t>any</a:t>
            </a:r>
            <a:r>
              <a:rPr lang="en-US" sz="2400" dirty="0" smtClean="0"/>
              <a:t> </a:t>
            </a:r>
            <a:r>
              <a:rPr lang="en-US" sz="2400" dirty="0" err="1" smtClean="0"/>
              <a:t>submodular</a:t>
            </a:r>
            <a:r>
              <a:rPr lang="en-US" sz="2400" dirty="0" smtClean="0"/>
              <a:t> connectivity function.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7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Main Results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41680" y="3824068"/>
            <a:ext cx="7874000" cy="2308324"/>
          </a:xfrm>
          <a:prstGeom prst="rect">
            <a:avLst/>
          </a:prstGeom>
          <a:solidFill>
            <a:srgbClr val="E02CBE">
              <a:alpha val="20000"/>
            </a:srgbClr>
          </a:solidFill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Theorem 2: Undirected Star-NA admits ratios </a:t>
            </a:r>
          </a:p>
          <a:p>
            <a:r>
              <a:rPr lang="en-US" sz="2400" dirty="0" smtClean="0"/>
              <a:t>                          </a:t>
            </a:r>
            <a:r>
              <a:rPr lang="en-US" sz="800" dirty="0" smtClean="0"/>
              <a:t>  </a:t>
            </a:r>
            <a:r>
              <a:rPr lang="en-US" sz="2400" dirty="0" smtClean="0"/>
              <a:t>    O(ln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k) for edge-costs;</a:t>
            </a:r>
          </a:p>
          <a:p>
            <a:r>
              <a:rPr lang="en-US" sz="2400" dirty="0" smtClean="0"/>
              <a:t>                     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max</a:t>
            </a:r>
            <a:r>
              <a:rPr lang="en-US" sz="2400" dirty="0" err="1" smtClean="0">
                <a:latin typeface="Times New Roman"/>
                <a:cs typeface="Times New Roman"/>
              </a:rPr>
              <a:t>∙</a:t>
            </a:r>
            <a:r>
              <a:rPr lang="en-US" sz="2400" dirty="0" err="1" smtClean="0"/>
              <a:t>O</a:t>
            </a:r>
            <a:r>
              <a:rPr lang="en-US" sz="2400" dirty="0" smtClean="0"/>
              <a:t>(ln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k) for node-costs.</a:t>
            </a:r>
          </a:p>
          <a:p>
            <a:r>
              <a:rPr lang="en-US" sz="2400" dirty="0" smtClean="0"/>
              <a:t>Thus undirected SL admits ratio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max</a:t>
            </a:r>
            <a:r>
              <a:rPr lang="en-US" sz="2400" dirty="0" err="1" smtClean="0">
                <a:latin typeface="Times New Roman"/>
                <a:cs typeface="Times New Roman"/>
              </a:rPr>
              <a:t>∙</a:t>
            </a:r>
            <a:r>
              <a:rPr lang="en-US" sz="2400" dirty="0" err="1" smtClean="0"/>
              <a:t>O</a:t>
            </a:r>
            <a:r>
              <a:rPr lang="en-US" sz="2400" dirty="0" smtClean="0"/>
              <a:t>(ln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k),</a:t>
            </a:r>
          </a:p>
          <a:p>
            <a:r>
              <a:rPr lang="en-US" sz="2400" dirty="0" smtClean="0"/>
              <a:t>and </a:t>
            </a:r>
            <a:r>
              <a:rPr lang="el-GR" sz="2400" i="1" dirty="0" smtClean="0">
                <a:latin typeface="Cambria Math"/>
                <a:ea typeface="Cambria Math"/>
              </a:rPr>
              <a:t>κ</a:t>
            </a:r>
            <a:r>
              <a:rPr lang="en-US" sz="2400" i="1" dirty="0" smtClean="0">
                <a:ea typeface="Cambria Math"/>
              </a:rPr>
              <a:t>‘</a:t>
            </a:r>
            <a:r>
              <a:rPr lang="en-US" sz="2400" dirty="0" smtClean="0">
                <a:ea typeface="Cambria Math"/>
              </a:rPr>
              <a:t>-SL (the case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=1) admits ratio O(ln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k)</a:t>
            </a:r>
            <a:r>
              <a:rPr lang="en-US" sz="2400" dirty="0" smtClean="0">
                <a:ea typeface="Cambria Math"/>
              </a:rPr>
              <a:t>.</a:t>
            </a:r>
          </a:p>
          <a:p>
            <a:r>
              <a:rPr lang="en-US" sz="2400" dirty="0" smtClean="0">
                <a:ea typeface="Cambria Math"/>
              </a:rPr>
              <a:t>This improves the ratio O(k </a:t>
            </a:r>
            <a:r>
              <a:rPr lang="en-US" sz="2400" dirty="0" err="1" smtClean="0">
                <a:ea typeface="Cambria Math"/>
              </a:rPr>
              <a:t>ln</a:t>
            </a:r>
            <a:r>
              <a:rPr lang="en-US" sz="2400" dirty="0" smtClean="0">
                <a:ea typeface="Cambria Math"/>
              </a:rPr>
              <a:t> k) of [</a:t>
            </a:r>
            <a:r>
              <a:rPr lang="en-US" sz="2400" dirty="0" err="1" smtClean="0">
                <a:ea typeface="Cambria Math"/>
              </a:rPr>
              <a:t>Fukunaga</a:t>
            </a:r>
            <a:r>
              <a:rPr lang="en-US" sz="2400" dirty="0" smtClean="0">
                <a:ea typeface="Cambria Math"/>
              </a:rPr>
              <a:t>, TAMC 11].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2640" y="1212948"/>
            <a:ext cx="7711440" cy="110799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200" dirty="0" smtClean="0"/>
              <a:t>Theorem 2: Directed Star-NA admits ratios </a:t>
            </a:r>
          </a:p>
          <a:p>
            <a:r>
              <a:rPr lang="en-US" sz="2200" dirty="0" smtClean="0"/>
              <a:t>                      1+ </a:t>
            </a:r>
            <a:r>
              <a:rPr lang="en-US" sz="2200" dirty="0" err="1" smtClean="0"/>
              <a:t>ln</a:t>
            </a:r>
            <a:r>
              <a:rPr lang="en-US" sz="2200" dirty="0" smtClean="0"/>
              <a:t> n for edge costs; </a:t>
            </a:r>
          </a:p>
          <a:p>
            <a:r>
              <a:rPr lang="en-US" sz="2200" dirty="0" smtClean="0"/>
              <a:t>                      1+ </a:t>
            </a:r>
            <a:r>
              <a:rPr lang="en-US" sz="2200" dirty="0" err="1" smtClean="0"/>
              <a:t>ln</a:t>
            </a:r>
            <a:r>
              <a:rPr lang="en-US" sz="2200" dirty="0" smtClean="0"/>
              <a:t> r(D) for node-costs.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7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Proof Sketch of Theorem 1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92480" y="2493108"/>
            <a:ext cx="7711440" cy="390876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  </a:t>
            </a:r>
            <a:r>
              <a:rPr lang="en-US" sz="2000" b="1" dirty="0" err="1" smtClean="0"/>
              <a:t>Submodular</a:t>
            </a:r>
            <a:r>
              <a:rPr lang="en-US" sz="2000" b="1" dirty="0" smtClean="0"/>
              <a:t> Covering Problem</a:t>
            </a:r>
          </a:p>
          <a:p>
            <a:r>
              <a:rPr lang="en-US" sz="2000" dirty="0" smtClean="0"/>
              <a:t>    Given: A </a:t>
            </a:r>
            <a:r>
              <a:rPr lang="en-US" sz="2000" dirty="0" err="1" smtClean="0"/>
              <a:t>groundset</a:t>
            </a:r>
            <a:r>
              <a:rPr lang="en-US" sz="2000" dirty="0" smtClean="0"/>
              <a:t> U with costs {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u</a:t>
            </a:r>
            <a:r>
              <a:rPr lang="en-US" sz="2000" dirty="0" err="1" smtClean="0"/>
              <a:t>:u</a:t>
            </a:r>
            <a:r>
              <a:rPr lang="en-US" sz="2000" dirty="0" err="1" smtClean="0">
                <a:latin typeface="Tiger Expert"/>
              </a:rPr>
              <a:t>∈</a:t>
            </a:r>
            <a:r>
              <a:rPr lang="en-US" sz="2000" dirty="0" err="1" smtClean="0"/>
              <a:t>U</a:t>
            </a:r>
            <a:r>
              <a:rPr lang="en-US" sz="2000" dirty="0" smtClean="0"/>
              <a:t>} and a</a:t>
            </a:r>
          </a:p>
          <a:p>
            <a:r>
              <a:rPr lang="en-US" sz="2000" dirty="0" smtClean="0"/>
              <a:t>                 </a:t>
            </a:r>
            <a:r>
              <a:rPr lang="en-US" sz="2000" dirty="0" err="1" smtClean="0"/>
              <a:t>submodular</a:t>
            </a:r>
            <a:r>
              <a:rPr lang="en-US" sz="2000" dirty="0" smtClean="0"/>
              <a:t> function g on 2</a:t>
            </a:r>
            <a:r>
              <a:rPr lang="en-US" sz="2000" baseline="30000" dirty="0" smtClean="0"/>
              <a:t>U</a:t>
            </a:r>
            <a:r>
              <a:rPr lang="en-US" sz="2000" dirty="0" smtClean="0"/>
              <a:t> with g(</a:t>
            </a:r>
            <a:r>
              <a:rPr lang="en-US" sz="2000" dirty="0" smtClean="0">
                <a:latin typeface="Tiger Expert"/>
              </a:rPr>
              <a:t>∅</a:t>
            </a:r>
            <a:r>
              <a:rPr lang="en-US" sz="2000" dirty="0" smtClean="0"/>
              <a:t>)=0. </a:t>
            </a:r>
          </a:p>
          <a:p>
            <a:r>
              <a:rPr lang="en-US" sz="2000" dirty="0" smtClean="0"/>
              <a:t>     Find:   A minimum-cost set A</a:t>
            </a:r>
            <a:r>
              <a:rPr lang="en-US" sz="2000" dirty="0" smtClean="0">
                <a:latin typeface="Cambria"/>
                <a:ea typeface="Batang"/>
                <a:cs typeface="Arial Unicode MS"/>
              </a:rPr>
              <a:t>⊆</a:t>
            </a:r>
            <a:r>
              <a:rPr lang="en-US" sz="2000" dirty="0" smtClean="0"/>
              <a:t>U with  g(A)=g(U).  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</a:t>
            </a:r>
            <a:r>
              <a:rPr lang="en-US" sz="2000" b="1" dirty="0" smtClean="0"/>
              <a:t>Greedy Algorithm</a:t>
            </a:r>
          </a:p>
          <a:p>
            <a:r>
              <a:rPr lang="en-US" sz="2000" dirty="0" smtClean="0"/>
              <a:t>     Repeatedly adds </a:t>
            </a:r>
            <a:r>
              <a:rPr lang="en-US" sz="2000" dirty="0" err="1" smtClean="0"/>
              <a:t>a</a:t>
            </a:r>
            <a:r>
              <a:rPr lang="en-US" sz="2000" dirty="0" err="1" smtClean="0">
                <a:latin typeface="Tiger Expert"/>
              </a:rPr>
              <a:t>∈</a:t>
            </a:r>
            <a:r>
              <a:rPr lang="en-US" sz="2000" dirty="0" err="1" smtClean="0"/>
              <a:t>A</a:t>
            </a:r>
            <a:r>
              <a:rPr lang="en-US" sz="2000" dirty="0" smtClean="0"/>
              <a:t>\U to A with                          maximum.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</a:t>
            </a:r>
            <a:r>
              <a:rPr lang="en-US" sz="2000" b="1" dirty="0" smtClean="0"/>
              <a:t>Approximation ratio</a:t>
            </a:r>
            <a:r>
              <a:rPr lang="en-US" sz="2000" dirty="0" smtClean="0"/>
              <a:t>:  1+ln </a:t>
            </a:r>
            <a:r>
              <a:rPr lang="en-US" sz="2000" dirty="0" err="1" smtClean="0"/>
              <a:t>max</a:t>
            </a:r>
            <a:r>
              <a:rPr lang="en-US" sz="2000" baseline="-25000" dirty="0" err="1" smtClean="0"/>
              <a:t>u</a:t>
            </a:r>
            <a:r>
              <a:rPr lang="en-US" sz="2000" baseline="-25000" dirty="0" err="1" smtClean="0">
                <a:latin typeface="Tiger Expert"/>
              </a:rPr>
              <a:t>∈</a:t>
            </a:r>
            <a:r>
              <a:rPr lang="en-US" sz="2000" baseline="-25000" dirty="0" err="1" smtClean="0"/>
              <a:t>U</a:t>
            </a:r>
            <a:r>
              <a:rPr lang="en-US" sz="2000" dirty="0" err="1" smtClean="0"/>
              <a:t>g</a:t>
            </a:r>
            <a:r>
              <a:rPr lang="en-US" sz="2000" dirty="0" smtClean="0"/>
              <a:t>({u}) [Wolsey 82].</a:t>
            </a:r>
          </a:p>
          <a:p>
            <a:endParaRPr lang="en-US" sz="1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</a:t>
            </a:r>
            <a:r>
              <a:rPr lang="en-US" sz="2000" b="1" dirty="0" smtClean="0"/>
              <a:t>Reduction:</a:t>
            </a:r>
            <a:r>
              <a:rPr lang="en-US" sz="2000" dirty="0" smtClean="0"/>
              <a:t>  U=F, and for I</a:t>
            </a:r>
            <a:r>
              <a:rPr lang="en-US" sz="2000" dirty="0" smtClean="0">
                <a:latin typeface="Cambria"/>
              </a:rPr>
              <a:t>⊆</a:t>
            </a:r>
            <a:r>
              <a:rPr lang="en-US" sz="2000" dirty="0" smtClean="0"/>
              <a:t>F  let                                                               . 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 </a:t>
            </a:r>
            <a:r>
              <a:rPr lang="en-US" sz="2000" b="1" dirty="0" smtClean="0"/>
              <a:t>Properties of g:</a:t>
            </a:r>
            <a:r>
              <a:rPr lang="en-US" sz="2000" dirty="0" smtClean="0"/>
              <a:t> g is </a:t>
            </a:r>
            <a:r>
              <a:rPr lang="en-US" sz="2000" dirty="0" err="1" smtClean="0"/>
              <a:t>submodular</a:t>
            </a:r>
            <a:r>
              <a:rPr lang="en-US" sz="2000" dirty="0" smtClean="0"/>
              <a:t>, g(</a:t>
            </a:r>
            <a:r>
              <a:rPr lang="en-US" sz="2000" dirty="0" smtClean="0">
                <a:latin typeface="Tiger Expert"/>
              </a:rPr>
              <a:t>∅</a:t>
            </a:r>
            <a:r>
              <a:rPr lang="en-US" sz="2000" dirty="0" smtClean="0"/>
              <a:t>)=0, and </a:t>
            </a:r>
            <a:r>
              <a:rPr lang="en-US" sz="2000" dirty="0" err="1" smtClean="0"/>
              <a:t>max</a:t>
            </a:r>
            <a:r>
              <a:rPr lang="en-US" sz="2000" baseline="-25000" dirty="0" err="1" smtClean="0"/>
              <a:t>u</a:t>
            </a:r>
            <a:r>
              <a:rPr lang="en-US" sz="2000" baseline="-25000" dirty="0" err="1" smtClean="0">
                <a:latin typeface="Tiger Expert"/>
              </a:rPr>
              <a:t>∈</a:t>
            </a:r>
            <a:r>
              <a:rPr lang="en-US" sz="2000" baseline="-25000" dirty="0" err="1" smtClean="0"/>
              <a:t>U</a:t>
            </a:r>
            <a:r>
              <a:rPr lang="en-US" sz="2000" dirty="0" err="1" smtClean="0"/>
              <a:t>g</a:t>
            </a:r>
            <a:r>
              <a:rPr lang="en-US" sz="2000" dirty="0" smtClean="0"/>
              <a:t>({u}) </a:t>
            </a:r>
            <a:r>
              <a:rPr lang="en-US" sz="2000" dirty="0" smtClean="0">
                <a:latin typeface="Calibri"/>
              </a:rPr>
              <a:t>≤|T|. </a:t>
            </a:r>
          </a:p>
          <a:p>
            <a:pPr>
              <a:buFont typeface="Arial" pitchFamily="34" charset="0"/>
              <a:buChar char="•"/>
            </a:pPr>
            <a:endParaRPr lang="en-US" sz="800" dirty="0" smtClean="0">
              <a:latin typeface="Calibri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/>
              </a:rPr>
              <a:t>   </a:t>
            </a:r>
            <a:r>
              <a:rPr lang="en-US" sz="2000" b="1" dirty="0" smtClean="0">
                <a:latin typeface="Calibri"/>
              </a:rPr>
              <a:t>Node costs: </a:t>
            </a:r>
            <a:r>
              <a:rPr lang="en-US" sz="2000" dirty="0" smtClean="0">
                <a:latin typeface="Calibri"/>
              </a:rPr>
              <a:t>The proof is slightly more complicated.</a:t>
            </a:r>
            <a:endParaRPr lang="en-US" sz="2000" dirty="0" smtClean="0"/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4728369" y="4061538"/>
          <a:ext cx="1306671" cy="620841"/>
        </p:xfrm>
        <a:graphic>
          <a:graphicData uri="http://schemas.openxmlformats.org/presentationml/2006/ole">
            <p:oleObj spid="_x0000_s50178" name="Equation" r:id="rId3" imgW="990360" imgH="469800" progId="Equation.DSMT4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4548188" y="5088890"/>
          <a:ext cx="3494087" cy="512763"/>
        </p:xfrm>
        <a:graphic>
          <a:graphicData uri="http://schemas.openxmlformats.org/presentationml/2006/ole">
            <p:oleObj spid="_x0000_s50180" name="Equation" r:id="rId4" imgW="242568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769963"/>
            <a:ext cx="7894320" cy="43088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200" dirty="0" smtClean="0"/>
              <a:t>Theorem 2: Undirected Star-NA admits ratio O(ln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k) for edge-costs.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824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Proof Sketch of Theorem 2 </a:t>
            </a:r>
            <a:br>
              <a:rPr lang="en-US" sz="4000" dirty="0" smtClean="0"/>
            </a:br>
            <a:r>
              <a:rPr lang="en-US" sz="4000" dirty="0" smtClean="0"/>
              <a:t>(the edge-costs case)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2600960"/>
            <a:ext cx="7985760" cy="344709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200" dirty="0" smtClean="0"/>
              <a:t>Consider Star-NA instances where we seek to increase the </a:t>
            </a:r>
          </a:p>
          <a:p>
            <a:r>
              <a:rPr lang="en-US" sz="2200" dirty="0" smtClean="0"/>
              <a:t>    connectivity between pairs in D only by 1; namely                                          </a:t>
            </a:r>
          </a:p>
          <a:p>
            <a:r>
              <a:rPr lang="en-US" sz="2200" dirty="0" smtClean="0"/>
              <a:t>                                       for all (</a:t>
            </a:r>
            <a:r>
              <a:rPr lang="en-US" sz="2200" dirty="0" err="1" smtClean="0"/>
              <a:t>u,v</a:t>
            </a:r>
            <a:r>
              <a:rPr lang="en-US" sz="2200" dirty="0" smtClean="0"/>
              <a:t>)</a:t>
            </a:r>
            <a:r>
              <a:rPr lang="en-US" sz="2200" dirty="0" smtClean="0">
                <a:latin typeface="Tiger Expert"/>
                <a:ea typeface="Batang"/>
                <a:cs typeface="Arial Unicode MS"/>
              </a:rPr>
              <a:t>∈</a:t>
            </a:r>
            <a:r>
              <a:rPr lang="en-US" sz="2200" dirty="0" smtClean="0"/>
              <a:t>D</a:t>
            </a:r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 If this problem admits ratio </a:t>
            </a:r>
            <a:r>
              <a:rPr lang="el-GR" sz="2200" dirty="0" smtClean="0">
                <a:latin typeface="Tiger Expert"/>
              </a:rPr>
              <a:t>ρ</a:t>
            </a:r>
            <a:r>
              <a:rPr lang="en-US" sz="2200" dirty="0" smtClean="0"/>
              <a:t>(k) then (by “Reverse Augmentation”)</a:t>
            </a:r>
          </a:p>
          <a:p>
            <a:r>
              <a:rPr lang="en-US" sz="2200" dirty="0" smtClean="0"/>
              <a:t>    the general  problem admits ratio </a:t>
            </a:r>
            <a:r>
              <a:rPr lang="el-GR" sz="2200" dirty="0" smtClean="0">
                <a:latin typeface="Tiger Expert"/>
              </a:rPr>
              <a:t>ρ</a:t>
            </a:r>
            <a:r>
              <a:rPr lang="en-US" sz="2200" dirty="0" smtClean="0"/>
              <a:t>(k)</a:t>
            </a:r>
            <a:r>
              <a:rPr lang="en-US" sz="2200" dirty="0" smtClean="0">
                <a:latin typeface="Times New Roman"/>
                <a:cs typeface="Times New Roman"/>
              </a:rPr>
              <a:t>∙</a:t>
            </a:r>
            <a:r>
              <a:rPr lang="en-US" sz="2200" dirty="0" err="1" smtClean="0">
                <a:cs typeface="Times New Roman"/>
              </a:rPr>
              <a:t>ln</a:t>
            </a:r>
            <a:r>
              <a:rPr lang="en-US" sz="2200" dirty="0" smtClean="0">
                <a:cs typeface="Times New Roman"/>
              </a:rPr>
              <a:t> k.</a:t>
            </a:r>
            <a:endParaRPr lang="en-US" sz="2200" dirty="0" smtClean="0"/>
          </a:p>
          <a:p>
            <a:endParaRPr lang="en-US" sz="10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 The increasing connectivity by 1 problem admits ratio </a:t>
            </a:r>
            <a:r>
              <a:rPr lang="el-GR" sz="2200" dirty="0" smtClean="0">
                <a:latin typeface="Tiger Expert"/>
              </a:rPr>
              <a:t>ρ</a:t>
            </a:r>
            <a:r>
              <a:rPr lang="en-US" sz="2200" dirty="0" smtClean="0"/>
              <a:t>(k)=O(</a:t>
            </a:r>
            <a:r>
              <a:rPr lang="en-US" sz="2200" dirty="0" err="1" smtClean="0"/>
              <a:t>ln</a:t>
            </a:r>
            <a:r>
              <a:rPr lang="en-US" sz="2200" dirty="0" smtClean="0"/>
              <a:t> k): 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/>
              <a:t>   Reducible to finding a Min-Cost Hitting-Set of a </a:t>
            </a:r>
            <a:r>
              <a:rPr lang="en-US" sz="2200" dirty="0" err="1" smtClean="0"/>
              <a:t>hypergraph</a:t>
            </a:r>
            <a:r>
              <a:rPr lang="en-US" sz="2200" dirty="0" smtClean="0"/>
              <a:t>.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/>
              <a:t>   This </a:t>
            </a:r>
            <a:r>
              <a:rPr lang="en-US" sz="2200" dirty="0" err="1" smtClean="0"/>
              <a:t>hypergraph</a:t>
            </a:r>
            <a:r>
              <a:rPr lang="en-US" sz="2200" dirty="0" smtClean="0"/>
              <a:t> has maximum degree O(k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). </a:t>
            </a:r>
          </a:p>
          <a:p>
            <a:pPr lvl="1">
              <a:buFont typeface="Wingdings" pitchFamily="2" charset="2"/>
              <a:buChar char="ü"/>
            </a:pPr>
            <a:r>
              <a:rPr lang="en-US" sz="2200" dirty="0" smtClean="0"/>
              <a:t>   Thus the Hitting-Set problem admits ratio O(</a:t>
            </a:r>
            <a:r>
              <a:rPr lang="en-US" sz="2200" dirty="0" err="1" smtClean="0"/>
              <a:t>ln</a:t>
            </a:r>
            <a:r>
              <a:rPr lang="en-US" sz="2200" dirty="0" smtClean="0"/>
              <a:t> k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 = O(</a:t>
            </a:r>
            <a:r>
              <a:rPr lang="en-US" sz="2200" dirty="0" err="1" smtClean="0"/>
              <a:t>ln</a:t>
            </a:r>
            <a:r>
              <a:rPr lang="en-US" sz="2200" dirty="0" smtClean="0"/>
              <a:t> k).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911225" y="3294063"/>
          <a:ext cx="2160588" cy="436562"/>
        </p:xfrm>
        <a:graphic>
          <a:graphicData uri="http://schemas.openxmlformats.org/presentationml/2006/ole">
            <p:oleObj spid="_x0000_s51204" name="Equation" r:id="rId3" imgW="12571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אליפסה 45"/>
          <p:cNvSpPr/>
          <p:nvPr/>
        </p:nvSpPr>
        <p:spPr>
          <a:xfrm rot="21432892">
            <a:off x="4948869" y="3072910"/>
            <a:ext cx="992190" cy="510540"/>
          </a:xfrm>
          <a:prstGeom prst="ellipse">
            <a:avLst/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אליפסה 44"/>
          <p:cNvSpPr/>
          <p:nvPr/>
        </p:nvSpPr>
        <p:spPr>
          <a:xfrm>
            <a:off x="6639560" y="2406650"/>
            <a:ext cx="660400" cy="51054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824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Reducing Star-NA to Hitting Set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870960"/>
            <a:ext cx="7711440" cy="249299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U </a:t>
            </a:r>
            <a:r>
              <a:rPr lang="en-US" sz="2000" dirty="0" smtClean="0">
                <a:latin typeface="Cambria"/>
              </a:rPr>
              <a:t>⊆</a:t>
            </a:r>
            <a:r>
              <a:rPr lang="en-US" sz="2000" dirty="0" smtClean="0"/>
              <a:t> V is a </a:t>
            </a:r>
            <a:r>
              <a:rPr lang="en-US" sz="2000" b="1" dirty="0" smtClean="0"/>
              <a:t>tight set</a:t>
            </a:r>
            <a:r>
              <a:rPr lang="en-US" sz="2000" dirty="0" smtClean="0"/>
              <a:t> if there is (</a:t>
            </a:r>
            <a:r>
              <a:rPr lang="en-US" sz="2000" dirty="0" err="1" smtClean="0"/>
              <a:t>u,v</a:t>
            </a:r>
            <a:r>
              <a:rPr lang="en-US" sz="2000" dirty="0" smtClean="0"/>
              <a:t>)</a:t>
            </a:r>
            <a:r>
              <a:rPr lang="en-US" sz="2000" dirty="0" smtClean="0">
                <a:latin typeface="Tiger Expert"/>
                <a:ea typeface="Batang"/>
                <a:cs typeface="Arial Unicode MS"/>
              </a:rPr>
              <a:t>∈</a:t>
            </a:r>
            <a:r>
              <a:rPr lang="en-US" sz="2000" dirty="0" smtClean="0"/>
              <a:t>D and a partition U,C,U* of V </a:t>
            </a:r>
          </a:p>
          <a:p>
            <a:r>
              <a:rPr lang="en-US" sz="2000" dirty="0" smtClean="0"/>
              <a:t>    such that one of </a:t>
            </a:r>
            <a:r>
              <a:rPr lang="en-US" sz="2000" dirty="0" err="1" smtClean="0"/>
              <a:t>u,v</a:t>
            </a:r>
            <a:r>
              <a:rPr lang="en-US" sz="2000" dirty="0" smtClean="0"/>
              <a:t> is in U and the other in U*, and   </a:t>
            </a:r>
          </a:p>
          <a:p>
            <a:r>
              <a:rPr lang="en-US" sz="2000" dirty="0" smtClean="0"/>
              <a:t>                                               </a:t>
            </a:r>
          </a:p>
          <a:p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An edge set I </a:t>
            </a:r>
            <a:r>
              <a:rPr lang="en-US" sz="2000" dirty="0" smtClean="0">
                <a:latin typeface="Cambria"/>
              </a:rPr>
              <a:t>⊆</a:t>
            </a:r>
            <a:r>
              <a:rPr lang="en-US" sz="2000" dirty="0" smtClean="0"/>
              <a:t> F is a feasible solution to Star-NA  </a:t>
            </a:r>
            <a:r>
              <a:rPr lang="en-US" sz="2000" dirty="0" err="1" smtClean="0"/>
              <a:t>iff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    the </a:t>
            </a:r>
            <a:r>
              <a:rPr lang="en-US" sz="2000" dirty="0" err="1" smtClean="0"/>
              <a:t>endnodes</a:t>
            </a:r>
            <a:r>
              <a:rPr lang="en-US" sz="2000" dirty="0" smtClean="0"/>
              <a:t> of I cover all tight sets. </a:t>
            </a:r>
          </a:p>
          <a:p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Thus the problem is equivalent to finding a Min-Cost Hitting Set </a:t>
            </a:r>
          </a:p>
          <a:p>
            <a:r>
              <a:rPr lang="en-US" sz="2000" dirty="0" smtClean="0"/>
              <a:t>    in the </a:t>
            </a:r>
            <a:r>
              <a:rPr lang="en-US" sz="2000" b="1" dirty="0" err="1" smtClean="0"/>
              <a:t>hypergraph</a:t>
            </a:r>
            <a:r>
              <a:rPr lang="en-US" sz="2000" b="1" dirty="0" smtClean="0"/>
              <a:t> of minimal tight sets</a:t>
            </a:r>
            <a:r>
              <a:rPr lang="en-US" sz="2000" dirty="0" smtClean="0"/>
              <a:t>.</a:t>
            </a:r>
          </a:p>
        </p:txBody>
      </p:sp>
      <p:sp>
        <p:nvSpPr>
          <p:cNvPr id="5" name="אליפסה 4"/>
          <p:cNvSpPr/>
          <p:nvPr/>
        </p:nvSpPr>
        <p:spPr>
          <a:xfrm rot="20721564">
            <a:off x="4462474" y="1789721"/>
            <a:ext cx="3451190" cy="1829145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12" name="קבוצה 11"/>
          <p:cNvGrpSpPr/>
          <p:nvPr/>
        </p:nvGrpSpPr>
        <p:grpSpPr>
          <a:xfrm>
            <a:off x="5326810" y="1383263"/>
            <a:ext cx="360000" cy="461665"/>
            <a:chOff x="4145278" y="2296160"/>
            <a:chExt cx="360000" cy="482465"/>
          </a:xfrm>
        </p:grpSpPr>
        <p:sp>
          <p:nvSpPr>
            <p:cNvPr id="13" name="אליפסה 12"/>
            <p:cNvSpPr>
              <a:spLocks/>
            </p:cNvSpPr>
            <p:nvPr/>
          </p:nvSpPr>
          <p:spPr>
            <a:xfrm>
              <a:off x="4145278" y="2367280"/>
              <a:ext cx="360000" cy="36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75758" y="2296160"/>
              <a:ext cx="304892" cy="4824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 smtClean="0"/>
                <a:t>t</a:t>
              </a:r>
              <a:endParaRPr lang="he-IL" sz="2400" dirty="0"/>
            </a:p>
          </p:txBody>
        </p:sp>
      </p:grpSp>
      <p:cxnSp>
        <p:nvCxnSpPr>
          <p:cNvPr id="17" name="מחבר ישר 16"/>
          <p:cNvCxnSpPr>
            <a:stCxn id="13" idx="2"/>
          </p:cNvCxnSpPr>
          <p:nvPr/>
        </p:nvCxnSpPr>
        <p:spPr>
          <a:xfrm flipH="1">
            <a:off x="5164252" y="1623558"/>
            <a:ext cx="162558" cy="179212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אליפסה 56"/>
          <p:cNvSpPr/>
          <p:nvPr/>
        </p:nvSpPr>
        <p:spPr>
          <a:xfrm rot="19110861">
            <a:off x="7040881" y="2457451"/>
            <a:ext cx="508000" cy="549910"/>
          </a:xfrm>
          <a:prstGeom prst="ellipse">
            <a:avLst/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אליפסה 3"/>
          <p:cNvSpPr>
            <a:spLocks noChangeArrowheads="1"/>
          </p:cNvSpPr>
          <p:nvPr/>
        </p:nvSpPr>
        <p:spPr bwMode="auto">
          <a:xfrm rot="5400000">
            <a:off x="2590641" y="1862616"/>
            <a:ext cx="1584325" cy="1296988"/>
          </a:xfrm>
          <a:prstGeom prst="ellipse">
            <a:avLst/>
          </a:prstGeom>
          <a:solidFill>
            <a:srgbClr val="92D050">
              <a:alpha val="75000"/>
            </a:srgb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marL="1600200" indent="-228600" algn="l" rtl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he-I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0" name="אליפסה 3"/>
          <p:cNvSpPr>
            <a:spLocks noChangeArrowheads="1"/>
          </p:cNvSpPr>
          <p:nvPr/>
        </p:nvSpPr>
        <p:spPr bwMode="auto">
          <a:xfrm rot="5400000">
            <a:off x="823754" y="1880079"/>
            <a:ext cx="1584325" cy="1296988"/>
          </a:xfrm>
          <a:prstGeom prst="ellipse">
            <a:avLst/>
          </a:prstGeom>
          <a:solidFill>
            <a:srgbClr val="92D050">
              <a:alpha val="75000"/>
            </a:srgb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marL="1600200" indent="-228600" algn="l" rtl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endParaRPr lang="he-I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61" name="AutoShape 11"/>
          <p:cNvSpPr>
            <a:spLocks noChangeArrowheads="1"/>
          </p:cNvSpPr>
          <p:nvPr/>
        </p:nvSpPr>
        <p:spPr bwMode="auto">
          <a:xfrm>
            <a:off x="2322194" y="1753215"/>
            <a:ext cx="320675" cy="15113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8" name="Line 15"/>
          <p:cNvSpPr>
            <a:spLocks noChangeShapeType="1"/>
          </p:cNvSpPr>
          <p:nvPr/>
        </p:nvSpPr>
        <p:spPr bwMode="auto">
          <a:xfrm rot="7138275">
            <a:off x="2147410" y="1921395"/>
            <a:ext cx="728347" cy="11714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72" name="TextBox 71"/>
          <p:cNvSpPr txBox="1"/>
          <p:nvPr/>
        </p:nvSpPr>
        <p:spPr>
          <a:xfrm>
            <a:off x="1412240" y="1773535"/>
            <a:ext cx="3048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U</a:t>
            </a:r>
            <a:endParaRPr lang="he-IL" sz="2400" dirty="0"/>
          </a:p>
        </p:txBody>
      </p:sp>
      <p:grpSp>
        <p:nvGrpSpPr>
          <p:cNvPr id="73" name="קבוצה 72"/>
          <p:cNvGrpSpPr/>
          <p:nvPr/>
        </p:nvGrpSpPr>
        <p:grpSpPr>
          <a:xfrm>
            <a:off x="1290318" y="2305008"/>
            <a:ext cx="335372" cy="461665"/>
            <a:chOff x="4145278" y="2325328"/>
            <a:chExt cx="335372" cy="461665"/>
          </a:xfrm>
        </p:grpSpPr>
        <p:sp>
          <p:nvSpPr>
            <p:cNvPr id="74" name="אליפסה 73"/>
            <p:cNvSpPr>
              <a:spLocks/>
            </p:cNvSpPr>
            <p:nvPr/>
          </p:nvSpPr>
          <p:spPr>
            <a:xfrm>
              <a:off x="4145278" y="2412978"/>
              <a:ext cx="335372" cy="314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55438" y="2325328"/>
              <a:ext cx="30489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 smtClean="0"/>
                <a:t>u</a:t>
              </a:r>
              <a:endParaRPr lang="he-IL" sz="24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3200399" y="1773535"/>
            <a:ext cx="6094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U*</a:t>
            </a:r>
            <a:endParaRPr lang="he-IL" sz="2400" dirty="0"/>
          </a:p>
        </p:txBody>
      </p:sp>
      <p:grpSp>
        <p:nvGrpSpPr>
          <p:cNvPr id="77" name="קבוצה 76"/>
          <p:cNvGrpSpPr/>
          <p:nvPr/>
        </p:nvGrpSpPr>
        <p:grpSpPr>
          <a:xfrm>
            <a:off x="3332478" y="2325328"/>
            <a:ext cx="335372" cy="461665"/>
            <a:chOff x="4145278" y="2325328"/>
            <a:chExt cx="335372" cy="461665"/>
          </a:xfrm>
        </p:grpSpPr>
        <p:sp>
          <p:nvSpPr>
            <p:cNvPr id="78" name="אליפסה 77"/>
            <p:cNvSpPr>
              <a:spLocks/>
            </p:cNvSpPr>
            <p:nvPr/>
          </p:nvSpPr>
          <p:spPr>
            <a:xfrm>
              <a:off x="4145278" y="2412978"/>
              <a:ext cx="335372" cy="3143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55438" y="2325328"/>
              <a:ext cx="30489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 smtClean="0"/>
                <a:t>v</a:t>
              </a:r>
              <a:endParaRPr lang="he-IL" sz="2400" dirty="0"/>
            </a:p>
          </p:txBody>
        </p:sp>
      </p:grpSp>
      <p:sp>
        <p:nvSpPr>
          <p:cNvPr id="80" name="Line 15"/>
          <p:cNvSpPr>
            <a:spLocks noChangeShapeType="1"/>
          </p:cNvSpPr>
          <p:nvPr/>
        </p:nvSpPr>
        <p:spPr bwMode="auto">
          <a:xfrm rot="7138275">
            <a:off x="2127090" y="2073795"/>
            <a:ext cx="728347" cy="11714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81" name="TextBox 80"/>
          <p:cNvSpPr txBox="1"/>
          <p:nvPr/>
        </p:nvSpPr>
        <p:spPr>
          <a:xfrm>
            <a:off x="2301874" y="1791007"/>
            <a:ext cx="3048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C</a:t>
            </a:r>
            <a:endParaRPr lang="he-IL" sz="2400" dirty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703513" y="4481513"/>
          <a:ext cx="2986087" cy="436562"/>
        </p:xfrm>
        <a:graphic>
          <a:graphicData uri="http://schemas.openxmlformats.org/presentationml/2006/ole">
            <p:oleObj spid="_x0000_s63490" name="Equation" r:id="rId3" imgW="1739880" imgH="253800" progId="Equation.DSMT4">
              <p:embed/>
            </p:oleObj>
          </a:graphicData>
        </a:graphic>
      </p:graphicFrame>
      <p:sp>
        <p:nvSpPr>
          <p:cNvPr id="90" name="אליפסה 89"/>
          <p:cNvSpPr/>
          <p:nvPr/>
        </p:nvSpPr>
        <p:spPr>
          <a:xfrm rot="19670884">
            <a:off x="7005496" y="1846218"/>
            <a:ext cx="508000" cy="549910"/>
          </a:xfrm>
          <a:prstGeom prst="ellipse">
            <a:avLst/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אליפסה 93"/>
          <p:cNvSpPr/>
          <p:nvPr/>
        </p:nvSpPr>
        <p:spPr>
          <a:xfrm rot="20945885">
            <a:off x="5555880" y="2975259"/>
            <a:ext cx="980653" cy="612485"/>
          </a:xfrm>
          <a:prstGeom prst="ellipse">
            <a:avLst/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4" name="מחבר ישר 33"/>
          <p:cNvCxnSpPr>
            <a:stCxn id="13" idx="4"/>
          </p:cNvCxnSpPr>
          <p:nvPr/>
        </p:nvCxnSpPr>
        <p:spPr>
          <a:xfrm>
            <a:off x="5506810" y="1795798"/>
            <a:ext cx="338162" cy="152493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>
            <a:stCxn id="13" idx="3"/>
          </p:cNvCxnSpPr>
          <p:nvPr/>
        </p:nvCxnSpPr>
        <p:spPr>
          <a:xfrm>
            <a:off x="5379531" y="1745350"/>
            <a:ext cx="307279" cy="1575386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אליפסה 94"/>
          <p:cNvSpPr/>
          <p:nvPr/>
        </p:nvSpPr>
        <p:spPr>
          <a:xfrm rot="13055905">
            <a:off x="6953393" y="1959557"/>
            <a:ext cx="679846" cy="912337"/>
          </a:xfrm>
          <a:prstGeom prst="ellipse">
            <a:avLst/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5" name="מחבר ישר 14"/>
          <p:cNvCxnSpPr>
            <a:stCxn id="13" idx="7"/>
          </p:cNvCxnSpPr>
          <p:nvPr/>
        </p:nvCxnSpPr>
        <p:spPr>
          <a:xfrm>
            <a:off x="5634089" y="1501766"/>
            <a:ext cx="1665871" cy="73343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ישר 18"/>
          <p:cNvCxnSpPr>
            <a:stCxn id="13" idx="6"/>
          </p:cNvCxnSpPr>
          <p:nvPr/>
        </p:nvCxnSpPr>
        <p:spPr>
          <a:xfrm>
            <a:off x="5686810" y="1623558"/>
            <a:ext cx="1475990" cy="108340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אליפסה 97"/>
          <p:cNvSpPr/>
          <p:nvPr/>
        </p:nvSpPr>
        <p:spPr>
          <a:xfrm rot="19110861">
            <a:off x="6109843" y="2832831"/>
            <a:ext cx="622554" cy="640381"/>
          </a:xfrm>
          <a:prstGeom prst="ellipse">
            <a:avLst/>
          </a:pr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0" name="מחבר ישר 29"/>
          <p:cNvCxnSpPr>
            <a:stCxn id="13" idx="5"/>
          </p:cNvCxnSpPr>
          <p:nvPr/>
        </p:nvCxnSpPr>
        <p:spPr>
          <a:xfrm>
            <a:off x="5634089" y="1745350"/>
            <a:ext cx="787031" cy="155792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 animBg="1"/>
      <p:bldP spid="5" grpId="0" animBg="1"/>
      <p:bldP spid="57" grpId="0" animBg="1"/>
      <p:bldP spid="90" grpId="0" animBg="1"/>
      <p:bldP spid="94" grpId="0" animBg="1"/>
      <p:bldP spid="95" grpId="0" animBg="1"/>
      <p:bldP spid="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2640" y="2350868"/>
            <a:ext cx="7711440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Theorem 1: Directed Star-NA admits a logarithmic ratio,</a:t>
            </a:r>
          </a:p>
          <a:p>
            <a:r>
              <a:rPr lang="en-US" sz="2400" dirty="0" smtClean="0"/>
              <a:t>                      and so is directed SL.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7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Summary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812800" y="3606800"/>
            <a:ext cx="7711440" cy="1200329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Theorem 2: Undirected Star-NA admits ratio O(p</a:t>
            </a:r>
            <a:r>
              <a:rPr lang="en-US" sz="2400" baseline="-25000" dirty="0" smtClean="0"/>
              <a:t>max</a:t>
            </a:r>
            <a:r>
              <a:rPr lang="en-US" sz="2400" dirty="0" smtClean="0">
                <a:latin typeface="Times New Roman"/>
                <a:cs typeface="Times New Roman"/>
              </a:rPr>
              <a:t>∙</a:t>
            </a:r>
            <a:r>
              <a:rPr lang="en-US" sz="2400" dirty="0" smtClean="0"/>
              <a:t>ln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k)  </a:t>
            </a:r>
          </a:p>
          <a:p>
            <a:r>
              <a:rPr lang="en-US" sz="2400" dirty="0" smtClean="0"/>
              <a:t>                      and so is undirected SL.  </a:t>
            </a:r>
          </a:p>
          <a:p>
            <a:r>
              <a:rPr lang="en-US" sz="2400" dirty="0" smtClean="0"/>
              <a:t>In particular </a:t>
            </a:r>
            <a:r>
              <a:rPr lang="el-GR" sz="2400" i="1" dirty="0" smtClean="0">
                <a:latin typeface="Cambria Math"/>
                <a:ea typeface="Cambria Math"/>
              </a:rPr>
              <a:t>κ</a:t>
            </a:r>
            <a:r>
              <a:rPr lang="en-US" sz="2400" i="1" dirty="0" smtClean="0">
                <a:ea typeface="Cambria Math"/>
              </a:rPr>
              <a:t>‘</a:t>
            </a:r>
            <a:r>
              <a:rPr lang="en-US" sz="2400" dirty="0" smtClean="0">
                <a:ea typeface="Cambria Math"/>
              </a:rPr>
              <a:t>-SL (the case </a:t>
            </a:r>
            <a:r>
              <a:rPr lang="en-US" sz="2400" dirty="0" err="1" smtClean="0">
                <a:ea typeface="Cambria Math"/>
              </a:rPr>
              <a:t>p</a:t>
            </a:r>
            <a:r>
              <a:rPr lang="en-US" sz="2400" baseline="-25000" dirty="0" err="1" smtClean="0">
                <a:ea typeface="Cambria Math"/>
              </a:rPr>
              <a:t>max</a:t>
            </a:r>
            <a:r>
              <a:rPr lang="en-US" sz="2400" dirty="0" smtClean="0">
                <a:ea typeface="Cambria Math"/>
              </a:rPr>
              <a:t>=1) </a:t>
            </a:r>
            <a:r>
              <a:rPr lang="en-US" sz="2400" dirty="0" smtClean="0"/>
              <a:t>admits ratio O(ln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k)</a:t>
            </a:r>
            <a:r>
              <a:rPr lang="en-US" sz="2400" dirty="0" smtClean="0">
                <a:ea typeface="Cambria Math"/>
              </a:rPr>
              <a:t>.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02640" y="1514900"/>
            <a:ext cx="7691120" cy="46166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Lemma 1: SL is equivalent to Rooted Star-NA with s=t.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4221163"/>
            <a:ext cx="8229600" cy="1498600"/>
          </a:xfrm>
        </p:spPr>
        <p:txBody>
          <a:bodyPr>
            <a:normAutofit/>
          </a:bodyPr>
          <a:lstStyle/>
          <a:p>
            <a:pPr rtl="0" eaLnBrk="1" hangingPunct="1">
              <a:defRPr/>
            </a:pPr>
            <a:r>
              <a:rPr lang="en-US" sz="6000" smtClean="0">
                <a:latin typeface="Comic Sans MS" pitchFamily="66" charset="0"/>
              </a:rPr>
              <a:t>Questions?</a:t>
            </a:r>
            <a:endParaRPr lang="en-US" sz="6000" dirty="0" smtClean="0">
              <a:latin typeface="Comic Sans MS" pitchFamily="66" charset="0"/>
            </a:endParaRPr>
          </a:p>
        </p:txBody>
      </p:sp>
      <p:pic>
        <p:nvPicPr>
          <p:cNvPr id="207877" name="Picture 5" descr="thgenie_applause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620713"/>
            <a:ext cx="4105275" cy="30241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2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problems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12800" y="1405988"/>
            <a:ext cx="7579360" cy="193899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u="sng" dirty="0" smtClean="0"/>
              <a:t>Source Location (SL)</a:t>
            </a:r>
          </a:p>
          <a:p>
            <a:r>
              <a:rPr lang="en-US" sz="2400" dirty="0" smtClean="0"/>
              <a:t>Given: A graph G=(V,E) with node-costs {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v</a:t>
            </a:r>
            <a:r>
              <a:rPr lang="en-US" sz="2400" dirty="0" err="1" smtClean="0"/>
              <a:t>:v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}, </a:t>
            </a:r>
          </a:p>
          <a:p>
            <a:r>
              <a:rPr lang="en-US" sz="2400" dirty="0" smtClean="0"/>
              <a:t>             connectivity demands {d</a:t>
            </a:r>
            <a:r>
              <a:rPr lang="en-US" sz="2400" dirty="0" smtClean="0">
                <a:sym typeface="Wingdings" pitchFamily="2" charset="2"/>
              </a:rPr>
              <a:t>(v):</a:t>
            </a:r>
            <a:r>
              <a:rPr lang="en-US" sz="2400" dirty="0" err="1" smtClean="0"/>
              <a:t>v</a:t>
            </a:r>
            <a:r>
              <a:rPr lang="en-US" sz="2400" b="1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}. </a:t>
            </a:r>
          </a:p>
          <a:p>
            <a:r>
              <a:rPr lang="en-US" sz="2400" dirty="0" smtClean="0"/>
              <a:t>Find:    A min-cost set S</a:t>
            </a:r>
            <a:r>
              <a:rPr lang="en-US" sz="2400" dirty="0" smtClean="0">
                <a:latin typeface="Cambria"/>
                <a:ea typeface="Batang"/>
                <a:cs typeface="Arial Unicode MS"/>
              </a:rPr>
              <a:t>⊆</a:t>
            </a:r>
            <a:r>
              <a:rPr lang="en-US" sz="2400" dirty="0" smtClean="0"/>
              <a:t>V of sources such that</a:t>
            </a:r>
          </a:p>
          <a:p>
            <a:r>
              <a:rPr lang="en-US" sz="2400" dirty="0" smtClean="0"/>
              <a:t>             </a:t>
            </a:r>
            <a:r>
              <a:rPr lang="en-US" sz="2400" dirty="0" smtClean="0">
                <a:solidFill>
                  <a:srgbClr val="E02CBE"/>
                </a:solidFill>
              </a:rPr>
              <a:t>(</a:t>
            </a:r>
            <a:r>
              <a:rPr lang="en-US" sz="2400" dirty="0" err="1" smtClean="0">
                <a:solidFill>
                  <a:srgbClr val="E02CBE"/>
                </a:solidFill>
              </a:rPr>
              <a:t>S,v</a:t>
            </a:r>
            <a:r>
              <a:rPr lang="en-US" sz="2400" dirty="0" smtClean="0">
                <a:solidFill>
                  <a:srgbClr val="E02CBE"/>
                </a:solidFill>
              </a:rPr>
              <a:t>)-connectivity </a:t>
            </a:r>
            <a:r>
              <a:rPr lang="en-US" sz="2400" dirty="0" smtClean="0">
                <a:solidFill>
                  <a:srgbClr val="E02CBE"/>
                </a:solidFill>
                <a:latin typeface="Calibri"/>
              </a:rPr>
              <a:t>≥ </a:t>
            </a:r>
            <a:r>
              <a:rPr lang="en-US" sz="2400" dirty="0" smtClean="0">
                <a:solidFill>
                  <a:srgbClr val="E02CBE"/>
                </a:solidFill>
              </a:rPr>
              <a:t>d(v) </a:t>
            </a:r>
            <a:r>
              <a:rPr lang="en-US" sz="2400" dirty="0" smtClean="0"/>
              <a:t>for every node v.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2640" y="3620868"/>
            <a:ext cx="7579360" cy="230832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u="sng" dirty="0" smtClean="0"/>
              <a:t>Network Augmentation (NA) (a.k.a. SNDP)</a:t>
            </a:r>
          </a:p>
          <a:p>
            <a:r>
              <a:rPr lang="en-US" sz="2400" dirty="0" smtClean="0"/>
              <a:t>Given: A graph G=(V,E) and an edge set F on V, </a:t>
            </a:r>
          </a:p>
          <a:p>
            <a:r>
              <a:rPr lang="en-US" sz="2400" dirty="0" smtClean="0"/>
              <a:t>             edge-costs {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e</a:t>
            </a:r>
            <a:r>
              <a:rPr lang="en-US" sz="2400" dirty="0" err="1" smtClean="0"/>
              <a:t>:e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F</a:t>
            </a:r>
            <a:r>
              <a:rPr lang="en-US" sz="2400" dirty="0" smtClean="0"/>
              <a:t>} or node-costs {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v</a:t>
            </a:r>
            <a:r>
              <a:rPr lang="en-US" sz="2400" dirty="0" err="1" smtClean="0"/>
              <a:t>:v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}, and </a:t>
            </a:r>
          </a:p>
          <a:p>
            <a:r>
              <a:rPr lang="en-US" sz="2400" dirty="0" smtClean="0"/>
              <a:t>             connectivity requirements {r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u,v</a:t>
            </a:r>
            <a:r>
              <a:rPr lang="en-US" sz="2400" dirty="0" smtClean="0">
                <a:sym typeface="Wingdings" pitchFamily="2" charset="2"/>
              </a:rPr>
              <a:t>) : (</a:t>
            </a:r>
            <a:r>
              <a:rPr lang="en-US" sz="2400" dirty="0" err="1" smtClean="0">
                <a:sym typeface="Wingdings" pitchFamily="2" charset="2"/>
              </a:rPr>
              <a:t>u</a:t>
            </a:r>
            <a:r>
              <a:rPr lang="en-US" sz="2400" dirty="0" err="1" smtClean="0"/>
              <a:t>,v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Tiger Expert"/>
              </a:rPr>
              <a:t>∈</a:t>
            </a:r>
            <a:r>
              <a:rPr lang="en-US" sz="2400" dirty="0" smtClean="0"/>
              <a:t>D </a:t>
            </a:r>
            <a:r>
              <a:rPr lang="en-US" sz="2400" dirty="0" smtClean="0">
                <a:latin typeface="Cambria"/>
              </a:rPr>
              <a:t>⊆ </a:t>
            </a:r>
            <a:r>
              <a:rPr lang="en-US" sz="2400" dirty="0" smtClean="0"/>
              <a:t>V</a:t>
            </a:r>
            <a:r>
              <a:rPr lang="en-US" sz="2400" dirty="0" smtClean="0">
                <a:latin typeface="Aharoni"/>
                <a:cs typeface="Aharoni"/>
              </a:rPr>
              <a:t>×</a:t>
            </a:r>
            <a:r>
              <a:rPr lang="en-US" sz="2400" dirty="0" smtClean="0"/>
              <a:t>V}.</a:t>
            </a:r>
            <a:endParaRPr lang="en-US" sz="2400" dirty="0" smtClean="0">
              <a:cs typeface="+mj-cs"/>
            </a:endParaRPr>
          </a:p>
          <a:p>
            <a:r>
              <a:rPr lang="en-US" sz="2400" dirty="0" smtClean="0"/>
              <a:t>Find:    A minimum-cost edge set I</a:t>
            </a:r>
            <a:r>
              <a:rPr lang="en-US" sz="2400" dirty="0" smtClean="0">
                <a:latin typeface="Cambria"/>
                <a:ea typeface="Batang"/>
                <a:cs typeface="Arial Unicode MS"/>
              </a:rPr>
              <a:t>⊆</a:t>
            </a:r>
            <a:r>
              <a:rPr lang="en-US" sz="2400" dirty="0" smtClean="0"/>
              <a:t>F such that in G+I</a:t>
            </a:r>
          </a:p>
          <a:p>
            <a:r>
              <a:rPr lang="en-US" sz="2400" dirty="0" smtClean="0"/>
              <a:t>             the </a:t>
            </a:r>
            <a:r>
              <a:rPr lang="en-US" sz="2400" dirty="0" smtClean="0">
                <a:solidFill>
                  <a:srgbClr val="E02CBE"/>
                </a:solidFill>
              </a:rPr>
              <a:t>(</a:t>
            </a:r>
            <a:r>
              <a:rPr lang="en-US" sz="2400" dirty="0" err="1" smtClean="0">
                <a:solidFill>
                  <a:srgbClr val="E02CBE"/>
                </a:solidFill>
              </a:rPr>
              <a:t>u,v</a:t>
            </a:r>
            <a:r>
              <a:rPr lang="en-US" sz="2400" dirty="0" smtClean="0">
                <a:solidFill>
                  <a:srgbClr val="E02CBE"/>
                </a:solidFill>
              </a:rPr>
              <a:t>)-connectivity ≥ r(</a:t>
            </a:r>
            <a:r>
              <a:rPr lang="en-US" sz="2400" dirty="0" err="1" smtClean="0">
                <a:solidFill>
                  <a:srgbClr val="E02CBE"/>
                </a:solidFill>
              </a:rPr>
              <a:t>u,v</a:t>
            </a:r>
            <a:r>
              <a:rPr lang="en-US" sz="2400" dirty="0" smtClean="0">
                <a:solidFill>
                  <a:srgbClr val="E02CBE"/>
                </a:solidFill>
              </a:rPr>
              <a:t>) </a:t>
            </a:r>
            <a:r>
              <a:rPr lang="en-US" sz="2400" dirty="0" smtClean="0"/>
              <a:t>for every (</a:t>
            </a:r>
            <a:r>
              <a:rPr lang="en-US" sz="2400" dirty="0" err="1" smtClean="0"/>
              <a:t>u,v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Tiger Expert"/>
                <a:ea typeface="Batang"/>
                <a:cs typeface="Arial Unicode MS"/>
              </a:rPr>
              <a:t>∈</a:t>
            </a:r>
            <a:r>
              <a:rPr lang="en-US" sz="2400" dirty="0" smtClean="0"/>
              <a:t>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2800" y="1111348"/>
            <a:ext cx="7579360" cy="2308324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u="sng" dirty="0" smtClean="0"/>
              <a:t>Network Augmentation (NA)</a:t>
            </a:r>
          </a:p>
          <a:p>
            <a:r>
              <a:rPr lang="en-US" sz="2400" dirty="0" smtClean="0"/>
              <a:t>Given: A graph G=(V,E) and an edge set F on V, </a:t>
            </a:r>
          </a:p>
          <a:p>
            <a:r>
              <a:rPr lang="en-US" sz="2400" dirty="0" smtClean="0"/>
              <a:t>             edge-costs {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e</a:t>
            </a:r>
            <a:r>
              <a:rPr lang="en-US" sz="2400" dirty="0" err="1" smtClean="0"/>
              <a:t>:e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F</a:t>
            </a:r>
            <a:r>
              <a:rPr lang="en-US" sz="2400" dirty="0" smtClean="0"/>
              <a:t>} or node-costs {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v</a:t>
            </a:r>
            <a:r>
              <a:rPr lang="en-US" sz="2400" dirty="0" err="1" smtClean="0"/>
              <a:t>:v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}, </a:t>
            </a:r>
          </a:p>
          <a:p>
            <a:r>
              <a:rPr lang="en-US" sz="2400" dirty="0" smtClean="0"/>
              <a:t>             connectivity requirements {r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u</a:t>
            </a:r>
            <a:r>
              <a:rPr lang="en-US" sz="2400" dirty="0" err="1" smtClean="0"/>
              <a:t>,v</a:t>
            </a:r>
            <a:r>
              <a:rPr lang="en-US" sz="2400" dirty="0" smtClean="0"/>
              <a:t>):(</a:t>
            </a:r>
            <a:r>
              <a:rPr lang="en-US" sz="2400" dirty="0" err="1" smtClean="0"/>
              <a:t>u,v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Tiger Expert"/>
              </a:rPr>
              <a:t>∈</a:t>
            </a:r>
            <a:r>
              <a:rPr lang="en-US" sz="2400" dirty="0" smtClean="0"/>
              <a:t>D}.</a:t>
            </a:r>
            <a:endParaRPr lang="en-US" sz="2400" dirty="0" smtClean="0">
              <a:cs typeface="+mj-cs"/>
            </a:endParaRPr>
          </a:p>
          <a:p>
            <a:r>
              <a:rPr lang="en-US" sz="2400" dirty="0" smtClean="0"/>
              <a:t>Find:    A minimum-cost edge set I</a:t>
            </a:r>
            <a:r>
              <a:rPr lang="en-US" sz="2400" dirty="0" smtClean="0">
                <a:latin typeface="Cambria"/>
                <a:ea typeface="Batang"/>
                <a:cs typeface="Arial Unicode MS"/>
              </a:rPr>
              <a:t>⊆</a:t>
            </a:r>
            <a:r>
              <a:rPr lang="en-US" sz="2400" dirty="0" smtClean="0"/>
              <a:t>F such that in G+I</a:t>
            </a:r>
          </a:p>
          <a:p>
            <a:r>
              <a:rPr lang="en-US" sz="2400" dirty="0" smtClean="0"/>
              <a:t>             the </a:t>
            </a:r>
            <a:r>
              <a:rPr lang="en-US" sz="2400" dirty="0" smtClean="0">
                <a:solidFill>
                  <a:srgbClr val="E02CBE"/>
                </a:solidFill>
              </a:rPr>
              <a:t>(</a:t>
            </a:r>
            <a:r>
              <a:rPr lang="en-US" sz="2400" dirty="0" err="1" smtClean="0">
                <a:solidFill>
                  <a:srgbClr val="E02CBE"/>
                </a:solidFill>
              </a:rPr>
              <a:t>u,v</a:t>
            </a:r>
            <a:r>
              <a:rPr lang="en-US" sz="2400" dirty="0" smtClean="0">
                <a:solidFill>
                  <a:srgbClr val="E02CBE"/>
                </a:solidFill>
              </a:rPr>
              <a:t>)-connectivity </a:t>
            </a:r>
            <a:r>
              <a:rPr lang="en-US" sz="2400" dirty="0" smtClean="0">
                <a:solidFill>
                  <a:srgbClr val="E02CBE"/>
                </a:solidFill>
                <a:latin typeface="Calibri"/>
              </a:rPr>
              <a:t>≥</a:t>
            </a:r>
            <a:r>
              <a:rPr lang="en-US" sz="2400" dirty="0" smtClean="0">
                <a:solidFill>
                  <a:srgbClr val="E02CBE"/>
                </a:solidFill>
              </a:rPr>
              <a:t> r(</a:t>
            </a:r>
            <a:r>
              <a:rPr lang="en-US" sz="2400" dirty="0" err="1" smtClean="0">
                <a:solidFill>
                  <a:srgbClr val="E02CBE"/>
                </a:solidFill>
              </a:rPr>
              <a:t>u,v</a:t>
            </a:r>
            <a:r>
              <a:rPr lang="en-US" sz="2400" dirty="0" smtClean="0">
                <a:solidFill>
                  <a:srgbClr val="E02CBE"/>
                </a:solidFill>
              </a:rPr>
              <a:t>) </a:t>
            </a:r>
            <a:r>
              <a:rPr lang="en-US" sz="2400" dirty="0" smtClean="0"/>
              <a:t>for all (</a:t>
            </a:r>
            <a:r>
              <a:rPr lang="en-US" sz="2400" dirty="0" err="1" smtClean="0"/>
              <a:t>u,v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Tiger Expert"/>
                <a:ea typeface="Batang"/>
                <a:cs typeface="Arial Unicode MS"/>
              </a:rPr>
              <a:t>∈</a:t>
            </a:r>
            <a:r>
              <a:rPr lang="en-US" sz="2400" dirty="0" smtClean="0"/>
              <a:t>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1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special cases of NA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12800" y="3966308"/>
            <a:ext cx="7579360" cy="209288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u="sng" dirty="0" smtClean="0"/>
              <a:t>Survivable Network Design Problem (SNDP)</a:t>
            </a:r>
            <a:r>
              <a:rPr lang="en-US" sz="2400" b="1" dirty="0" smtClean="0"/>
              <a:t>: </a:t>
            </a:r>
            <a:r>
              <a:rPr lang="en-US" sz="2400" dirty="0" smtClean="0"/>
              <a:t>E=</a:t>
            </a:r>
            <a:r>
              <a:rPr lang="en-US" sz="2800" b="1" dirty="0" smtClean="0">
                <a:latin typeface="Tiger Expert"/>
              </a:rPr>
              <a:t>∅</a:t>
            </a:r>
            <a:r>
              <a:rPr lang="en-US" sz="2400" dirty="0" smtClean="0">
                <a:latin typeface="Tiger Expert"/>
                <a:cs typeface="+mj-cs"/>
              </a:rPr>
              <a:t>.</a:t>
            </a:r>
            <a:endParaRPr lang="en-US" sz="2400" dirty="0" smtClean="0">
              <a:cs typeface="+mj-cs"/>
            </a:endParaRPr>
          </a:p>
          <a:p>
            <a:endParaRPr lang="en-US" sz="1000" b="1" u="sng" dirty="0" smtClean="0"/>
          </a:p>
          <a:p>
            <a:r>
              <a:rPr lang="en-US" sz="2400" b="1" u="sng" dirty="0" smtClean="0"/>
              <a:t>Rooted NA</a:t>
            </a:r>
            <a:r>
              <a:rPr lang="en-US" sz="2400" b="1" dirty="0" smtClean="0"/>
              <a:t>: </a:t>
            </a:r>
            <a:r>
              <a:rPr lang="en-US" sz="2400" dirty="0" smtClean="0"/>
              <a:t>The demand set D is a star with center s.</a:t>
            </a:r>
          </a:p>
          <a:p>
            <a:r>
              <a:rPr lang="en-US" sz="1000" dirty="0" smtClean="0"/>
              <a:t>  </a:t>
            </a:r>
          </a:p>
          <a:p>
            <a:r>
              <a:rPr lang="en-US" sz="2400" b="1" u="sng" dirty="0" smtClean="0"/>
              <a:t>Star-NA</a:t>
            </a:r>
            <a:r>
              <a:rPr lang="en-US" sz="2400" b="1" dirty="0" smtClean="0"/>
              <a:t>: </a:t>
            </a:r>
            <a:r>
              <a:rPr lang="en-US" sz="2400" dirty="0" smtClean="0"/>
              <a:t>The edge set F is a star with center t.</a:t>
            </a:r>
          </a:p>
          <a:p>
            <a:endParaRPr lang="en-US" sz="1000" dirty="0" smtClean="0"/>
          </a:p>
          <a:p>
            <a:r>
              <a:rPr lang="en-US" sz="2400" b="1" u="sng" dirty="0" smtClean="0"/>
              <a:t>Connectivity Augmentation</a:t>
            </a:r>
            <a:r>
              <a:rPr lang="en-US" sz="2400" b="1" dirty="0" smtClean="0"/>
              <a:t>: </a:t>
            </a:r>
            <a:r>
              <a:rPr lang="en-US" sz="2400" dirty="0" smtClean="0"/>
              <a:t>Any edge has cost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7579360" cy="10799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Connectivity functions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54050" y="1876604"/>
            <a:ext cx="7941310" cy="313932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err="1" smtClean="0"/>
              <a:t>u,v</a:t>
            </a:r>
            <a:r>
              <a:rPr lang="en-US" sz="2400" b="1" dirty="0" smtClean="0"/>
              <a:t>)-q-connectivity</a:t>
            </a:r>
            <a:r>
              <a:rPr lang="en-US" sz="2400" dirty="0" smtClean="0"/>
              <a:t>                is defined as the</a:t>
            </a:r>
            <a:endParaRPr lang="en-US" sz="2400" b="1" dirty="0" smtClean="0"/>
          </a:p>
          <a:p>
            <a:r>
              <a:rPr lang="en-US" sz="2400" dirty="0" smtClean="0"/>
              <a:t>maximum (</a:t>
            </a:r>
            <a:r>
              <a:rPr lang="en-US" sz="2400" dirty="0" err="1" smtClean="0"/>
              <a:t>u,v</a:t>
            </a:r>
            <a:r>
              <a:rPr lang="en-US" sz="2400" dirty="0" smtClean="0"/>
              <a:t>)-flow value (every edge has capacity 1) </a:t>
            </a:r>
          </a:p>
          <a:p>
            <a:endParaRPr lang="en-US" sz="1400" dirty="0" smtClean="0"/>
          </a:p>
          <a:p>
            <a:r>
              <a:rPr lang="en-US" sz="2400" dirty="0" smtClean="0"/>
              <a:t>Let {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v</a:t>
            </a:r>
            <a:r>
              <a:rPr lang="en-US" sz="2400" dirty="0" err="1" smtClean="0"/>
              <a:t>:v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} be “connectivity bonuses”</a:t>
            </a:r>
          </a:p>
          <a:p>
            <a:r>
              <a:rPr lang="en-US" sz="2400" dirty="0" smtClean="0"/>
              <a:t>(node v chosen to S gets connectivity bonus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v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). </a:t>
            </a:r>
          </a:p>
          <a:p>
            <a:r>
              <a:rPr lang="en-US" sz="2400" b="1" dirty="0" smtClean="0"/>
              <a:t>(</a:t>
            </a:r>
            <a:r>
              <a:rPr lang="en-US" sz="2400" b="1" dirty="0" err="1" smtClean="0"/>
              <a:t>S,v</a:t>
            </a:r>
            <a:r>
              <a:rPr lang="en-US" sz="2400" b="1" dirty="0" smtClean="0"/>
              <a:t>)-(</a:t>
            </a:r>
            <a:r>
              <a:rPr lang="en-US" sz="2400" b="1" dirty="0" err="1" smtClean="0"/>
              <a:t>p,q</a:t>
            </a:r>
            <a:r>
              <a:rPr lang="en-US" sz="2400" b="1" dirty="0" smtClean="0"/>
              <a:t>)-connectivity</a:t>
            </a:r>
            <a:r>
              <a:rPr lang="en-US" sz="2400" dirty="0" smtClean="0"/>
              <a:t>                  is defined by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1600" b="1" dirty="0" smtClean="0"/>
          </a:p>
        </p:txBody>
      </p:sp>
      <p:graphicFrame>
        <p:nvGraphicFramePr>
          <p:cNvPr id="8" name="אובייקט 7"/>
          <p:cNvGraphicFramePr>
            <a:graphicFrameLocks noChangeAspect="1"/>
          </p:cNvGraphicFramePr>
          <p:nvPr/>
        </p:nvGraphicFramePr>
        <p:xfrm>
          <a:off x="3249613" y="1903413"/>
          <a:ext cx="914400" cy="436562"/>
        </p:xfrm>
        <a:graphic>
          <a:graphicData uri="http://schemas.openxmlformats.org/presentationml/2006/ole">
            <p:oleObj spid="_x0000_s31746" name="Equation" r:id="rId3" imgW="533160" imgH="253800" progId="Equation.DSMT4">
              <p:embed/>
            </p:oleObj>
          </a:graphicData>
        </a:graphic>
      </p:graphicFrame>
      <p:sp>
        <p:nvSpPr>
          <p:cNvPr id="9" name="מלבן 8"/>
          <p:cNvSpPr/>
          <p:nvPr/>
        </p:nvSpPr>
        <p:spPr>
          <a:xfrm>
            <a:off x="603250" y="1354574"/>
            <a:ext cx="7164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Let G=(V,E) be a network with </a:t>
            </a:r>
            <a:r>
              <a:rPr lang="en-US" sz="2400" i="1" dirty="0" smtClean="0"/>
              <a:t>node capacities </a:t>
            </a:r>
            <a:r>
              <a:rPr lang="en-US" sz="2400" dirty="0" smtClean="0"/>
              <a:t>{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v</a:t>
            </a:r>
            <a:r>
              <a:rPr lang="en-US" sz="2400" dirty="0" err="1" smtClean="0"/>
              <a:t>:v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}. 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728085" y="3595370"/>
          <a:ext cx="1027113" cy="436563"/>
        </p:xfrm>
        <a:graphic>
          <a:graphicData uri="http://schemas.openxmlformats.org/presentationml/2006/ole">
            <p:oleObj spid="_x0000_s31747" name="Equation" r:id="rId4" imgW="596880" imgH="25380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428082" y="4092893"/>
          <a:ext cx="3541712" cy="873125"/>
        </p:xfrm>
        <a:graphic>
          <a:graphicData uri="http://schemas.openxmlformats.org/presentationml/2006/ole">
            <p:oleObj spid="_x0000_s31748" name="Equation" r:id="rId5" imgW="2057400" imgH="50796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4050" y="5445760"/>
            <a:ext cx="7941310" cy="46166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Observation: </a:t>
            </a:r>
            <a:r>
              <a:rPr lang="en-US" sz="2400" dirty="0" smtClean="0"/>
              <a:t>The set function                          is </a:t>
            </a:r>
            <a:r>
              <a:rPr lang="en-US" sz="2400" dirty="0" err="1" smtClean="0"/>
              <a:t>submodular</a:t>
            </a:r>
            <a:r>
              <a:rPr lang="en-US" sz="2400" dirty="0" smtClean="0"/>
              <a:t>.    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557713" y="5466080"/>
          <a:ext cx="1589087" cy="436563"/>
        </p:xfrm>
        <a:graphic>
          <a:graphicData uri="http://schemas.openxmlformats.org/presentationml/2006/ole">
            <p:oleObj spid="_x0000_s31750" name="Equation" r:id="rId6" imgW="9270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274638"/>
            <a:ext cx="8229600" cy="9547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025580" y="5054765"/>
            <a:ext cx="34977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S</a:t>
            </a:r>
            <a:endParaRPr lang="he-IL" sz="2800" dirty="0"/>
          </a:p>
        </p:txBody>
      </p:sp>
      <p:grpSp>
        <p:nvGrpSpPr>
          <p:cNvPr id="4" name="קבוצה 18"/>
          <p:cNvGrpSpPr/>
          <p:nvPr/>
        </p:nvGrpSpPr>
        <p:grpSpPr>
          <a:xfrm>
            <a:off x="4593680" y="3772385"/>
            <a:ext cx="360000" cy="461665"/>
            <a:chOff x="4145278" y="2296160"/>
            <a:chExt cx="360000" cy="461665"/>
          </a:xfrm>
        </p:grpSpPr>
        <p:sp>
          <p:nvSpPr>
            <p:cNvPr id="20" name="אליפסה 19"/>
            <p:cNvSpPr>
              <a:spLocks/>
            </p:cNvSpPr>
            <p:nvPr/>
          </p:nvSpPr>
          <p:spPr>
            <a:xfrm>
              <a:off x="4145278" y="2367280"/>
              <a:ext cx="360000" cy="36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75758" y="2296160"/>
              <a:ext cx="30489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 smtClean="0"/>
                <a:t>v</a:t>
              </a:r>
              <a:endParaRPr lang="he-IL" sz="2400" dirty="0"/>
            </a:p>
          </p:txBody>
        </p:sp>
      </p:grpSp>
      <p:cxnSp>
        <p:nvCxnSpPr>
          <p:cNvPr id="30" name="מחבר ישר 29"/>
          <p:cNvCxnSpPr>
            <a:stCxn id="31" idx="2"/>
            <a:endCxn id="24" idx="6"/>
          </p:cNvCxnSpPr>
          <p:nvPr/>
        </p:nvCxnSpPr>
        <p:spPr>
          <a:xfrm flipH="1" flipV="1">
            <a:off x="4184400" y="4768612"/>
            <a:ext cx="1165520" cy="2478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/>
          <p:cNvCxnSpPr>
            <a:stCxn id="20" idx="3"/>
            <a:endCxn id="24" idx="7"/>
          </p:cNvCxnSpPr>
          <p:nvPr/>
        </p:nvCxnSpPr>
        <p:spPr>
          <a:xfrm flipH="1">
            <a:off x="4131679" y="4150784"/>
            <a:ext cx="514722" cy="49054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ישר 44"/>
          <p:cNvCxnSpPr>
            <a:stCxn id="24" idx="5"/>
            <a:endCxn id="27" idx="1"/>
          </p:cNvCxnSpPr>
          <p:nvPr/>
        </p:nvCxnSpPr>
        <p:spPr>
          <a:xfrm>
            <a:off x="4131679" y="4895891"/>
            <a:ext cx="511842" cy="47641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ישר 45"/>
          <p:cNvCxnSpPr>
            <a:stCxn id="20" idx="5"/>
            <a:endCxn id="31" idx="1"/>
          </p:cNvCxnSpPr>
          <p:nvPr/>
        </p:nvCxnSpPr>
        <p:spPr>
          <a:xfrm>
            <a:off x="4900959" y="4150784"/>
            <a:ext cx="501682" cy="51533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12800" y="1376184"/>
            <a:ext cx="7721600" cy="169277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err="1" smtClean="0"/>
              <a:t>s,v</a:t>
            </a:r>
            <a:r>
              <a:rPr lang="en-US" sz="2400" b="1" dirty="0" smtClean="0"/>
              <a:t>)-q-connectivity</a:t>
            </a:r>
            <a:r>
              <a:rPr lang="en-US" sz="2400" dirty="0" smtClean="0"/>
              <a:t>       =  max (</a:t>
            </a:r>
            <a:r>
              <a:rPr lang="en-US" sz="2400" dirty="0" err="1" smtClean="0"/>
              <a:t>s,v</a:t>
            </a:r>
            <a:r>
              <a:rPr lang="en-US" sz="2400" dirty="0" smtClean="0"/>
              <a:t>)-flow value</a:t>
            </a:r>
          </a:p>
          <a:p>
            <a:endParaRPr lang="en-US" sz="800" dirty="0" smtClean="0"/>
          </a:p>
          <a:p>
            <a:r>
              <a:rPr lang="en-US" sz="2400" b="1" dirty="0" smtClean="0"/>
              <a:t>(</a:t>
            </a:r>
            <a:r>
              <a:rPr lang="en-US" sz="2400" b="1" dirty="0" err="1" smtClean="0"/>
              <a:t>S,v</a:t>
            </a:r>
            <a:r>
              <a:rPr lang="en-US" sz="2400" b="1" dirty="0" smtClean="0"/>
              <a:t>)-(</a:t>
            </a:r>
            <a:r>
              <a:rPr lang="en-US" sz="2400" b="1" dirty="0" err="1" smtClean="0"/>
              <a:t>p,q</a:t>
            </a:r>
            <a:r>
              <a:rPr lang="en-US" sz="2400" b="1" dirty="0" smtClean="0"/>
              <a:t>)-connectivity </a:t>
            </a:r>
            <a:r>
              <a:rPr lang="en-US" sz="2400" dirty="0" smtClean="0"/>
              <a:t>=</a:t>
            </a:r>
            <a:r>
              <a:rPr lang="en-US" sz="2400" b="1" dirty="0" smtClean="0"/>
              <a:t> </a:t>
            </a:r>
            <a:r>
              <a:rPr lang="en-US" sz="2400" dirty="0" smtClean="0"/>
              <a:t>max (</a:t>
            </a:r>
            <a:r>
              <a:rPr lang="en-US" sz="2400" dirty="0" err="1" smtClean="0"/>
              <a:t>s,v</a:t>
            </a:r>
            <a:r>
              <a:rPr lang="en-US" sz="2400" dirty="0" smtClean="0"/>
              <a:t>)-flow value in the network</a:t>
            </a:r>
          </a:p>
          <a:p>
            <a:r>
              <a:rPr lang="en-US" sz="2400" dirty="0" smtClean="0"/>
              <a:t>                                               obtained by adding a new node s </a:t>
            </a:r>
          </a:p>
          <a:p>
            <a:r>
              <a:rPr lang="en-US" sz="2400" dirty="0" smtClean="0"/>
              <a:t>                                               and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u</a:t>
            </a:r>
            <a:r>
              <a:rPr lang="en-US" sz="2400" dirty="0" smtClean="0"/>
              <a:t> edges from s to every </a:t>
            </a:r>
            <a:r>
              <a:rPr lang="en-US" sz="2400" dirty="0" err="1" smtClean="0"/>
              <a:t>u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S</a:t>
            </a:r>
            <a:endParaRPr lang="en-US" sz="2400" dirty="0" smtClean="0"/>
          </a:p>
        </p:txBody>
      </p:sp>
      <p:grpSp>
        <p:nvGrpSpPr>
          <p:cNvPr id="75" name="קבוצה 74"/>
          <p:cNvGrpSpPr/>
          <p:nvPr/>
        </p:nvGrpSpPr>
        <p:grpSpPr>
          <a:xfrm>
            <a:off x="7283770" y="4176061"/>
            <a:ext cx="675185" cy="789810"/>
            <a:chOff x="2672080" y="4053840"/>
            <a:chExt cx="675185" cy="789810"/>
          </a:xfrm>
        </p:grpSpPr>
        <p:sp>
          <p:nvSpPr>
            <p:cNvPr id="25" name="TextBox 24"/>
            <p:cNvSpPr txBox="1"/>
            <p:nvPr/>
          </p:nvSpPr>
          <p:spPr>
            <a:xfrm>
              <a:off x="2672080" y="4053840"/>
              <a:ext cx="675185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dirty="0" err="1" smtClean="0"/>
                <a:t>p,q</a:t>
              </a:r>
              <a:r>
                <a:rPr lang="en-US" sz="2000" dirty="0" smtClean="0"/>
                <a:t>)</a:t>
              </a:r>
              <a:endParaRPr lang="he-IL" sz="2000" dirty="0"/>
            </a:p>
          </p:txBody>
        </p:sp>
        <p:sp>
          <p:nvSpPr>
            <p:cNvPr id="29" name="אליפסה 28"/>
            <p:cNvSpPr>
              <a:spLocks/>
            </p:cNvSpPr>
            <p:nvPr/>
          </p:nvSpPr>
          <p:spPr>
            <a:xfrm>
              <a:off x="2837520" y="4483650"/>
              <a:ext cx="360000" cy="36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3" name="אליפסה 32"/>
          <p:cNvSpPr/>
          <p:nvPr/>
        </p:nvSpPr>
        <p:spPr>
          <a:xfrm>
            <a:off x="3984940" y="4393166"/>
            <a:ext cx="819220" cy="1523991"/>
          </a:xfrm>
          <a:prstGeom prst="ellipse">
            <a:avLst/>
          </a:prstGeom>
          <a:noFill/>
          <a:scene3d>
            <a:camera prst="orthographicFront">
              <a:rot lat="0" lon="0" rev="258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TextBox 57"/>
          <p:cNvSpPr txBox="1"/>
          <p:nvPr/>
        </p:nvSpPr>
        <p:spPr>
          <a:xfrm>
            <a:off x="4415995" y="3483440"/>
            <a:ext cx="75373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smtClean="0">
                <a:latin typeface="Cambria Math"/>
                <a:ea typeface="Cambria Math"/>
              </a:rPr>
              <a:t>∞</a:t>
            </a:r>
            <a:r>
              <a:rPr lang="en-US" sz="2000" dirty="0" smtClean="0"/>
              <a:t>,1)</a:t>
            </a:r>
            <a:endParaRPr lang="he-IL" sz="2000" dirty="0"/>
          </a:p>
        </p:txBody>
      </p:sp>
      <p:sp>
        <p:nvSpPr>
          <p:cNvPr id="31" name="אליפסה 30"/>
          <p:cNvSpPr>
            <a:spLocks/>
          </p:cNvSpPr>
          <p:nvPr/>
        </p:nvSpPr>
        <p:spPr>
          <a:xfrm>
            <a:off x="5349920" y="4613397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0" name="מחבר ישר 59"/>
          <p:cNvCxnSpPr>
            <a:stCxn id="5" idx="1"/>
            <a:endCxn id="24" idx="3"/>
          </p:cNvCxnSpPr>
          <p:nvPr/>
        </p:nvCxnSpPr>
        <p:spPr>
          <a:xfrm flipV="1">
            <a:off x="3639041" y="4895891"/>
            <a:ext cx="238080" cy="70382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886960" y="5454166"/>
            <a:ext cx="66556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(3,1)</a:t>
            </a:r>
            <a:endParaRPr lang="he-IL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5665675" y="4550240"/>
            <a:ext cx="66556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(2,1)</a:t>
            </a:r>
            <a:endParaRPr lang="he-IL" sz="2000" dirty="0"/>
          </a:p>
        </p:txBody>
      </p:sp>
      <p:sp>
        <p:nvSpPr>
          <p:cNvPr id="77" name="TextBox 76"/>
          <p:cNvSpPr txBox="1"/>
          <p:nvPr/>
        </p:nvSpPr>
        <p:spPr>
          <a:xfrm>
            <a:off x="3237634" y="4553038"/>
            <a:ext cx="66556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(2,2)</a:t>
            </a:r>
            <a:endParaRPr lang="he-IL" sz="2000" dirty="0"/>
          </a:p>
        </p:txBody>
      </p:sp>
      <p:cxnSp>
        <p:nvCxnSpPr>
          <p:cNvPr id="78" name="מחבר ישר 77"/>
          <p:cNvCxnSpPr>
            <a:stCxn id="20" idx="4"/>
            <a:endCxn id="27" idx="0"/>
          </p:cNvCxnSpPr>
          <p:nvPr/>
        </p:nvCxnSpPr>
        <p:spPr>
          <a:xfrm flipH="1">
            <a:off x="4770800" y="4203505"/>
            <a:ext cx="2880" cy="111608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1135441" y="4536835"/>
          <a:ext cx="1376363" cy="436562"/>
        </p:xfrm>
        <a:graphic>
          <a:graphicData uri="http://schemas.openxmlformats.org/presentationml/2006/ole">
            <p:oleObj spid="_x0000_s56321" name="Equation" r:id="rId3" imgW="799920" imgH="253800" progId="Equation.DSMT4">
              <p:embed/>
            </p:oleObj>
          </a:graphicData>
        </a:graphic>
      </p:graphicFrame>
      <p:cxnSp>
        <p:nvCxnSpPr>
          <p:cNvPr id="103" name="מחבר ישר 102"/>
          <p:cNvCxnSpPr/>
          <p:nvPr/>
        </p:nvCxnSpPr>
        <p:spPr>
          <a:xfrm flipV="1">
            <a:off x="3893599" y="5637024"/>
            <a:ext cx="749922" cy="2274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מחבר ישר 117"/>
          <p:cNvCxnSpPr/>
          <p:nvPr/>
        </p:nvCxnSpPr>
        <p:spPr>
          <a:xfrm flipV="1">
            <a:off x="3893599" y="5484624"/>
            <a:ext cx="749922" cy="2274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מחבר ישר 118"/>
          <p:cNvCxnSpPr/>
          <p:nvPr/>
        </p:nvCxnSpPr>
        <p:spPr>
          <a:xfrm flipV="1">
            <a:off x="3913919" y="5555744"/>
            <a:ext cx="749922" cy="2274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מחבר ישר 119"/>
          <p:cNvCxnSpPr/>
          <p:nvPr/>
        </p:nvCxnSpPr>
        <p:spPr>
          <a:xfrm flipV="1">
            <a:off x="3720321" y="4906051"/>
            <a:ext cx="238080" cy="70382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אליפסה 26"/>
          <p:cNvSpPr>
            <a:spLocks/>
          </p:cNvSpPr>
          <p:nvPr/>
        </p:nvSpPr>
        <p:spPr>
          <a:xfrm>
            <a:off x="4590800" y="5319585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" name="קבוצה 11"/>
          <p:cNvGrpSpPr/>
          <p:nvPr/>
        </p:nvGrpSpPr>
        <p:grpSpPr>
          <a:xfrm>
            <a:off x="3586320" y="5475877"/>
            <a:ext cx="360000" cy="461665"/>
            <a:chOff x="4145278" y="2296160"/>
            <a:chExt cx="360000" cy="461665"/>
          </a:xfrm>
        </p:grpSpPr>
        <p:sp>
          <p:nvSpPr>
            <p:cNvPr id="5" name="אליפסה 4"/>
            <p:cNvSpPr>
              <a:spLocks/>
            </p:cNvSpPr>
            <p:nvPr/>
          </p:nvSpPr>
          <p:spPr>
            <a:xfrm>
              <a:off x="4145278" y="236728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75758" y="2296160"/>
              <a:ext cx="30489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 smtClean="0"/>
                <a:t>s</a:t>
              </a:r>
              <a:endParaRPr lang="he-IL" sz="2400" dirty="0"/>
            </a:p>
          </p:txBody>
        </p:sp>
      </p:grpSp>
      <p:sp>
        <p:nvSpPr>
          <p:cNvPr id="24" name="אליפסה 23"/>
          <p:cNvSpPr>
            <a:spLocks/>
          </p:cNvSpPr>
          <p:nvPr/>
        </p:nvSpPr>
        <p:spPr>
          <a:xfrm>
            <a:off x="3824400" y="4588612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274638"/>
            <a:ext cx="8229600" cy="9547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</a:t>
            </a:r>
            <a:endParaRPr lang="en-US" sz="4000" dirty="0"/>
          </a:p>
        </p:txBody>
      </p:sp>
      <p:grpSp>
        <p:nvGrpSpPr>
          <p:cNvPr id="3" name="קבוצה 11"/>
          <p:cNvGrpSpPr/>
          <p:nvPr/>
        </p:nvGrpSpPr>
        <p:grpSpPr>
          <a:xfrm>
            <a:off x="3586320" y="3545477"/>
            <a:ext cx="360000" cy="461665"/>
            <a:chOff x="4145278" y="2296160"/>
            <a:chExt cx="3600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4175758" y="2296160"/>
              <a:ext cx="30489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1">
              <a:spAutoFit/>
            </a:bodyPr>
            <a:lstStyle/>
            <a:p>
              <a:r>
                <a:rPr lang="en-US" sz="2400" dirty="0" smtClean="0"/>
                <a:t>s</a:t>
              </a:r>
              <a:endParaRPr lang="he-IL" sz="2400" dirty="0"/>
            </a:p>
          </p:txBody>
        </p:sp>
        <p:sp>
          <p:nvSpPr>
            <p:cNvPr id="5" name="אליפסה 4"/>
            <p:cNvSpPr>
              <a:spLocks/>
            </p:cNvSpPr>
            <p:nvPr/>
          </p:nvSpPr>
          <p:spPr>
            <a:xfrm>
              <a:off x="4145278" y="2367280"/>
              <a:ext cx="360000" cy="36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035740" y="3957485"/>
            <a:ext cx="34977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S</a:t>
            </a:r>
            <a:endParaRPr lang="he-IL" sz="2800" dirty="0"/>
          </a:p>
        </p:txBody>
      </p:sp>
      <p:cxnSp>
        <p:nvCxnSpPr>
          <p:cNvPr id="30" name="מחבר ישר 29"/>
          <p:cNvCxnSpPr>
            <a:stCxn id="31" idx="2"/>
            <a:endCxn id="24" idx="6"/>
          </p:cNvCxnSpPr>
          <p:nvPr/>
        </p:nvCxnSpPr>
        <p:spPr>
          <a:xfrm flipH="1" flipV="1">
            <a:off x="4184400" y="4768612"/>
            <a:ext cx="1165520" cy="2478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/>
          <p:cNvCxnSpPr>
            <a:stCxn id="20" idx="3"/>
            <a:endCxn id="24" idx="7"/>
          </p:cNvCxnSpPr>
          <p:nvPr/>
        </p:nvCxnSpPr>
        <p:spPr>
          <a:xfrm flipH="1">
            <a:off x="4131679" y="4150784"/>
            <a:ext cx="514722" cy="49054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ישר 44"/>
          <p:cNvCxnSpPr>
            <a:stCxn id="24" idx="5"/>
            <a:endCxn id="27" idx="1"/>
          </p:cNvCxnSpPr>
          <p:nvPr/>
        </p:nvCxnSpPr>
        <p:spPr>
          <a:xfrm>
            <a:off x="4131679" y="4895891"/>
            <a:ext cx="511842" cy="476415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ישר 45"/>
          <p:cNvCxnSpPr>
            <a:stCxn id="20" idx="5"/>
            <a:endCxn id="31" idx="1"/>
          </p:cNvCxnSpPr>
          <p:nvPr/>
        </p:nvCxnSpPr>
        <p:spPr>
          <a:xfrm>
            <a:off x="4900959" y="4150784"/>
            <a:ext cx="501682" cy="51533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12800" y="1376184"/>
            <a:ext cx="7721600" cy="169277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(</a:t>
            </a:r>
            <a:r>
              <a:rPr lang="en-US" sz="2400" b="1" dirty="0" err="1" smtClean="0"/>
              <a:t>s,v</a:t>
            </a:r>
            <a:r>
              <a:rPr lang="en-US" sz="2400" b="1" dirty="0" smtClean="0"/>
              <a:t>)-q-connectivity</a:t>
            </a:r>
            <a:r>
              <a:rPr lang="en-US" sz="2400" dirty="0" smtClean="0"/>
              <a:t>       =  max (</a:t>
            </a:r>
            <a:r>
              <a:rPr lang="en-US" sz="2400" dirty="0" err="1" smtClean="0"/>
              <a:t>s,v</a:t>
            </a:r>
            <a:r>
              <a:rPr lang="en-US" sz="2400" dirty="0" smtClean="0"/>
              <a:t>)-flow value</a:t>
            </a:r>
          </a:p>
          <a:p>
            <a:endParaRPr lang="en-US" sz="800" dirty="0" smtClean="0"/>
          </a:p>
          <a:p>
            <a:r>
              <a:rPr lang="en-US" sz="2400" b="1" dirty="0" smtClean="0"/>
              <a:t>(</a:t>
            </a:r>
            <a:r>
              <a:rPr lang="en-US" sz="2400" b="1" dirty="0" err="1" smtClean="0"/>
              <a:t>S,v</a:t>
            </a:r>
            <a:r>
              <a:rPr lang="en-US" sz="2400" b="1" dirty="0" smtClean="0"/>
              <a:t>)-(</a:t>
            </a:r>
            <a:r>
              <a:rPr lang="en-US" sz="2400" b="1" dirty="0" err="1" smtClean="0"/>
              <a:t>p,q</a:t>
            </a:r>
            <a:r>
              <a:rPr lang="en-US" sz="2400" b="1" dirty="0" smtClean="0"/>
              <a:t>)-connectivity = </a:t>
            </a:r>
            <a:r>
              <a:rPr lang="en-US" sz="2400" dirty="0" smtClean="0"/>
              <a:t>max (</a:t>
            </a:r>
            <a:r>
              <a:rPr lang="en-US" sz="2400" dirty="0" err="1" smtClean="0"/>
              <a:t>s,v</a:t>
            </a:r>
            <a:r>
              <a:rPr lang="en-US" sz="2400" dirty="0" smtClean="0"/>
              <a:t>)-flow value in the network</a:t>
            </a:r>
          </a:p>
          <a:p>
            <a:r>
              <a:rPr lang="en-US" sz="2400" dirty="0" smtClean="0"/>
              <a:t>                                              obtained by adding a new node s </a:t>
            </a:r>
          </a:p>
          <a:p>
            <a:r>
              <a:rPr lang="en-US" sz="2400" dirty="0" smtClean="0"/>
              <a:t>                                              and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u</a:t>
            </a:r>
            <a:r>
              <a:rPr lang="en-US" sz="2400" dirty="0" smtClean="0"/>
              <a:t> edges from s to every </a:t>
            </a:r>
            <a:r>
              <a:rPr lang="en-US" sz="2400" dirty="0" err="1" smtClean="0"/>
              <a:t>u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S</a:t>
            </a:r>
            <a:endParaRPr lang="en-US" sz="2400" dirty="0" smtClean="0"/>
          </a:p>
        </p:txBody>
      </p:sp>
      <p:sp>
        <p:nvSpPr>
          <p:cNvPr id="27" name="אליפסה 26"/>
          <p:cNvSpPr>
            <a:spLocks/>
          </p:cNvSpPr>
          <p:nvPr/>
        </p:nvSpPr>
        <p:spPr>
          <a:xfrm>
            <a:off x="4590800" y="5319585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7" name="קבוצה 74"/>
          <p:cNvGrpSpPr/>
          <p:nvPr/>
        </p:nvGrpSpPr>
        <p:grpSpPr>
          <a:xfrm>
            <a:off x="7283770" y="4176061"/>
            <a:ext cx="675185" cy="789810"/>
            <a:chOff x="2672080" y="4053840"/>
            <a:chExt cx="675185" cy="789810"/>
          </a:xfrm>
        </p:grpSpPr>
        <p:sp>
          <p:nvSpPr>
            <p:cNvPr id="25" name="TextBox 24"/>
            <p:cNvSpPr txBox="1"/>
            <p:nvPr/>
          </p:nvSpPr>
          <p:spPr>
            <a:xfrm>
              <a:off x="2672080" y="4053840"/>
              <a:ext cx="675185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2000" dirty="0" smtClean="0"/>
                <a:t>(</a:t>
              </a:r>
              <a:r>
                <a:rPr lang="en-US" sz="2000" dirty="0" err="1" smtClean="0"/>
                <a:t>p,q</a:t>
              </a:r>
              <a:r>
                <a:rPr lang="en-US" sz="2000" dirty="0" smtClean="0"/>
                <a:t>)</a:t>
              </a:r>
              <a:endParaRPr lang="he-IL" sz="2000" dirty="0"/>
            </a:p>
          </p:txBody>
        </p:sp>
        <p:sp>
          <p:nvSpPr>
            <p:cNvPr id="29" name="אליפסה 28"/>
            <p:cNvSpPr>
              <a:spLocks/>
            </p:cNvSpPr>
            <p:nvPr/>
          </p:nvSpPr>
          <p:spPr>
            <a:xfrm>
              <a:off x="2837520" y="4483650"/>
              <a:ext cx="360000" cy="36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3" name="אליפסה 32"/>
          <p:cNvSpPr/>
          <p:nvPr/>
        </p:nvSpPr>
        <p:spPr>
          <a:xfrm>
            <a:off x="3974780" y="3651486"/>
            <a:ext cx="819220" cy="1523991"/>
          </a:xfrm>
          <a:prstGeom prst="ellipse">
            <a:avLst/>
          </a:prstGeom>
          <a:noFill/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TextBox 57"/>
          <p:cNvSpPr txBox="1"/>
          <p:nvPr/>
        </p:nvSpPr>
        <p:spPr>
          <a:xfrm>
            <a:off x="4415995" y="3483440"/>
            <a:ext cx="75373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 smtClean="0">
                <a:latin typeface="Cambria Math"/>
                <a:ea typeface="Cambria Math"/>
              </a:rPr>
              <a:t>∞</a:t>
            </a:r>
            <a:r>
              <a:rPr lang="en-US" sz="2000" dirty="0" smtClean="0"/>
              <a:t>,1)</a:t>
            </a:r>
            <a:endParaRPr lang="he-IL" sz="2000" dirty="0"/>
          </a:p>
        </p:txBody>
      </p:sp>
      <p:sp>
        <p:nvSpPr>
          <p:cNvPr id="31" name="אליפסה 30"/>
          <p:cNvSpPr>
            <a:spLocks/>
          </p:cNvSpPr>
          <p:nvPr/>
        </p:nvSpPr>
        <p:spPr>
          <a:xfrm>
            <a:off x="5349920" y="4613397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0" name="מחבר ישר 59"/>
          <p:cNvCxnSpPr>
            <a:stCxn id="5" idx="3"/>
            <a:endCxn id="24" idx="1"/>
          </p:cNvCxnSpPr>
          <p:nvPr/>
        </p:nvCxnSpPr>
        <p:spPr>
          <a:xfrm>
            <a:off x="3639041" y="3923876"/>
            <a:ext cx="238080" cy="71745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מחבר ישר 63"/>
          <p:cNvCxnSpPr>
            <a:stCxn id="5" idx="7"/>
            <a:endCxn id="20" idx="1"/>
          </p:cNvCxnSpPr>
          <p:nvPr/>
        </p:nvCxnSpPr>
        <p:spPr>
          <a:xfrm>
            <a:off x="3893599" y="3669318"/>
            <a:ext cx="752802" cy="22690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886960" y="5454166"/>
            <a:ext cx="66556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(3,1)</a:t>
            </a:r>
            <a:endParaRPr lang="he-IL" sz="2000" dirty="0"/>
          </a:p>
        </p:txBody>
      </p:sp>
      <p:sp>
        <p:nvSpPr>
          <p:cNvPr id="76" name="TextBox 75"/>
          <p:cNvSpPr txBox="1"/>
          <p:nvPr/>
        </p:nvSpPr>
        <p:spPr>
          <a:xfrm>
            <a:off x="5665675" y="4550240"/>
            <a:ext cx="66556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(2,1)</a:t>
            </a:r>
            <a:endParaRPr lang="he-IL" sz="2000" dirty="0"/>
          </a:p>
        </p:txBody>
      </p:sp>
      <p:sp>
        <p:nvSpPr>
          <p:cNvPr id="77" name="TextBox 76"/>
          <p:cNvSpPr txBox="1"/>
          <p:nvPr/>
        </p:nvSpPr>
        <p:spPr>
          <a:xfrm>
            <a:off x="3237634" y="4563198"/>
            <a:ext cx="66556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/>
              <a:t>(2,2)</a:t>
            </a:r>
            <a:endParaRPr lang="he-IL" sz="2000" dirty="0"/>
          </a:p>
        </p:txBody>
      </p:sp>
      <p:cxnSp>
        <p:nvCxnSpPr>
          <p:cNvPr id="78" name="מחבר ישר 77"/>
          <p:cNvCxnSpPr>
            <a:stCxn id="20" idx="4"/>
            <a:endCxn id="27" idx="0"/>
          </p:cNvCxnSpPr>
          <p:nvPr/>
        </p:nvCxnSpPr>
        <p:spPr>
          <a:xfrm flipH="1">
            <a:off x="4770800" y="4203505"/>
            <a:ext cx="2880" cy="111608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1103313" y="4537075"/>
          <a:ext cx="1441450" cy="436563"/>
        </p:xfrm>
        <a:graphic>
          <a:graphicData uri="http://schemas.openxmlformats.org/presentationml/2006/ole">
            <p:oleObj spid="_x0000_s57346" name="Equation" r:id="rId3" imgW="838080" imgH="253800" progId="Equation.DSMT4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999435" y="3412320"/>
            <a:ext cx="40267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 smtClean="0">
                <a:latin typeface="Cambria Math"/>
                <a:ea typeface="Cambria Math"/>
              </a:rPr>
              <a:t>∞</a:t>
            </a:r>
            <a:endParaRPr lang="he-IL" sz="2000" dirty="0"/>
          </a:p>
        </p:txBody>
      </p:sp>
      <p:cxnSp>
        <p:nvCxnSpPr>
          <p:cNvPr id="39" name="מחבר ישר 38"/>
          <p:cNvCxnSpPr/>
          <p:nvPr/>
        </p:nvCxnSpPr>
        <p:spPr>
          <a:xfrm>
            <a:off x="3730481" y="3964516"/>
            <a:ext cx="238080" cy="71745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אליפסה 23"/>
          <p:cNvSpPr>
            <a:spLocks/>
          </p:cNvSpPr>
          <p:nvPr/>
        </p:nvSpPr>
        <p:spPr>
          <a:xfrm>
            <a:off x="3824400" y="4588612"/>
            <a:ext cx="360000" cy="36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אליפסה 19"/>
          <p:cNvSpPr>
            <a:spLocks/>
          </p:cNvSpPr>
          <p:nvPr/>
        </p:nvSpPr>
        <p:spPr>
          <a:xfrm>
            <a:off x="4593680" y="3843505"/>
            <a:ext cx="360000" cy="3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TextBox 20"/>
          <p:cNvSpPr txBox="1"/>
          <p:nvPr/>
        </p:nvSpPr>
        <p:spPr>
          <a:xfrm>
            <a:off x="4624160" y="3772385"/>
            <a:ext cx="3048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v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3" grpId="0" animBg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2800" y="1599029"/>
            <a:ext cx="7579360" cy="424731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edge-connectivity</a:t>
            </a:r>
            <a:r>
              <a:rPr lang="en-US" sz="2400" dirty="0" smtClean="0"/>
              <a:t> </a:t>
            </a:r>
            <a:r>
              <a:rPr lang="el-GR" sz="2400" i="1" dirty="0" smtClean="0">
                <a:latin typeface="Cambria Math"/>
                <a:ea typeface="Cambria Math"/>
              </a:rPr>
              <a:t>λ</a:t>
            </a:r>
            <a:r>
              <a:rPr lang="en-US" sz="2400" baseline="-25000" dirty="0" smtClean="0">
                <a:ea typeface="Cambria Math"/>
              </a:rPr>
              <a:t>G</a:t>
            </a:r>
            <a:r>
              <a:rPr lang="en-US" sz="2400" dirty="0" smtClean="0">
                <a:ea typeface="Cambria Math"/>
              </a:rPr>
              <a:t>(</a:t>
            </a:r>
            <a:r>
              <a:rPr lang="en-US" sz="2400" dirty="0" err="1" smtClean="0">
                <a:ea typeface="Cambria Math"/>
              </a:rPr>
              <a:t>S,v</a:t>
            </a:r>
            <a:r>
              <a:rPr lang="en-US" sz="2400" dirty="0" smtClean="0">
                <a:ea typeface="Cambria Math"/>
              </a:rPr>
              <a:t>)</a:t>
            </a:r>
            <a:endParaRPr lang="en-US" sz="2400" b="1" i="1" dirty="0" smtClean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p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err="1" smtClean="0">
                <a:solidFill>
                  <a:srgbClr val="FF0000"/>
                </a:solidFill>
              </a:rPr>
              <a:t>q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∞</a:t>
            </a:r>
            <a:r>
              <a:rPr lang="en-US" sz="2400" dirty="0" smtClean="0"/>
              <a:t> for all </a:t>
            </a:r>
            <a:r>
              <a:rPr lang="en-US" sz="2400" dirty="0" err="1" smtClean="0"/>
              <a:t>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                          (</a:t>
            </a:r>
            <a:r>
              <a:rPr lang="en-US" sz="2400" dirty="0" smtClean="0">
                <a:ea typeface="Cambria Math"/>
              </a:rPr>
              <a:t>if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/>
              <a:t>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S</a:t>
            </a:r>
            <a:r>
              <a:rPr lang="en-US" sz="2400" dirty="0" smtClean="0"/>
              <a:t> then </a:t>
            </a:r>
            <a:r>
              <a:rPr lang="el-GR" sz="2400" i="1" dirty="0" smtClean="0">
                <a:latin typeface="Cambria Math"/>
                <a:ea typeface="Cambria Math"/>
              </a:rPr>
              <a:t>λ</a:t>
            </a:r>
            <a:r>
              <a:rPr lang="en-US" sz="2400" baseline="-25000" dirty="0" smtClean="0">
                <a:ea typeface="Cambria Math"/>
              </a:rPr>
              <a:t>G</a:t>
            </a:r>
            <a:r>
              <a:rPr lang="en-US" sz="2400" dirty="0" smtClean="0">
                <a:ea typeface="Cambria Math"/>
              </a:rPr>
              <a:t>(</a:t>
            </a:r>
            <a:r>
              <a:rPr lang="en-US" sz="2400" dirty="0" err="1" smtClean="0">
                <a:ea typeface="Cambria Math"/>
              </a:rPr>
              <a:t>S,v</a:t>
            </a:r>
            <a:r>
              <a:rPr lang="en-US" sz="2400" dirty="0" smtClean="0">
                <a:ea typeface="Cambria Math"/>
              </a:rPr>
              <a:t>)=</a:t>
            </a:r>
            <a:r>
              <a:rPr lang="en-US" sz="2400" dirty="0" smtClean="0">
                <a:latin typeface="Cambria Math"/>
                <a:ea typeface="Cambria Math"/>
              </a:rPr>
              <a:t>∞</a:t>
            </a:r>
            <a:r>
              <a:rPr lang="en-US" sz="2400" dirty="0" smtClean="0"/>
              <a:t>)</a:t>
            </a:r>
          </a:p>
          <a:p>
            <a:endParaRPr lang="en-US" sz="1000" dirty="0" smtClean="0">
              <a:ea typeface="Cambria Math"/>
            </a:endParaRPr>
          </a:p>
          <a:p>
            <a:r>
              <a:rPr lang="en-US" sz="2400" b="1" dirty="0" smtClean="0"/>
              <a:t>node-connectivity                </a:t>
            </a: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p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∞</a:t>
            </a:r>
            <a:r>
              <a:rPr lang="en-US" sz="2400" b="1" dirty="0" smtClean="0">
                <a:solidFill>
                  <a:srgbClr val="FF0000"/>
                </a:solidFill>
              </a:rPr>
              <a:t> and </a:t>
            </a:r>
            <a:r>
              <a:rPr lang="en-US" sz="2400" b="1" dirty="0" err="1" smtClean="0">
                <a:solidFill>
                  <a:srgbClr val="FF0000"/>
                </a:solidFill>
              </a:rPr>
              <a:t>q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400" b="1" dirty="0" smtClean="0">
                <a:solidFill>
                  <a:srgbClr val="FF0000"/>
                </a:solidFill>
              </a:rPr>
              <a:t>=1 </a:t>
            </a:r>
            <a:r>
              <a:rPr lang="en-US" sz="2400" dirty="0" smtClean="0"/>
              <a:t>for all </a:t>
            </a:r>
            <a:r>
              <a:rPr lang="en-US" sz="2400" dirty="0" err="1" smtClean="0"/>
              <a:t>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               (</a:t>
            </a:r>
            <a:r>
              <a:rPr lang="en-US" sz="2400" dirty="0" smtClean="0">
                <a:ea typeface="Cambria Math"/>
              </a:rPr>
              <a:t>if</a:t>
            </a:r>
            <a:r>
              <a:rPr lang="en-US" sz="2400" dirty="0" smtClean="0">
                <a:latin typeface="Cambria Math"/>
                <a:ea typeface="Cambria Math"/>
              </a:rPr>
              <a:t> </a:t>
            </a:r>
            <a:r>
              <a:rPr lang="en-US" sz="2400" dirty="0" err="1" smtClean="0"/>
              <a:t>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S</a:t>
            </a:r>
            <a:r>
              <a:rPr lang="en-US" sz="2400" dirty="0" smtClean="0"/>
              <a:t> then                      )</a:t>
            </a:r>
          </a:p>
          <a:p>
            <a:endParaRPr lang="en-US" sz="1000" b="1" dirty="0" smtClean="0"/>
          </a:p>
          <a:p>
            <a:r>
              <a:rPr lang="en-US" sz="2400" b="1" dirty="0" smtClean="0"/>
              <a:t>node-connectivity </a:t>
            </a:r>
            <a:r>
              <a:rPr lang="el-GR" sz="2400" i="1" dirty="0" smtClean="0">
                <a:latin typeface="Cambria Math"/>
                <a:ea typeface="Cambria Math"/>
              </a:rPr>
              <a:t>κ</a:t>
            </a:r>
            <a:r>
              <a:rPr lang="en-US" sz="2400" i="1" dirty="0" smtClean="0">
                <a:latin typeface="Cambria Math"/>
                <a:ea typeface="Cambria Math"/>
              </a:rPr>
              <a:t>’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(</a:t>
            </a:r>
            <a:r>
              <a:rPr lang="en-US" sz="2400" dirty="0" err="1" smtClean="0"/>
              <a:t>S,v</a:t>
            </a:r>
            <a:r>
              <a:rPr lang="en-US" sz="2400" dirty="0" smtClean="0"/>
              <a:t>)  </a:t>
            </a:r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p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err="1" smtClean="0">
                <a:solidFill>
                  <a:srgbClr val="FF0000"/>
                </a:solidFill>
              </a:rPr>
              <a:t>q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v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1</a:t>
            </a:r>
            <a:r>
              <a:rPr lang="en-US" sz="2400" dirty="0" smtClean="0"/>
              <a:t> for all </a:t>
            </a:r>
            <a:r>
              <a:rPr lang="en-US" sz="2400" dirty="0" err="1" smtClean="0"/>
              <a:t>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.</a:t>
            </a:r>
          </a:p>
          <a:p>
            <a:endParaRPr lang="en-US" sz="1000" dirty="0" smtClean="0"/>
          </a:p>
          <a:p>
            <a:r>
              <a:rPr lang="en-US" sz="2400" b="1" dirty="0" smtClean="0"/>
              <a:t>node-connectivity </a:t>
            </a:r>
            <a:r>
              <a:rPr lang="el-GR" sz="2400" i="1" dirty="0" smtClean="0">
                <a:latin typeface="Cambria Math"/>
                <a:ea typeface="Cambria Math"/>
              </a:rPr>
              <a:t>κ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(</a:t>
            </a:r>
            <a:r>
              <a:rPr lang="en-US" sz="2400" dirty="0" err="1" smtClean="0"/>
              <a:t>S,v</a:t>
            </a:r>
            <a:r>
              <a:rPr lang="en-US" sz="2400" dirty="0" smtClean="0"/>
              <a:t>)  </a:t>
            </a:r>
            <a:endParaRPr lang="en-US" sz="2400" b="1" i="1" dirty="0" smtClean="0"/>
          </a:p>
          <a:p>
            <a:r>
              <a:rPr lang="en-US" sz="2400" dirty="0" err="1" smtClean="0"/>
              <a:t>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S</a:t>
            </a:r>
            <a:r>
              <a:rPr lang="en-US" sz="2400" dirty="0" smtClean="0"/>
              <a:t> :</a:t>
            </a:r>
            <a:r>
              <a:rPr lang="el-GR" sz="2400" i="1" dirty="0" smtClean="0">
                <a:latin typeface="Cambria Math"/>
                <a:ea typeface="Cambria Math"/>
              </a:rPr>
              <a:t>κ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(</a:t>
            </a:r>
            <a:r>
              <a:rPr lang="en-US" sz="2400" dirty="0" err="1" smtClean="0"/>
              <a:t>S,v</a:t>
            </a:r>
            <a:r>
              <a:rPr lang="en-US" sz="2400" dirty="0" smtClean="0"/>
              <a:t>) =</a:t>
            </a:r>
            <a:r>
              <a:rPr lang="en-US" sz="2400" dirty="0" smtClean="0">
                <a:latin typeface="Cambria Math"/>
                <a:ea typeface="Cambria Math"/>
              </a:rPr>
              <a:t>∞</a:t>
            </a:r>
            <a:endParaRPr lang="en-US" sz="2400" dirty="0" smtClean="0"/>
          </a:p>
          <a:p>
            <a:r>
              <a:rPr lang="en-US" sz="2400" dirty="0" err="1" smtClean="0"/>
              <a:t>v</a:t>
            </a:r>
            <a:r>
              <a:rPr lang="en-US" sz="2400" dirty="0" err="1" smtClean="0">
                <a:latin typeface="Tiger Expert"/>
              </a:rPr>
              <a:t>∉</a:t>
            </a:r>
            <a:r>
              <a:rPr lang="en-US" sz="2400" dirty="0" err="1" smtClean="0"/>
              <a:t>S</a:t>
            </a:r>
            <a:r>
              <a:rPr lang="en-US" sz="2400" dirty="0" smtClean="0"/>
              <a:t>: </a:t>
            </a:r>
            <a:r>
              <a:rPr lang="el-GR" sz="2400" i="1" dirty="0" smtClean="0">
                <a:latin typeface="Cambria Math"/>
                <a:ea typeface="Cambria Math"/>
              </a:rPr>
              <a:t>κ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(</a:t>
            </a:r>
            <a:r>
              <a:rPr lang="en-US" sz="2400" dirty="0" err="1" smtClean="0"/>
              <a:t>S,v</a:t>
            </a:r>
            <a:r>
              <a:rPr lang="en-US" sz="2400" dirty="0" smtClean="0"/>
              <a:t>) = maximum number of (</a:t>
            </a:r>
            <a:r>
              <a:rPr lang="en-US" sz="2400" dirty="0" err="1" smtClean="0"/>
              <a:t>S</a:t>
            </a:r>
            <a:r>
              <a:rPr lang="en-US" sz="2400" dirty="0" err="1" smtClean="0">
                <a:ea typeface="Cambria Math"/>
              </a:rPr>
              <a:t>,v</a:t>
            </a:r>
            <a:r>
              <a:rPr lang="en-US" sz="2400" dirty="0" smtClean="0">
                <a:ea typeface="Cambria Math"/>
              </a:rPr>
              <a:t>)</a:t>
            </a:r>
            <a:r>
              <a:rPr lang="en-US" sz="2400" dirty="0" smtClean="0"/>
              <a:t>-disjoint path. </a:t>
            </a:r>
          </a:p>
          <a:p>
            <a:r>
              <a:rPr lang="en-US" sz="2400" dirty="0" smtClean="0"/>
              <a:t>In digraphs, this version is equivalent to </a:t>
            </a:r>
            <a:r>
              <a:rPr lang="el-GR" sz="2400" i="1" dirty="0" smtClean="0">
                <a:latin typeface="Cambria Math"/>
                <a:ea typeface="Cambria Math"/>
              </a:rPr>
              <a:t>λ</a:t>
            </a:r>
            <a:r>
              <a:rPr lang="en-US" sz="2400" baseline="-25000" dirty="0" smtClean="0">
                <a:ea typeface="Cambria Math"/>
              </a:rPr>
              <a:t>G</a:t>
            </a:r>
            <a:r>
              <a:rPr lang="en-US" sz="2400" dirty="0" smtClean="0">
                <a:ea typeface="Cambria Math"/>
              </a:rPr>
              <a:t>(</a:t>
            </a:r>
            <a:r>
              <a:rPr lang="en-US" sz="2400" dirty="0" err="1" smtClean="0">
                <a:ea typeface="Cambria Math"/>
              </a:rPr>
              <a:t>S,v</a:t>
            </a:r>
            <a:r>
              <a:rPr lang="en-US" sz="2400" dirty="0" smtClean="0">
                <a:ea typeface="Cambria Math"/>
              </a:rPr>
              <a:t>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274638"/>
            <a:ext cx="7579360" cy="107993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Connectivity functions in SL problems</a:t>
            </a:r>
            <a:endParaRPr lang="en-US" sz="4000" dirty="0"/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3225165" y="2472690"/>
          <a:ext cx="1023938" cy="501650"/>
        </p:xfrm>
        <a:graphic>
          <a:graphicData uri="http://schemas.openxmlformats.org/presentationml/2006/ole">
            <p:oleObj spid="_x0000_s48132" name="Equation" r:id="rId3" imgW="520560" imgH="253800" progId="Equation.DSMT4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6682423" y="2837815"/>
          <a:ext cx="1450975" cy="476250"/>
        </p:xfrm>
        <a:graphic>
          <a:graphicData uri="http://schemas.openxmlformats.org/presentationml/2006/ole">
            <p:oleObj spid="_x0000_s48133" name="Equation" r:id="rId4" imgW="7743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2800" y="1111348"/>
            <a:ext cx="7579360" cy="267765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400" b="1" u="sng" dirty="0" smtClean="0"/>
              <a:t>Network Augmentation (NA)</a:t>
            </a:r>
          </a:p>
          <a:p>
            <a:r>
              <a:rPr lang="en-US" sz="2400" dirty="0" smtClean="0"/>
              <a:t>Given: A graph G=(V,E) and an edge set F on V, </a:t>
            </a:r>
          </a:p>
          <a:p>
            <a:r>
              <a:rPr lang="en-US" sz="2400" dirty="0" smtClean="0"/>
              <a:t>             edge-costs {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e</a:t>
            </a:r>
            <a:r>
              <a:rPr lang="en-US" sz="2400" dirty="0" err="1" smtClean="0"/>
              <a:t>:e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F</a:t>
            </a:r>
            <a:r>
              <a:rPr lang="en-US" sz="2400" dirty="0" smtClean="0"/>
              <a:t>} or node-costs {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v</a:t>
            </a:r>
            <a:r>
              <a:rPr lang="en-US" sz="2400" dirty="0" err="1" smtClean="0"/>
              <a:t>:v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}, </a:t>
            </a:r>
          </a:p>
          <a:p>
            <a:r>
              <a:rPr lang="en-US" sz="2400" dirty="0" smtClean="0"/>
              <a:t>             node capacities {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v</a:t>
            </a:r>
            <a:r>
              <a:rPr lang="en-US" sz="2400" dirty="0" err="1" smtClean="0"/>
              <a:t>:v</a:t>
            </a:r>
            <a:r>
              <a:rPr lang="en-US" sz="2400" dirty="0" err="1" smtClean="0">
                <a:latin typeface="Tiger Expert"/>
              </a:rPr>
              <a:t>∈</a:t>
            </a:r>
            <a:r>
              <a:rPr lang="en-US" sz="2400" dirty="0" err="1" smtClean="0"/>
              <a:t>V</a:t>
            </a:r>
            <a:r>
              <a:rPr lang="en-US" sz="2400" dirty="0" smtClean="0"/>
              <a:t>}, and </a:t>
            </a:r>
          </a:p>
          <a:p>
            <a:r>
              <a:rPr lang="en-US" sz="2400" dirty="0" smtClean="0"/>
              <a:t>             connectivity requirements {r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u</a:t>
            </a:r>
            <a:r>
              <a:rPr lang="en-US" sz="2400" dirty="0" err="1" smtClean="0"/>
              <a:t>,v</a:t>
            </a:r>
            <a:r>
              <a:rPr lang="en-US" sz="2400" dirty="0" smtClean="0"/>
              <a:t>):(</a:t>
            </a:r>
            <a:r>
              <a:rPr lang="en-US" sz="2400" dirty="0" err="1" smtClean="0"/>
              <a:t>u,v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Tiger Expert"/>
              </a:rPr>
              <a:t>∈</a:t>
            </a:r>
            <a:r>
              <a:rPr lang="en-US" sz="2400" dirty="0" smtClean="0"/>
              <a:t>D}.</a:t>
            </a:r>
            <a:endParaRPr lang="en-US" sz="2400" dirty="0" smtClean="0">
              <a:cs typeface="+mj-cs"/>
            </a:endParaRPr>
          </a:p>
          <a:p>
            <a:r>
              <a:rPr lang="en-US" sz="2400" dirty="0" smtClean="0"/>
              <a:t>Find:    A minimum-cost edge set I</a:t>
            </a:r>
            <a:r>
              <a:rPr lang="en-US" sz="2400" dirty="0" smtClean="0">
                <a:latin typeface="Cambria"/>
                <a:ea typeface="Batang"/>
                <a:cs typeface="Arial Unicode MS"/>
              </a:rPr>
              <a:t>⊆</a:t>
            </a:r>
            <a:r>
              <a:rPr lang="en-US" sz="2400" dirty="0" smtClean="0"/>
              <a:t>F such that </a:t>
            </a:r>
          </a:p>
          <a:p>
            <a:r>
              <a:rPr lang="en-US" sz="2400" dirty="0" smtClean="0"/>
              <a:t>                                          for all (</a:t>
            </a:r>
            <a:r>
              <a:rPr lang="en-US" sz="2400" dirty="0" err="1" smtClean="0"/>
              <a:t>u,v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Tiger Expert"/>
                <a:ea typeface="Batang"/>
                <a:cs typeface="Arial Unicode MS"/>
              </a:rPr>
              <a:t>∈</a:t>
            </a:r>
            <a:r>
              <a:rPr lang="en-US" sz="2400" dirty="0" smtClean="0"/>
              <a:t>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91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special cases of NA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12800" y="3966308"/>
            <a:ext cx="7579360" cy="129266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endParaRPr lang="en-US" sz="1000" b="1" u="sng" dirty="0" smtClean="0"/>
          </a:p>
          <a:p>
            <a:r>
              <a:rPr lang="en-US" sz="2400" b="1" u="sng" dirty="0" smtClean="0"/>
              <a:t>Rooted NA</a:t>
            </a:r>
            <a:r>
              <a:rPr lang="en-US" sz="2400" b="1" dirty="0" smtClean="0"/>
              <a:t>: </a:t>
            </a:r>
            <a:r>
              <a:rPr lang="en-US" sz="2400" dirty="0" smtClean="0"/>
              <a:t>The demand set D is a star with center s.</a:t>
            </a:r>
          </a:p>
          <a:p>
            <a:r>
              <a:rPr lang="en-US" sz="1000" dirty="0" smtClean="0"/>
              <a:t>  </a:t>
            </a:r>
          </a:p>
          <a:p>
            <a:r>
              <a:rPr lang="en-US" sz="2400" b="1" u="sng" dirty="0" smtClean="0"/>
              <a:t>Star-NA</a:t>
            </a:r>
            <a:r>
              <a:rPr lang="en-US" sz="2400" b="1" dirty="0" smtClean="0"/>
              <a:t>: </a:t>
            </a:r>
            <a:r>
              <a:rPr lang="en-US" sz="2400" dirty="0" smtClean="0"/>
              <a:t>The edge set F is a star with center t.</a:t>
            </a:r>
          </a:p>
          <a:p>
            <a:endParaRPr lang="en-US" sz="1000" dirty="0" smtClean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758950" y="3325813"/>
          <a:ext cx="1920875" cy="436562"/>
        </p:xfrm>
        <a:graphic>
          <a:graphicData uri="http://schemas.openxmlformats.org/presentationml/2006/ole">
            <p:oleObj spid="_x0000_s33796" name="Equation" r:id="rId3" imgW="1117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1680" y="1233268"/>
            <a:ext cx="7701280" cy="769441"/>
          </a:xfrm>
          <a:prstGeom prst="rect">
            <a:avLst/>
          </a:prstGeom>
          <a:solidFill>
            <a:srgbClr val="E02CBE">
              <a:alpha val="20000"/>
            </a:srgbClr>
          </a:solidFill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200" dirty="0" smtClean="0"/>
              <a:t>Lemma: For both graphs and digraphs, SL is equivalent    </a:t>
            </a:r>
          </a:p>
          <a:p>
            <a:r>
              <a:rPr lang="en-US" sz="2200" dirty="0" smtClean="0"/>
              <a:t>               to Rooted Star-NA with node-costs and s=t.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" y="274638"/>
            <a:ext cx="8229600" cy="95472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Relation between SL and NA problems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41680" y="5287108"/>
            <a:ext cx="7985760" cy="769441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r>
              <a:rPr lang="en-US" sz="2200" dirty="0" smtClean="0"/>
              <a:t>Corollary: Directed SL is Set-Cover hard for unit demands and costs.</a:t>
            </a:r>
          </a:p>
          <a:p>
            <a:r>
              <a:rPr lang="en-US" sz="2200" dirty="0" smtClean="0"/>
              <a:t>                   For uniform demands and p=q=1, the problem is in P. </a:t>
            </a:r>
          </a:p>
        </p:txBody>
      </p:sp>
      <p:grpSp>
        <p:nvGrpSpPr>
          <p:cNvPr id="12" name="קבוצה 11"/>
          <p:cNvGrpSpPr/>
          <p:nvPr/>
        </p:nvGrpSpPr>
        <p:grpSpPr>
          <a:xfrm>
            <a:off x="4145278" y="2296160"/>
            <a:ext cx="360000" cy="461665"/>
            <a:chOff x="4145278" y="2296160"/>
            <a:chExt cx="360000" cy="461665"/>
          </a:xfrm>
        </p:grpSpPr>
        <p:sp>
          <p:nvSpPr>
            <p:cNvPr id="5" name="אליפסה 4"/>
            <p:cNvSpPr>
              <a:spLocks/>
            </p:cNvSpPr>
            <p:nvPr/>
          </p:nvSpPr>
          <p:spPr>
            <a:xfrm>
              <a:off x="4145278" y="2367280"/>
              <a:ext cx="360000" cy="36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75758" y="2296160"/>
              <a:ext cx="30489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 smtClean="0"/>
                <a:t>s</a:t>
              </a:r>
              <a:endParaRPr lang="he-IL" sz="2400" dirty="0"/>
            </a:p>
          </p:txBody>
        </p:sp>
      </p:grpSp>
      <p:sp>
        <p:nvSpPr>
          <p:cNvPr id="9" name="מלבן מעוגל 8"/>
          <p:cNvSpPr/>
          <p:nvPr/>
        </p:nvSpPr>
        <p:spPr>
          <a:xfrm flipV="1">
            <a:off x="2438400" y="3525514"/>
            <a:ext cx="3850640" cy="132079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4183865" y="3649990"/>
            <a:ext cx="41068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G</a:t>
            </a:r>
            <a:endParaRPr lang="he-IL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403600" y="2286000"/>
            <a:ext cx="70403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err="1" smtClean="0"/>
              <a:t>c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=0</a:t>
            </a:r>
            <a:endParaRPr lang="he-IL" sz="2400" dirty="0"/>
          </a:p>
        </p:txBody>
      </p:sp>
      <p:grpSp>
        <p:nvGrpSpPr>
          <p:cNvPr id="19" name="קבוצה 18"/>
          <p:cNvGrpSpPr/>
          <p:nvPr/>
        </p:nvGrpSpPr>
        <p:grpSpPr>
          <a:xfrm>
            <a:off x="3182960" y="3779520"/>
            <a:ext cx="360000" cy="461665"/>
            <a:chOff x="4145278" y="2296160"/>
            <a:chExt cx="360000" cy="461665"/>
          </a:xfrm>
        </p:grpSpPr>
        <p:sp>
          <p:nvSpPr>
            <p:cNvPr id="20" name="אליפסה 19"/>
            <p:cNvSpPr>
              <a:spLocks/>
            </p:cNvSpPr>
            <p:nvPr/>
          </p:nvSpPr>
          <p:spPr>
            <a:xfrm>
              <a:off x="4145278" y="2367280"/>
              <a:ext cx="360000" cy="360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75758" y="2296160"/>
              <a:ext cx="30489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 smtClean="0"/>
                <a:t>v</a:t>
              </a:r>
              <a:endParaRPr lang="he-IL" sz="2400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590800" y="4124960"/>
            <a:ext cx="145584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r(</a:t>
            </a:r>
            <a:r>
              <a:rPr lang="en-US" sz="2400" dirty="0" err="1" smtClean="0"/>
              <a:t>s,v</a:t>
            </a:r>
            <a:r>
              <a:rPr lang="en-US" sz="2400" dirty="0" smtClean="0"/>
              <a:t>)=d(v)</a:t>
            </a:r>
            <a:endParaRPr lang="he-IL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672080" y="2854960"/>
            <a:ext cx="128509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err="1" smtClean="0"/>
              <a:t>p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 edges</a:t>
            </a:r>
            <a:endParaRPr lang="he-IL" sz="2400" dirty="0"/>
          </a:p>
        </p:txBody>
      </p:sp>
      <p:cxnSp>
        <p:nvCxnSpPr>
          <p:cNvPr id="30" name="מחבר ישר 29"/>
          <p:cNvCxnSpPr/>
          <p:nvPr/>
        </p:nvCxnSpPr>
        <p:spPr>
          <a:xfrm flipH="1">
            <a:off x="3403600" y="2656160"/>
            <a:ext cx="772158" cy="120464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/>
          <p:cNvCxnSpPr/>
          <p:nvPr/>
        </p:nvCxnSpPr>
        <p:spPr>
          <a:xfrm flipH="1">
            <a:off x="3505200" y="2706960"/>
            <a:ext cx="772158" cy="120464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ישר 44"/>
          <p:cNvCxnSpPr/>
          <p:nvPr/>
        </p:nvCxnSpPr>
        <p:spPr>
          <a:xfrm flipH="1">
            <a:off x="3454400" y="2686640"/>
            <a:ext cx="772158" cy="120464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ישר 45"/>
          <p:cNvCxnSpPr/>
          <p:nvPr/>
        </p:nvCxnSpPr>
        <p:spPr>
          <a:xfrm>
            <a:off x="4474798" y="2689520"/>
            <a:ext cx="818562" cy="134400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293361" y="2289708"/>
            <a:ext cx="31496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Add a new node s of cost 0.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For every </a:t>
            </a:r>
            <a:r>
              <a:rPr lang="en-US" dirty="0" err="1" smtClean="0"/>
              <a:t>v</a:t>
            </a:r>
            <a:r>
              <a:rPr lang="en-US" dirty="0" err="1" smtClean="0">
                <a:latin typeface="Tiger Expert"/>
              </a:rPr>
              <a:t>∈</a:t>
            </a:r>
            <a:r>
              <a:rPr lang="en-US" dirty="0" err="1" smtClean="0"/>
              <a:t>V</a:t>
            </a:r>
            <a:r>
              <a:rPr lang="en-US" dirty="0" smtClean="0"/>
              <a:t> do: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set r(</a:t>
            </a:r>
            <a:r>
              <a:rPr lang="en-US" dirty="0" err="1" smtClean="0"/>
              <a:t>s,v</a:t>
            </a:r>
            <a:r>
              <a:rPr lang="en-US" dirty="0" smtClean="0"/>
              <a:t>)=d(v).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put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</a:t>
            </a:r>
            <a:r>
              <a:rPr lang="en-US" dirty="0" smtClean="0"/>
              <a:t>  </a:t>
            </a:r>
            <a:r>
              <a:rPr lang="en-US" dirty="0" err="1" smtClean="0"/>
              <a:t>sv</a:t>
            </a:r>
            <a:r>
              <a:rPr lang="en-US" dirty="0" smtClean="0"/>
              <a:t>-edges into 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5" grpId="0"/>
      <p:bldP spid="22" grpId="0"/>
      <p:bldP spid="25" grpId="0"/>
      <p:bldP spid="2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16895</TotalTime>
  <Words>1557</Words>
  <Application>Microsoft Office PowerPoint</Application>
  <PresentationFormat>‫הצגה על המסך (4:3)</PresentationFormat>
  <Paragraphs>207</Paragraphs>
  <Slides>17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Approximating Source Location and  Star Survivable Network Problems</vt:lpstr>
      <vt:lpstr>The problems</vt:lpstr>
      <vt:lpstr>Some special cases of NA</vt:lpstr>
      <vt:lpstr>Connectivity functions</vt:lpstr>
      <vt:lpstr>Example</vt:lpstr>
      <vt:lpstr>Example</vt:lpstr>
      <vt:lpstr>Connectivity functions in SL problems</vt:lpstr>
      <vt:lpstr>Some special cases of NA</vt:lpstr>
      <vt:lpstr>Relation between SL and NA problems</vt:lpstr>
      <vt:lpstr>Some previous work on digraphs</vt:lpstr>
      <vt:lpstr>Some previous work on graphs</vt:lpstr>
      <vt:lpstr>Main Results</vt:lpstr>
      <vt:lpstr>Proof Sketch of Theorem 1</vt:lpstr>
      <vt:lpstr>Proof Sketch of Theorem 2  (the edge-costs case)</vt:lpstr>
      <vt:lpstr>Reducing Star-NA to Hitting Set </vt:lpstr>
      <vt:lpstr>Summary</vt:lpstr>
      <vt:lpstr>Questions?</vt:lpstr>
    </vt:vector>
  </TitlesOfParts>
  <Company>abc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Design with Degree Constraints</dc:title>
  <dc:creator>abc</dc:creator>
  <cp:lastModifiedBy>Zeev</cp:lastModifiedBy>
  <cp:revision>393</cp:revision>
  <dcterms:created xsi:type="dcterms:W3CDTF">2011-08-02T14:36:35Z</dcterms:created>
  <dcterms:modified xsi:type="dcterms:W3CDTF">2015-06-13T08:36:18Z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889508803</vt:i4>
  </property>
  <property fmtid="{D5CDD505-2E9C-101B-9397-08002B2CF9AE}" pid="3" name="_NewReviewCycle">
    <vt:lpwstr/>
  </property>
  <property fmtid="{D5CDD505-2E9C-101B-9397-08002B2CF9AE}" pid="4" name="_EmailSubject">
    <vt:lpwstr>The SL presentation</vt:lpwstr>
  </property>
  <property fmtid="{D5CDD505-2E9C-101B-9397-08002B2CF9AE}" pid="5" name="_AuthorEmail">
    <vt:lpwstr>nutov@openu.ac.il</vt:lpwstr>
  </property>
  <property fmtid="{D5CDD505-2E9C-101B-9397-08002B2CF9AE}" pid="6" name="_AuthorEmailDisplayName">
    <vt:lpwstr>Zeev Nutov</vt:lpwstr>
  </property>
</Properties>
</file>