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sldIdLst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94" r:id="rId14"/>
    <p:sldId id="270" r:id="rId15"/>
    <p:sldId id="295" r:id="rId16"/>
    <p:sldId id="296" r:id="rId17"/>
    <p:sldId id="297" r:id="rId18"/>
    <p:sldId id="298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9" r:id="rId35"/>
    <p:sldId id="290" r:id="rId36"/>
    <p:sldId id="291" r:id="rId37"/>
    <p:sldId id="301" r:id="rId38"/>
    <p:sldId id="302" r:id="rId39"/>
    <p:sldId id="308" r:id="rId40"/>
    <p:sldId id="309" r:id="rId41"/>
    <p:sldId id="303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2DA7-6DDB-4EDC-B5CE-D441599CE2D2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1C272-96B1-467F-8428-C3DA37F70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C272-96B1-467F-8428-C3DA37F706C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E985-E801-46F9-8C83-EABB9F5FF08F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F9B36-318F-4813-A61A-1B1D83DF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8B12-8D9C-4960-B364-890F5524B188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F95D-DBF6-4DE8-8900-BA1DD04BA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Approximating the </a:t>
            </a:r>
            <a:r>
              <a:rPr lang="en-US" dirty="0" smtClean="0">
                <a:solidFill>
                  <a:srgbClr val="0070C0"/>
                </a:solidFill>
              </a:rPr>
              <a:t>k Steiner Forest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Capacitated non preemptive dial a ride </a:t>
            </a:r>
            <a:r>
              <a:rPr lang="en-US" dirty="0" smtClean="0"/>
              <a:t>problems, with almost uniform weights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Guy </a:t>
            </a:r>
            <a:r>
              <a:rPr lang="en-US" dirty="0" err="1" smtClean="0">
                <a:solidFill>
                  <a:srgbClr val="FF0000"/>
                </a:solidFill>
              </a:rPr>
              <a:t>Kortsarz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Joint work with </a:t>
            </a:r>
            <a:r>
              <a:rPr lang="en-US" smtClean="0">
                <a:solidFill>
                  <a:srgbClr val="FF0000"/>
                </a:solidFill>
              </a:rPr>
              <a:t>Dinitz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Nutov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cant we handle the weighted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get a graph with </a:t>
            </a:r>
            <a:r>
              <a:rPr lang="en-US" dirty="0" smtClean="0">
                <a:solidFill>
                  <a:srgbClr val="00B0F0"/>
                </a:solidFill>
              </a:rPr>
              <a:t>“few vertices” </a:t>
            </a:r>
            <a:r>
              <a:rPr lang="en-US" dirty="0" smtClean="0"/>
              <a:t>and this implies that a tree on this this graph has </a:t>
            </a:r>
            <a:r>
              <a:rPr lang="en-US" dirty="0" smtClean="0">
                <a:solidFill>
                  <a:srgbClr val="00B0F0"/>
                </a:solidFill>
              </a:rPr>
              <a:t>“few edges”</a:t>
            </a:r>
            <a:r>
              <a:rPr lang="en-US" dirty="0" smtClean="0"/>
              <a:t>. This does not work for the weighted case.</a:t>
            </a:r>
          </a:p>
          <a:p>
            <a:r>
              <a:rPr lang="en-US" dirty="0" smtClean="0"/>
              <a:t>We will later show what is the problem we may need to solve to break the ratio for the weighted case.</a:t>
            </a:r>
          </a:p>
          <a:p>
            <a:r>
              <a:rPr lang="en-US" dirty="0" smtClean="0"/>
              <a:t>Some problems have better ratio when  non weighted case. For example hard </a:t>
            </a:r>
            <a:r>
              <a:rPr lang="en-US" dirty="0" err="1" smtClean="0"/>
              <a:t>capaity</a:t>
            </a:r>
            <a:r>
              <a:rPr lang="en-US" dirty="0" smtClean="0"/>
              <a:t> vertex cover.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(log n) </a:t>
            </a:r>
            <a:r>
              <a:rPr lang="en-US" dirty="0" smtClean="0">
                <a:sym typeface="Symbol"/>
              </a:rPr>
              <a:t>for weighted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2 </a:t>
            </a:r>
            <a:r>
              <a:rPr lang="en-US" dirty="0" smtClean="0">
                <a:sym typeface="Symbol"/>
              </a:rPr>
              <a:t>for non weighted.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 pairs and few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we say that we connect enough pairs from now on it means </a:t>
            </a:r>
            <a:r>
              <a:rPr lang="en-US" dirty="0" smtClean="0">
                <a:solidFill>
                  <a:srgbClr val="00B050"/>
                </a:solidFill>
              </a:rPr>
              <a:t>k/</a:t>
            </a:r>
            <a:r>
              <a:rPr lang="en-US" dirty="0" err="1" smtClean="0">
                <a:solidFill>
                  <a:srgbClr val="00B050"/>
                </a:solidFill>
              </a:rPr>
              <a:t>polylog</a:t>
            </a:r>
            <a:r>
              <a:rPr lang="en-US" dirty="0" smtClean="0">
                <a:solidFill>
                  <a:srgbClr val="00B050"/>
                </a:solidFill>
              </a:rPr>
              <a:t>(n).</a:t>
            </a:r>
          </a:p>
          <a:p>
            <a:r>
              <a:rPr lang="en-US" dirty="0" smtClean="0"/>
              <a:t>We have a very simple idea.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Find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 </a:t>
            </a:r>
            <a:r>
              <a:rPr lang="en-US" dirty="0" smtClean="0">
                <a:sym typeface="Symbol"/>
              </a:rPr>
              <a:t>trees for small enough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  </a:t>
            </a:r>
            <a:r>
              <a:rPr lang="en-US" dirty="0" smtClean="0">
                <a:sym typeface="Symbol"/>
              </a:rPr>
              <a:t>that cover enough pairs. This means that there are enough pairs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I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 one tree and in one of them and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is </a:t>
            </a:r>
            <a:r>
              <a:rPr lang="en-US" dirty="0" smtClean="0">
                <a:sym typeface="Symbol"/>
              </a:rPr>
              <a:t>in the another.</a:t>
            </a:r>
          </a:p>
          <a:p>
            <a:r>
              <a:rPr lang="en-US" dirty="0" smtClean="0">
                <a:sym typeface="Symbol"/>
              </a:rPr>
              <a:t>We show how to connect only far pairs of distance at least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2d </a:t>
            </a:r>
            <a:r>
              <a:rPr lang="en-US" dirty="0" smtClean="0">
                <a:sym typeface="Symbol"/>
              </a:rPr>
              <a:t>for some parameter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. Close pairs are treated in another way (omitted).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Clustering separately for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dirty="0" smtClean="0"/>
              <a:t>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building the trees from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/>
              <a:t> vertices</a:t>
            </a:r>
          </a:p>
          <a:p>
            <a:r>
              <a:rPr lang="en-US" dirty="0" smtClean="0"/>
              <a:t>It some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vertex belongs to the tree then we change the names of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p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/>
              <a:t>Of course if both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p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p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belong to the tree they are treated as a close pair.</a:t>
            </a:r>
          </a:p>
          <a:p>
            <a:r>
              <a:rPr lang="en-US" dirty="0" smtClean="0"/>
              <a:t>Because they distance is </a:t>
            </a:r>
            <a:r>
              <a:rPr lang="en-US" dirty="0" smtClean="0">
                <a:solidFill>
                  <a:srgbClr val="00B050"/>
                </a:solidFill>
              </a:rPr>
              <a:t>d </a:t>
            </a:r>
            <a:r>
              <a:rPr lang="en-US" dirty="0" smtClean="0"/>
              <a:t>up to log factors.</a:t>
            </a:r>
          </a:p>
          <a:p>
            <a:r>
              <a:rPr lang="en-US" dirty="0" smtClean="0"/>
              <a:t>Indeed every tree has diameter </a:t>
            </a:r>
            <a:r>
              <a:rPr lang="en-US" dirty="0" smtClean="0">
                <a:solidFill>
                  <a:srgbClr val="00B050"/>
                </a:solidFill>
              </a:rPr>
              <a:t>d </a:t>
            </a:r>
            <a:r>
              <a:rPr lang="en-US" dirty="0" smtClean="0"/>
              <a:t>up to log factors. Thus the graph we get is bipartite.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“Distance” between each pair is at most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19200" y="1905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81400" y="1981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867400" y="1219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447800" y="4191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429000" y="40386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41020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41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25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243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905000" y="2362200"/>
            <a:ext cx="3962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722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477000" y="2667000"/>
            <a:ext cx="2286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9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0" y="9906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441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33400" y="22860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701040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914400" y="3429000"/>
            <a:ext cx="762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828800" y="3429000"/>
            <a:ext cx="2590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62400" y="3352800"/>
            <a:ext cx="533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205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0" y="2286000"/>
            <a:ext cx="838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95800" y="25908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2971800"/>
            <a:ext cx="2057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edges of the trees already have been </a:t>
            </a:r>
            <a:r>
              <a:rPr lang="en-US" dirty="0" err="1" smtClean="0"/>
              <a:t>payed</a:t>
            </a:r>
            <a:r>
              <a:rPr lang="en-US" dirty="0" smtClean="0"/>
              <a:t> for.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19200" y="1905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81400" y="1981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867400" y="1219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447800" y="4191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429000" y="40386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41020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41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25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243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905000" y="2362200"/>
            <a:ext cx="3962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722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477000" y="2667000"/>
            <a:ext cx="2286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9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0" y="9906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441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33400" y="22860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701040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914400" y="3429000"/>
            <a:ext cx="762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828800" y="3429000"/>
            <a:ext cx="2590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62400" y="3352800"/>
            <a:ext cx="533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205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0" y="2286000"/>
            <a:ext cx="838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95800" y="25908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2971800"/>
            <a:ext cx="2057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vertex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 need to get to any vertex in its tree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19200" y="1905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81400" y="1981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867400" y="1219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447800" y="4191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429000" y="40386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41020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41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25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243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905000" y="2362200"/>
            <a:ext cx="3962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722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477000" y="2667000"/>
            <a:ext cx="2286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9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0" y="9906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441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33400" y="22860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701040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914400" y="3429000"/>
            <a:ext cx="762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828800" y="3429000"/>
            <a:ext cx="2590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62400" y="3352800"/>
            <a:ext cx="533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205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0" y="2286000"/>
            <a:ext cx="838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95800" y="25908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2971800"/>
            <a:ext cx="2057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just need a forest on the trees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19200" y="1905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81400" y="1981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867400" y="1219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447800" y="4191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429000" y="40386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41020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41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25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243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477000" y="2667000"/>
            <a:ext cx="2286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9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0" y="9906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441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33400" y="22860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701040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914400" y="3429000"/>
            <a:ext cx="762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828800" y="3429000"/>
            <a:ext cx="2590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62400" y="3352800"/>
            <a:ext cx="533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205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15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0" y="2286000"/>
            <a:ext cx="838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95800" y="25908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2971800"/>
            <a:ext cx="2057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has a long way, but </a:t>
            </a:r>
            <a:r>
              <a:rPr lang="en-US" dirty="0" smtClean="0">
                <a:solidFill>
                  <a:srgbClr val="FF0000"/>
                </a:solidFill>
              </a:rPr>
              <a:t>still they are connected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19200" y="1905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81400" y="1981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429000" y="40386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410200" y="3429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3276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962400" y="3352800"/>
            <a:ext cx="533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495800" y="25908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2971800"/>
            <a:ext cx="2057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get a forest with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</a:t>
            </a:r>
            <a:r>
              <a:rPr lang="en-US" dirty="0" smtClean="0">
                <a:sym typeface="Symbol"/>
              </a:rPr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between every two trees we take  is at most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Such a forest contains at most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 </a:t>
            </a:r>
            <a:r>
              <a:rPr lang="en-US" dirty="0" smtClean="0">
                <a:sym typeface="Symbol"/>
              </a:rPr>
              <a:t>paths</a:t>
            </a:r>
            <a:endParaRPr lang="en-US" dirty="0" smtClean="0"/>
          </a:p>
          <a:p>
            <a:r>
              <a:rPr lang="en-US" dirty="0" smtClean="0"/>
              <a:t>Therefore cost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opt </a:t>
            </a:r>
          </a:p>
          <a:p>
            <a:r>
              <a:rPr lang="en-US" dirty="0" smtClean="0">
                <a:sym typeface="Symbol"/>
              </a:rPr>
              <a:t>To get ratio smaller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   </a:t>
            </a:r>
            <a:r>
              <a:rPr lang="en-US" dirty="0" smtClean="0">
                <a:sym typeface="Symbol"/>
              </a:rPr>
              <a:t>has to be less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{n}.</a:t>
            </a:r>
          </a:p>
          <a:p>
            <a:r>
              <a:rPr lang="en-US" dirty="0" smtClean="0">
                <a:sym typeface="Symbol"/>
              </a:rPr>
              <a:t>We now explain how to do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few trees and a cover of enough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A </a:t>
            </a:r>
            <a:r>
              <a:rPr lang="en-US" sz="12800" dirty="0" smtClean="0">
                <a:solidFill>
                  <a:srgbClr val="00B0F0"/>
                </a:solidFill>
              </a:rPr>
              <a:t>cluster</a:t>
            </a:r>
            <a:r>
              <a:rPr lang="en-US" sz="12800" dirty="0" smtClean="0"/>
              <a:t> is a collection of </a:t>
            </a:r>
            <a:r>
              <a:rPr lang="en-US" sz="12800" dirty="0" smtClean="0">
                <a:solidFill>
                  <a:srgbClr val="00B0F0"/>
                </a:solidFill>
              </a:rPr>
              <a:t>trees </a:t>
            </a:r>
            <a:r>
              <a:rPr lang="en-US" sz="12800" dirty="0" smtClean="0"/>
              <a:t>with special properties.</a:t>
            </a:r>
          </a:p>
          <a:p>
            <a:pPr>
              <a:buNone/>
            </a:pPr>
            <a:endParaRPr lang="en-US" sz="12800" baseline="-25000" dirty="0" smtClean="0"/>
          </a:p>
          <a:p>
            <a:r>
              <a:rPr lang="en-US" sz="12800" dirty="0" smtClean="0"/>
              <a:t>The number of clusters we build is </a:t>
            </a:r>
            <a:r>
              <a:rPr lang="en-US" sz="12800" dirty="0" smtClean="0">
                <a:solidFill>
                  <a:srgbClr val="00B050"/>
                </a:solidFill>
              </a:rPr>
              <a:t>O(log n)</a:t>
            </a:r>
          </a:p>
          <a:p>
            <a:r>
              <a:rPr lang="en-US" sz="12800" dirty="0" smtClean="0"/>
              <a:t>But with </a:t>
            </a:r>
            <a:r>
              <a:rPr lang="en-US" sz="12800" dirty="0" err="1" smtClean="0"/>
              <a:t>polylogarithmic</a:t>
            </a:r>
            <a:r>
              <a:rPr lang="en-US" sz="12800" dirty="0" smtClean="0"/>
              <a:t> loss we may assume that there are two  clusters </a:t>
            </a:r>
            <a:r>
              <a:rPr lang="en-US" sz="12800" dirty="0" smtClean="0">
                <a:solidFill>
                  <a:srgbClr val="00B050"/>
                </a:solidFill>
              </a:rPr>
              <a:t>C</a:t>
            </a:r>
            <a:r>
              <a:rPr lang="en-US" sz="12800" baseline="-25000" dirty="0" smtClean="0">
                <a:solidFill>
                  <a:srgbClr val="00B050"/>
                </a:solidFill>
              </a:rPr>
              <a:t>s</a:t>
            </a:r>
            <a:r>
              <a:rPr lang="en-US" sz="12800" dirty="0" smtClean="0">
                <a:solidFill>
                  <a:srgbClr val="00B050"/>
                </a:solidFill>
              </a:rPr>
              <a:t> C</a:t>
            </a:r>
            <a:r>
              <a:rPr lang="en-US" sz="12800" baseline="-25000" dirty="0" smtClean="0">
                <a:solidFill>
                  <a:srgbClr val="00B050"/>
                </a:solidFill>
              </a:rPr>
              <a:t>t</a:t>
            </a:r>
            <a:r>
              <a:rPr lang="en-US" sz="12800" dirty="0" smtClean="0">
                <a:solidFill>
                  <a:srgbClr val="00B050"/>
                </a:solidFill>
              </a:rPr>
              <a:t> </a:t>
            </a:r>
            <a:r>
              <a:rPr lang="en-US" sz="12800" dirty="0" smtClean="0"/>
              <a:t>so that the trees of</a:t>
            </a:r>
            <a:r>
              <a:rPr lang="en-US" sz="12800" dirty="0" smtClean="0">
                <a:solidFill>
                  <a:srgbClr val="00B050"/>
                </a:solidFill>
              </a:rPr>
              <a:t> C</a:t>
            </a:r>
            <a:r>
              <a:rPr lang="en-US" sz="12800" baseline="-25000" dirty="0" smtClean="0">
                <a:solidFill>
                  <a:srgbClr val="00B050"/>
                </a:solidFill>
              </a:rPr>
              <a:t>s </a:t>
            </a:r>
            <a:r>
              <a:rPr lang="en-US" sz="12800" dirty="0" smtClean="0">
                <a:solidFill>
                  <a:srgbClr val="00B050"/>
                </a:solidFill>
              </a:rPr>
              <a:t> </a:t>
            </a:r>
            <a:r>
              <a:rPr lang="en-US" sz="12800" dirty="0" smtClean="0"/>
              <a:t>contain </a:t>
            </a:r>
            <a:r>
              <a:rPr lang="en-US" sz="12800" dirty="0" smtClean="0">
                <a:solidFill>
                  <a:srgbClr val="00B050"/>
                </a:solidFill>
              </a:rPr>
              <a:t>s </a:t>
            </a:r>
            <a:r>
              <a:rPr lang="en-US" sz="12800" dirty="0" smtClean="0"/>
              <a:t>vertices and </a:t>
            </a:r>
            <a:r>
              <a:rPr lang="en-US" sz="12800" dirty="0" smtClean="0">
                <a:solidFill>
                  <a:srgbClr val="00B050"/>
                </a:solidFill>
              </a:rPr>
              <a:t>C</a:t>
            </a:r>
            <a:r>
              <a:rPr lang="en-US" sz="12800" baseline="-25000" dirty="0" smtClean="0">
                <a:solidFill>
                  <a:srgbClr val="00B050"/>
                </a:solidFill>
              </a:rPr>
              <a:t>t</a:t>
            </a:r>
            <a:r>
              <a:rPr lang="en-US" sz="12800" dirty="0" smtClean="0">
                <a:solidFill>
                  <a:srgbClr val="00B050"/>
                </a:solidFill>
              </a:rPr>
              <a:t>  </a:t>
            </a:r>
            <a:r>
              <a:rPr lang="en-US" sz="12800" dirty="0" smtClean="0"/>
              <a:t>contains </a:t>
            </a:r>
            <a:r>
              <a:rPr lang="en-US" sz="12800" dirty="0" smtClean="0">
                <a:solidFill>
                  <a:srgbClr val="00B050"/>
                </a:solidFill>
              </a:rPr>
              <a:t>t </a:t>
            </a:r>
            <a:r>
              <a:rPr lang="en-US" sz="12800" dirty="0" smtClean="0"/>
              <a:t>vertices and the union   of the two clusters has enough input pairs.</a:t>
            </a:r>
          </a:p>
          <a:p>
            <a:endParaRPr lang="en-US" sz="4600" dirty="0" smtClean="0"/>
          </a:p>
          <a:p>
            <a:endParaRPr lang="en-US" baseline="-25000" dirty="0" smtClean="0"/>
          </a:p>
          <a:p>
            <a:pPr>
              <a:buNone/>
            </a:pPr>
            <a:r>
              <a:rPr lang="en-US" baseline="-25000" dirty="0" smtClean="0">
                <a:solidFill>
                  <a:srgbClr val="00B050"/>
                </a:solidFill>
              </a:rPr>
              <a:t>   </a:t>
            </a:r>
          </a:p>
          <a:p>
            <a:pPr>
              <a:buNone/>
            </a:pPr>
            <a:endParaRPr lang="en-US" baseline="-25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aseline="-25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Steiner k-forest </a:t>
            </a:r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3200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429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38600" y="4419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3962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438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3200" y="2438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495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19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4114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7800" y="3581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3352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752600" y="2971800"/>
            <a:ext cx="4748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6"/>
            <a:endCxn id="4" idx="2"/>
          </p:cNvCxnSpPr>
          <p:nvPr/>
        </p:nvCxnSpPr>
        <p:spPr>
          <a:xfrm>
            <a:off x="2438400" y="2895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7"/>
            <a:endCxn id="4" idx="3"/>
          </p:cNvCxnSpPr>
          <p:nvPr/>
        </p:nvCxnSpPr>
        <p:spPr>
          <a:xfrm flipV="1">
            <a:off x="2763604" y="3003363"/>
            <a:ext cx="4925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2895600"/>
            <a:ext cx="246296" cy="64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209800" y="4343400"/>
            <a:ext cx="893996" cy="31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7"/>
            <a:endCxn id="16" idx="2"/>
          </p:cNvCxnSpPr>
          <p:nvPr/>
        </p:nvCxnSpPr>
        <p:spPr>
          <a:xfrm flipV="1">
            <a:off x="3525604" y="2667000"/>
            <a:ext cx="665396" cy="12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6"/>
            <a:endCxn id="9" idx="2"/>
          </p:cNvCxnSpPr>
          <p:nvPr/>
        </p:nvCxnSpPr>
        <p:spPr>
          <a:xfrm flipV="1">
            <a:off x="4572000" y="25908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6"/>
            <a:endCxn id="10" idx="2"/>
          </p:cNvCxnSpPr>
          <p:nvPr/>
        </p:nvCxnSpPr>
        <p:spPr>
          <a:xfrm>
            <a:off x="5715000" y="2590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7"/>
            <a:endCxn id="5" idx="3"/>
          </p:cNvCxnSpPr>
          <p:nvPr/>
        </p:nvCxnSpPr>
        <p:spPr>
          <a:xfrm flipV="1">
            <a:off x="2230204" y="3689163"/>
            <a:ext cx="2639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7" idx="3"/>
          </p:cNvCxnSpPr>
          <p:nvPr/>
        </p:nvCxnSpPr>
        <p:spPr>
          <a:xfrm flipV="1">
            <a:off x="3200400" y="3612963"/>
            <a:ext cx="360596" cy="50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7"/>
            <a:endCxn id="7" idx="3"/>
          </p:cNvCxnSpPr>
          <p:nvPr/>
        </p:nvCxnSpPr>
        <p:spPr>
          <a:xfrm flipV="1">
            <a:off x="4363804" y="3917763"/>
            <a:ext cx="797392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6"/>
            <a:endCxn id="7" idx="2"/>
          </p:cNvCxnSpPr>
          <p:nvPr/>
        </p:nvCxnSpPr>
        <p:spPr>
          <a:xfrm>
            <a:off x="3886200" y="3505200"/>
            <a:ext cx="1219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5"/>
            <a:endCxn id="8" idx="2"/>
          </p:cNvCxnSpPr>
          <p:nvPr/>
        </p:nvCxnSpPr>
        <p:spPr>
          <a:xfrm>
            <a:off x="5430604" y="3917763"/>
            <a:ext cx="1046396" cy="19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1" idx="0"/>
            <a:endCxn id="7" idx="5"/>
          </p:cNvCxnSpPr>
          <p:nvPr/>
        </p:nvCxnSpPr>
        <p:spPr>
          <a:xfrm flipH="1" flipV="1">
            <a:off x="5430604" y="3917763"/>
            <a:ext cx="3224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0"/>
            <a:endCxn id="10" idx="3"/>
          </p:cNvCxnSpPr>
          <p:nvPr/>
        </p:nvCxnSpPr>
        <p:spPr>
          <a:xfrm flipV="1">
            <a:off x="5753100" y="2698563"/>
            <a:ext cx="855896" cy="1797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276600" y="5105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endCxn id="12" idx="4"/>
          </p:cNvCxnSpPr>
          <p:nvPr/>
        </p:nvCxnSpPr>
        <p:spPr>
          <a:xfrm flipH="1" flipV="1">
            <a:off x="3162300" y="4495800"/>
            <a:ext cx="1905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4" idx="0"/>
            <a:endCxn id="6" idx="2"/>
          </p:cNvCxnSpPr>
          <p:nvPr/>
        </p:nvCxnSpPr>
        <p:spPr>
          <a:xfrm flipV="1">
            <a:off x="3467100" y="4572000"/>
            <a:ext cx="571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6"/>
            <a:endCxn id="11" idx="2"/>
          </p:cNvCxnSpPr>
          <p:nvPr/>
        </p:nvCxnSpPr>
        <p:spPr>
          <a:xfrm flipV="1">
            <a:off x="3657600" y="46482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0"/>
            <a:endCxn id="16" idx="3"/>
          </p:cNvCxnSpPr>
          <p:nvPr/>
        </p:nvCxnSpPr>
        <p:spPr>
          <a:xfrm flipV="1">
            <a:off x="3695700" y="2774763"/>
            <a:ext cx="551096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9812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19050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2766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2819400" y="3505200"/>
            <a:ext cx="797392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626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32004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4191000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5334000" y="4038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4600" y="2667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85" name="Straight Connector 84"/>
          <p:cNvCxnSpPr>
            <a:stCxn id="13" idx="1"/>
            <a:endCxn id="14" idx="5"/>
          </p:cNvCxnSpPr>
          <p:nvPr/>
        </p:nvCxnSpPr>
        <p:spPr>
          <a:xfrm flipH="1" flipV="1">
            <a:off x="1773004" y="3841563"/>
            <a:ext cx="187792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960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133600" y="3352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6553200" y="2057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1143000" y="3505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1524000" y="3124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600200" y="3810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4196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8194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133600" y="3733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2098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581400" y="251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8768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5052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958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343400" y="472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638800" y="37338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 flipH="1" flipV="1">
            <a:off x="5486400" y="2590800"/>
            <a:ext cx="1295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638800" y="2819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867400" y="236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2438400" y="4191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0480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1242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1910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733800" y="2895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7244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89560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property we achieve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00B050"/>
                </a:solidFill>
              </a:rPr>
              <a:t>OPT </a:t>
            </a:r>
            <a:r>
              <a:rPr lang="en-US" dirty="0" smtClean="0"/>
              <a:t>be the optimum and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 its value.</a:t>
            </a:r>
          </a:p>
          <a:p>
            <a:r>
              <a:rPr lang="en-US" dirty="0" smtClean="0"/>
              <a:t> We carefully choose a parameter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manage to prove this: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Lemma 1</a:t>
            </a:r>
            <a:r>
              <a:rPr lang="en-US" dirty="0" smtClean="0"/>
              <a:t>: at most </a:t>
            </a:r>
            <a:r>
              <a:rPr lang="en-US" dirty="0" smtClean="0">
                <a:solidFill>
                  <a:srgbClr val="00B050"/>
                </a:solidFill>
              </a:rPr>
              <a:t>opt/d</a:t>
            </a:r>
            <a:r>
              <a:rPr lang="en-US" dirty="0" smtClean="0"/>
              <a:t> trees contain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that are connected by </a:t>
            </a:r>
            <a:r>
              <a:rPr lang="en-US" dirty="0" smtClean="0">
                <a:solidFill>
                  <a:srgbClr val="00B050"/>
                </a:solidFill>
              </a:rPr>
              <a:t>OPT </a:t>
            </a:r>
            <a:r>
              <a:rPr lang="en-US" dirty="0" smtClean="0"/>
              <a:t>to their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baseline="-25000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Important remark</a:t>
            </a:r>
            <a:r>
              <a:rPr lang="en-US" dirty="0" smtClean="0"/>
              <a:t>: it may be that the distance of all pairs is at most </a:t>
            </a:r>
            <a:r>
              <a:rPr lang="en-US" dirty="0" smtClean="0">
                <a:solidFill>
                  <a:srgbClr val="00B050"/>
                </a:solidFill>
              </a:rPr>
              <a:t>2d.</a:t>
            </a:r>
            <a:r>
              <a:rPr lang="en-US" dirty="0" smtClean="0"/>
              <a:t> But we have a different procedure to deal with that (not shown her).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achieve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property that holds in our cluster is that the distance between every two sources in different trees is at least </a:t>
            </a:r>
            <a:r>
              <a:rPr lang="en-US" dirty="0" smtClean="0">
                <a:solidFill>
                  <a:srgbClr val="00B050"/>
                </a:solidFill>
              </a:rPr>
              <a:t>2d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an</a:t>
            </a:r>
            <a:r>
              <a:rPr lang="en-US" dirty="0" smtClean="0">
                <a:solidFill>
                  <a:srgbClr val="00B050"/>
                </a:solidFill>
              </a:rPr>
              <a:t> 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that is connected by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 to its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i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that is in another tree and is connected to  its </a:t>
            </a:r>
            <a:r>
              <a:rPr lang="en-US" dirty="0" err="1" smtClean="0">
                <a:solidFill>
                  <a:srgbClr val="00B050"/>
                </a:solidFill>
              </a:rPr>
              <a:t>T</a:t>
            </a:r>
            <a:r>
              <a:rPr lang="en-US" baseline="-25000" dirty="0" err="1" smtClean="0">
                <a:solidFill>
                  <a:srgbClr val="00B050"/>
                </a:solidFill>
              </a:rPr>
              <a:t>p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Note that the paths between the two pairs have nothing to do with the trees we constructed but depend on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 we get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distance between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 more than  </a:t>
            </a:r>
            <a:r>
              <a:rPr lang="en-US" dirty="0" smtClean="0">
                <a:solidFill>
                  <a:srgbClr val="00B050"/>
                </a:solidFill>
              </a:rPr>
              <a:t>2d</a:t>
            </a:r>
            <a:r>
              <a:rPr lang="en-US" dirty="0" smtClean="0"/>
              <a:t>, the first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edges in the optimum paths of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  do not intersect.</a:t>
            </a:r>
          </a:p>
          <a:p>
            <a:r>
              <a:rPr lang="en-US" dirty="0" smtClean="0"/>
              <a:t>This gives a function from the trees to </a:t>
            </a:r>
            <a:r>
              <a:rPr lang="en-US" dirty="0" smtClean="0">
                <a:solidFill>
                  <a:srgbClr val="00B050"/>
                </a:solidFill>
              </a:rPr>
              <a:t>d </a:t>
            </a:r>
            <a:r>
              <a:rPr lang="en-US" dirty="0" smtClean="0"/>
              <a:t>edges in the optimum that are </a:t>
            </a:r>
            <a:r>
              <a:rPr lang="en-US" dirty="0" err="1" smtClean="0"/>
              <a:t>pairwise</a:t>
            </a:r>
            <a:r>
              <a:rPr lang="en-US" dirty="0" smtClean="0"/>
              <a:t> disjoint.</a:t>
            </a:r>
          </a:p>
          <a:p>
            <a:r>
              <a:rPr lang="en-US" dirty="0" smtClean="0"/>
              <a:t>We can not seem to use the fact that the trees contains many terminals because </a:t>
            </a:r>
            <a:r>
              <a:rPr lang="en-US" dirty="0" smtClean="0">
                <a:solidFill>
                  <a:srgbClr val="00B0F0"/>
                </a:solidFill>
              </a:rPr>
              <a:t>their paths maybe almost the same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mapping imply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Clearly it implies that at most </a:t>
            </a:r>
            <a:r>
              <a:rPr lang="en-US" dirty="0" smtClean="0">
                <a:solidFill>
                  <a:srgbClr val="00B050"/>
                </a:solidFill>
              </a:rPr>
              <a:t>opt/d t</a:t>
            </a:r>
            <a:r>
              <a:rPr lang="en-US" dirty="0" smtClean="0"/>
              <a:t>rees in a cluster have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 connects.</a:t>
            </a:r>
          </a:p>
          <a:p>
            <a:r>
              <a:rPr lang="en-US" dirty="0" smtClean="0"/>
              <a:t>Now say that all the trees we find have </a:t>
            </a:r>
            <a:r>
              <a:rPr lang="en-US" dirty="0" smtClean="0">
                <a:solidFill>
                  <a:srgbClr val="00B0F0"/>
                </a:solidFill>
              </a:rPr>
              <a:t>“few vertices”</a:t>
            </a:r>
            <a:r>
              <a:rPr lang="en-US" dirty="0" smtClean="0"/>
              <a:t> (the exact parameters will not help the understanding )</a:t>
            </a:r>
          </a:p>
          <a:p>
            <a:r>
              <a:rPr lang="en-US" dirty="0" smtClean="0"/>
              <a:t>Thus we are willing to take all the tree into the solution.</a:t>
            </a:r>
          </a:p>
          <a:p>
            <a:r>
              <a:rPr lang="en-US" dirty="0" smtClean="0"/>
              <a:t>The reason is: there are </a:t>
            </a:r>
            <a:r>
              <a:rPr lang="en-US" dirty="0" smtClean="0">
                <a:solidFill>
                  <a:srgbClr val="00B0F0"/>
                </a:solidFill>
              </a:rPr>
              <a:t>few</a:t>
            </a:r>
            <a:r>
              <a:rPr lang="en-US" dirty="0" smtClean="0"/>
              <a:t> trees and each has </a:t>
            </a:r>
            <a:r>
              <a:rPr lang="en-US" dirty="0" smtClean="0">
                <a:solidFill>
                  <a:srgbClr val="00B0F0"/>
                </a:solidFill>
              </a:rPr>
              <a:t>few</a:t>
            </a:r>
            <a:r>
              <a:rPr lang="en-US" dirty="0" smtClean="0"/>
              <a:t> vertices.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union of the trees has few vertices thus few edges.</a:t>
            </a:r>
          </a:p>
          <a:p>
            <a:r>
              <a:rPr lang="en-US" dirty="0" smtClean="0"/>
              <a:t>However, a major problem is </a:t>
            </a:r>
            <a:r>
              <a:rPr lang="en-US" dirty="0" smtClean="0">
                <a:solidFill>
                  <a:srgbClr val="FF0000"/>
                </a:solidFill>
              </a:rPr>
              <a:t>how do we find these few 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major tool: recall the problem of given a number </a:t>
            </a:r>
            <a:r>
              <a:rPr lang="en-US" dirty="0" smtClean="0">
                <a:solidFill>
                  <a:srgbClr val="00B050"/>
                </a:solidFill>
              </a:rPr>
              <a:t>m’ </a:t>
            </a:r>
            <a:r>
              <a:rPr lang="en-US" dirty="0" smtClean="0"/>
              <a:t>and a graph 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 find minimum number of vertices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 so that </a:t>
            </a:r>
            <a:r>
              <a:rPr lang="en-US" dirty="0" smtClean="0">
                <a:solidFill>
                  <a:srgbClr val="00B050"/>
                </a:solidFill>
              </a:rPr>
              <a:t>e(U)≥m’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Chlamtac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Dinic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Krauthgamer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problem </a:t>
            </a:r>
            <a:r>
              <a:rPr lang="en-US" dirty="0" err="1" smtClean="0"/>
              <a:t>admis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ym typeface="Symbol"/>
              </a:rPr>
              <a:t> ratio for some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ym typeface="Symbol"/>
              </a:rPr>
              <a:t> much smaller than </a:t>
            </a:r>
            <a:r>
              <a:rPr lang="en-US" dirty="0" smtClean="0">
                <a:solidFill>
                  <a:srgbClr val="92D050"/>
                </a:solidFill>
                <a:sym typeface="Symbol"/>
              </a:rPr>
              <a:t>0.25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Consider all the “small trees”. Treat them as a vertex. Between two trees put weight equals the number of pairs that get connected if these trees are joined.</a:t>
            </a:r>
          </a:p>
          <a:p>
            <a:r>
              <a:rPr lang="en-US" dirty="0" smtClean="0"/>
              <a:t>By taking powers of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/>
              <a:t> and loosing </a:t>
            </a:r>
            <a:r>
              <a:rPr lang="en-US" dirty="0" smtClean="0">
                <a:solidFill>
                  <a:srgbClr val="00B050"/>
                </a:solidFill>
              </a:rPr>
              <a:t>O(log n)</a:t>
            </a:r>
            <a:r>
              <a:rPr lang="en-US" dirty="0" smtClean="0"/>
              <a:t> ratio we may assume that the graph is edge </a:t>
            </a:r>
            <a:r>
              <a:rPr lang="en-US" dirty="0" err="1" smtClean="0"/>
              <a:t>unweighted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764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764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196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152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60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770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5"/>
            <a:endCxn id="14" idx="1"/>
          </p:cNvCxnSpPr>
          <p:nvPr/>
        </p:nvCxnSpPr>
        <p:spPr>
          <a:xfrm>
            <a:off x="2066645" y="2230204"/>
            <a:ext cx="1200710" cy="171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16" idx="1"/>
          </p:cNvCxnSpPr>
          <p:nvPr/>
        </p:nvCxnSpPr>
        <p:spPr>
          <a:xfrm>
            <a:off x="2133600" y="2095500"/>
            <a:ext cx="3267355" cy="1846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7"/>
            <a:endCxn id="5" idx="3"/>
          </p:cNvCxnSpPr>
          <p:nvPr/>
        </p:nvCxnSpPr>
        <p:spPr>
          <a:xfrm flipV="1">
            <a:off x="2066645" y="2230204"/>
            <a:ext cx="1124510" cy="171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6"/>
          </p:cNvCxnSpPr>
          <p:nvPr/>
        </p:nvCxnSpPr>
        <p:spPr>
          <a:xfrm flipV="1">
            <a:off x="2133600" y="2133600"/>
            <a:ext cx="342900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5"/>
            <a:endCxn id="15" idx="1"/>
          </p:cNvCxnSpPr>
          <p:nvPr/>
        </p:nvCxnSpPr>
        <p:spPr>
          <a:xfrm>
            <a:off x="3514445" y="2230204"/>
            <a:ext cx="972110" cy="171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6"/>
            <a:endCxn id="17" idx="1"/>
          </p:cNvCxnSpPr>
          <p:nvPr/>
        </p:nvCxnSpPr>
        <p:spPr>
          <a:xfrm>
            <a:off x="4648200" y="2095500"/>
            <a:ext cx="2733955" cy="1846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6" idx="0"/>
            <a:endCxn id="8" idx="4"/>
          </p:cNvCxnSpPr>
          <p:nvPr/>
        </p:nvCxnSpPr>
        <p:spPr>
          <a:xfrm flipV="1">
            <a:off x="5562600" y="2286000"/>
            <a:ext cx="1828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0"/>
          </p:cNvCxnSpPr>
          <p:nvPr/>
        </p:nvCxnSpPr>
        <p:spPr>
          <a:xfrm flipV="1">
            <a:off x="3429000" y="2133600"/>
            <a:ext cx="990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43000" y="49530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this graph there are </a:t>
            </a:r>
            <a:r>
              <a:rPr lang="en-US" sz="2800" dirty="0" smtClean="0">
                <a:solidFill>
                  <a:srgbClr val="00B050"/>
                </a:solidFill>
              </a:rPr>
              <a:t>opt/d</a:t>
            </a:r>
            <a:r>
              <a:rPr lang="en-US" sz="2800" dirty="0" smtClean="0"/>
              <a:t> vertices that cover enough pairs. A pair here corresponds to sources versus sinks (the same number almost for every connected pair)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find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 opt/d </a:t>
            </a:r>
            <a:r>
              <a:rPr lang="en-US" dirty="0" smtClean="0">
                <a:sym typeface="Symbol"/>
              </a:rPr>
              <a:t>trees that cover enough pairs.</a:t>
            </a:r>
          </a:p>
          <a:p>
            <a:r>
              <a:rPr lang="en-US" dirty="0" smtClean="0">
                <a:sym typeface="Symbol"/>
              </a:rPr>
              <a:t>If the trees each have at most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S </a:t>
            </a:r>
            <a:r>
              <a:rPr lang="en-US" dirty="0" smtClean="0">
                <a:sym typeface="Symbol"/>
              </a:rPr>
              <a:t>(for small) vertices then the total amount of vertices is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sym typeface="Symbol"/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 S opt/d </a:t>
            </a:r>
          </a:p>
          <a:p>
            <a:r>
              <a:rPr lang="en-US" dirty="0" smtClean="0">
                <a:sym typeface="Symbol"/>
              </a:rPr>
              <a:t>By a carful choice of parameters we get that 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 S/d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is </a:t>
            </a:r>
            <a:r>
              <a:rPr lang="en-US" dirty="0" smtClean="0">
                <a:sym typeface="Symbol"/>
              </a:rPr>
              <a:t>smaller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Gives better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</a:t>
            </a:r>
            <a:r>
              <a:rPr lang="en-US" dirty="0" smtClean="0">
                <a:sym typeface="Symbol"/>
              </a:rPr>
              <a:t> ratio.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However this does not work for trees with many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trees with many vertices we cant take the entire tree.</a:t>
            </a:r>
          </a:p>
          <a:p>
            <a:r>
              <a:rPr lang="en-US" dirty="0" smtClean="0"/>
              <a:t>Thus we do something else that does work</a:t>
            </a:r>
          </a:p>
          <a:p>
            <a:r>
              <a:rPr lang="en-US" dirty="0" smtClean="0"/>
              <a:t>We do not contract the trees</a:t>
            </a:r>
          </a:p>
          <a:p>
            <a:r>
              <a:rPr lang="en-US" dirty="0" smtClean="0"/>
              <a:t>In fact we ignore the trees and </a:t>
            </a:r>
            <a:r>
              <a:rPr lang="en-US" dirty="0" smtClean="0">
                <a:solidFill>
                  <a:srgbClr val="00B0F0"/>
                </a:solidFill>
              </a:rPr>
              <a:t>make a graph of terminals in the trees and join a terminal pair if they are an input pair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do not treat trees as vertices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676400" y="10668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72400" y="2362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3505200" y="10668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7239000" y="12192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82880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657600" y="3429000"/>
            <a:ext cx="13716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0" y="35814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4495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8600" y="487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4724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6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72400" y="198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1000" y="4114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5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0" y="4038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7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" y="198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0" y="11430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441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13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4114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33600" y="198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20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7543800" y="3733800"/>
            <a:ext cx="13716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2362200" y="2057400"/>
            <a:ext cx="5486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62000" y="2286000"/>
            <a:ext cx="16002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90600" y="2057400"/>
            <a:ext cx="30480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0" y="2362200"/>
            <a:ext cx="71628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9600" y="2819400"/>
            <a:ext cx="1600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343400" y="2590800"/>
            <a:ext cx="76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67000" y="2590800"/>
            <a:ext cx="1295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572000" y="2438400"/>
            <a:ext cx="32766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Steiner k-forest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3200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3429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19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4114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2743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3352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5" idx="7"/>
            <a:endCxn id="4" idx="3"/>
          </p:cNvCxnSpPr>
          <p:nvPr/>
        </p:nvCxnSpPr>
        <p:spPr>
          <a:xfrm flipV="1">
            <a:off x="2763604" y="3003363"/>
            <a:ext cx="4925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2895600"/>
            <a:ext cx="246296" cy="64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7"/>
            <a:endCxn id="16" idx="2"/>
          </p:cNvCxnSpPr>
          <p:nvPr/>
        </p:nvCxnSpPr>
        <p:spPr>
          <a:xfrm flipV="1">
            <a:off x="3525604" y="2667000"/>
            <a:ext cx="665396" cy="12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7"/>
            <a:endCxn id="5" idx="3"/>
          </p:cNvCxnSpPr>
          <p:nvPr/>
        </p:nvCxnSpPr>
        <p:spPr>
          <a:xfrm flipV="1">
            <a:off x="2230204" y="3689163"/>
            <a:ext cx="263992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7" idx="3"/>
          </p:cNvCxnSpPr>
          <p:nvPr/>
        </p:nvCxnSpPr>
        <p:spPr>
          <a:xfrm flipV="1">
            <a:off x="3200400" y="3612963"/>
            <a:ext cx="360596" cy="50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6"/>
            <a:endCxn id="7" idx="2"/>
          </p:cNvCxnSpPr>
          <p:nvPr/>
        </p:nvCxnSpPr>
        <p:spPr>
          <a:xfrm>
            <a:off x="3886200" y="3505200"/>
            <a:ext cx="1219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276600" y="5105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endCxn id="12" idx="4"/>
          </p:cNvCxnSpPr>
          <p:nvPr/>
        </p:nvCxnSpPr>
        <p:spPr>
          <a:xfrm flipH="1" flipV="1">
            <a:off x="3162300" y="4495800"/>
            <a:ext cx="1905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9812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19050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2766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32004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4191000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21336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44196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8194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133600" y="3733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2098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8768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0480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1242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1910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81400" y="2514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number of terminals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that are connected by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can bound the number of terminals as above by </a:t>
            </a:r>
            <a:r>
              <a:rPr lang="en-US" dirty="0" smtClean="0">
                <a:solidFill>
                  <a:srgbClr val="00B050"/>
                </a:solidFill>
              </a:rPr>
              <a:t>opt </a:t>
            </a:r>
            <a:r>
              <a:rPr lang="en-US" dirty="0" smtClean="0"/>
              <a:t>because every terminal is touched by at least one edge. Thus the number of terminals is not much larger than 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{n}.</a:t>
            </a:r>
          </a:p>
          <a:p>
            <a:r>
              <a:rPr lang="en-US" dirty="0" smtClean="0"/>
              <a:t>Otherwise by retuning a spanning forest with at most</a:t>
            </a:r>
            <a:r>
              <a:rPr lang="en-US" dirty="0" smtClean="0">
                <a:solidFill>
                  <a:srgbClr val="00B050"/>
                </a:solidFill>
              </a:rPr>
              <a:t> n </a:t>
            </a:r>
            <a:r>
              <a:rPr lang="en-US" dirty="0" smtClean="0"/>
              <a:t>edges we get better than 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{n}  </a:t>
            </a:r>
            <a:r>
              <a:rPr lang="en-US" dirty="0" smtClean="0"/>
              <a:t>ratio.</a:t>
            </a:r>
          </a:p>
          <a:p>
            <a:r>
              <a:rPr lang="en-US" dirty="0" smtClean="0"/>
              <a:t>We also use an important property of the trees: a vertex in any tree has distance at most </a:t>
            </a:r>
            <a:r>
              <a:rPr lang="en-US" dirty="0" smtClean="0">
                <a:solidFill>
                  <a:srgbClr val="00B050"/>
                </a:solidFill>
              </a:rPr>
              <a:t>d </a:t>
            </a:r>
            <a:r>
              <a:rPr lang="en-US" dirty="0" smtClean="0"/>
              <a:t>(up to logarithmic terms) from the leader.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Thus if we treat it as dense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find a collection of at most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 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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terminals that induce a graph with enough pairs.</a:t>
            </a:r>
          </a:p>
          <a:p>
            <a:r>
              <a:rPr lang="en-US" dirty="0" smtClean="0"/>
              <a:t>How do we connect the tree?</a:t>
            </a:r>
          </a:p>
          <a:p>
            <a:r>
              <a:rPr lang="en-US" dirty="0" smtClean="0"/>
              <a:t>First </a:t>
            </a:r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the terminals not chosen by the dense </a:t>
            </a:r>
            <a:r>
              <a:rPr lang="en-US" dirty="0" err="1" smtClean="0"/>
              <a:t>subgraph</a:t>
            </a:r>
            <a:r>
              <a:rPr lang="en-US" dirty="0" smtClean="0"/>
              <a:t> procedure.</a:t>
            </a:r>
          </a:p>
          <a:p>
            <a:r>
              <a:rPr lang="en-US" dirty="0" smtClean="0"/>
              <a:t>Show me to your </a:t>
            </a:r>
            <a:r>
              <a:rPr lang="en-US" dirty="0" smtClean="0">
                <a:solidFill>
                  <a:srgbClr val="00B0F0"/>
                </a:solidFill>
              </a:rPr>
              <a:t>leader</a:t>
            </a:r>
            <a:r>
              <a:rPr lang="en-US" dirty="0" smtClean="0"/>
              <a:t>: connect each chosen terminal to its </a:t>
            </a:r>
            <a:r>
              <a:rPr lang="en-US" dirty="0" smtClean="0">
                <a:solidFill>
                  <a:srgbClr val="00B0F0"/>
                </a:solidFill>
              </a:rPr>
              <a:t>leader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distance from every chosen terminal to its leader is </a:t>
            </a:r>
            <a:r>
              <a:rPr lang="en-US" dirty="0" smtClean="0">
                <a:solidFill>
                  <a:srgbClr val="00B050"/>
                </a:solidFill>
              </a:rPr>
              <a:t>d. 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≤opt </a:t>
            </a:r>
            <a:r>
              <a:rPr lang="en-US" dirty="0" smtClean="0">
                <a:sym typeface="Symbol"/>
              </a:rPr>
              <a:t>terminals that cover enough pairs.</a:t>
            </a:r>
            <a:endParaRPr lang="en-US" dirty="0" smtClean="0"/>
          </a:p>
          <a:p>
            <a:r>
              <a:rPr lang="en-US" dirty="0" smtClean="0"/>
              <a:t>Because of the approximation we get</a:t>
            </a:r>
            <a:r>
              <a:rPr lang="en-US" dirty="0" smtClean="0">
                <a:solidFill>
                  <a:srgbClr val="00B050"/>
                </a:solidFill>
              </a:rPr>
              <a:t> 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vertices.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 the number of edges to connect all trees is at most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 </a:t>
            </a:r>
            <a:r>
              <a:rPr lang="en-US" dirty="0" err="1" smtClean="0">
                <a:solidFill>
                  <a:srgbClr val="00B050"/>
                </a:solidFill>
              </a:rPr>
              <a:t>opt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d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large is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</a:t>
            </a:r>
            <a:r>
              <a:rPr lang="en-US" dirty="0" smtClean="0">
                <a:sym typeface="Symbol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why is would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</a:t>
            </a:r>
            <a:r>
              <a:rPr lang="en-US" dirty="0" smtClean="0">
                <a:sym typeface="Symbol"/>
              </a:rPr>
              <a:t> be small?</a:t>
            </a:r>
            <a:endParaRPr lang="en-US" dirty="0" smtClean="0"/>
          </a:p>
          <a:p>
            <a:r>
              <a:rPr lang="en-US" dirty="0" smtClean="0"/>
              <a:t>Say that a terminal is chosen from a tree.</a:t>
            </a:r>
          </a:p>
          <a:p>
            <a:r>
              <a:rPr lang="en-US" dirty="0" smtClean="0"/>
              <a:t>This means that at least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 vertices  are associated with this terminal.</a:t>
            </a:r>
          </a:p>
          <a:p>
            <a:r>
              <a:rPr lang="en-US" dirty="0" smtClean="0">
                <a:sym typeface="Symbol"/>
              </a:rPr>
              <a:t>Here it helps us that the trees are heavy.</a:t>
            </a:r>
          </a:p>
          <a:p>
            <a:r>
              <a:rPr lang="en-US" dirty="0" smtClean="0">
                <a:sym typeface="Symbol"/>
              </a:rPr>
              <a:t>Because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≤ n/S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larger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 </a:t>
            </a:r>
            <a:r>
              <a:rPr lang="en-US" dirty="0" smtClean="0">
                <a:sym typeface="Symbol"/>
              </a:rPr>
              <a:t>we get a better than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</a:t>
            </a:r>
            <a:r>
              <a:rPr lang="en-US" dirty="0" smtClean="0">
                <a:sym typeface="Symbol"/>
              </a:rPr>
              <a:t> ratio to connect the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third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may be that all pairs go from </a:t>
            </a:r>
            <a:r>
              <a:rPr lang="en-US" dirty="0" smtClean="0">
                <a:solidFill>
                  <a:srgbClr val="00B0F0"/>
                </a:solidFill>
              </a:rPr>
              <a:t>light trees to heavy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 in the side that we have </a:t>
            </a:r>
            <a:r>
              <a:rPr lang="en-US" dirty="0" smtClean="0">
                <a:solidFill>
                  <a:srgbClr val="00B0F0"/>
                </a:solidFill>
              </a:rPr>
              <a:t>light trees we contract the tree to a vertex </a:t>
            </a:r>
            <a:r>
              <a:rPr lang="en-US" dirty="0" smtClean="0"/>
              <a:t>and in the side that we have </a:t>
            </a:r>
            <a:r>
              <a:rPr lang="en-US" dirty="0" smtClean="0">
                <a:solidFill>
                  <a:srgbClr val="00B0F0"/>
                </a:solidFill>
              </a:rPr>
              <a:t>heavy trees we have terminals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of the different roles of the trees and terminals we need to give then different weights.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vertex weighted density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 </a:t>
            </a:r>
            <a:r>
              <a:rPr lang="en-US" dirty="0" smtClean="0">
                <a:solidFill>
                  <a:srgbClr val="00B0F0"/>
                </a:solidFill>
              </a:rPr>
              <a:t>as an aside</a:t>
            </a:r>
            <a:r>
              <a:rPr lang="en-US" dirty="0" smtClean="0"/>
              <a:t>, we show a (</a:t>
            </a:r>
            <a:r>
              <a:rPr lang="en-US" smtClean="0"/>
              <a:t>non trivial) </a:t>
            </a:r>
            <a:r>
              <a:rPr lang="en-US" dirty="0" smtClean="0"/>
              <a:t>density problem in which vertices have weights and there is a bound </a:t>
            </a:r>
            <a:r>
              <a:rPr lang="en-US" dirty="0" smtClean="0">
                <a:solidFill>
                  <a:srgbClr val="00B050"/>
                </a:solidFill>
              </a:rPr>
              <a:t>m’ </a:t>
            </a:r>
            <a:r>
              <a:rPr lang="en-US" dirty="0" smtClean="0"/>
              <a:t>and we need to select a minimum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collection of vertices with at least </a:t>
            </a:r>
            <a:r>
              <a:rPr lang="en-US" dirty="0" smtClean="0">
                <a:solidFill>
                  <a:srgbClr val="00B050"/>
                </a:solidFill>
              </a:rPr>
              <a:t>m’</a:t>
            </a:r>
            <a:r>
              <a:rPr lang="en-US" dirty="0" smtClean="0"/>
              <a:t> edges has the same ratio as the original problem.</a:t>
            </a:r>
          </a:p>
          <a:p>
            <a:r>
              <a:rPr lang="en-US" dirty="0" smtClean="0"/>
              <a:t> This is given by a separate theorem based on the original algorithm.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clusters with nice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combinatorial and careful sphere growing technique.</a:t>
            </a:r>
          </a:p>
          <a:p>
            <a:r>
              <a:rPr lang="en-US" dirty="0" smtClean="0"/>
              <a:t>Such techniques were already used by </a:t>
            </a:r>
            <a:r>
              <a:rPr lang="en-US" dirty="0" err="1" smtClean="0">
                <a:solidFill>
                  <a:srgbClr val="FF0000"/>
                </a:solidFill>
              </a:rPr>
              <a:t>Awerbuch</a:t>
            </a:r>
            <a:r>
              <a:rPr lang="en-US" dirty="0" smtClean="0"/>
              <a:t> in 1983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techniques are not exactly the same as previous ones.  The details can not be the exactly the same.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However the crux of this technique can be describes as follows.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single 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define the </a:t>
            </a:r>
            <a:r>
              <a:rPr lang="en-US" dirty="0" smtClean="0">
                <a:solidFill>
                  <a:srgbClr val="FF0000"/>
                </a:solidFill>
              </a:rPr>
              <a:t>border</a:t>
            </a:r>
            <a:r>
              <a:rPr lang="en-US" dirty="0" smtClean="0"/>
              <a:t> of a tree as terminals not in the tree but at distance at most </a:t>
            </a:r>
            <a:r>
              <a:rPr lang="en-US" dirty="0" smtClean="0">
                <a:solidFill>
                  <a:srgbClr val="00B050"/>
                </a:solidFill>
              </a:rPr>
              <a:t>2d </a:t>
            </a:r>
            <a:r>
              <a:rPr lang="en-US" dirty="0" smtClean="0"/>
              <a:t>from the tree.</a:t>
            </a:r>
          </a:p>
          <a:p>
            <a:r>
              <a:rPr lang="en-US" dirty="0" smtClean="0"/>
              <a:t>Thus we have two type of terminals: those who are already in the tree. Denote their number by </a:t>
            </a:r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.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 The terminals on the border, a collection of disjoint to the internal terminals. Denote their number by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current </a:t>
            </a:r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.  Compare it to the number of terminals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   in the border.</a:t>
            </a:r>
          </a:p>
          <a:p>
            <a:r>
              <a:rPr lang="en-US" dirty="0" smtClean="0"/>
              <a:t>If </a:t>
            </a:r>
            <a:r>
              <a:rPr lang="en-US" dirty="0" err="1" smtClean="0">
                <a:solidFill>
                  <a:srgbClr val="00B050"/>
                </a:solidFill>
              </a:rPr>
              <a:t>b≥q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add a shortest path from every border terminal to the tree.</a:t>
            </a:r>
          </a:p>
          <a:p>
            <a:r>
              <a:rPr lang="en-US" dirty="0" smtClean="0"/>
              <a:t>Else, we stop.</a:t>
            </a:r>
          </a:p>
          <a:p>
            <a:r>
              <a:rPr lang="en-US" dirty="0" smtClean="0"/>
              <a:t>Consider the time so that </a:t>
            </a:r>
            <a:r>
              <a:rPr lang="en-US" dirty="0" smtClean="0">
                <a:solidFill>
                  <a:srgbClr val="00B050"/>
                </a:solidFill>
              </a:rPr>
              <a:t>b&lt;q. </a:t>
            </a:r>
            <a:r>
              <a:rPr lang="en-US" dirty="0" smtClean="0"/>
              <a:t>Then the loop stops,</a:t>
            </a:r>
          </a:p>
          <a:p>
            <a:r>
              <a:rPr lang="en-US" dirty="0" smtClean="0"/>
              <a:t>Now </a:t>
            </a:r>
            <a:r>
              <a:rPr lang="en-US" dirty="0" smtClean="0">
                <a:solidFill>
                  <a:srgbClr val="FF0000"/>
                </a:solidFill>
              </a:rPr>
              <a:t>remove </a:t>
            </a:r>
            <a:r>
              <a:rPr lang="en-US" dirty="0" smtClean="0"/>
              <a:t>the border vertices.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clusters will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what happens when you construct a cluster.</a:t>
            </a:r>
          </a:p>
          <a:p>
            <a:r>
              <a:rPr lang="en-US" dirty="0" smtClean="0"/>
              <a:t>For every </a:t>
            </a:r>
            <a:r>
              <a:rPr lang="en-US" dirty="0" smtClean="0">
                <a:solidFill>
                  <a:srgbClr val="00B050"/>
                </a:solidFill>
              </a:rPr>
              <a:t>b </a:t>
            </a:r>
            <a:r>
              <a:rPr lang="en-US" dirty="0" smtClean="0"/>
              <a:t>vertices deleted, we have in the tree </a:t>
            </a:r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 terminals so that </a:t>
            </a:r>
            <a:r>
              <a:rPr lang="en-US" dirty="0" smtClean="0">
                <a:solidFill>
                  <a:srgbClr val="00B050"/>
                </a:solidFill>
              </a:rPr>
              <a:t>q&gt;b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that each time we construct a cluster the number of terminals is cut in half.</a:t>
            </a:r>
          </a:p>
          <a:p>
            <a:r>
              <a:rPr lang="en-US" dirty="0" smtClean="0"/>
              <a:t>Giving at most </a:t>
            </a:r>
            <a:r>
              <a:rPr lang="en-US" dirty="0" smtClean="0">
                <a:solidFill>
                  <a:srgbClr val="00B050"/>
                </a:solidFill>
              </a:rPr>
              <a:t>O(log n)</a:t>
            </a:r>
            <a:r>
              <a:rPr lang="en-US" dirty="0" smtClean="0"/>
              <a:t> clusters.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capacitated non Preemptive Dial a Ride</a:t>
            </a:r>
            <a:r>
              <a:rPr lang="en-US" dirty="0" smtClean="0"/>
              <a:t>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given a graph and input of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en-US" dirty="0" smtClean="0"/>
              <a:t>  pairs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{s</a:t>
            </a:r>
            <a:r>
              <a:rPr lang="en-US" baseline="-25000" dirty="0" smtClean="0">
                <a:solidFill>
                  <a:srgbClr val="00B050"/>
                </a:solidFill>
              </a:rPr>
              <a:t> I </a:t>
            </a:r>
            <a:r>
              <a:rPr lang="en-US" dirty="0" smtClean="0">
                <a:solidFill>
                  <a:srgbClr val="00B050"/>
                </a:solidFill>
              </a:rPr>
              <a:t>, t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>
                <a:solidFill>
                  <a:srgbClr val="00B050"/>
                </a:solidFill>
              </a:rPr>
              <a:t> } </a:t>
            </a:r>
            <a:r>
              <a:rPr lang="en-US" dirty="0" smtClean="0"/>
              <a:t>and a </a:t>
            </a:r>
            <a:r>
              <a:rPr lang="en-US" dirty="0" err="1" smtClean="0"/>
              <a:t>a</a:t>
            </a:r>
            <a:r>
              <a:rPr lang="en-US" dirty="0" smtClean="0"/>
              <a:t> car with capacity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. A client is located at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needs to be taken to 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/>
              <a:t>.</a:t>
            </a:r>
            <a:r>
              <a:rPr lang="en-US" b="1" i="1" dirty="0" smtClean="0"/>
              <a:t> </a:t>
            </a:r>
            <a:endParaRPr lang="en-US" dirty="0" smtClean="0"/>
          </a:p>
          <a:p>
            <a:r>
              <a:rPr lang="en-US" dirty="0" smtClean="0"/>
              <a:t> Once you take a passenger at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she  only leaves the car when the car reaches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</a:rPr>
              <a:t> I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Note that a </a:t>
            </a:r>
            <a:r>
              <a:rPr lang="en-US" dirty="0" smtClean="0">
                <a:solidFill>
                  <a:srgbClr val="00B0F0"/>
                </a:solidFill>
              </a:rPr>
              <a:t>Steiner k-forest </a:t>
            </a:r>
            <a:r>
              <a:rPr lang="en-US" dirty="0" smtClean="0"/>
              <a:t>can be turned into a path of no larger cost. The problems are closely related (see later). </a:t>
            </a:r>
          </a:p>
          <a:p>
            <a:pPr>
              <a:buNone/>
            </a:pPr>
            <a:endParaRPr lang="en-US" dirty="0" smtClean="0"/>
          </a:p>
          <a:p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solve the weighted case the following problem is </a:t>
            </a:r>
            <a:r>
              <a:rPr lang="en-US" dirty="0" err="1" smtClean="0"/>
              <a:t>neccesary</a:t>
            </a:r>
            <a:r>
              <a:rPr lang="en-US" dirty="0" smtClean="0"/>
              <a:t> (but may not be enough)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 an instance of the </a:t>
            </a:r>
            <a:r>
              <a:rPr lang="en-US" dirty="0" smtClean="0">
                <a:solidFill>
                  <a:srgbClr val="00B0F0"/>
                </a:solidFill>
              </a:rPr>
              <a:t>Dense k-</a:t>
            </a:r>
            <a:r>
              <a:rPr lang="en-US" dirty="0" err="1" smtClean="0">
                <a:solidFill>
                  <a:srgbClr val="00B0F0"/>
                </a:solidFill>
              </a:rPr>
              <a:t>Subgraph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so that the graph is bipartite </a:t>
            </a:r>
            <a:r>
              <a:rPr lang="en-US" dirty="0" smtClean="0">
                <a:solidFill>
                  <a:srgbClr val="00B050"/>
                </a:solidFill>
              </a:rPr>
              <a:t>G(A,B,E)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Say that </a:t>
            </a:r>
            <a:r>
              <a:rPr lang="en-US" dirty="0" smtClean="0">
                <a:solidFill>
                  <a:srgbClr val="00B050"/>
                </a:solidFill>
              </a:rPr>
              <a:t>A=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 A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i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</a:t>
            </a:r>
            <a:r>
              <a:rPr lang="en-US" dirty="0" smtClean="0">
                <a:solidFill>
                  <a:srgbClr val="92D05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 B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i </a:t>
            </a:r>
            <a:endParaRPr lang="en-US" dirty="0" smtClean="0">
              <a:solidFill>
                <a:srgbClr val="00B05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Usually we want few vertices to get at least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m’ </a:t>
            </a:r>
            <a:r>
              <a:rPr lang="en-US" dirty="0" smtClean="0">
                <a:sym typeface="Symbol"/>
              </a:rPr>
              <a:t>edges.</a:t>
            </a:r>
          </a:p>
          <a:p>
            <a:r>
              <a:rPr lang="en-US" dirty="0" smtClean="0">
                <a:sym typeface="Symbol"/>
              </a:rPr>
              <a:t>Here we need to cover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m’ </a:t>
            </a:r>
            <a:r>
              <a:rPr lang="en-US" dirty="0" smtClean="0">
                <a:sym typeface="Symbol"/>
              </a:rPr>
              <a:t>edges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with few vertices taken from few sets</a:t>
            </a:r>
            <a:r>
              <a:rPr lang="en-US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hard is </a:t>
            </a:r>
            <a:r>
              <a:rPr lang="en-US" smtClean="0"/>
              <a:t>that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ym typeface="Symbol"/>
              </a:rPr>
              <a:t>This seems to be required for the case the trees are all heavy.</a:t>
            </a:r>
          </a:p>
          <a:p>
            <a:r>
              <a:rPr lang="en-US" dirty="0" smtClean="0">
                <a:sym typeface="Symbol"/>
              </a:rPr>
              <a:t>Seems a difficult problem.</a:t>
            </a:r>
          </a:p>
          <a:p>
            <a:r>
              <a:rPr lang="en-US" dirty="0" smtClean="0">
                <a:sym typeface="Symbol"/>
              </a:rPr>
              <a:t>The clear open problem is to get a similar ratio for the weighted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case</a:t>
            </a:r>
            <a:r>
              <a:rPr lang="en-US" dirty="0" smtClean="0">
                <a:sym typeface="Symbol"/>
              </a:rPr>
              <a:t>. </a:t>
            </a:r>
          </a:p>
          <a:p>
            <a:r>
              <a:rPr lang="en-US" dirty="0" smtClean="0">
                <a:sym typeface="Symbol"/>
              </a:rPr>
              <a:t>However, we bound the distance between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and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T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by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seems way too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diameter of the input graph  </a:t>
            </a:r>
            <a:r>
              <a:rPr lang="en-US" dirty="0" smtClean="0"/>
              <a:t>is less than</a:t>
            </a:r>
            <a:r>
              <a:rPr lang="en-US" dirty="0" smtClean="0">
                <a:solidFill>
                  <a:srgbClr val="00B050"/>
                </a:solidFill>
              </a:rPr>
              <a:t> opt </a:t>
            </a:r>
            <a:r>
              <a:rPr lang="en-US" dirty="0" smtClean="0"/>
              <a:t>we get a better ratio.</a:t>
            </a:r>
          </a:p>
          <a:p>
            <a:r>
              <a:rPr lang="en-US" dirty="0" smtClean="0"/>
              <a:t>Maybe split into the case that there are </a:t>
            </a:r>
            <a:r>
              <a:rPr lang="en-US" dirty="0" smtClean="0">
                <a:solidFill>
                  <a:srgbClr val="FF0000"/>
                </a:solidFill>
              </a:rPr>
              <a:t>many </a:t>
            </a:r>
            <a:r>
              <a:rPr lang="en-US" dirty="0" smtClean="0"/>
              <a:t>trees in the forest, and so, the distance between pairs can not be </a:t>
            </a:r>
            <a:r>
              <a:rPr lang="en-US" dirty="0" smtClean="0">
                <a:solidFill>
                  <a:srgbClr val="00B050"/>
                </a:solidFill>
              </a:rPr>
              <a:t>opt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we handle the case of few trees in the forest? These trees can be </a:t>
            </a:r>
            <a:r>
              <a:rPr lang="en-US" dirty="0" err="1" smtClean="0"/>
              <a:t>pairwise</a:t>
            </a:r>
            <a:r>
              <a:rPr lang="en-US" dirty="0" smtClean="0"/>
              <a:t> very far.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present only the approximation for the </a:t>
            </a:r>
            <a:r>
              <a:rPr lang="en-US" dirty="0" smtClean="0">
                <a:solidFill>
                  <a:srgbClr val="00B0F0"/>
                </a:solidFill>
              </a:rPr>
              <a:t>k Steiner forest problem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Gupta, </a:t>
            </a:r>
            <a:r>
              <a:rPr lang="en-US" dirty="0" err="1" smtClean="0">
                <a:solidFill>
                  <a:srgbClr val="FF0000"/>
                </a:solidFill>
              </a:rPr>
              <a:t>Hajiaghyi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Nagarajan</a:t>
            </a:r>
            <a:r>
              <a:rPr lang="en-US" dirty="0" smtClean="0">
                <a:solidFill>
                  <a:srgbClr val="FF0000"/>
                </a:solidFill>
              </a:rPr>
              <a:t> and Ravi : </a:t>
            </a:r>
            <a:r>
              <a:rPr lang="en-US" dirty="0" smtClean="0"/>
              <a:t>an approximation within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 </a:t>
            </a:r>
            <a:r>
              <a:rPr lang="en-US" dirty="0" smtClean="0">
                <a:sym typeface="Symbol"/>
              </a:rPr>
              <a:t>for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SKF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implies  a 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polylog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(n)rho </a:t>
            </a:r>
            <a:r>
              <a:rPr lang="en-US" dirty="0" smtClean="0">
                <a:sym typeface="Symbol"/>
              </a:rPr>
              <a:t>for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Capacitated non preemptive dial a ride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algorithm for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Dial a ride </a:t>
            </a:r>
            <a:r>
              <a:rPr lang="en-US" dirty="0" smtClean="0">
                <a:sym typeface="Symbol"/>
              </a:rPr>
              <a:t>uses the algorithm for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SKF </a:t>
            </a:r>
            <a:r>
              <a:rPr lang="en-US" dirty="0" smtClean="0">
                <a:sym typeface="Symbol"/>
              </a:rPr>
              <a:t>as a black box. Thus we concentrate on approximating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SFK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known for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SKF</a:t>
            </a:r>
            <a:r>
              <a:rPr lang="en-US" dirty="0" smtClean="0"/>
              <a:t>: ratio </a:t>
            </a:r>
            <a:r>
              <a:rPr lang="en-US" dirty="0" smtClean="0">
                <a:solidFill>
                  <a:srgbClr val="00B050"/>
                </a:solidFill>
              </a:rPr>
              <a:t>min{O(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 k), 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 n)} </a:t>
            </a:r>
            <a:r>
              <a:rPr lang="en-US" dirty="0" smtClean="0"/>
              <a:t>by</a:t>
            </a:r>
            <a:r>
              <a:rPr lang="en-US" dirty="0" smtClean="0">
                <a:solidFill>
                  <a:srgbClr val="FF0000"/>
                </a:solidFill>
              </a:rPr>
              <a:t> Gupta, </a:t>
            </a:r>
            <a:r>
              <a:rPr lang="en-US" dirty="0" err="1" smtClean="0">
                <a:solidFill>
                  <a:srgbClr val="FF0000"/>
                </a:solidFill>
              </a:rPr>
              <a:t>Hajiaghyi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Nagarajan</a:t>
            </a:r>
            <a:r>
              <a:rPr lang="en-US" dirty="0" smtClean="0">
                <a:solidFill>
                  <a:srgbClr val="FF0000"/>
                </a:solidFill>
              </a:rPr>
              <a:t> and Ravi</a:t>
            </a:r>
            <a:r>
              <a:rPr lang="en-US" dirty="0" smtClean="0"/>
              <a:t>. 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SKF</a:t>
            </a:r>
            <a:r>
              <a:rPr lang="en-US" dirty="0" smtClean="0"/>
              <a:t> is harder to approximate than this problem: Given </a:t>
            </a:r>
            <a:r>
              <a:rPr lang="en-US" dirty="0" smtClean="0">
                <a:solidFill>
                  <a:srgbClr val="00B050"/>
                </a:solidFill>
              </a:rPr>
              <a:t>G(V,E) </a:t>
            </a:r>
            <a:r>
              <a:rPr lang="en-US" dirty="0" smtClean="0"/>
              <a:t>and a number </a:t>
            </a:r>
            <a:r>
              <a:rPr lang="en-US" dirty="0" smtClean="0">
                <a:solidFill>
                  <a:srgbClr val="00B050"/>
                </a:solidFill>
              </a:rPr>
              <a:t>m’</a:t>
            </a:r>
            <a:r>
              <a:rPr lang="en-US" dirty="0" smtClean="0"/>
              <a:t> find a </a:t>
            </a:r>
            <a:r>
              <a:rPr lang="en-US" dirty="0" err="1" smtClean="0"/>
              <a:t>a</a:t>
            </a:r>
            <a:r>
              <a:rPr lang="en-US" dirty="0" smtClean="0"/>
              <a:t> minimum size set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, so that </a:t>
            </a:r>
            <a:r>
              <a:rPr lang="en-US" dirty="0" smtClean="0">
                <a:solidFill>
                  <a:srgbClr val="00B050"/>
                </a:solidFill>
              </a:rPr>
              <a:t>e(U)≥m’.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solidFill>
                  <a:srgbClr val="00B0F0"/>
                </a:solidFill>
              </a:rPr>
              <a:t>MSME</a:t>
            </a:r>
            <a:r>
              <a:rPr lang="en-US" dirty="0" smtClean="0"/>
              <a:t> problem is the minimization version of the Dense k-</a:t>
            </a:r>
            <a:r>
              <a:rPr lang="en-US" dirty="0" err="1" smtClean="0"/>
              <a:t>subgraph</a:t>
            </a:r>
            <a:r>
              <a:rPr lang="en-US" dirty="0" smtClean="0"/>
              <a:t> problem. </a:t>
            </a:r>
          </a:p>
          <a:p>
            <a:pPr>
              <a:buNone/>
            </a:pPr>
            <a:r>
              <a:rPr lang="en-US" dirty="0" smtClean="0"/>
              <a:t>    Given </a:t>
            </a:r>
            <a:r>
              <a:rPr lang="en-US" dirty="0" smtClean="0">
                <a:solidFill>
                  <a:srgbClr val="00B050"/>
                </a:solidFill>
              </a:rPr>
              <a:t>G(V,E)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k </a:t>
            </a:r>
            <a:r>
              <a:rPr lang="en-US" dirty="0" smtClean="0"/>
              <a:t>find a set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and maximize </a:t>
            </a:r>
            <a:r>
              <a:rPr lang="en-US" dirty="0" smtClean="0">
                <a:solidFill>
                  <a:srgbClr val="00B050"/>
                </a:solidFill>
              </a:rPr>
              <a:t>e(U)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dense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 </a:t>
            </a:r>
            <a:r>
              <a:rPr lang="en-US" dirty="0" smtClean="0">
                <a:sym typeface="Symbol"/>
              </a:rPr>
              <a:t>ratio for the minimization version implies a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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2 </a:t>
            </a:r>
            <a:r>
              <a:rPr lang="en-US" dirty="0" smtClean="0">
                <a:sym typeface="Symbol"/>
              </a:rPr>
              <a:t>for the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Dense k-</a:t>
            </a:r>
            <a:r>
              <a:rPr lang="en-US" dirty="0" err="1" smtClean="0">
                <a:solidFill>
                  <a:srgbClr val="00B0F0"/>
                </a:solidFill>
                <a:sym typeface="Symbol"/>
              </a:rPr>
              <a:t>subgraph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 problem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.</a:t>
            </a:r>
          </a:p>
          <a:p>
            <a:r>
              <a:rPr lang="en-US" dirty="0" smtClean="0"/>
              <a:t>The first ratio for the problem in 1993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Kortsarz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peleg</a:t>
            </a:r>
            <a:r>
              <a:rPr lang="en-US" dirty="0" smtClean="0">
                <a:solidFill>
                  <a:srgbClr val="00B050"/>
                </a:solidFill>
              </a:rPr>
              <a:t>. n</a:t>
            </a:r>
            <a:r>
              <a:rPr lang="en-US" baseline="30000" dirty="0" smtClean="0">
                <a:solidFill>
                  <a:srgbClr val="00B050"/>
                </a:solidFill>
              </a:rPr>
              <a:t>2/5 </a:t>
            </a:r>
          </a:p>
          <a:p>
            <a:r>
              <a:rPr lang="en-US" dirty="0" smtClean="0"/>
              <a:t>Today 21 years later best known is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</a:rPr>
              <a:t>1/4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by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Bhaskara</a:t>
            </a:r>
            <a:r>
              <a:rPr lang="en-US" dirty="0" smtClean="0">
                <a:solidFill>
                  <a:srgbClr val="FF0000"/>
                </a:solidFill>
              </a:rPr>
              <a:t> ,</a:t>
            </a:r>
            <a:r>
              <a:rPr lang="en-US" dirty="0" err="1" smtClean="0">
                <a:solidFill>
                  <a:srgbClr val="FF0000"/>
                </a:solidFill>
              </a:rPr>
              <a:t>Charikar</a:t>
            </a:r>
            <a:r>
              <a:rPr lang="en-US" dirty="0" smtClean="0">
                <a:solidFill>
                  <a:srgbClr val="FF0000"/>
                </a:solidFill>
              </a:rPr>
              <a:t> ,  </a:t>
            </a:r>
            <a:r>
              <a:rPr lang="en-US" dirty="0" err="1" smtClean="0">
                <a:solidFill>
                  <a:srgbClr val="FF0000"/>
                </a:solidFill>
              </a:rPr>
              <a:t>Chlamtac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and  </a:t>
            </a:r>
            <a:r>
              <a:rPr lang="en-US" dirty="0" err="1" smtClean="0">
                <a:solidFill>
                  <a:srgbClr val="FF0000"/>
                </a:solidFill>
              </a:rPr>
              <a:t>Feige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 hardness under P</a:t>
            </a:r>
            <a:r>
              <a:rPr lang="en-US" dirty="0" smtClean="0">
                <a:sym typeface="Symbol"/>
              </a:rPr>
              <a:t>NP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Dense k-</a:t>
            </a:r>
            <a:r>
              <a:rPr lang="en-US" dirty="0" err="1" smtClean="0"/>
              <a:t>subgraph</a:t>
            </a:r>
            <a:r>
              <a:rPr lang="en-US" dirty="0" smtClean="0"/>
              <a:t> problem seems to admit only polynomial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case we show a </a:t>
            </a:r>
            <a:r>
              <a:rPr lang="en-US" dirty="0" smtClean="0">
                <a:solidFill>
                  <a:srgbClr val="00B0F0"/>
                </a:solidFill>
              </a:rPr>
              <a:t>Dense k-</a:t>
            </a:r>
            <a:r>
              <a:rPr lang="en-US" dirty="0" err="1" smtClean="0">
                <a:solidFill>
                  <a:srgbClr val="00B0F0"/>
                </a:solidFill>
              </a:rPr>
              <a:t>subgraph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hardness do not look for </a:t>
            </a:r>
            <a:r>
              <a:rPr lang="en-US" dirty="0" err="1" smtClean="0"/>
              <a:t>polylogarithmic</a:t>
            </a:r>
            <a:r>
              <a:rPr lang="en-US" dirty="0" smtClean="0"/>
              <a:t> ratio.</a:t>
            </a:r>
          </a:p>
          <a:p>
            <a:r>
              <a:rPr lang="en-US" dirty="0" smtClean="0"/>
              <a:t>Thus the </a:t>
            </a:r>
            <a:r>
              <a:rPr lang="en-US" dirty="0" smtClean="0">
                <a:solidFill>
                  <a:srgbClr val="00B0F0"/>
                </a:solidFill>
              </a:rPr>
              <a:t>Steiner k-Forest problem 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00B0F0"/>
                </a:solidFill>
              </a:rPr>
              <a:t>Non Preemptive Dial a Ride </a:t>
            </a:r>
            <a:r>
              <a:rPr lang="en-US" dirty="0" smtClean="0"/>
              <a:t>problem probably admit only polynomial ratios.</a:t>
            </a:r>
          </a:p>
          <a:p>
            <a:r>
              <a:rPr lang="en-US" dirty="0" smtClean="0"/>
              <a:t>A typical question is: can we break the 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{n}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give partial answer</a:t>
            </a:r>
            <a:r>
              <a:rPr lang="en-US" dirty="0" smtClean="0">
                <a:solidFill>
                  <a:srgbClr val="FF0000"/>
                </a:solidFill>
              </a:rPr>
              <a:t>: yes if the weights are (almost) equal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weights are uniform, the </a:t>
            </a:r>
            <a:r>
              <a:rPr lang="en-US" dirty="0" smtClean="0">
                <a:solidFill>
                  <a:srgbClr val="00B0F0"/>
                </a:solidFill>
              </a:rPr>
              <a:t>Steiner k-Forest problem admits a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</a:rPr>
              <a:t>0.449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approximation ratio.</a:t>
            </a:r>
          </a:p>
          <a:p>
            <a:pPr>
              <a:buNone/>
            </a:pPr>
            <a:endParaRPr lang="en-US" baseline="30000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Dial a ride admits an </a:t>
            </a:r>
            <a:r>
              <a:rPr lang="en-US" dirty="0" smtClean="0">
                <a:solidFill>
                  <a:srgbClr val="00B050"/>
                </a:solidFill>
              </a:rPr>
              <a:t>O(</a:t>
            </a:r>
            <a:r>
              <a:rPr lang="en-US" dirty="0" err="1" smtClean="0">
                <a:solidFill>
                  <a:srgbClr val="00B050"/>
                </a:solidFill>
              </a:rPr>
              <a:t>sqrt</a:t>
            </a:r>
            <a:r>
              <a:rPr lang="en-US" dirty="0" smtClean="0">
                <a:solidFill>
                  <a:srgbClr val="00B050"/>
                </a:solidFill>
              </a:rPr>
              <a:t>{n}) </a:t>
            </a:r>
            <a:r>
              <a:rPr lang="en-US" dirty="0" smtClean="0"/>
              <a:t>ratio by </a:t>
            </a:r>
            <a:r>
              <a:rPr lang="en-US" dirty="0" err="1" smtClean="0">
                <a:solidFill>
                  <a:srgbClr val="FF0000"/>
                </a:solidFill>
              </a:rPr>
              <a:t>Charikar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Raghavahari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get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</a:rPr>
              <a:t>0.449</a:t>
            </a:r>
            <a:r>
              <a:rPr lang="en-US" dirty="0" smtClean="0"/>
              <a:t>  to the </a:t>
            </a:r>
            <a:r>
              <a:rPr lang="en-US" dirty="0" smtClean="0">
                <a:solidFill>
                  <a:srgbClr val="00B0F0"/>
                </a:solidFill>
              </a:rPr>
              <a:t>Dial a </a:t>
            </a:r>
            <a:r>
              <a:rPr lang="en-US" dirty="0" smtClean="0"/>
              <a:t>ride problem for uniform weight.</a:t>
            </a:r>
          </a:p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00B0F0"/>
                </a:solidFill>
              </a:rPr>
              <a:t>spanners </a:t>
            </a:r>
            <a:r>
              <a:rPr lang="en-US" dirty="0" smtClean="0"/>
              <a:t>we can show that if the average weight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baseline="30000" dirty="0" smtClean="0">
                <a:solidFill>
                  <a:srgbClr val="00B05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is small enough we still improve the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sqrt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{n}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.</a:t>
            </a:r>
            <a:endParaRPr lang="en-US" baseline="30000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2581</Words>
  <Application>Microsoft Office PowerPoint</Application>
  <PresentationFormat>On-screen Show (4:3)</PresentationFormat>
  <Paragraphs>334</Paragraphs>
  <Slides>44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Symbol</vt:lpstr>
      <vt:lpstr>Office Theme</vt:lpstr>
      <vt:lpstr>Custom Design</vt:lpstr>
      <vt:lpstr>Approximating the k Steiner Forest and Capacitated non preemptive dial a ride problems, with almost uniform weights</vt:lpstr>
      <vt:lpstr>The Steiner k-forest problem </vt:lpstr>
      <vt:lpstr>The Steiner k-forest problem </vt:lpstr>
      <vt:lpstr>The capacitated non Preemptive Dial a Ride Problem </vt:lpstr>
      <vt:lpstr>This talk</vt:lpstr>
      <vt:lpstr>What is known for the problems</vt:lpstr>
      <vt:lpstr>About dense subgraphs</vt:lpstr>
      <vt:lpstr>The Dense k-subgraph problem seems to admit only polynomial ratios</vt:lpstr>
      <vt:lpstr>Our main result</vt:lpstr>
      <vt:lpstr>Why cant we handle the weighted case</vt:lpstr>
      <vt:lpstr>Enough pairs and few trees</vt:lpstr>
      <vt:lpstr>Clustering separately for s and t vertices</vt:lpstr>
      <vt:lpstr>The “Distance” between each pair is at most opt</vt:lpstr>
      <vt:lpstr>The edges of the trees already have been payed for.</vt:lpstr>
      <vt:lpstr>A vertex s need to get to any vertex in its tree t</vt:lpstr>
      <vt:lpstr>We just need a forest on the trees</vt:lpstr>
      <vt:lpstr>S1 has a long way, but still they are connected</vt:lpstr>
      <vt:lpstr>We get a forest with  trees</vt:lpstr>
      <vt:lpstr>How to get few trees and a cover of enough pairs</vt:lpstr>
      <vt:lpstr>A property we achieve</vt:lpstr>
      <vt:lpstr>How do we achieve that?</vt:lpstr>
      <vt:lpstr>However we get the following</vt:lpstr>
      <vt:lpstr>What does the mapping imply</vt:lpstr>
      <vt:lpstr>What does this mean</vt:lpstr>
      <vt:lpstr>Chlamtac Dinic Krauthgamer</vt:lpstr>
      <vt:lpstr>PowerPoint Presentation</vt:lpstr>
      <vt:lpstr>What we find</vt:lpstr>
      <vt:lpstr>However this does not work for trees with many vertices</vt:lpstr>
      <vt:lpstr>We do not treat trees as vertices </vt:lpstr>
      <vt:lpstr>Consider the number of terminals  that are connected by OPT</vt:lpstr>
      <vt:lpstr>Thus if we treat it as dense subgraph</vt:lpstr>
      <vt:lpstr>How many edges</vt:lpstr>
      <vt:lpstr>How large is ?</vt:lpstr>
      <vt:lpstr>A third case</vt:lpstr>
      <vt:lpstr>The vertex weighted density problem</vt:lpstr>
      <vt:lpstr>How to get clusters with nice properties?</vt:lpstr>
      <vt:lpstr>Start with a single vertex</vt:lpstr>
      <vt:lpstr>The procedure</vt:lpstr>
      <vt:lpstr>How many clusters will we have?</vt:lpstr>
      <vt:lpstr>To solve the weighted case the following problem is neccesary (but may not be enough)</vt:lpstr>
      <vt:lpstr>How hard is that problem?</vt:lpstr>
      <vt:lpstr>This seems way too much</vt:lpstr>
      <vt:lpstr>Any questions?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Approximating the k Steiner Forest and Capacitated non preemptive dial a ride problems, with almost uniform weights</dc:title>
  <dc:creator>Widener</dc:creator>
  <cp:lastModifiedBy>forensics</cp:lastModifiedBy>
  <cp:revision>50</cp:revision>
  <dcterms:created xsi:type="dcterms:W3CDTF">2014-07-16T21:10:31Z</dcterms:created>
  <dcterms:modified xsi:type="dcterms:W3CDTF">2022-07-25T19:50:07Z</dcterms:modified>
</cp:coreProperties>
</file>