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0" r:id="rId9"/>
    <p:sldId id="271" r:id="rId10"/>
    <p:sldId id="263" r:id="rId11"/>
    <p:sldId id="272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9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5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39211-AAF5-4EEC-862E-44B8E52E480E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0D65B-9FEC-4403-8371-69300FC011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50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E91F-DE57-40EC-930B-1E5E2DD824A8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E1A2E-564F-424C-9D6D-BADE51ED5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47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A0C5-D589-4E7A-8CF4-DAE1570848DD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B6B5-C1D7-4341-B095-0538098D6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5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E251-59D5-4BE1-A708-065482C28AEE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66C8D-216C-4BC9-8C11-BB4C684295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7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02E6-BA7B-4B16-AA01-D7989ECEF607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0B855-D6C6-4E2B-9446-F6E5E2B419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29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93A61-3050-4254-8F88-1ABE3979A33B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F2D71-4AC7-4F23-86F7-7292C01DFB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89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55FE-6BB7-46BF-B827-3B93A4FBCC44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4EFF5-C3A3-42CC-B5A5-77BF736FD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8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3936B-4D8F-4896-BDF8-5C7029C1E754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5D604-47DB-4C18-9CF5-39E06214A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82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88E90-5633-4545-B0E1-46664169EB57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2DC30-C0B7-459F-838A-882CAA3DBB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4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B1A9-D434-437D-874D-49E853FE7967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4D395-6E49-459A-AC88-6656B1A3E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64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73A9-76E3-4B93-AE99-F8741E9CFF3E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B8781-3FC0-40F0-B56B-197691412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37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5C5F45-892E-46D5-BCEF-B728F3E9F76A}" type="datetimeFigureOut">
              <a:rPr lang="en-US"/>
              <a:pPr>
                <a:defRPr/>
              </a:pPr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CAAD33E-DFA6-4739-9642-0EDDAF1BAA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395413"/>
            <a:ext cx="7772400" cy="1470025"/>
          </a:xfrm>
        </p:spPr>
        <p:txBody>
          <a:bodyPr/>
          <a:lstStyle/>
          <a:p>
            <a:r>
              <a:rPr lang="en-US" altLang="en-US" smtClean="0"/>
              <a:t>Network Design with Degree Constraints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Guy </a:t>
            </a:r>
            <a:r>
              <a:rPr lang="en-US" dirty="0" err="1" smtClean="0"/>
              <a:t>Kortsarz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Joint work with </a:t>
            </a:r>
            <a:r>
              <a:rPr lang="en-US" dirty="0" err="1"/>
              <a:t>R</a:t>
            </a:r>
            <a:r>
              <a:rPr lang="en-US" dirty="0" err="1" smtClean="0"/>
              <a:t>ohit</a:t>
            </a:r>
            <a:r>
              <a:rPr lang="en-US" dirty="0" smtClean="0"/>
              <a:t> </a:t>
            </a:r>
            <a:r>
              <a:rPr lang="en-US" dirty="0" err="1" smtClean="0"/>
              <a:t>Khandekar</a:t>
            </a:r>
            <a:r>
              <a:rPr lang="en-US" dirty="0" smtClean="0"/>
              <a:t> and </a:t>
            </a:r>
            <a:r>
              <a:rPr lang="en-US" dirty="0" err="1" smtClean="0"/>
              <a:t>Zeev</a:t>
            </a:r>
            <a:r>
              <a:rPr lang="en-US" dirty="0" smtClean="0"/>
              <a:t> </a:t>
            </a:r>
            <a:r>
              <a:rPr lang="en-US" dirty="0" err="1" smtClean="0"/>
              <a:t>Nutov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4600"/>
          </a:xfrm>
        </p:spPr>
        <p:txBody>
          <a:bodyPr/>
          <a:lstStyle/>
          <a:p>
            <a:r>
              <a:rPr lang="en-US" altLang="en-US" smtClean="0"/>
              <a:t>Natural LP with degree bounds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5207000"/>
          </a:xfrm>
        </p:spPr>
        <p:txBody>
          <a:bodyPr/>
          <a:lstStyle/>
          <a:p>
            <a:r>
              <a:rPr lang="en-US" altLang="en-US" sz="2800" smtClean="0"/>
              <a:t>Minimize cost of the picked edges such that:</a:t>
            </a:r>
          </a:p>
          <a:p>
            <a:pPr lvl="1"/>
            <a:r>
              <a:rPr lang="en-US" altLang="en-US" sz="2400" smtClean="0"/>
              <a:t>For each violated set S, there is a picked edge from S to     V \ (S + Γ(S))</a:t>
            </a:r>
          </a:p>
          <a:p>
            <a:pPr lvl="1"/>
            <a:r>
              <a:rPr lang="en-US" altLang="en-US" sz="2400" smtClean="0"/>
              <a:t> Degree of any vertex v is at most b(v)</a:t>
            </a:r>
          </a:p>
          <a:p>
            <a:pPr lvl="1"/>
            <a:endParaRPr lang="en-US" altLang="en-US" smtClean="0"/>
          </a:p>
          <a:p>
            <a:r>
              <a:rPr lang="en-US" altLang="en-US" sz="2800" smtClean="0">
                <a:solidFill>
                  <a:srgbClr val="FF0000"/>
                </a:solidFill>
              </a:rPr>
              <a:t>Main theorem: One can iteratively round this LP to get a solution such that:</a:t>
            </a:r>
          </a:p>
          <a:p>
            <a:pPr lvl="1"/>
            <a:r>
              <a:rPr lang="en-US" altLang="en-US" sz="2400" smtClean="0">
                <a:solidFill>
                  <a:srgbClr val="FF0000"/>
                </a:solidFill>
              </a:rPr>
              <a:t>The cost is at most 3 times LP value</a:t>
            </a:r>
          </a:p>
          <a:p>
            <a:pPr lvl="1"/>
            <a:r>
              <a:rPr lang="en-US" altLang="en-US" sz="2400" smtClean="0">
                <a:solidFill>
                  <a:srgbClr val="FF0000"/>
                </a:solidFill>
              </a:rPr>
              <a:t>degree(v) ≤ 2 δ</a:t>
            </a:r>
            <a:r>
              <a:rPr lang="en-US" altLang="en-US" sz="2400" baseline="-25000" smtClean="0">
                <a:solidFill>
                  <a:srgbClr val="FF0000"/>
                </a:solidFill>
              </a:rPr>
              <a:t>T</a:t>
            </a:r>
            <a:r>
              <a:rPr lang="en-US" altLang="en-US" sz="2400" smtClean="0">
                <a:solidFill>
                  <a:srgbClr val="FF0000"/>
                </a:solidFill>
              </a:rPr>
              <a:t>(v) + 3 b(v) + 3</a:t>
            </a:r>
          </a:p>
          <a:p>
            <a:pPr lvl="1"/>
            <a:endParaRPr lang="en-US" altLang="en-US" sz="2400" smtClean="0"/>
          </a:p>
          <a:p>
            <a:r>
              <a:rPr lang="en-US" altLang="en-US" sz="2400" smtClean="0"/>
              <a:t>Since δ</a:t>
            </a:r>
            <a:r>
              <a:rPr lang="en-US" altLang="en-US" sz="2400" baseline="-25000" smtClean="0"/>
              <a:t>T</a:t>
            </a:r>
            <a:r>
              <a:rPr lang="en-US" altLang="en-US" sz="2400" smtClean="0"/>
              <a:t>(v) ≤ b(v) + 1, the final degree of v is at most 6 b(v) + 6.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smtClean="0"/>
              <a:t>Minimum cost 2-vertex-connected spanning subgraph with degree constraints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en-US" sz="280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smtClean="0"/>
              <a:t>Minimum-degree arborescence/tree spanning at least k vertices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2100" y="2819400"/>
            <a:ext cx="8394700" cy="1401763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</a:t>
            </a:r>
            <a:r>
              <a:rPr lang="en-US" altLang="en-US" baseline="30000" smtClean="0"/>
              <a:t>½</a:t>
            </a:r>
            <a:r>
              <a:rPr lang="en-US" altLang="en-US" smtClean="0"/>
              <a:t> integrality gap</a:t>
            </a:r>
          </a:p>
        </p:txBody>
      </p:sp>
      <p:pic>
        <p:nvPicPr>
          <p:cNvPr id="13315" name="Picture 4" descr="Pictur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7380288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6596063" y="3517900"/>
            <a:ext cx="138112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" name="Oval 8"/>
          <p:cNvSpPr/>
          <p:nvPr/>
        </p:nvSpPr>
        <p:spPr>
          <a:xfrm>
            <a:off x="6596063" y="4581525"/>
            <a:ext cx="138112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" name="Oval 9"/>
          <p:cNvSpPr/>
          <p:nvPr/>
        </p:nvSpPr>
        <p:spPr>
          <a:xfrm>
            <a:off x="7353300" y="4581525"/>
            <a:ext cx="138113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Oval 10"/>
          <p:cNvSpPr/>
          <p:nvPr/>
        </p:nvSpPr>
        <p:spPr>
          <a:xfrm>
            <a:off x="5105400" y="4597400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Oval 11"/>
          <p:cNvSpPr/>
          <p:nvPr/>
        </p:nvSpPr>
        <p:spPr>
          <a:xfrm>
            <a:off x="5862638" y="4597400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Oval 13"/>
          <p:cNvSpPr/>
          <p:nvPr/>
        </p:nvSpPr>
        <p:spPr>
          <a:xfrm>
            <a:off x="5105400" y="5854700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5" name="Oval 14"/>
          <p:cNvSpPr/>
          <p:nvPr/>
        </p:nvSpPr>
        <p:spPr>
          <a:xfrm>
            <a:off x="5402263" y="5868988"/>
            <a:ext cx="138112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6" name="Oval 15"/>
          <p:cNvSpPr/>
          <p:nvPr/>
        </p:nvSpPr>
        <p:spPr>
          <a:xfrm>
            <a:off x="4498975" y="5868988"/>
            <a:ext cx="136525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7" name="Oval 16"/>
          <p:cNvSpPr/>
          <p:nvPr/>
        </p:nvSpPr>
        <p:spPr>
          <a:xfrm>
            <a:off x="4800600" y="5868988"/>
            <a:ext cx="136525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8" name="Oval 17"/>
          <p:cNvSpPr/>
          <p:nvPr/>
        </p:nvSpPr>
        <p:spPr>
          <a:xfrm>
            <a:off x="5726113" y="5868988"/>
            <a:ext cx="136525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20" name="Straight Connector 19"/>
          <p:cNvCxnSpPr>
            <a:stCxn id="8" idx="3"/>
            <a:endCxn id="11" idx="7"/>
          </p:cNvCxnSpPr>
          <p:nvPr/>
        </p:nvCxnSpPr>
        <p:spPr>
          <a:xfrm rot="5400000">
            <a:off x="5429250" y="3429000"/>
            <a:ext cx="981075" cy="139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3"/>
            <a:endCxn id="12" idx="0"/>
          </p:cNvCxnSpPr>
          <p:nvPr/>
        </p:nvCxnSpPr>
        <p:spPr>
          <a:xfrm rot="5400000">
            <a:off x="5792787" y="3773488"/>
            <a:ext cx="962025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9" idx="0"/>
          </p:cNvCxnSpPr>
          <p:nvPr/>
        </p:nvCxnSpPr>
        <p:spPr>
          <a:xfrm rot="5400000">
            <a:off x="6201569" y="4118769"/>
            <a:ext cx="9271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5"/>
            <a:endCxn id="10" idx="1"/>
          </p:cNvCxnSpPr>
          <p:nvPr/>
        </p:nvCxnSpPr>
        <p:spPr>
          <a:xfrm rot="16200000" flipH="1">
            <a:off x="6560344" y="3788569"/>
            <a:ext cx="966788" cy="66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8" idx="5"/>
          </p:cNvCxnSpPr>
          <p:nvPr/>
        </p:nvCxnSpPr>
        <p:spPr>
          <a:xfrm rot="16200000" flipH="1">
            <a:off x="6878638" y="3470275"/>
            <a:ext cx="1030288" cy="13604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1" idx="3"/>
            <a:endCxn id="16" idx="0"/>
          </p:cNvCxnSpPr>
          <p:nvPr/>
        </p:nvCxnSpPr>
        <p:spPr>
          <a:xfrm rot="5400000">
            <a:off x="4269581" y="5012532"/>
            <a:ext cx="1154113" cy="558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1" idx="5"/>
            <a:endCxn id="18" idx="1"/>
          </p:cNvCxnSpPr>
          <p:nvPr/>
        </p:nvCxnSpPr>
        <p:spPr>
          <a:xfrm rot="16200000" flipH="1">
            <a:off x="4896644" y="5041106"/>
            <a:ext cx="1174750" cy="5222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1" idx="4"/>
            <a:endCxn id="17" idx="0"/>
          </p:cNvCxnSpPr>
          <p:nvPr/>
        </p:nvCxnSpPr>
        <p:spPr>
          <a:xfrm rot="5400000">
            <a:off x="4453731" y="5149057"/>
            <a:ext cx="1135063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1" idx="4"/>
            <a:endCxn id="14" idx="0"/>
          </p:cNvCxnSpPr>
          <p:nvPr/>
        </p:nvCxnSpPr>
        <p:spPr>
          <a:xfrm rot="5400000">
            <a:off x="4614863" y="5294313"/>
            <a:ext cx="1119187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4"/>
            <a:endCxn id="15" idx="0"/>
          </p:cNvCxnSpPr>
          <p:nvPr/>
        </p:nvCxnSpPr>
        <p:spPr>
          <a:xfrm rot="16200000" flipH="1">
            <a:off x="4755356" y="5152232"/>
            <a:ext cx="1135063" cy="2984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36" name="TextBox 50"/>
          <p:cNvSpPr txBox="1">
            <a:spLocks noChangeArrowheads="1"/>
          </p:cNvSpPr>
          <p:nvPr/>
        </p:nvSpPr>
        <p:spPr bwMode="auto">
          <a:xfrm>
            <a:off x="6396038" y="5146675"/>
            <a:ext cx="539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4000"/>
              <a:t>…</a:t>
            </a:r>
          </a:p>
        </p:txBody>
      </p:sp>
      <p:sp>
        <p:nvSpPr>
          <p:cNvPr id="52" name="Oval 51"/>
          <p:cNvSpPr/>
          <p:nvPr/>
        </p:nvSpPr>
        <p:spPr>
          <a:xfrm>
            <a:off x="8005763" y="461168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4" name="Oval 53"/>
          <p:cNvSpPr/>
          <p:nvPr/>
        </p:nvSpPr>
        <p:spPr>
          <a:xfrm>
            <a:off x="8005763" y="586898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5" name="Oval 54"/>
          <p:cNvSpPr/>
          <p:nvPr/>
        </p:nvSpPr>
        <p:spPr>
          <a:xfrm>
            <a:off x="8302625" y="5883275"/>
            <a:ext cx="136525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6" name="Oval 55"/>
          <p:cNvSpPr/>
          <p:nvPr/>
        </p:nvSpPr>
        <p:spPr>
          <a:xfrm>
            <a:off x="7397750" y="5883275"/>
            <a:ext cx="138113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7" name="Oval 56"/>
          <p:cNvSpPr/>
          <p:nvPr/>
        </p:nvSpPr>
        <p:spPr>
          <a:xfrm>
            <a:off x="7699375" y="5883275"/>
            <a:ext cx="138113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8" name="Oval 57"/>
          <p:cNvSpPr/>
          <p:nvPr/>
        </p:nvSpPr>
        <p:spPr>
          <a:xfrm>
            <a:off x="8624888" y="5883275"/>
            <a:ext cx="138112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59" name="Straight Connector 58"/>
          <p:cNvCxnSpPr>
            <a:stCxn id="52" idx="3"/>
            <a:endCxn id="56" idx="0"/>
          </p:cNvCxnSpPr>
          <p:nvPr/>
        </p:nvCxnSpPr>
        <p:spPr>
          <a:xfrm rot="5400000">
            <a:off x="7169151" y="5027612"/>
            <a:ext cx="1154112" cy="5572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2" idx="5"/>
            <a:endCxn id="58" idx="1"/>
          </p:cNvCxnSpPr>
          <p:nvPr/>
        </p:nvCxnSpPr>
        <p:spPr>
          <a:xfrm rot="16200000" flipH="1">
            <a:off x="7796213" y="5054600"/>
            <a:ext cx="1174750" cy="523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52" idx="4"/>
            <a:endCxn id="57" idx="0"/>
          </p:cNvCxnSpPr>
          <p:nvPr/>
        </p:nvCxnSpPr>
        <p:spPr>
          <a:xfrm rot="5400000">
            <a:off x="7353301" y="5162550"/>
            <a:ext cx="1135062" cy="3063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2" idx="4"/>
            <a:endCxn id="54" idx="0"/>
          </p:cNvCxnSpPr>
          <p:nvPr/>
        </p:nvCxnSpPr>
        <p:spPr>
          <a:xfrm rot="5400000">
            <a:off x="7513638" y="5308600"/>
            <a:ext cx="1119188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2" idx="4"/>
            <a:endCxn id="55" idx="0"/>
          </p:cNvCxnSpPr>
          <p:nvPr/>
        </p:nvCxnSpPr>
        <p:spPr>
          <a:xfrm rot="16200000" flipH="1">
            <a:off x="7654926" y="5167312"/>
            <a:ext cx="1135062" cy="2968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48" name="TextBox 63"/>
          <p:cNvSpPr txBox="1">
            <a:spLocks noChangeArrowheads="1"/>
          </p:cNvSpPr>
          <p:nvPr/>
        </p:nvSpPr>
        <p:spPr bwMode="auto">
          <a:xfrm>
            <a:off x="6665913" y="3333750"/>
            <a:ext cx="1185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Degree = k</a:t>
            </a:r>
          </a:p>
        </p:txBody>
      </p:sp>
      <p:sp>
        <p:nvSpPr>
          <p:cNvPr id="13349" name="TextBox 64"/>
          <p:cNvSpPr txBox="1">
            <a:spLocks noChangeArrowheads="1"/>
          </p:cNvSpPr>
          <p:nvPr/>
        </p:nvSpPr>
        <p:spPr bwMode="auto">
          <a:xfrm>
            <a:off x="4678363" y="4213225"/>
            <a:ext cx="118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Degree = k</a:t>
            </a:r>
          </a:p>
        </p:txBody>
      </p:sp>
      <p:sp>
        <p:nvSpPr>
          <p:cNvPr id="13350" name="TextBox 65"/>
          <p:cNvSpPr txBox="1">
            <a:spLocks noChangeArrowheads="1"/>
          </p:cNvSpPr>
          <p:nvPr/>
        </p:nvSpPr>
        <p:spPr bwMode="auto">
          <a:xfrm>
            <a:off x="355600" y="4213225"/>
            <a:ext cx="3906838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indent="-2254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 LP sets x</a:t>
            </a:r>
            <a:r>
              <a:rPr lang="en-US" altLang="en-US" sz="2400" baseline="-25000"/>
              <a:t>e</a:t>
            </a:r>
            <a:r>
              <a:rPr lang="en-US" altLang="en-US" sz="2400"/>
              <a:t> = 1/k and has maximum degree  =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/>
              <a:t>Any integral solution has maximum degree ≥ k</a:t>
            </a:r>
            <a:r>
              <a:rPr lang="en-US" altLang="en-US" sz="2400" baseline="30000"/>
              <a:t>½</a:t>
            </a: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Minimum-degree </a:t>
            </a:r>
            <a:r>
              <a:rPr lang="en-US" dirty="0" err="1" smtClean="0"/>
              <a:t>k</a:t>
            </a:r>
            <a:r>
              <a:rPr lang="en-US" dirty="0" smtClean="0"/>
              <a:t>-arborescence:    Our approach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181100"/>
          </a:xfrm>
        </p:spPr>
        <p:txBody>
          <a:bodyPr/>
          <a:lstStyle/>
          <a:p>
            <a:r>
              <a:rPr lang="en-US" altLang="en-US" sz="2800" smtClean="0"/>
              <a:t>Consider the optimum k-arborescence with max-degree OPT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5148263" y="33940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5212557" y="3609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352257" y="3625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83238" y="3394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491957" y="3863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5631657" y="3879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2638" y="3648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4714875" y="3725863"/>
            <a:ext cx="433388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777582" y="3940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917282" y="3956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48263" y="3725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056982" y="4194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5196682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27663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5862638" y="3979863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926138" y="419576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065044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296025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204744" y="4448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6344444" y="4464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575425" y="4233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4279900" y="4052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344194" y="4267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4483894" y="4283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14875" y="405288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622800" y="452278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762500" y="453707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3844925" y="4384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909219" y="4599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048919" y="4615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79900" y="4384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188619" y="4853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4328319" y="4869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9300" y="4638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4992688" y="4638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5118100" y="4565650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180807" y="4780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320507" y="479663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551488" y="4565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60207" y="5034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30888" y="4819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 flipV="1">
            <a:off x="4683125" y="4897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747419" y="5112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 flipH="1">
            <a:off x="4887119" y="5128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18100" y="4897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026025" y="536733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5165725" y="538162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39591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5830888" y="5151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895182" y="5366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6034882" y="5382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26586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6174582" y="5620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6314282" y="5636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5263" y="5405438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3475038" y="491331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6200000" flipH="1">
            <a:off x="3613944" y="4928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844925" y="469741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753644" y="516651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6200000" flipH="1">
            <a:off x="3893344" y="5182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124325" y="4951413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200000" flipH="1">
            <a:off x="6189663" y="5005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6419850" y="4775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6329363" y="5245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 flipH="1">
            <a:off x="6468269" y="5260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699250" y="5029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320257" y="549830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3459957" y="5514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690938" y="5283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3598863" y="5753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3738563" y="5767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968750" y="5537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4871244" y="595233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6200000" flipH="1">
            <a:off x="5010944" y="596820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241925" y="5737225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6607969" y="4775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6747669" y="4791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978650" y="4560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473450" y="5876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9" name="Oval 198"/>
          <p:cNvSpPr/>
          <p:nvPr/>
        </p:nvSpPr>
        <p:spPr>
          <a:xfrm>
            <a:off x="3752850" y="6130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0" name="Oval 199"/>
          <p:cNvSpPr/>
          <p:nvPr/>
        </p:nvSpPr>
        <p:spPr>
          <a:xfrm>
            <a:off x="4032250" y="6122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1" name="Oval 200"/>
          <p:cNvSpPr/>
          <p:nvPr/>
        </p:nvSpPr>
        <p:spPr>
          <a:xfrm>
            <a:off x="4341813" y="5868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2" name="Oval 201"/>
          <p:cNvSpPr/>
          <p:nvPr/>
        </p:nvSpPr>
        <p:spPr>
          <a:xfrm>
            <a:off x="4186238" y="5537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3" name="Oval 202"/>
          <p:cNvSpPr/>
          <p:nvPr/>
        </p:nvSpPr>
        <p:spPr>
          <a:xfrm>
            <a:off x="4497388" y="5283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4" name="Oval 203"/>
          <p:cNvSpPr/>
          <p:nvPr/>
        </p:nvSpPr>
        <p:spPr>
          <a:xfrm>
            <a:off x="4868863" y="547846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5" name="Oval 204"/>
          <p:cNvSpPr/>
          <p:nvPr/>
        </p:nvSpPr>
        <p:spPr>
          <a:xfrm>
            <a:off x="4992688" y="6323013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6" name="Oval 205"/>
          <p:cNvSpPr/>
          <p:nvPr/>
        </p:nvSpPr>
        <p:spPr>
          <a:xfrm>
            <a:off x="5303838" y="632301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7" name="Oval 206"/>
          <p:cNvSpPr/>
          <p:nvPr/>
        </p:nvSpPr>
        <p:spPr>
          <a:xfrm>
            <a:off x="5645150" y="60166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8" name="Oval 207"/>
          <p:cNvSpPr/>
          <p:nvPr/>
        </p:nvSpPr>
        <p:spPr>
          <a:xfrm>
            <a:off x="6048375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9" name="Oval 208"/>
          <p:cNvSpPr/>
          <p:nvPr/>
        </p:nvSpPr>
        <p:spPr>
          <a:xfrm>
            <a:off x="6327775" y="5991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0" name="Oval 209"/>
          <p:cNvSpPr/>
          <p:nvPr/>
        </p:nvSpPr>
        <p:spPr>
          <a:xfrm>
            <a:off x="6607175" y="59832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1" name="Oval 210"/>
          <p:cNvSpPr/>
          <p:nvPr/>
        </p:nvSpPr>
        <p:spPr>
          <a:xfrm>
            <a:off x="6946900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2" name="Oval 211"/>
          <p:cNvSpPr/>
          <p:nvPr/>
        </p:nvSpPr>
        <p:spPr>
          <a:xfrm>
            <a:off x="7100888" y="5340350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3" name="Oval 212"/>
          <p:cNvSpPr/>
          <p:nvPr/>
        </p:nvSpPr>
        <p:spPr>
          <a:xfrm>
            <a:off x="7070725" y="5114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4" name="Oval 213"/>
          <p:cNvSpPr/>
          <p:nvPr/>
        </p:nvSpPr>
        <p:spPr>
          <a:xfrm>
            <a:off x="7380288" y="487045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Minimum-degree </a:t>
            </a:r>
            <a:r>
              <a:rPr lang="en-US" dirty="0" err="1" smtClean="0"/>
              <a:t>k</a:t>
            </a:r>
            <a:r>
              <a:rPr lang="en-US" dirty="0" smtClean="0"/>
              <a:t>-arborescence:    Our approach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55800"/>
            <a:ext cx="8229600" cy="1206500"/>
          </a:xfrm>
        </p:spPr>
        <p:txBody>
          <a:bodyPr/>
          <a:lstStyle/>
          <a:p>
            <a:r>
              <a:rPr lang="en-US" altLang="en-US" sz="2800" smtClean="0"/>
              <a:t>There exist (k OPT)</a:t>
            </a:r>
            <a:r>
              <a:rPr lang="en-US" altLang="en-US" sz="2800" baseline="30000" smtClean="0"/>
              <a:t>½ </a:t>
            </a:r>
            <a:r>
              <a:rPr lang="en-US" altLang="en-US" sz="2800" smtClean="0"/>
              <a:t>subtrees each containing at most (k OPT)</a:t>
            </a:r>
            <a:r>
              <a:rPr lang="en-US" altLang="en-US" sz="2800" baseline="30000" smtClean="0"/>
              <a:t>½</a:t>
            </a:r>
            <a:r>
              <a:rPr lang="en-US" altLang="en-US" sz="2800" smtClean="0"/>
              <a:t> terminals</a:t>
            </a:r>
            <a:endParaRPr lang="en-US" altLang="en-US" baseline="30000" smtClean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5148263" y="33940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5212557" y="3609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352257" y="3625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83238" y="3394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491957" y="3863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5631657" y="3879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2638" y="3648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4714875" y="3725863"/>
            <a:ext cx="433388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777582" y="3940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917282" y="3956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48263" y="3725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056982" y="4194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5196682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27663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5862638" y="3979863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926138" y="419576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065044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296025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204744" y="4448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6344444" y="4464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575425" y="4233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4279900" y="4052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344194" y="4267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4483894" y="4283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14875" y="405288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622800" y="452278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762500" y="453707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3844925" y="4384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909219" y="4599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048919" y="4615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79900" y="4384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188619" y="4853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4328319" y="4869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9300" y="4638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4992688" y="4638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5118100" y="4565650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180807" y="4780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320507" y="479663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551488" y="4565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60207" y="5034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30888" y="4819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 flipV="1">
            <a:off x="4683125" y="4897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747419" y="5112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 flipH="1">
            <a:off x="4887119" y="5128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18100" y="4897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026025" y="536733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5165725" y="538162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39591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5830888" y="5151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895182" y="5366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6034882" y="5382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26586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6174582" y="5620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6314282" y="5636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5263" y="5405438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3475038" y="491331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6200000" flipH="1">
            <a:off x="3613944" y="4928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844925" y="469741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753644" y="516651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6200000" flipH="1">
            <a:off x="3893344" y="5182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124325" y="4951413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200000" flipH="1">
            <a:off x="6189663" y="5005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6419850" y="4775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6329363" y="5245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 flipH="1">
            <a:off x="6468269" y="5260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699250" y="5029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320257" y="549830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3459957" y="5514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690938" y="5283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3598863" y="5753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3738563" y="5767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968750" y="5537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4871244" y="595233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6200000" flipH="1">
            <a:off x="5010944" y="596820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241925" y="5737225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6607969" y="4775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6747669" y="4791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978650" y="4560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473450" y="5876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9" name="Oval 198"/>
          <p:cNvSpPr/>
          <p:nvPr/>
        </p:nvSpPr>
        <p:spPr>
          <a:xfrm>
            <a:off x="3752850" y="6130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0" name="Oval 199"/>
          <p:cNvSpPr/>
          <p:nvPr/>
        </p:nvSpPr>
        <p:spPr>
          <a:xfrm>
            <a:off x="4032250" y="6122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1" name="Oval 200"/>
          <p:cNvSpPr/>
          <p:nvPr/>
        </p:nvSpPr>
        <p:spPr>
          <a:xfrm>
            <a:off x="4341813" y="5868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2" name="Oval 201"/>
          <p:cNvSpPr/>
          <p:nvPr/>
        </p:nvSpPr>
        <p:spPr>
          <a:xfrm>
            <a:off x="4186238" y="5537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3" name="Oval 202"/>
          <p:cNvSpPr/>
          <p:nvPr/>
        </p:nvSpPr>
        <p:spPr>
          <a:xfrm>
            <a:off x="4497388" y="5283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4" name="Oval 203"/>
          <p:cNvSpPr/>
          <p:nvPr/>
        </p:nvSpPr>
        <p:spPr>
          <a:xfrm>
            <a:off x="4868863" y="547846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5" name="Oval 204"/>
          <p:cNvSpPr/>
          <p:nvPr/>
        </p:nvSpPr>
        <p:spPr>
          <a:xfrm>
            <a:off x="4992688" y="6323013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6" name="Oval 205"/>
          <p:cNvSpPr/>
          <p:nvPr/>
        </p:nvSpPr>
        <p:spPr>
          <a:xfrm>
            <a:off x="5303838" y="632301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7" name="Oval 206"/>
          <p:cNvSpPr/>
          <p:nvPr/>
        </p:nvSpPr>
        <p:spPr>
          <a:xfrm>
            <a:off x="5645150" y="60166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8" name="Oval 207"/>
          <p:cNvSpPr/>
          <p:nvPr/>
        </p:nvSpPr>
        <p:spPr>
          <a:xfrm>
            <a:off x="6048375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9" name="Oval 208"/>
          <p:cNvSpPr/>
          <p:nvPr/>
        </p:nvSpPr>
        <p:spPr>
          <a:xfrm>
            <a:off x="6327775" y="5991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0" name="Oval 209"/>
          <p:cNvSpPr/>
          <p:nvPr/>
        </p:nvSpPr>
        <p:spPr>
          <a:xfrm>
            <a:off x="6607175" y="59832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1" name="Oval 210"/>
          <p:cNvSpPr/>
          <p:nvPr/>
        </p:nvSpPr>
        <p:spPr>
          <a:xfrm>
            <a:off x="6946900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2" name="Oval 211"/>
          <p:cNvSpPr/>
          <p:nvPr/>
        </p:nvSpPr>
        <p:spPr>
          <a:xfrm>
            <a:off x="7100888" y="5340350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3" name="Oval 212"/>
          <p:cNvSpPr/>
          <p:nvPr/>
        </p:nvSpPr>
        <p:spPr>
          <a:xfrm>
            <a:off x="7070725" y="5114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4" name="Oval 213"/>
          <p:cNvSpPr/>
          <p:nvPr/>
        </p:nvSpPr>
        <p:spPr>
          <a:xfrm>
            <a:off x="7380288" y="487045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7" name="Oval 106"/>
          <p:cNvSpPr/>
          <p:nvPr/>
        </p:nvSpPr>
        <p:spPr>
          <a:xfrm>
            <a:off x="3783013" y="4675188"/>
            <a:ext cx="123825" cy="1158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3" name="Oval 122"/>
          <p:cNvSpPr/>
          <p:nvPr/>
        </p:nvSpPr>
        <p:spPr>
          <a:xfrm>
            <a:off x="5521325" y="3336925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4" name="Oval 123"/>
          <p:cNvSpPr/>
          <p:nvPr/>
        </p:nvSpPr>
        <p:spPr>
          <a:xfrm>
            <a:off x="6513513" y="4176713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5" name="Oval 124"/>
          <p:cNvSpPr/>
          <p:nvPr/>
        </p:nvSpPr>
        <p:spPr>
          <a:xfrm>
            <a:off x="5334000" y="5114925"/>
            <a:ext cx="125413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6" name="Oval 125"/>
          <p:cNvSpPr/>
          <p:nvPr/>
        </p:nvSpPr>
        <p:spPr>
          <a:xfrm>
            <a:off x="6172200" y="5106988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27" name="Straight Connector 126"/>
          <p:cNvCxnSpPr>
            <a:stCxn id="123" idx="3"/>
            <a:endCxn id="107" idx="7"/>
          </p:cNvCxnSpPr>
          <p:nvPr/>
        </p:nvCxnSpPr>
        <p:spPr>
          <a:xfrm rot="5400000">
            <a:off x="4085432" y="3239293"/>
            <a:ext cx="1257300" cy="16494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3" idx="5"/>
            <a:endCxn id="124" idx="1"/>
          </p:cNvCxnSpPr>
          <p:nvPr/>
        </p:nvCxnSpPr>
        <p:spPr>
          <a:xfrm rot="16200000" flipH="1">
            <a:off x="5699919" y="3361531"/>
            <a:ext cx="758825" cy="9064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4"/>
            <a:endCxn id="125" idx="0"/>
          </p:cNvCxnSpPr>
          <p:nvPr/>
        </p:nvCxnSpPr>
        <p:spPr>
          <a:xfrm rot="5400000">
            <a:off x="4657726" y="4189412"/>
            <a:ext cx="1663700" cy="1873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3" idx="5"/>
            <a:endCxn id="126" idx="1"/>
          </p:cNvCxnSpPr>
          <p:nvPr/>
        </p:nvCxnSpPr>
        <p:spPr>
          <a:xfrm rot="16200000" flipH="1">
            <a:off x="5064125" y="3997325"/>
            <a:ext cx="1689100" cy="565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3359150" y="4687888"/>
            <a:ext cx="1347788" cy="1674812"/>
          </a:xfrm>
          <a:custGeom>
            <a:avLst/>
            <a:gdLst>
              <a:gd name="connsiteX0" fmla="*/ 469900 w 1348538"/>
              <a:gd name="connsiteY0" fmla="*/ 42333 h 1674283"/>
              <a:gd name="connsiteX1" fmla="*/ 368300 w 1348538"/>
              <a:gd name="connsiteY1" fmla="*/ 289983 h 1674283"/>
              <a:gd name="connsiteX2" fmla="*/ 342900 w 1348538"/>
              <a:gd name="connsiteY2" fmla="*/ 347133 h 1674283"/>
              <a:gd name="connsiteX3" fmla="*/ 298450 w 1348538"/>
              <a:gd name="connsiteY3" fmla="*/ 442383 h 1674283"/>
              <a:gd name="connsiteX4" fmla="*/ 247650 w 1348538"/>
              <a:gd name="connsiteY4" fmla="*/ 556683 h 1674283"/>
              <a:gd name="connsiteX5" fmla="*/ 196850 w 1348538"/>
              <a:gd name="connsiteY5" fmla="*/ 645583 h 1674283"/>
              <a:gd name="connsiteX6" fmla="*/ 184150 w 1348538"/>
              <a:gd name="connsiteY6" fmla="*/ 670983 h 1674283"/>
              <a:gd name="connsiteX7" fmla="*/ 146050 w 1348538"/>
              <a:gd name="connsiteY7" fmla="*/ 740833 h 1674283"/>
              <a:gd name="connsiteX8" fmla="*/ 139700 w 1348538"/>
              <a:gd name="connsiteY8" fmla="*/ 766233 h 1674283"/>
              <a:gd name="connsiteX9" fmla="*/ 114300 w 1348538"/>
              <a:gd name="connsiteY9" fmla="*/ 817033 h 1674283"/>
              <a:gd name="connsiteX10" fmla="*/ 107950 w 1348538"/>
              <a:gd name="connsiteY10" fmla="*/ 848783 h 1674283"/>
              <a:gd name="connsiteX11" fmla="*/ 101600 w 1348538"/>
              <a:gd name="connsiteY11" fmla="*/ 874183 h 1674283"/>
              <a:gd name="connsiteX12" fmla="*/ 76200 w 1348538"/>
              <a:gd name="connsiteY12" fmla="*/ 1045633 h 1674283"/>
              <a:gd name="connsiteX13" fmla="*/ 57150 w 1348538"/>
              <a:gd name="connsiteY13" fmla="*/ 1096433 h 1674283"/>
              <a:gd name="connsiteX14" fmla="*/ 50800 w 1348538"/>
              <a:gd name="connsiteY14" fmla="*/ 1134533 h 1674283"/>
              <a:gd name="connsiteX15" fmla="*/ 31750 w 1348538"/>
              <a:gd name="connsiteY15" fmla="*/ 1172633 h 1674283"/>
              <a:gd name="connsiteX16" fmla="*/ 25400 w 1348538"/>
              <a:gd name="connsiteY16" fmla="*/ 1198033 h 1674283"/>
              <a:gd name="connsiteX17" fmla="*/ 12700 w 1348538"/>
              <a:gd name="connsiteY17" fmla="*/ 1223433 h 1674283"/>
              <a:gd name="connsiteX18" fmla="*/ 0 w 1348538"/>
              <a:gd name="connsiteY18" fmla="*/ 1267883 h 1674283"/>
              <a:gd name="connsiteX19" fmla="*/ 6350 w 1348538"/>
              <a:gd name="connsiteY19" fmla="*/ 1331383 h 1674283"/>
              <a:gd name="connsiteX20" fmla="*/ 12700 w 1348538"/>
              <a:gd name="connsiteY20" fmla="*/ 1350433 h 1674283"/>
              <a:gd name="connsiteX21" fmla="*/ 31750 w 1348538"/>
              <a:gd name="connsiteY21" fmla="*/ 1369483 h 1674283"/>
              <a:gd name="connsiteX22" fmla="*/ 38100 w 1348538"/>
              <a:gd name="connsiteY22" fmla="*/ 1388533 h 1674283"/>
              <a:gd name="connsiteX23" fmla="*/ 69850 w 1348538"/>
              <a:gd name="connsiteY23" fmla="*/ 1426633 h 1674283"/>
              <a:gd name="connsiteX24" fmla="*/ 88900 w 1348538"/>
              <a:gd name="connsiteY24" fmla="*/ 1439333 h 1674283"/>
              <a:gd name="connsiteX25" fmla="*/ 107950 w 1348538"/>
              <a:gd name="connsiteY25" fmla="*/ 1458383 h 1674283"/>
              <a:gd name="connsiteX26" fmla="*/ 146050 w 1348538"/>
              <a:gd name="connsiteY26" fmla="*/ 1490133 h 1674283"/>
              <a:gd name="connsiteX27" fmla="*/ 171450 w 1348538"/>
              <a:gd name="connsiteY27" fmla="*/ 1528233 h 1674283"/>
              <a:gd name="connsiteX28" fmla="*/ 222250 w 1348538"/>
              <a:gd name="connsiteY28" fmla="*/ 1585383 h 1674283"/>
              <a:gd name="connsiteX29" fmla="*/ 260350 w 1348538"/>
              <a:gd name="connsiteY29" fmla="*/ 1610783 h 1674283"/>
              <a:gd name="connsiteX30" fmla="*/ 304800 w 1348538"/>
              <a:gd name="connsiteY30" fmla="*/ 1623483 h 1674283"/>
              <a:gd name="connsiteX31" fmla="*/ 342900 w 1348538"/>
              <a:gd name="connsiteY31" fmla="*/ 1636183 h 1674283"/>
              <a:gd name="connsiteX32" fmla="*/ 381000 w 1348538"/>
              <a:gd name="connsiteY32" fmla="*/ 1642533 h 1674283"/>
              <a:gd name="connsiteX33" fmla="*/ 425450 w 1348538"/>
              <a:gd name="connsiteY33" fmla="*/ 1655233 h 1674283"/>
              <a:gd name="connsiteX34" fmla="*/ 444500 w 1348538"/>
              <a:gd name="connsiteY34" fmla="*/ 1661583 h 1674283"/>
              <a:gd name="connsiteX35" fmla="*/ 546100 w 1348538"/>
              <a:gd name="connsiteY35" fmla="*/ 1674283 h 1674283"/>
              <a:gd name="connsiteX36" fmla="*/ 654050 w 1348538"/>
              <a:gd name="connsiteY36" fmla="*/ 1667933 h 1674283"/>
              <a:gd name="connsiteX37" fmla="*/ 711200 w 1348538"/>
              <a:gd name="connsiteY37" fmla="*/ 1655233 h 1674283"/>
              <a:gd name="connsiteX38" fmla="*/ 742950 w 1348538"/>
              <a:gd name="connsiteY38" fmla="*/ 1648883 h 1674283"/>
              <a:gd name="connsiteX39" fmla="*/ 768350 w 1348538"/>
              <a:gd name="connsiteY39" fmla="*/ 1642533 h 1674283"/>
              <a:gd name="connsiteX40" fmla="*/ 800100 w 1348538"/>
              <a:gd name="connsiteY40" fmla="*/ 1636183 h 1674283"/>
              <a:gd name="connsiteX41" fmla="*/ 825500 w 1348538"/>
              <a:gd name="connsiteY41" fmla="*/ 1629833 h 1674283"/>
              <a:gd name="connsiteX42" fmla="*/ 863600 w 1348538"/>
              <a:gd name="connsiteY42" fmla="*/ 1623483 h 1674283"/>
              <a:gd name="connsiteX43" fmla="*/ 933450 w 1348538"/>
              <a:gd name="connsiteY43" fmla="*/ 1598083 h 1674283"/>
              <a:gd name="connsiteX44" fmla="*/ 971550 w 1348538"/>
              <a:gd name="connsiteY44" fmla="*/ 1572683 h 1674283"/>
              <a:gd name="connsiteX45" fmla="*/ 1022350 w 1348538"/>
              <a:gd name="connsiteY45" fmla="*/ 1502833 h 1674283"/>
              <a:gd name="connsiteX46" fmla="*/ 1035050 w 1348538"/>
              <a:gd name="connsiteY46" fmla="*/ 1483783 h 1674283"/>
              <a:gd name="connsiteX47" fmla="*/ 1054100 w 1348538"/>
              <a:gd name="connsiteY47" fmla="*/ 1464733 h 1674283"/>
              <a:gd name="connsiteX48" fmla="*/ 1092200 w 1348538"/>
              <a:gd name="connsiteY48" fmla="*/ 1439333 h 1674283"/>
              <a:gd name="connsiteX49" fmla="*/ 1117600 w 1348538"/>
              <a:gd name="connsiteY49" fmla="*/ 1401233 h 1674283"/>
              <a:gd name="connsiteX50" fmla="*/ 1143000 w 1348538"/>
              <a:gd name="connsiteY50" fmla="*/ 1363133 h 1674283"/>
              <a:gd name="connsiteX51" fmla="*/ 1149350 w 1348538"/>
              <a:gd name="connsiteY51" fmla="*/ 1337733 h 1674283"/>
              <a:gd name="connsiteX52" fmla="*/ 1155700 w 1348538"/>
              <a:gd name="connsiteY52" fmla="*/ 1318683 h 1674283"/>
              <a:gd name="connsiteX53" fmla="*/ 1168400 w 1348538"/>
              <a:gd name="connsiteY53" fmla="*/ 1229783 h 1674283"/>
              <a:gd name="connsiteX54" fmla="*/ 1181100 w 1348538"/>
              <a:gd name="connsiteY54" fmla="*/ 1178983 h 1674283"/>
              <a:gd name="connsiteX55" fmla="*/ 1187450 w 1348538"/>
              <a:gd name="connsiteY55" fmla="*/ 1153583 h 1674283"/>
              <a:gd name="connsiteX56" fmla="*/ 1193800 w 1348538"/>
              <a:gd name="connsiteY56" fmla="*/ 1134533 h 1674283"/>
              <a:gd name="connsiteX57" fmla="*/ 1212850 w 1348538"/>
              <a:gd name="connsiteY57" fmla="*/ 1058333 h 1674283"/>
              <a:gd name="connsiteX58" fmla="*/ 1225550 w 1348538"/>
              <a:gd name="connsiteY58" fmla="*/ 1032933 h 1674283"/>
              <a:gd name="connsiteX59" fmla="*/ 1244600 w 1348538"/>
              <a:gd name="connsiteY59" fmla="*/ 1026583 h 1674283"/>
              <a:gd name="connsiteX60" fmla="*/ 1250950 w 1348538"/>
              <a:gd name="connsiteY60" fmla="*/ 994833 h 1674283"/>
              <a:gd name="connsiteX61" fmla="*/ 1263650 w 1348538"/>
              <a:gd name="connsiteY61" fmla="*/ 975783 h 1674283"/>
              <a:gd name="connsiteX62" fmla="*/ 1270000 w 1348538"/>
              <a:gd name="connsiteY62" fmla="*/ 956733 h 1674283"/>
              <a:gd name="connsiteX63" fmla="*/ 1301750 w 1348538"/>
              <a:gd name="connsiteY63" fmla="*/ 918633 h 1674283"/>
              <a:gd name="connsiteX64" fmla="*/ 1320800 w 1348538"/>
              <a:gd name="connsiteY64" fmla="*/ 861483 h 1674283"/>
              <a:gd name="connsiteX65" fmla="*/ 1327150 w 1348538"/>
              <a:gd name="connsiteY65" fmla="*/ 842433 h 1674283"/>
              <a:gd name="connsiteX66" fmla="*/ 1333500 w 1348538"/>
              <a:gd name="connsiteY66" fmla="*/ 772583 h 1674283"/>
              <a:gd name="connsiteX67" fmla="*/ 1339850 w 1348538"/>
              <a:gd name="connsiteY67" fmla="*/ 740833 h 1674283"/>
              <a:gd name="connsiteX68" fmla="*/ 1346200 w 1348538"/>
              <a:gd name="connsiteY68" fmla="*/ 677333 h 1674283"/>
              <a:gd name="connsiteX69" fmla="*/ 1333500 w 1348538"/>
              <a:gd name="connsiteY69" fmla="*/ 575733 h 1674283"/>
              <a:gd name="connsiteX70" fmla="*/ 1320800 w 1348538"/>
              <a:gd name="connsiteY70" fmla="*/ 499533 h 1674283"/>
              <a:gd name="connsiteX71" fmla="*/ 1301750 w 1348538"/>
              <a:gd name="connsiteY71" fmla="*/ 474133 h 1674283"/>
              <a:gd name="connsiteX72" fmla="*/ 1289050 w 1348538"/>
              <a:gd name="connsiteY72" fmla="*/ 448733 h 1674283"/>
              <a:gd name="connsiteX73" fmla="*/ 1270000 w 1348538"/>
              <a:gd name="connsiteY73" fmla="*/ 423333 h 1674283"/>
              <a:gd name="connsiteX74" fmla="*/ 1206500 w 1348538"/>
              <a:gd name="connsiteY74" fmla="*/ 328083 h 1674283"/>
              <a:gd name="connsiteX75" fmla="*/ 1143000 w 1348538"/>
              <a:gd name="connsiteY75" fmla="*/ 289983 h 1674283"/>
              <a:gd name="connsiteX76" fmla="*/ 1111250 w 1348538"/>
              <a:gd name="connsiteY76" fmla="*/ 283633 h 1674283"/>
              <a:gd name="connsiteX77" fmla="*/ 1047750 w 1348538"/>
              <a:gd name="connsiteY77" fmla="*/ 245533 h 1674283"/>
              <a:gd name="connsiteX78" fmla="*/ 1016000 w 1348538"/>
              <a:gd name="connsiteY78" fmla="*/ 226483 h 1674283"/>
              <a:gd name="connsiteX79" fmla="*/ 990600 w 1348538"/>
              <a:gd name="connsiteY79" fmla="*/ 207433 h 1674283"/>
              <a:gd name="connsiteX80" fmla="*/ 952500 w 1348538"/>
              <a:gd name="connsiteY80" fmla="*/ 188383 h 1674283"/>
              <a:gd name="connsiteX81" fmla="*/ 933450 w 1348538"/>
              <a:gd name="connsiteY81" fmla="*/ 169333 h 1674283"/>
              <a:gd name="connsiteX82" fmla="*/ 914400 w 1348538"/>
              <a:gd name="connsiteY82" fmla="*/ 162983 h 1674283"/>
              <a:gd name="connsiteX83" fmla="*/ 895350 w 1348538"/>
              <a:gd name="connsiteY83" fmla="*/ 150283 h 1674283"/>
              <a:gd name="connsiteX84" fmla="*/ 850900 w 1348538"/>
              <a:gd name="connsiteY84" fmla="*/ 131233 h 1674283"/>
              <a:gd name="connsiteX85" fmla="*/ 831850 w 1348538"/>
              <a:gd name="connsiteY85" fmla="*/ 118533 h 1674283"/>
              <a:gd name="connsiteX86" fmla="*/ 793750 w 1348538"/>
              <a:gd name="connsiteY86" fmla="*/ 105833 h 1674283"/>
              <a:gd name="connsiteX87" fmla="*/ 755650 w 1348538"/>
              <a:gd name="connsiteY87" fmla="*/ 80433 h 1674283"/>
              <a:gd name="connsiteX88" fmla="*/ 622300 w 1348538"/>
              <a:gd name="connsiteY88" fmla="*/ 61383 h 1674283"/>
              <a:gd name="connsiteX89" fmla="*/ 603250 w 1348538"/>
              <a:gd name="connsiteY89" fmla="*/ 55033 h 1674283"/>
              <a:gd name="connsiteX90" fmla="*/ 539750 w 1348538"/>
              <a:gd name="connsiteY90" fmla="*/ 42333 h 1674283"/>
              <a:gd name="connsiteX91" fmla="*/ 520700 w 1348538"/>
              <a:gd name="connsiteY91" fmla="*/ 35983 h 1674283"/>
              <a:gd name="connsiteX92" fmla="*/ 469900 w 1348538"/>
              <a:gd name="connsiteY92" fmla="*/ 42333 h 167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48538" h="1674283">
                <a:moveTo>
                  <a:pt x="469900" y="42333"/>
                </a:moveTo>
                <a:cubicBezTo>
                  <a:pt x="444500" y="84666"/>
                  <a:pt x="470418" y="69623"/>
                  <a:pt x="368300" y="289983"/>
                </a:cubicBezTo>
                <a:cubicBezTo>
                  <a:pt x="359535" y="308897"/>
                  <a:pt x="351586" y="328182"/>
                  <a:pt x="342900" y="347133"/>
                </a:cubicBezTo>
                <a:cubicBezTo>
                  <a:pt x="328302" y="378984"/>
                  <a:pt x="311462" y="409852"/>
                  <a:pt x="298450" y="442383"/>
                </a:cubicBezTo>
                <a:cubicBezTo>
                  <a:pt x="276734" y="496672"/>
                  <a:pt x="274346" y="507740"/>
                  <a:pt x="247650" y="556683"/>
                </a:cubicBezTo>
                <a:cubicBezTo>
                  <a:pt x="231307" y="586646"/>
                  <a:pt x="212114" y="615056"/>
                  <a:pt x="196850" y="645583"/>
                </a:cubicBezTo>
                <a:cubicBezTo>
                  <a:pt x="192617" y="654050"/>
                  <a:pt x="188747" y="662708"/>
                  <a:pt x="184150" y="670983"/>
                </a:cubicBezTo>
                <a:cubicBezTo>
                  <a:pt x="168029" y="700000"/>
                  <a:pt x="158845" y="708845"/>
                  <a:pt x="146050" y="740833"/>
                </a:cubicBezTo>
                <a:cubicBezTo>
                  <a:pt x="142809" y="748936"/>
                  <a:pt x="143057" y="758177"/>
                  <a:pt x="139700" y="766233"/>
                </a:cubicBezTo>
                <a:cubicBezTo>
                  <a:pt x="132418" y="783709"/>
                  <a:pt x="114300" y="817033"/>
                  <a:pt x="114300" y="817033"/>
                </a:cubicBezTo>
                <a:cubicBezTo>
                  <a:pt x="112183" y="827616"/>
                  <a:pt x="110291" y="838247"/>
                  <a:pt x="107950" y="848783"/>
                </a:cubicBezTo>
                <a:cubicBezTo>
                  <a:pt x="106057" y="857302"/>
                  <a:pt x="102834" y="865543"/>
                  <a:pt x="101600" y="874183"/>
                </a:cubicBezTo>
                <a:cubicBezTo>
                  <a:pt x="93351" y="931928"/>
                  <a:pt x="91851" y="989288"/>
                  <a:pt x="76200" y="1045633"/>
                </a:cubicBezTo>
                <a:cubicBezTo>
                  <a:pt x="71360" y="1063058"/>
                  <a:pt x="63500" y="1079500"/>
                  <a:pt x="57150" y="1096433"/>
                </a:cubicBezTo>
                <a:cubicBezTo>
                  <a:pt x="55033" y="1109133"/>
                  <a:pt x="54871" y="1122319"/>
                  <a:pt x="50800" y="1134533"/>
                </a:cubicBezTo>
                <a:cubicBezTo>
                  <a:pt x="46310" y="1148003"/>
                  <a:pt x="37023" y="1159450"/>
                  <a:pt x="31750" y="1172633"/>
                </a:cubicBezTo>
                <a:cubicBezTo>
                  <a:pt x="28509" y="1180736"/>
                  <a:pt x="28464" y="1189861"/>
                  <a:pt x="25400" y="1198033"/>
                </a:cubicBezTo>
                <a:cubicBezTo>
                  <a:pt x="22076" y="1206896"/>
                  <a:pt x="16429" y="1214732"/>
                  <a:pt x="12700" y="1223433"/>
                </a:cubicBezTo>
                <a:cubicBezTo>
                  <a:pt x="7234" y="1236187"/>
                  <a:pt x="3222" y="1254994"/>
                  <a:pt x="0" y="1267883"/>
                </a:cubicBezTo>
                <a:cubicBezTo>
                  <a:pt x="2117" y="1289050"/>
                  <a:pt x="3115" y="1310358"/>
                  <a:pt x="6350" y="1331383"/>
                </a:cubicBezTo>
                <a:cubicBezTo>
                  <a:pt x="7368" y="1337999"/>
                  <a:pt x="8987" y="1344864"/>
                  <a:pt x="12700" y="1350433"/>
                </a:cubicBezTo>
                <a:cubicBezTo>
                  <a:pt x="17681" y="1357905"/>
                  <a:pt x="25400" y="1363133"/>
                  <a:pt x="31750" y="1369483"/>
                </a:cubicBezTo>
                <a:cubicBezTo>
                  <a:pt x="33867" y="1375833"/>
                  <a:pt x="35107" y="1382546"/>
                  <a:pt x="38100" y="1388533"/>
                </a:cubicBezTo>
                <a:cubicBezTo>
                  <a:pt x="45236" y="1402804"/>
                  <a:pt x="57813" y="1416602"/>
                  <a:pt x="69850" y="1426633"/>
                </a:cubicBezTo>
                <a:cubicBezTo>
                  <a:pt x="75713" y="1431519"/>
                  <a:pt x="83037" y="1434447"/>
                  <a:pt x="88900" y="1439333"/>
                </a:cubicBezTo>
                <a:cubicBezTo>
                  <a:pt x="95799" y="1445082"/>
                  <a:pt x="101051" y="1452634"/>
                  <a:pt x="107950" y="1458383"/>
                </a:cubicBezTo>
                <a:cubicBezTo>
                  <a:pt x="131122" y="1477693"/>
                  <a:pt x="125546" y="1463770"/>
                  <a:pt x="146050" y="1490133"/>
                </a:cubicBezTo>
                <a:cubicBezTo>
                  <a:pt x="155421" y="1502181"/>
                  <a:pt x="162983" y="1515533"/>
                  <a:pt x="171450" y="1528233"/>
                </a:cubicBezTo>
                <a:cubicBezTo>
                  <a:pt x="186720" y="1551138"/>
                  <a:pt x="196152" y="1567984"/>
                  <a:pt x="222250" y="1585383"/>
                </a:cubicBezTo>
                <a:cubicBezTo>
                  <a:pt x="234950" y="1593850"/>
                  <a:pt x="245870" y="1605956"/>
                  <a:pt x="260350" y="1610783"/>
                </a:cubicBezTo>
                <a:cubicBezTo>
                  <a:pt x="324371" y="1632123"/>
                  <a:pt x="225066" y="1599563"/>
                  <a:pt x="304800" y="1623483"/>
                </a:cubicBezTo>
                <a:cubicBezTo>
                  <a:pt x="317622" y="1627330"/>
                  <a:pt x="329695" y="1633982"/>
                  <a:pt x="342900" y="1636183"/>
                </a:cubicBezTo>
                <a:cubicBezTo>
                  <a:pt x="355600" y="1638300"/>
                  <a:pt x="368455" y="1639638"/>
                  <a:pt x="381000" y="1642533"/>
                </a:cubicBezTo>
                <a:cubicBezTo>
                  <a:pt x="396015" y="1645998"/>
                  <a:pt x="410690" y="1650805"/>
                  <a:pt x="425450" y="1655233"/>
                </a:cubicBezTo>
                <a:cubicBezTo>
                  <a:pt x="431861" y="1657156"/>
                  <a:pt x="437966" y="1660131"/>
                  <a:pt x="444500" y="1661583"/>
                </a:cubicBezTo>
                <a:cubicBezTo>
                  <a:pt x="476727" y="1668745"/>
                  <a:pt x="514160" y="1671089"/>
                  <a:pt x="546100" y="1674283"/>
                </a:cubicBezTo>
                <a:cubicBezTo>
                  <a:pt x="582083" y="1672166"/>
                  <a:pt x="618152" y="1671196"/>
                  <a:pt x="654050" y="1667933"/>
                </a:cubicBezTo>
                <a:cubicBezTo>
                  <a:pt x="670255" y="1666460"/>
                  <a:pt x="694819" y="1658873"/>
                  <a:pt x="711200" y="1655233"/>
                </a:cubicBezTo>
                <a:cubicBezTo>
                  <a:pt x="721736" y="1652892"/>
                  <a:pt x="732414" y="1651224"/>
                  <a:pt x="742950" y="1648883"/>
                </a:cubicBezTo>
                <a:cubicBezTo>
                  <a:pt x="751469" y="1646990"/>
                  <a:pt x="759831" y="1644426"/>
                  <a:pt x="768350" y="1642533"/>
                </a:cubicBezTo>
                <a:cubicBezTo>
                  <a:pt x="778886" y="1640192"/>
                  <a:pt x="789564" y="1638524"/>
                  <a:pt x="800100" y="1636183"/>
                </a:cubicBezTo>
                <a:cubicBezTo>
                  <a:pt x="808619" y="1634290"/>
                  <a:pt x="816942" y="1631545"/>
                  <a:pt x="825500" y="1629833"/>
                </a:cubicBezTo>
                <a:cubicBezTo>
                  <a:pt x="838125" y="1627308"/>
                  <a:pt x="851109" y="1626606"/>
                  <a:pt x="863600" y="1623483"/>
                </a:cubicBezTo>
                <a:cubicBezTo>
                  <a:pt x="873174" y="1621090"/>
                  <a:pt x="922767" y="1603910"/>
                  <a:pt x="933450" y="1598083"/>
                </a:cubicBezTo>
                <a:cubicBezTo>
                  <a:pt x="946850" y="1590774"/>
                  <a:pt x="971550" y="1572683"/>
                  <a:pt x="971550" y="1572683"/>
                </a:cubicBezTo>
                <a:cubicBezTo>
                  <a:pt x="1024140" y="1493799"/>
                  <a:pt x="969947" y="1572703"/>
                  <a:pt x="1022350" y="1502833"/>
                </a:cubicBezTo>
                <a:cubicBezTo>
                  <a:pt x="1026929" y="1496728"/>
                  <a:pt x="1030164" y="1489646"/>
                  <a:pt x="1035050" y="1483783"/>
                </a:cubicBezTo>
                <a:cubicBezTo>
                  <a:pt x="1040799" y="1476884"/>
                  <a:pt x="1047011" y="1470246"/>
                  <a:pt x="1054100" y="1464733"/>
                </a:cubicBezTo>
                <a:cubicBezTo>
                  <a:pt x="1066148" y="1455362"/>
                  <a:pt x="1092200" y="1439333"/>
                  <a:pt x="1092200" y="1439333"/>
                </a:cubicBezTo>
                <a:cubicBezTo>
                  <a:pt x="1107299" y="1394037"/>
                  <a:pt x="1085889" y="1448799"/>
                  <a:pt x="1117600" y="1401233"/>
                </a:cubicBezTo>
                <a:cubicBezTo>
                  <a:pt x="1154359" y="1346094"/>
                  <a:pt x="1082229" y="1423904"/>
                  <a:pt x="1143000" y="1363133"/>
                </a:cubicBezTo>
                <a:cubicBezTo>
                  <a:pt x="1145117" y="1354666"/>
                  <a:pt x="1146952" y="1346124"/>
                  <a:pt x="1149350" y="1337733"/>
                </a:cubicBezTo>
                <a:cubicBezTo>
                  <a:pt x="1151189" y="1331297"/>
                  <a:pt x="1154600" y="1325285"/>
                  <a:pt x="1155700" y="1318683"/>
                </a:cubicBezTo>
                <a:cubicBezTo>
                  <a:pt x="1169636" y="1235066"/>
                  <a:pt x="1154690" y="1289191"/>
                  <a:pt x="1168400" y="1229783"/>
                </a:cubicBezTo>
                <a:cubicBezTo>
                  <a:pt x="1172325" y="1212776"/>
                  <a:pt x="1176867" y="1195916"/>
                  <a:pt x="1181100" y="1178983"/>
                </a:cubicBezTo>
                <a:cubicBezTo>
                  <a:pt x="1183217" y="1170516"/>
                  <a:pt x="1184690" y="1161862"/>
                  <a:pt x="1187450" y="1153583"/>
                </a:cubicBezTo>
                <a:cubicBezTo>
                  <a:pt x="1189567" y="1147233"/>
                  <a:pt x="1192348" y="1141067"/>
                  <a:pt x="1193800" y="1134533"/>
                </a:cubicBezTo>
                <a:cubicBezTo>
                  <a:pt x="1201029" y="1102002"/>
                  <a:pt x="1197453" y="1089128"/>
                  <a:pt x="1212850" y="1058333"/>
                </a:cubicBezTo>
                <a:cubicBezTo>
                  <a:pt x="1217083" y="1049866"/>
                  <a:pt x="1218857" y="1039626"/>
                  <a:pt x="1225550" y="1032933"/>
                </a:cubicBezTo>
                <a:cubicBezTo>
                  <a:pt x="1230283" y="1028200"/>
                  <a:pt x="1238250" y="1028700"/>
                  <a:pt x="1244600" y="1026583"/>
                </a:cubicBezTo>
                <a:cubicBezTo>
                  <a:pt x="1246717" y="1016000"/>
                  <a:pt x="1247160" y="1004939"/>
                  <a:pt x="1250950" y="994833"/>
                </a:cubicBezTo>
                <a:cubicBezTo>
                  <a:pt x="1253630" y="987687"/>
                  <a:pt x="1260237" y="982609"/>
                  <a:pt x="1263650" y="975783"/>
                </a:cubicBezTo>
                <a:cubicBezTo>
                  <a:pt x="1266643" y="969796"/>
                  <a:pt x="1267007" y="962720"/>
                  <a:pt x="1270000" y="956733"/>
                </a:cubicBezTo>
                <a:cubicBezTo>
                  <a:pt x="1278841" y="939052"/>
                  <a:pt x="1287706" y="932677"/>
                  <a:pt x="1301750" y="918633"/>
                </a:cubicBezTo>
                <a:lnTo>
                  <a:pt x="1320800" y="861483"/>
                </a:lnTo>
                <a:lnTo>
                  <a:pt x="1327150" y="842433"/>
                </a:lnTo>
                <a:cubicBezTo>
                  <a:pt x="1329267" y="819150"/>
                  <a:pt x="1330600" y="795782"/>
                  <a:pt x="1333500" y="772583"/>
                </a:cubicBezTo>
                <a:cubicBezTo>
                  <a:pt x="1334839" y="761873"/>
                  <a:pt x="1338424" y="751531"/>
                  <a:pt x="1339850" y="740833"/>
                </a:cubicBezTo>
                <a:cubicBezTo>
                  <a:pt x="1342661" y="719747"/>
                  <a:pt x="1344083" y="698500"/>
                  <a:pt x="1346200" y="677333"/>
                </a:cubicBezTo>
                <a:cubicBezTo>
                  <a:pt x="1331805" y="504598"/>
                  <a:pt x="1348538" y="655936"/>
                  <a:pt x="1333500" y="575733"/>
                </a:cubicBezTo>
                <a:cubicBezTo>
                  <a:pt x="1328755" y="550424"/>
                  <a:pt x="1328481" y="524111"/>
                  <a:pt x="1320800" y="499533"/>
                </a:cubicBezTo>
                <a:cubicBezTo>
                  <a:pt x="1317643" y="489431"/>
                  <a:pt x="1307359" y="483108"/>
                  <a:pt x="1301750" y="474133"/>
                </a:cubicBezTo>
                <a:cubicBezTo>
                  <a:pt x="1296733" y="466106"/>
                  <a:pt x="1294067" y="456760"/>
                  <a:pt x="1289050" y="448733"/>
                </a:cubicBezTo>
                <a:cubicBezTo>
                  <a:pt x="1283441" y="439758"/>
                  <a:pt x="1275723" y="432235"/>
                  <a:pt x="1270000" y="423333"/>
                </a:cubicBezTo>
                <a:cubicBezTo>
                  <a:pt x="1249368" y="391238"/>
                  <a:pt x="1233901" y="355484"/>
                  <a:pt x="1206500" y="328083"/>
                </a:cubicBezTo>
                <a:cubicBezTo>
                  <a:pt x="1191779" y="313362"/>
                  <a:pt x="1160999" y="296528"/>
                  <a:pt x="1143000" y="289983"/>
                </a:cubicBezTo>
                <a:cubicBezTo>
                  <a:pt x="1132857" y="286295"/>
                  <a:pt x="1121833" y="285750"/>
                  <a:pt x="1111250" y="283633"/>
                </a:cubicBezTo>
                <a:cubicBezTo>
                  <a:pt x="1065862" y="260939"/>
                  <a:pt x="1103943" y="281292"/>
                  <a:pt x="1047750" y="245533"/>
                </a:cubicBezTo>
                <a:cubicBezTo>
                  <a:pt x="1037337" y="238907"/>
                  <a:pt x="1025874" y="233888"/>
                  <a:pt x="1016000" y="226483"/>
                </a:cubicBezTo>
                <a:cubicBezTo>
                  <a:pt x="1007533" y="220133"/>
                  <a:pt x="999789" y="212684"/>
                  <a:pt x="990600" y="207433"/>
                </a:cubicBezTo>
                <a:cubicBezTo>
                  <a:pt x="954151" y="186605"/>
                  <a:pt x="988703" y="218552"/>
                  <a:pt x="952500" y="188383"/>
                </a:cubicBezTo>
                <a:cubicBezTo>
                  <a:pt x="945601" y="182634"/>
                  <a:pt x="940922" y="174314"/>
                  <a:pt x="933450" y="169333"/>
                </a:cubicBezTo>
                <a:cubicBezTo>
                  <a:pt x="927881" y="165620"/>
                  <a:pt x="920387" y="165976"/>
                  <a:pt x="914400" y="162983"/>
                </a:cubicBezTo>
                <a:cubicBezTo>
                  <a:pt x="907574" y="159570"/>
                  <a:pt x="902176" y="153696"/>
                  <a:pt x="895350" y="150283"/>
                </a:cubicBezTo>
                <a:cubicBezTo>
                  <a:pt x="824110" y="114663"/>
                  <a:pt x="943395" y="184087"/>
                  <a:pt x="850900" y="131233"/>
                </a:cubicBezTo>
                <a:cubicBezTo>
                  <a:pt x="844274" y="127447"/>
                  <a:pt x="838824" y="121633"/>
                  <a:pt x="831850" y="118533"/>
                </a:cubicBezTo>
                <a:cubicBezTo>
                  <a:pt x="819617" y="113096"/>
                  <a:pt x="804889" y="113259"/>
                  <a:pt x="793750" y="105833"/>
                </a:cubicBezTo>
                <a:cubicBezTo>
                  <a:pt x="781050" y="97366"/>
                  <a:pt x="770796" y="82326"/>
                  <a:pt x="755650" y="80433"/>
                </a:cubicBezTo>
                <a:cubicBezTo>
                  <a:pt x="725835" y="76706"/>
                  <a:pt x="661430" y="71166"/>
                  <a:pt x="622300" y="61383"/>
                </a:cubicBezTo>
                <a:cubicBezTo>
                  <a:pt x="615806" y="59760"/>
                  <a:pt x="609772" y="56538"/>
                  <a:pt x="603250" y="55033"/>
                </a:cubicBezTo>
                <a:cubicBezTo>
                  <a:pt x="582217" y="50179"/>
                  <a:pt x="560783" y="47187"/>
                  <a:pt x="539750" y="42333"/>
                </a:cubicBezTo>
                <a:cubicBezTo>
                  <a:pt x="533228" y="40828"/>
                  <a:pt x="526687" y="38976"/>
                  <a:pt x="520700" y="35983"/>
                </a:cubicBezTo>
                <a:cubicBezTo>
                  <a:pt x="518023" y="34644"/>
                  <a:pt x="495300" y="0"/>
                  <a:pt x="469900" y="4233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794250" y="5172075"/>
            <a:ext cx="1054100" cy="1412875"/>
          </a:xfrm>
          <a:custGeom>
            <a:avLst/>
            <a:gdLst>
              <a:gd name="connsiteX0" fmla="*/ 590550 w 1054100"/>
              <a:gd name="connsiteY0" fmla="*/ 2392 h 1412092"/>
              <a:gd name="connsiteX1" fmla="*/ 381000 w 1054100"/>
              <a:gd name="connsiteY1" fmla="*/ 34142 h 1412092"/>
              <a:gd name="connsiteX2" fmla="*/ 330200 w 1054100"/>
              <a:gd name="connsiteY2" fmla="*/ 46842 h 1412092"/>
              <a:gd name="connsiteX3" fmla="*/ 260350 w 1054100"/>
              <a:gd name="connsiteY3" fmla="*/ 72242 h 1412092"/>
              <a:gd name="connsiteX4" fmla="*/ 209550 w 1054100"/>
              <a:gd name="connsiteY4" fmla="*/ 84942 h 1412092"/>
              <a:gd name="connsiteX5" fmla="*/ 190500 w 1054100"/>
              <a:gd name="connsiteY5" fmla="*/ 97642 h 1412092"/>
              <a:gd name="connsiteX6" fmla="*/ 171450 w 1054100"/>
              <a:gd name="connsiteY6" fmla="*/ 103992 h 1412092"/>
              <a:gd name="connsiteX7" fmla="*/ 152400 w 1054100"/>
              <a:gd name="connsiteY7" fmla="*/ 123042 h 1412092"/>
              <a:gd name="connsiteX8" fmla="*/ 127000 w 1054100"/>
              <a:gd name="connsiteY8" fmla="*/ 161142 h 1412092"/>
              <a:gd name="connsiteX9" fmla="*/ 95250 w 1054100"/>
              <a:gd name="connsiteY9" fmla="*/ 192892 h 1412092"/>
              <a:gd name="connsiteX10" fmla="*/ 69850 w 1054100"/>
              <a:gd name="connsiteY10" fmla="*/ 250042 h 1412092"/>
              <a:gd name="connsiteX11" fmla="*/ 63500 w 1054100"/>
              <a:gd name="connsiteY11" fmla="*/ 269092 h 1412092"/>
              <a:gd name="connsiteX12" fmla="*/ 31750 w 1054100"/>
              <a:gd name="connsiteY12" fmla="*/ 319892 h 1412092"/>
              <a:gd name="connsiteX13" fmla="*/ 6350 w 1054100"/>
              <a:gd name="connsiteY13" fmla="*/ 377042 h 1412092"/>
              <a:gd name="connsiteX14" fmla="*/ 0 w 1054100"/>
              <a:gd name="connsiteY14" fmla="*/ 396092 h 1412092"/>
              <a:gd name="connsiteX15" fmla="*/ 6350 w 1054100"/>
              <a:gd name="connsiteY15" fmla="*/ 853292 h 1412092"/>
              <a:gd name="connsiteX16" fmla="*/ 25400 w 1054100"/>
              <a:gd name="connsiteY16" fmla="*/ 948542 h 1412092"/>
              <a:gd name="connsiteX17" fmla="*/ 38100 w 1054100"/>
              <a:gd name="connsiteY17" fmla="*/ 1012042 h 1412092"/>
              <a:gd name="connsiteX18" fmla="*/ 44450 w 1054100"/>
              <a:gd name="connsiteY18" fmla="*/ 1119992 h 1412092"/>
              <a:gd name="connsiteX19" fmla="*/ 69850 w 1054100"/>
              <a:gd name="connsiteY19" fmla="*/ 1158092 h 1412092"/>
              <a:gd name="connsiteX20" fmla="*/ 95250 w 1054100"/>
              <a:gd name="connsiteY20" fmla="*/ 1215242 h 1412092"/>
              <a:gd name="connsiteX21" fmla="*/ 101600 w 1054100"/>
              <a:gd name="connsiteY21" fmla="*/ 1234292 h 1412092"/>
              <a:gd name="connsiteX22" fmla="*/ 120650 w 1054100"/>
              <a:gd name="connsiteY22" fmla="*/ 1240642 h 1412092"/>
              <a:gd name="connsiteX23" fmla="*/ 152400 w 1054100"/>
              <a:gd name="connsiteY23" fmla="*/ 1297792 h 1412092"/>
              <a:gd name="connsiteX24" fmla="*/ 171450 w 1054100"/>
              <a:gd name="connsiteY24" fmla="*/ 1310492 h 1412092"/>
              <a:gd name="connsiteX25" fmla="*/ 177800 w 1054100"/>
              <a:gd name="connsiteY25" fmla="*/ 1335892 h 1412092"/>
              <a:gd name="connsiteX26" fmla="*/ 234950 w 1054100"/>
              <a:gd name="connsiteY26" fmla="*/ 1367642 h 1412092"/>
              <a:gd name="connsiteX27" fmla="*/ 247650 w 1054100"/>
              <a:gd name="connsiteY27" fmla="*/ 1393042 h 1412092"/>
              <a:gd name="connsiteX28" fmla="*/ 266700 w 1054100"/>
              <a:gd name="connsiteY28" fmla="*/ 1399392 h 1412092"/>
              <a:gd name="connsiteX29" fmla="*/ 298450 w 1054100"/>
              <a:gd name="connsiteY29" fmla="*/ 1405742 h 1412092"/>
              <a:gd name="connsiteX30" fmla="*/ 323850 w 1054100"/>
              <a:gd name="connsiteY30" fmla="*/ 1412092 h 1412092"/>
              <a:gd name="connsiteX31" fmla="*/ 609600 w 1054100"/>
              <a:gd name="connsiteY31" fmla="*/ 1405742 h 1412092"/>
              <a:gd name="connsiteX32" fmla="*/ 666750 w 1054100"/>
              <a:gd name="connsiteY32" fmla="*/ 1386692 h 1412092"/>
              <a:gd name="connsiteX33" fmla="*/ 692150 w 1054100"/>
              <a:gd name="connsiteY33" fmla="*/ 1361292 h 1412092"/>
              <a:gd name="connsiteX34" fmla="*/ 723900 w 1054100"/>
              <a:gd name="connsiteY34" fmla="*/ 1335892 h 1412092"/>
              <a:gd name="connsiteX35" fmla="*/ 781050 w 1054100"/>
              <a:gd name="connsiteY35" fmla="*/ 1285092 h 1412092"/>
              <a:gd name="connsiteX36" fmla="*/ 812800 w 1054100"/>
              <a:gd name="connsiteY36" fmla="*/ 1246992 h 1412092"/>
              <a:gd name="connsiteX37" fmla="*/ 831850 w 1054100"/>
              <a:gd name="connsiteY37" fmla="*/ 1240642 h 1412092"/>
              <a:gd name="connsiteX38" fmla="*/ 850900 w 1054100"/>
              <a:gd name="connsiteY38" fmla="*/ 1227942 h 1412092"/>
              <a:gd name="connsiteX39" fmla="*/ 876300 w 1054100"/>
              <a:gd name="connsiteY39" fmla="*/ 1221592 h 1412092"/>
              <a:gd name="connsiteX40" fmla="*/ 895350 w 1054100"/>
              <a:gd name="connsiteY40" fmla="*/ 1215242 h 1412092"/>
              <a:gd name="connsiteX41" fmla="*/ 933450 w 1054100"/>
              <a:gd name="connsiteY41" fmla="*/ 1177142 h 1412092"/>
              <a:gd name="connsiteX42" fmla="*/ 939800 w 1054100"/>
              <a:gd name="connsiteY42" fmla="*/ 1151742 h 1412092"/>
              <a:gd name="connsiteX43" fmla="*/ 958850 w 1054100"/>
              <a:gd name="connsiteY43" fmla="*/ 1119992 h 1412092"/>
              <a:gd name="connsiteX44" fmla="*/ 971550 w 1054100"/>
              <a:gd name="connsiteY44" fmla="*/ 1100942 h 1412092"/>
              <a:gd name="connsiteX45" fmla="*/ 984250 w 1054100"/>
              <a:gd name="connsiteY45" fmla="*/ 1062842 h 1412092"/>
              <a:gd name="connsiteX46" fmla="*/ 996950 w 1054100"/>
              <a:gd name="connsiteY46" fmla="*/ 1037442 h 1412092"/>
              <a:gd name="connsiteX47" fmla="*/ 1022350 w 1054100"/>
              <a:gd name="connsiteY47" fmla="*/ 999342 h 1412092"/>
              <a:gd name="connsiteX48" fmla="*/ 1041400 w 1054100"/>
              <a:gd name="connsiteY48" fmla="*/ 948542 h 1412092"/>
              <a:gd name="connsiteX49" fmla="*/ 1054100 w 1054100"/>
              <a:gd name="connsiteY49" fmla="*/ 910442 h 1412092"/>
              <a:gd name="connsiteX50" fmla="*/ 1047750 w 1054100"/>
              <a:gd name="connsiteY50" fmla="*/ 802492 h 1412092"/>
              <a:gd name="connsiteX51" fmla="*/ 1028700 w 1054100"/>
              <a:gd name="connsiteY51" fmla="*/ 751692 h 1412092"/>
              <a:gd name="connsiteX52" fmla="*/ 1016000 w 1054100"/>
              <a:gd name="connsiteY52" fmla="*/ 719942 h 1412092"/>
              <a:gd name="connsiteX53" fmla="*/ 1003300 w 1054100"/>
              <a:gd name="connsiteY53" fmla="*/ 694542 h 1412092"/>
              <a:gd name="connsiteX54" fmla="*/ 996950 w 1054100"/>
              <a:gd name="connsiteY54" fmla="*/ 669142 h 1412092"/>
              <a:gd name="connsiteX55" fmla="*/ 984250 w 1054100"/>
              <a:gd name="connsiteY55" fmla="*/ 643742 h 1412092"/>
              <a:gd name="connsiteX56" fmla="*/ 977900 w 1054100"/>
              <a:gd name="connsiteY56" fmla="*/ 624692 h 1412092"/>
              <a:gd name="connsiteX57" fmla="*/ 971550 w 1054100"/>
              <a:gd name="connsiteY57" fmla="*/ 573892 h 1412092"/>
              <a:gd name="connsiteX58" fmla="*/ 958850 w 1054100"/>
              <a:gd name="connsiteY58" fmla="*/ 542142 h 1412092"/>
              <a:gd name="connsiteX59" fmla="*/ 946150 w 1054100"/>
              <a:gd name="connsiteY59" fmla="*/ 497692 h 1412092"/>
              <a:gd name="connsiteX60" fmla="*/ 914400 w 1054100"/>
              <a:gd name="connsiteY60" fmla="*/ 402442 h 1412092"/>
              <a:gd name="connsiteX61" fmla="*/ 908050 w 1054100"/>
              <a:gd name="connsiteY61" fmla="*/ 377042 h 1412092"/>
              <a:gd name="connsiteX62" fmla="*/ 882650 w 1054100"/>
              <a:gd name="connsiteY62" fmla="*/ 326242 h 1412092"/>
              <a:gd name="connsiteX63" fmla="*/ 876300 w 1054100"/>
              <a:gd name="connsiteY63" fmla="*/ 300842 h 1412092"/>
              <a:gd name="connsiteX64" fmla="*/ 850900 w 1054100"/>
              <a:gd name="connsiteY64" fmla="*/ 256392 h 1412092"/>
              <a:gd name="connsiteX65" fmla="*/ 844550 w 1054100"/>
              <a:gd name="connsiteY65" fmla="*/ 237342 h 1412092"/>
              <a:gd name="connsiteX66" fmla="*/ 825500 w 1054100"/>
              <a:gd name="connsiteY66" fmla="*/ 224642 h 1412092"/>
              <a:gd name="connsiteX67" fmla="*/ 806450 w 1054100"/>
              <a:gd name="connsiteY67" fmla="*/ 199242 h 1412092"/>
              <a:gd name="connsiteX68" fmla="*/ 787400 w 1054100"/>
              <a:gd name="connsiteY68" fmla="*/ 186542 h 1412092"/>
              <a:gd name="connsiteX69" fmla="*/ 723900 w 1054100"/>
              <a:gd name="connsiteY69" fmla="*/ 135742 h 1412092"/>
              <a:gd name="connsiteX70" fmla="*/ 704850 w 1054100"/>
              <a:gd name="connsiteY70" fmla="*/ 123042 h 1412092"/>
              <a:gd name="connsiteX71" fmla="*/ 685800 w 1054100"/>
              <a:gd name="connsiteY71" fmla="*/ 110342 h 1412092"/>
              <a:gd name="connsiteX72" fmla="*/ 666750 w 1054100"/>
              <a:gd name="connsiteY72" fmla="*/ 91292 h 1412092"/>
              <a:gd name="connsiteX73" fmla="*/ 609600 w 1054100"/>
              <a:gd name="connsiteY73" fmla="*/ 46842 h 1412092"/>
              <a:gd name="connsiteX74" fmla="*/ 590550 w 1054100"/>
              <a:gd name="connsiteY74" fmla="*/ 2392 h 141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54100" h="1412092">
                <a:moveTo>
                  <a:pt x="590550" y="2392"/>
                </a:moveTo>
                <a:cubicBezTo>
                  <a:pt x="552450" y="275"/>
                  <a:pt x="517569" y="0"/>
                  <a:pt x="381000" y="34142"/>
                </a:cubicBezTo>
                <a:cubicBezTo>
                  <a:pt x="364067" y="38375"/>
                  <a:pt x="346406" y="40360"/>
                  <a:pt x="330200" y="46842"/>
                </a:cubicBezTo>
                <a:cubicBezTo>
                  <a:pt x="303374" y="57572"/>
                  <a:pt x="288883" y="64090"/>
                  <a:pt x="260350" y="72242"/>
                </a:cubicBezTo>
                <a:cubicBezTo>
                  <a:pt x="243567" y="77037"/>
                  <a:pt x="209550" y="84942"/>
                  <a:pt x="209550" y="84942"/>
                </a:cubicBezTo>
                <a:cubicBezTo>
                  <a:pt x="203200" y="89175"/>
                  <a:pt x="197326" y="94229"/>
                  <a:pt x="190500" y="97642"/>
                </a:cubicBezTo>
                <a:cubicBezTo>
                  <a:pt x="184513" y="100635"/>
                  <a:pt x="177019" y="100279"/>
                  <a:pt x="171450" y="103992"/>
                </a:cubicBezTo>
                <a:cubicBezTo>
                  <a:pt x="163978" y="108973"/>
                  <a:pt x="158750" y="116692"/>
                  <a:pt x="152400" y="123042"/>
                </a:cubicBezTo>
                <a:cubicBezTo>
                  <a:pt x="141241" y="156520"/>
                  <a:pt x="153426" y="129431"/>
                  <a:pt x="127000" y="161142"/>
                </a:cubicBezTo>
                <a:cubicBezTo>
                  <a:pt x="100542" y="192892"/>
                  <a:pt x="130175" y="169609"/>
                  <a:pt x="95250" y="192892"/>
                </a:cubicBezTo>
                <a:cubicBezTo>
                  <a:pt x="75124" y="223081"/>
                  <a:pt x="84963" y="204702"/>
                  <a:pt x="69850" y="250042"/>
                </a:cubicBezTo>
                <a:cubicBezTo>
                  <a:pt x="67733" y="256392"/>
                  <a:pt x="67213" y="263523"/>
                  <a:pt x="63500" y="269092"/>
                </a:cubicBezTo>
                <a:cubicBezTo>
                  <a:pt x="34482" y="312619"/>
                  <a:pt x="70044" y="258621"/>
                  <a:pt x="31750" y="319892"/>
                </a:cubicBezTo>
                <a:cubicBezTo>
                  <a:pt x="10187" y="354393"/>
                  <a:pt x="23985" y="324137"/>
                  <a:pt x="6350" y="377042"/>
                </a:cubicBezTo>
                <a:lnTo>
                  <a:pt x="0" y="396092"/>
                </a:lnTo>
                <a:cubicBezTo>
                  <a:pt x="2117" y="548492"/>
                  <a:pt x="910" y="700974"/>
                  <a:pt x="6350" y="853292"/>
                </a:cubicBezTo>
                <a:cubicBezTo>
                  <a:pt x="8896" y="924582"/>
                  <a:pt x="13832" y="908056"/>
                  <a:pt x="25400" y="948542"/>
                </a:cubicBezTo>
                <a:cubicBezTo>
                  <a:pt x="32978" y="975066"/>
                  <a:pt x="33110" y="982103"/>
                  <a:pt x="38100" y="1012042"/>
                </a:cubicBezTo>
                <a:cubicBezTo>
                  <a:pt x="40217" y="1048025"/>
                  <a:pt x="36793" y="1084769"/>
                  <a:pt x="44450" y="1119992"/>
                </a:cubicBezTo>
                <a:cubicBezTo>
                  <a:pt x="47692" y="1134907"/>
                  <a:pt x="65023" y="1143612"/>
                  <a:pt x="69850" y="1158092"/>
                </a:cubicBezTo>
                <a:cubicBezTo>
                  <a:pt x="102615" y="1256386"/>
                  <a:pt x="65061" y="1154865"/>
                  <a:pt x="95250" y="1215242"/>
                </a:cubicBezTo>
                <a:cubicBezTo>
                  <a:pt x="98243" y="1221229"/>
                  <a:pt x="96867" y="1229559"/>
                  <a:pt x="101600" y="1234292"/>
                </a:cubicBezTo>
                <a:cubicBezTo>
                  <a:pt x="106333" y="1239025"/>
                  <a:pt x="114300" y="1238525"/>
                  <a:pt x="120650" y="1240642"/>
                </a:cubicBezTo>
                <a:cubicBezTo>
                  <a:pt x="132920" y="1277452"/>
                  <a:pt x="126078" y="1275857"/>
                  <a:pt x="152400" y="1297792"/>
                </a:cubicBezTo>
                <a:cubicBezTo>
                  <a:pt x="158263" y="1302678"/>
                  <a:pt x="165100" y="1306259"/>
                  <a:pt x="171450" y="1310492"/>
                </a:cubicBezTo>
                <a:cubicBezTo>
                  <a:pt x="173567" y="1318959"/>
                  <a:pt x="172053" y="1329324"/>
                  <a:pt x="177800" y="1335892"/>
                </a:cubicBezTo>
                <a:cubicBezTo>
                  <a:pt x="195781" y="1356442"/>
                  <a:pt x="212685" y="1360220"/>
                  <a:pt x="234950" y="1367642"/>
                </a:cubicBezTo>
                <a:cubicBezTo>
                  <a:pt x="239183" y="1376109"/>
                  <a:pt x="240957" y="1386349"/>
                  <a:pt x="247650" y="1393042"/>
                </a:cubicBezTo>
                <a:cubicBezTo>
                  <a:pt x="252383" y="1397775"/>
                  <a:pt x="260206" y="1397769"/>
                  <a:pt x="266700" y="1399392"/>
                </a:cubicBezTo>
                <a:cubicBezTo>
                  <a:pt x="277171" y="1402010"/>
                  <a:pt x="287914" y="1403401"/>
                  <a:pt x="298450" y="1405742"/>
                </a:cubicBezTo>
                <a:cubicBezTo>
                  <a:pt x="306969" y="1407635"/>
                  <a:pt x="315383" y="1409975"/>
                  <a:pt x="323850" y="1412092"/>
                </a:cubicBezTo>
                <a:lnTo>
                  <a:pt x="609600" y="1405742"/>
                </a:lnTo>
                <a:cubicBezTo>
                  <a:pt x="627313" y="1405033"/>
                  <a:pt x="652149" y="1397643"/>
                  <a:pt x="666750" y="1386692"/>
                </a:cubicBezTo>
                <a:cubicBezTo>
                  <a:pt x="676329" y="1379508"/>
                  <a:pt x="683201" y="1369247"/>
                  <a:pt x="692150" y="1361292"/>
                </a:cubicBezTo>
                <a:cubicBezTo>
                  <a:pt x="702280" y="1352288"/>
                  <a:pt x="713871" y="1345009"/>
                  <a:pt x="723900" y="1335892"/>
                </a:cubicBezTo>
                <a:cubicBezTo>
                  <a:pt x="783708" y="1281521"/>
                  <a:pt x="740125" y="1312375"/>
                  <a:pt x="781050" y="1285092"/>
                </a:cubicBezTo>
                <a:cubicBezTo>
                  <a:pt x="790421" y="1271035"/>
                  <a:pt x="798132" y="1256771"/>
                  <a:pt x="812800" y="1246992"/>
                </a:cubicBezTo>
                <a:cubicBezTo>
                  <a:pt x="818369" y="1243279"/>
                  <a:pt x="825863" y="1243635"/>
                  <a:pt x="831850" y="1240642"/>
                </a:cubicBezTo>
                <a:cubicBezTo>
                  <a:pt x="838676" y="1237229"/>
                  <a:pt x="843885" y="1230948"/>
                  <a:pt x="850900" y="1227942"/>
                </a:cubicBezTo>
                <a:cubicBezTo>
                  <a:pt x="858922" y="1224504"/>
                  <a:pt x="867909" y="1223990"/>
                  <a:pt x="876300" y="1221592"/>
                </a:cubicBezTo>
                <a:cubicBezTo>
                  <a:pt x="882736" y="1219753"/>
                  <a:pt x="889000" y="1217359"/>
                  <a:pt x="895350" y="1215242"/>
                </a:cubicBezTo>
                <a:cubicBezTo>
                  <a:pt x="908050" y="1202542"/>
                  <a:pt x="929094" y="1194566"/>
                  <a:pt x="933450" y="1177142"/>
                </a:cubicBezTo>
                <a:cubicBezTo>
                  <a:pt x="935567" y="1168675"/>
                  <a:pt x="936256" y="1159717"/>
                  <a:pt x="939800" y="1151742"/>
                </a:cubicBezTo>
                <a:cubicBezTo>
                  <a:pt x="944813" y="1140464"/>
                  <a:pt x="952309" y="1130458"/>
                  <a:pt x="958850" y="1119992"/>
                </a:cubicBezTo>
                <a:cubicBezTo>
                  <a:pt x="962895" y="1113520"/>
                  <a:pt x="968450" y="1107916"/>
                  <a:pt x="971550" y="1100942"/>
                </a:cubicBezTo>
                <a:cubicBezTo>
                  <a:pt x="976987" y="1088709"/>
                  <a:pt x="978263" y="1074816"/>
                  <a:pt x="984250" y="1062842"/>
                </a:cubicBezTo>
                <a:cubicBezTo>
                  <a:pt x="988483" y="1054375"/>
                  <a:pt x="992080" y="1045559"/>
                  <a:pt x="996950" y="1037442"/>
                </a:cubicBezTo>
                <a:cubicBezTo>
                  <a:pt x="1004803" y="1024354"/>
                  <a:pt x="1015524" y="1012994"/>
                  <a:pt x="1022350" y="999342"/>
                </a:cubicBezTo>
                <a:cubicBezTo>
                  <a:pt x="1043642" y="956758"/>
                  <a:pt x="1028431" y="991771"/>
                  <a:pt x="1041400" y="948542"/>
                </a:cubicBezTo>
                <a:cubicBezTo>
                  <a:pt x="1045247" y="935720"/>
                  <a:pt x="1054100" y="910442"/>
                  <a:pt x="1054100" y="910442"/>
                </a:cubicBezTo>
                <a:cubicBezTo>
                  <a:pt x="1051983" y="874459"/>
                  <a:pt x="1051167" y="838375"/>
                  <a:pt x="1047750" y="802492"/>
                </a:cubicBezTo>
                <a:cubicBezTo>
                  <a:pt x="1045452" y="778365"/>
                  <a:pt x="1038418" y="773556"/>
                  <a:pt x="1028700" y="751692"/>
                </a:cubicBezTo>
                <a:cubicBezTo>
                  <a:pt x="1024071" y="741276"/>
                  <a:pt x="1020629" y="730358"/>
                  <a:pt x="1016000" y="719942"/>
                </a:cubicBezTo>
                <a:cubicBezTo>
                  <a:pt x="1012155" y="711292"/>
                  <a:pt x="1006624" y="703405"/>
                  <a:pt x="1003300" y="694542"/>
                </a:cubicBezTo>
                <a:cubicBezTo>
                  <a:pt x="1000236" y="686370"/>
                  <a:pt x="1000014" y="677314"/>
                  <a:pt x="996950" y="669142"/>
                </a:cubicBezTo>
                <a:cubicBezTo>
                  <a:pt x="993626" y="660279"/>
                  <a:pt x="987979" y="652443"/>
                  <a:pt x="984250" y="643742"/>
                </a:cubicBezTo>
                <a:cubicBezTo>
                  <a:pt x="981613" y="637590"/>
                  <a:pt x="980017" y="631042"/>
                  <a:pt x="977900" y="624692"/>
                </a:cubicBezTo>
                <a:cubicBezTo>
                  <a:pt x="975783" y="607759"/>
                  <a:pt x="975387" y="590520"/>
                  <a:pt x="971550" y="573892"/>
                </a:cubicBezTo>
                <a:cubicBezTo>
                  <a:pt x="968987" y="562785"/>
                  <a:pt x="962455" y="552956"/>
                  <a:pt x="958850" y="542142"/>
                </a:cubicBezTo>
                <a:cubicBezTo>
                  <a:pt x="953977" y="527523"/>
                  <a:pt x="950822" y="512376"/>
                  <a:pt x="946150" y="497692"/>
                </a:cubicBezTo>
                <a:cubicBezTo>
                  <a:pt x="936003" y="465800"/>
                  <a:pt x="922517" y="434910"/>
                  <a:pt x="914400" y="402442"/>
                </a:cubicBezTo>
                <a:cubicBezTo>
                  <a:pt x="912283" y="393975"/>
                  <a:pt x="911407" y="385098"/>
                  <a:pt x="908050" y="377042"/>
                </a:cubicBezTo>
                <a:cubicBezTo>
                  <a:pt x="900768" y="359566"/>
                  <a:pt x="887242" y="344609"/>
                  <a:pt x="882650" y="326242"/>
                </a:cubicBezTo>
                <a:cubicBezTo>
                  <a:pt x="880533" y="317775"/>
                  <a:pt x="879364" y="309014"/>
                  <a:pt x="876300" y="300842"/>
                </a:cubicBezTo>
                <a:cubicBezTo>
                  <a:pt x="859601" y="256312"/>
                  <a:pt x="869323" y="293238"/>
                  <a:pt x="850900" y="256392"/>
                </a:cubicBezTo>
                <a:cubicBezTo>
                  <a:pt x="847907" y="250405"/>
                  <a:pt x="848731" y="242569"/>
                  <a:pt x="844550" y="237342"/>
                </a:cubicBezTo>
                <a:cubicBezTo>
                  <a:pt x="839782" y="231383"/>
                  <a:pt x="830896" y="230038"/>
                  <a:pt x="825500" y="224642"/>
                </a:cubicBezTo>
                <a:cubicBezTo>
                  <a:pt x="818016" y="217158"/>
                  <a:pt x="813934" y="206726"/>
                  <a:pt x="806450" y="199242"/>
                </a:cubicBezTo>
                <a:cubicBezTo>
                  <a:pt x="801054" y="193846"/>
                  <a:pt x="793194" y="191509"/>
                  <a:pt x="787400" y="186542"/>
                </a:cubicBezTo>
                <a:cubicBezTo>
                  <a:pt x="724062" y="132253"/>
                  <a:pt x="806566" y="190852"/>
                  <a:pt x="723900" y="135742"/>
                </a:cubicBezTo>
                <a:lnTo>
                  <a:pt x="704850" y="123042"/>
                </a:lnTo>
                <a:cubicBezTo>
                  <a:pt x="698500" y="118809"/>
                  <a:pt x="691196" y="115738"/>
                  <a:pt x="685800" y="110342"/>
                </a:cubicBezTo>
                <a:cubicBezTo>
                  <a:pt x="679450" y="103992"/>
                  <a:pt x="673839" y="96805"/>
                  <a:pt x="666750" y="91292"/>
                </a:cubicBezTo>
                <a:cubicBezTo>
                  <a:pt x="663253" y="88572"/>
                  <a:pt x="614688" y="60410"/>
                  <a:pt x="609600" y="46842"/>
                </a:cubicBezTo>
                <a:cubicBezTo>
                  <a:pt x="605884" y="36933"/>
                  <a:pt x="628650" y="4509"/>
                  <a:pt x="590550" y="2392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602413" y="4238625"/>
            <a:ext cx="1027112" cy="1274763"/>
          </a:xfrm>
          <a:custGeom>
            <a:avLst/>
            <a:gdLst>
              <a:gd name="connsiteX0" fmla="*/ 2117 w 1027583"/>
              <a:gd name="connsiteY0" fmla="*/ 22225 h 1274723"/>
              <a:gd name="connsiteX1" fmla="*/ 14817 w 1027583"/>
              <a:gd name="connsiteY1" fmla="*/ 193675 h 1274723"/>
              <a:gd name="connsiteX2" fmla="*/ 21167 w 1027583"/>
              <a:gd name="connsiteY2" fmla="*/ 263525 h 1274723"/>
              <a:gd name="connsiteX3" fmla="*/ 46567 w 1027583"/>
              <a:gd name="connsiteY3" fmla="*/ 422275 h 1274723"/>
              <a:gd name="connsiteX4" fmla="*/ 84667 w 1027583"/>
              <a:gd name="connsiteY4" fmla="*/ 568325 h 1274723"/>
              <a:gd name="connsiteX5" fmla="*/ 97367 w 1027583"/>
              <a:gd name="connsiteY5" fmla="*/ 619125 h 1274723"/>
              <a:gd name="connsiteX6" fmla="*/ 103717 w 1027583"/>
              <a:gd name="connsiteY6" fmla="*/ 644525 h 1274723"/>
              <a:gd name="connsiteX7" fmla="*/ 116417 w 1027583"/>
              <a:gd name="connsiteY7" fmla="*/ 676275 h 1274723"/>
              <a:gd name="connsiteX8" fmla="*/ 129117 w 1027583"/>
              <a:gd name="connsiteY8" fmla="*/ 746125 h 1274723"/>
              <a:gd name="connsiteX9" fmla="*/ 167217 w 1027583"/>
              <a:gd name="connsiteY9" fmla="*/ 822325 h 1274723"/>
              <a:gd name="connsiteX10" fmla="*/ 224367 w 1027583"/>
              <a:gd name="connsiteY10" fmla="*/ 936625 h 1274723"/>
              <a:gd name="connsiteX11" fmla="*/ 237067 w 1027583"/>
              <a:gd name="connsiteY11" fmla="*/ 962025 h 1274723"/>
              <a:gd name="connsiteX12" fmla="*/ 249767 w 1027583"/>
              <a:gd name="connsiteY12" fmla="*/ 981075 h 1274723"/>
              <a:gd name="connsiteX13" fmla="*/ 275167 w 1027583"/>
              <a:gd name="connsiteY13" fmla="*/ 1038225 h 1274723"/>
              <a:gd name="connsiteX14" fmla="*/ 294217 w 1027583"/>
              <a:gd name="connsiteY14" fmla="*/ 1050925 h 1274723"/>
              <a:gd name="connsiteX15" fmla="*/ 325967 w 1027583"/>
              <a:gd name="connsiteY15" fmla="*/ 1101725 h 1274723"/>
              <a:gd name="connsiteX16" fmla="*/ 383117 w 1027583"/>
              <a:gd name="connsiteY16" fmla="*/ 1165225 h 1274723"/>
              <a:gd name="connsiteX17" fmla="*/ 433917 w 1027583"/>
              <a:gd name="connsiteY17" fmla="*/ 1203325 h 1274723"/>
              <a:gd name="connsiteX18" fmla="*/ 472017 w 1027583"/>
              <a:gd name="connsiteY18" fmla="*/ 1241425 h 1274723"/>
              <a:gd name="connsiteX19" fmla="*/ 529167 w 1027583"/>
              <a:gd name="connsiteY19" fmla="*/ 1273175 h 1274723"/>
              <a:gd name="connsiteX20" fmla="*/ 668867 w 1027583"/>
              <a:gd name="connsiteY20" fmla="*/ 1260475 h 1274723"/>
              <a:gd name="connsiteX21" fmla="*/ 713317 w 1027583"/>
              <a:gd name="connsiteY21" fmla="*/ 1235075 h 1274723"/>
              <a:gd name="connsiteX22" fmla="*/ 738717 w 1027583"/>
              <a:gd name="connsiteY22" fmla="*/ 1216025 h 1274723"/>
              <a:gd name="connsiteX23" fmla="*/ 776817 w 1027583"/>
              <a:gd name="connsiteY23" fmla="*/ 1177925 h 1274723"/>
              <a:gd name="connsiteX24" fmla="*/ 789517 w 1027583"/>
              <a:gd name="connsiteY24" fmla="*/ 1158875 h 1274723"/>
              <a:gd name="connsiteX25" fmla="*/ 827617 w 1027583"/>
              <a:gd name="connsiteY25" fmla="*/ 1127125 h 1274723"/>
              <a:gd name="connsiteX26" fmla="*/ 865717 w 1027583"/>
              <a:gd name="connsiteY26" fmla="*/ 1089025 h 1274723"/>
              <a:gd name="connsiteX27" fmla="*/ 903817 w 1027583"/>
              <a:gd name="connsiteY27" fmla="*/ 1063625 h 1274723"/>
              <a:gd name="connsiteX28" fmla="*/ 954617 w 1027583"/>
              <a:gd name="connsiteY28" fmla="*/ 1025525 h 1274723"/>
              <a:gd name="connsiteX29" fmla="*/ 973667 w 1027583"/>
              <a:gd name="connsiteY29" fmla="*/ 1012825 h 1274723"/>
              <a:gd name="connsiteX30" fmla="*/ 992717 w 1027583"/>
              <a:gd name="connsiteY30" fmla="*/ 993775 h 1274723"/>
              <a:gd name="connsiteX31" fmla="*/ 1018117 w 1027583"/>
              <a:gd name="connsiteY31" fmla="*/ 955675 h 1274723"/>
              <a:gd name="connsiteX32" fmla="*/ 1024467 w 1027583"/>
              <a:gd name="connsiteY32" fmla="*/ 885825 h 1274723"/>
              <a:gd name="connsiteX33" fmla="*/ 1011767 w 1027583"/>
              <a:gd name="connsiteY33" fmla="*/ 727075 h 1274723"/>
              <a:gd name="connsiteX34" fmla="*/ 1005417 w 1027583"/>
              <a:gd name="connsiteY34" fmla="*/ 669925 h 1274723"/>
              <a:gd name="connsiteX35" fmla="*/ 999067 w 1027583"/>
              <a:gd name="connsiteY35" fmla="*/ 650875 h 1274723"/>
              <a:gd name="connsiteX36" fmla="*/ 935567 w 1027583"/>
              <a:gd name="connsiteY36" fmla="*/ 606425 h 1274723"/>
              <a:gd name="connsiteX37" fmla="*/ 878417 w 1027583"/>
              <a:gd name="connsiteY37" fmla="*/ 561975 h 1274723"/>
              <a:gd name="connsiteX38" fmla="*/ 853017 w 1027583"/>
              <a:gd name="connsiteY38" fmla="*/ 542925 h 1274723"/>
              <a:gd name="connsiteX39" fmla="*/ 802217 w 1027583"/>
              <a:gd name="connsiteY39" fmla="*/ 511175 h 1274723"/>
              <a:gd name="connsiteX40" fmla="*/ 770467 w 1027583"/>
              <a:gd name="connsiteY40" fmla="*/ 479425 h 1274723"/>
              <a:gd name="connsiteX41" fmla="*/ 732367 w 1027583"/>
              <a:gd name="connsiteY41" fmla="*/ 466725 h 1274723"/>
              <a:gd name="connsiteX42" fmla="*/ 681567 w 1027583"/>
              <a:gd name="connsiteY42" fmla="*/ 434975 h 1274723"/>
              <a:gd name="connsiteX43" fmla="*/ 637117 w 1027583"/>
              <a:gd name="connsiteY43" fmla="*/ 396875 h 1274723"/>
              <a:gd name="connsiteX44" fmla="*/ 611717 w 1027583"/>
              <a:gd name="connsiteY44" fmla="*/ 384175 h 1274723"/>
              <a:gd name="connsiteX45" fmla="*/ 554567 w 1027583"/>
              <a:gd name="connsiteY45" fmla="*/ 339725 h 1274723"/>
              <a:gd name="connsiteX46" fmla="*/ 535517 w 1027583"/>
              <a:gd name="connsiteY46" fmla="*/ 320675 h 1274723"/>
              <a:gd name="connsiteX47" fmla="*/ 497417 w 1027583"/>
              <a:gd name="connsiteY47" fmla="*/ 295275 h 1274723"/>
              <a:gd name="connsiteX48" fmla="*/ 446617 w 1027583"/>
              <a:gd name="connsiteY48" fmla="*/ 276225 h 1274723"/>
              <a:gd name="connsiteX49" fmla="*/ 395817 w 1027583"/>
              <a:gd name="connsiteY49" fmla="*/ 263525 h 1274723"/>
              <a:gd name="connsiteX50" fmla="*/ 351367 w 1027583"/>
              <a:gd name="connsiteY50" fmla="*/ 231775 h 1274723"/>
              <a:gd name="connsiteX51" fmla="*/ 325967 w 1027583"/>
              <a:gd name="connsiteY51" fmla="*/ 212725 h 1274723"/>
              <a:gd name="connsiteX52" fmla="*/ 262467 w 1027583"/>
              <a:gd name="connsiteY52" fmla="*/ 193675 h 1274723"/>
              <a:gd name="connsiteX53" fmla="*/ 224367 w 1027583"/>
              <a:gd name="connsiteY53" fmla="*/ 174625 h 1274723"/>
              <a:gd name="connsiteX54" fmla="*/ 205317 w 1027583"/>
              <a:gd name="connsiteY54" fmla="*/ 161925 h 1274723"/>
              <a:gd name="connsiteX55" fmla="*/ 154517 w 1027583"/>
              <a:gd name="connsiteY55" fmla="*/ 149225 h 1274723"/>
              <a:gd name="connsiteX56" fmla="*/ 116417 w 1027583"/>
              <a:gd name="connsiteY56" fmla="*/ 117475 h 1274723"/>
              <a:gd name="connsiteX57" fmla="*/ 97367 w 1027583"/>
              <a:gd name="connsiteY57" fmla="*/ 111125 h 1274723"/>
              <a:gd name="connsiteX58" fmla="*/ 84667 w 1027583"/>
              <a:gd name="connsiteY58" fmla="*/ 92075 h 1274723"/>
              <a:gd name="connsiteX59" fmla="*/ 65617 w 1027583"/>
              <a:gd name="connsiteY59" fmla="*/ 85725 h 1274723"/>
              <a:gd name="connsiteX60" fmla="*/ 27517 w 1027583"/>
              <a:gd name="connsiteY60" fmla="*/ 60325 h 1274723"/>
              <a:gd name="connsiteX61" fmla="*/ 27517 w 1027583"/>
              <a:gd name="connsiteY61" fmla="*/ 60325 h 1274723"/>
              <a:gd name="connsiteX62" fmla="*/ 2117 w 1027583"/>
              <a:gd name="connsiteY62" fmla="*/ 22225 h 127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27583" h="1274723">
                <a:moveTo>
                  <a:pt x="2117" y="22225"/>
                </a:moveTo>
                <a:cubicBezTo>
                  <a:pt x="0" y="44450"/>
                  <a:pt x="1680" y="68878"/>
                  <a:pt x="14817" y="193675"/>
                </a:cubicBezTo>
                <a:cubicBezTo>
                  <a:pt x="17264" y="216926"/>
                  <a:pt x="17951" y="240368"/>
                  <a:pt x="21167" y="263525"/>
                </a:cubicBezTo>
                <a:cubicBezTo>
                  <a:pt x="28539" y="316605"/>
                  <a:pt x="33040" y="370421"/>
                  <a:pt x="46567" y="422275"/>
                </a:cubicBezTo>
                <a:cubicBezTo>
                  <a:pt x="59267" y="470958"/>
                  <a:pt x="72095" y="519608"/>
                  <a:pt x="84667" y="568325"/>
                </a:cubicBezTo>
                <a:cubicBezTo>
                  <a:pt x="89028" y="585226"/>
                  <a:pt x="93134" y="602192"/>
                  <a:pt x="97367" y="619125"/>
                </a:cubicBezTo>
                <a:cubicBezTo>
                  <a:pt x="99484" y="627592"/>
                  <a:pt x="100476" y="636422"/>
                  <a:pt x="103717" y="644525"/>
                </a:cubicBezTo>
                <a:cubicBezTo>
                  <a:pt x="107950" y="655108"/>
                  <a:pt x="113142" y="665357"/>
                  <a:pt x="116417" y="676275"/>
                </a:cubicBezTo>
                <a:cubicBezTo>
                  <a:pt x="128590" y="716851"/>
                  <a:pt x="117059" y="701911"/>
                  <a:pt x="129117" y="746125"/>
                </a:cubicBezTo>
                <a:cubicBezTo>
                  <a:pt x="137395" y="776479"/>
                  <a:pt x="152270" y="793790"/>
                  <a:pt x="167217" y="822325"/>
                </a:cubicBezTo>
                <a:cubicBezTo>
                  <a:pt x="186982" y="860059"/>
                  <a:pt x="205317" y="898525"/>
                  <a:pt x="224367" y="936625"/>
                </a:cubicBezTo>
                <a:cubicBezTo>
                  <a:pt x="228600" y="945092"/>
                  <a:pt x="231816" y="954149"/>
                  <a:pt x="237067" y="962025"/>
                </a:cubicBezTo>
                <a:cubicBezTo>
                  <a:pt x="241300" y="968375"/>
                  <a:pt x="246667" y="974101"/>
                  <a:pt x="249767" y="981075"/>
                </a:cubicBezTo>
                <a:cubicBezTo>
                  <a:pt x="259827" y="1003711"/>
                  <a:pt x="257922" y="1020980"/>
                  <a:pt x="275167" y="1038225"/>
                </a:cubicBezTo>
                <a:cubicBezTo>
                  <a:pt x="280563" y="1043621"/>
                  <a:pt x="287867" y="1046692"/>
                  <a:pt x="294217" y="1050925"/>
                </a:cubicBezTo>
                <a:cubicBezTo>
                  <a:pt x="314108" y="1090706"/>
                  <a:pt x="298490" y="1063257"/>
                  <a:pt x="325967" y="1101725"/>
                </a:cubicBezTo>
                <a:cubicBezTo>
                  <a:pt x="345355" y="1128868"/>
                  <a:pt x="346821" y="1141028"/>
                  <a:pt x="383117" y="1165225"/>
                </a:cubicBezTo>
                <a:cubicBezTo>
                  <a:pt x="403889" y="1179073"/>
                  <a:pt x="413177" y="1184470"/>
                  <a:pt x="433917" y="1203325"/>
                </a:cubicBezTo>
                <a:cubicBezTo>
                  <a:pt x="447207" y="1215407"/>
                  <a:pt x="457073" y="1231462"/>
                  <a:pt x="472017" y="1241425"/>
                </a:cubicBezTo>
                <a:cubicBezTo>
                  <a:pt x="515686" y="1270538"/>
                  <a:pt x="495637" y="1261998"/>
                  <a:pt x="529167" y="1273175"/>
                </a:cubicBezTo>
                <a:cubicBezTo>
                  <a:pt x="545386" y="1272274"/>
                  <a:pt x="630873" y="1274723"/>
                  <a:pt x="668867" y="1260475"/>
                </a:cubicBezTo>
                <a:cubicBezTo>
                  <a:pt x="684533" y="1254600"/>
                  <a:pt x="699742" y="1244771"/>
                  <a:pt x="713317" y="1235075"/>
                </a:cubicBezTo>
                <a:cubicBezTo>
                  <a:pt x="721929" y="1228924"/>
                  <a:pt x="730850" y="1223105"/>
                  <a:pt x="738717" y="1216025"/>
                </a:cubicBezTo>
                <a:cubicBezTo>
                  <a:pt x="752067" y="1204010"/>
                  <a:pt x="766854" y="1192869"/>
                  <a:pt x="776817" y="1177925"/>
                </a:cubicBezTo>
                <a:cubicBezTo>
                  <a:pt x="781050" y="1171575"/>
                  <a:pt x="784631" y="1164738"/>
                  <a:pt x="789517" y="1158875"/>
                </a:cubicBezTo>
                <a:cubicBezTo>
                  <a:pt x="820540" y="1121648"/>
                  <a:pt x="795506" y="1155668"/>
                  <a:pt x="827617" y="1127125"/>
                </a:cubicBezTo>
                <a:cubicBezTo>
                  <a:pt x="841041" y="1115193"/>
                  <a:pt x="850773" y="1098988"/>
                  <a:pt x="865717" y="1089025"/>
                </a:cubicBezTo>
                <a:cubicBezTo>
                  <a:pt x="878417" y="1080558"/>
                  <a:pt x="891606" y="1072783"/>
                  <a:pt x="903817" y="1063625"/>
                </a:cubicBezTo>
                <a:cubicBezTo>
                  <a:pt x="920750" y="1050925"/>
                  <a:pt x="937005" y="1037266"/>
                  <a:pt x="954617" y="1025525"/>
                </a:cubicBezTo>
                <a:cubicBezTo>
                  <a:pt x="960967" y="1021292"/>
                  <a:pt x="967804" y="1017711"/>
                  <a:pt x="973667" y="1012825"/>
                </a:cubicBezTo>
                <a:cubicBezTo>
                  <a:pt x="980566" y="1007076"/>
                  <a:pt x="987204" y="1000864"/>
                  <a:pt x="992717" y="993775"/>
                </a:cubicBezTo>
                <a:cubicBezTo>
                  <a:pt x="1002088" y="981727"/>
                  <a:pt x="1018117" y="955675"/>
                  <a:pt x="1018117" y="955675"/>
                </a:cubicBezTo>
                <a:cubicBezTo>
                  <a:pt x="1020234" y="932392"/>
                  <a:pt x="1024467" y="909204"/>
                  <a:pt x="1024467" y="885825"/>
                </a:cubicBezTo>
                <a:cubicBezTo>
                  <a:pt x="1024467" y="770818"/>
                  <a:pt x="1027583" y="790340"/>
                  <a:pt x="1011767" y="727075"/>
                </a:cubicBezTo>
                <a:cubicBezTo>
                  <a:pt x="1009650" y="708025"/>
                  <a:pt x="1008568" y="688831"/>
                  <a:pt x="1005417" y="669925"/>
                </a:cubicBezTo>
                <a:cubicBezTo>
                  <a:pt x="1004317" y="663323"/>
                  <a:pt x="1003352" y="656017"/>
                  <a:pt x="999067" y="650875"/>
                </a:cubicBezTo>
                <a:cubicBezTo>
                  <a:pt x="992877" y="643447"/>
                  <a:pt x="937157" y="607726"/>
                  <a:pt x="935567" y="606425"/>
                </a:cubicBezTo>
                <a:cubicBezTo>
                  <a:pt x="821259" y="512900"/>
                  <a:pt x="965185" y="616205"/>
                  <a:pt x="878417" y="561975"/>
                </a:cubicBezTo>
                <a:cubicBezTo>
                  <a:pt x="869442" y="556366"/>
                  <a:pt x="861823" y="548796"/>
                  <a:pt x="853017" y="542925"/>
                </a:cubicBezTo>
                <a:cubicBezTo>
                  <a:pt x="849884" y="540837"/>
                  <a:pt x="809794" y="517805"/>
                  <a:pt x="802217" y="511175"/>
                </a:cubicBezTo>
                <a:cubicBezTo>
                  <a:pt x="790953" y="501319"/>
                  <a:pt x="783094" y="487460"/>
                  <a:pt x="770467" y="479425"/>
                </a:cubicBezTo>
                <a:cubicBezTo>
                  <a:pt x="759173" y="472238"/>
                  <a:pt x="744341" y="472712"/>
                  <a:pt x="732367" y="466725"/>
                </a:cubicBezTo>
                <a:cubicBezTo>
                  <a:pt x="714507" y="457795"/>
                  <a:pt x="695687" y="449095"/>
                  <a:pt x="681567" y="434975"/>
                </a:cubicBezTo>
                <a:cubicBezTo>
                  <a:pt x="664250" y="417658"/>
                  <a:pt x="658840" y="410452"/>
                  <a:pt x="637117" y="396875"/>
                </a:cubicBezTo>
                <a:cubicBezTo>
                  <a:pt x="629090" y="391858"/>
                  <a:pt x="619500" y="389563"/>
                  <a:pt x="611717" y="384175"/>
                </a:cubicBezTo>
                <a:cubicBezTo>
                  <a:pt x="591874" y="370438"/>
                  <a:pt x="571632" y="356790"/>
                  <a:pt x="554567" y="339725"/>
                </a:cubicBezTo>
                <a:cubicBezTo>
                  <a:pt x="548217" y="333375"/>
                  <a:pt x="542606" y="326188"/>
                  <a:pt x="535517" y="320675"/>
                </a:cubicBezTo>
                <a:cubicBezTo>
                  <a:pt x="523469" y="311304"/>
                  <a:pt x="512225" y="298977"/>
                  <a:pt x="497417" y="295275"/>
                </a:cubicBezTo>
                <a:cubicBezTo>
                  <a:pt x="450588" y="283568"/>
                  <a:pt x="493105" y="296149"/>
                  <a:pt x="446617" y="276225"/>
                </a:cubicBezTo>
                <a:cubicBezTo>
                  <a:pt x="429532" y="268903"/>
                  <a:pt x="414453" y="267252"/>
                  <a:pt x="395817" y="263525"/>
                </a:cubicBezTo>
                <a:cubicBezTo>
                  <a:pt x="312806" y="201267"/>
                  <a:pt x="416364" y="278201"/>
                  <a:pt x="351367" y="231775"/>
                </a:cubicBezTo>
                <a:cubicBezTo>
                  <a:pt x="342755" y="225624"/>
                  <a:pt x="335433" y="217458"/>
                  <a:pt x="325967" y="212725"/>
                </a:cubicBezTo>
                <a:cubicBezTo>
                  <a:pt x="310507" y="204995"/>
                  <a:pt x="280697" y="198233"/>
                  <a:pt x="262467" y="193675"/>
                </a:cubicBezTo>
                <a:cubicBezTo>
                  <a:pt x="207872" y="157279"/>
                  <a:pt x="276947" y="200915"/>
                  <a:pt x="224367" y="174625"/>
                </a:cubicBezTo>
                <a:cubicBezTo>
                  <a:pt x="217541" y="171212"/>
                  <a:pt x="212463" y="164605"/>
                  <a:pt x="205317" y="161925"/>
                </a:cubicBezTo>
                <a:cubicBezTo>
                  <a:pt x="176334" y="151056"/>
                  <a:pt x="178019" y="160976"/>
                  <a:pt x="154517" y="149225"/>
                </a:cubicBezTo>
                <a:cubicBezTo>
                  <a:pt x="112966" y="128450"/>
                  <a:pt x="158548" y="145562"/>
                  <a:pt x="116417" y="117475"/>
                </a:cubicBezTo>
                <a:cubicBezTo>
                  <a:pt x="110848" y="113762"/>
                  <a:pt x="103717" y="113242"/>
                  <a:pt x="97367" y="111125"/>
                </a:cubicBezTo>
                <a:cubicBezTo>
                  <a:pt x="93134" y="104775"/>
                  <a:pt x="90626" y="96843"/>
                  <a:pt x="84667" y="92075"/>
                </a:cubicBezTo>
                <a:cubicBezTo>
                  <a:pt x="79440" y="87894"/>
                  <a:pt x="71468" y="88976"/>
                  <a:pt x="65617" y="85725"/>
                </a:cubicBezTo>
                <a:cubicBezTo>
                  <a:pt x="52274" y="78312"/>
                  <a:pt x="40217" y="68792"/>
                  <a:pt x="27517" y="60325"/>
                </a:cubicBezTo>
                <a:lnTo>
                  <a:pt x="27517" y="60325"/>
                </a:lnTo>
                <a:cubicBezTo>
                  <a:pt x="5120" y="37928"/>
                  <a:pt x="4234" y="0"/>
                  <a:pt x="2117" y="22225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026150" y="5160963"/>
            <a:ext cx="1104900" cy="1030287"/>
          </a:xfrm>
          <a:custGeom>
            <a:avLst/>
            <a:gdLst>
              <a:gd name="connsiteX0" fmla="*/ 222250 w 1104900"/>
              <a:gd name="connsiteY0" fmla="*/ 13758 h 1029758"/>
              <a:gd name="connsiteX1" fmla="*/ 196850 w 1104900"/>
              <a:gd name="connsiteY1" fmla="*/ 96308 h 1029758"/>
              <a:gd name="connsiteX2" fmla="*/ 177800 w 1104900"/>
              <a:gd name="connsiteY2" fmla="*/ 134408 h 1029758"/>
              <a:gd name="connsiteX3" fmla="*/ 152400 w 1104900"/>
              <a:gd name="connsiteY3" fmla="*/ 216958 h 1029758"/>
              <a:gd name="connsiteX4" fmla="*/ 139700 w 1104900"/>
              <a:gd name="connsiteY4" fmla="*/ 242358 h 1029758"/>
              <a:gd name="connsiteX5" fmla="*/ 127000 w 1104900"/>
              <a:gd name="connsiteY5" fmla="*/ 286808 h 1029758"/>
              <a:gd name="connsiteX6" fmla="*/ 114300 w 1104900"/>
              <a:gd name="connsiteY6" fmla="*/ 318558 h 1029758"/>
              <a:gd name="connsiteX7" fmla="*/ 107950 w 1104900"/>
              <a:gd name="connsiteY7" fmla="*/ 343958 h 1029758"/>
              <a:gd name="connsiteX8" fmla="*/ 95250 w 1104900"/>
              <a:gd name="connsiteY8" fmla="*/ 363008 h 1029758"/>
              <a:gd name="connsiteX9" fmla="*/ 82550 w 1104900"/>
              <a:gd name="connsiteY9" fmla="*/ 401108 h 1029758"/>
              <a:gd name="connsiteX10" fmla="*/ 69850 w 1104900"/>
              <a:gd name="connsiteY10" fmla="*/ 420158 h 1029758"/>
              <a:gd name="connsiteX11" fmla="*/ 57150 w 1104900"/>
              <a:gd name="connsiteY11" fmla="*/ 458258 h 1029758"/>
              <a:gd name="connsiteX12" fmla="*/ 44450 w 1104900"/>
              <a:gd name="connsiteY12" fmla="*/ 483658 h 1029758"/>
              <a:gd name="connsiteX13" fmla="*/ 31750 w 1104900"/>
              <a:gd name="connsiteY13" fmla="*/ 502708 h 1029758"/>
              <a:gd name="connsiteX14" fmla="*/ 19050 w 1104900"/>
              <a:gd name="connsiteY14" fmla="*/ 540808 h 1029758"/>
              <a:gd name="connsiteX15" fmla="*/ 12700 w 1104900"/>
              <a:gd name="connsiteY15" fmla="*/ 566208 h 1029758"/>
              <a:gd name="connsiteX16" fmla="*/ 0 w 1104900"/>
              <a:gd name="connsiteY16" fmla="*/ 604308 h 1029758"/>
              <a:gd name="connsiteX17" fmla="*/ 6350 w 1104900"/>
              <a:gd name="connsiteY17" fmla="*/ 750358 h 1029758"/>
              <a:gd name="connsiteX18" fmla="*/ 19050 w 1104900"/>
              <a:gd name="connsiteY18" fmla="*/ 782108 h 1029758"/>
              <a:gd name="connsiteX19" fmla="*/ 57150 w 1104900"/>
              <a:gd name="connsiteY19" fmla="*/ 820208 h 1029758"/>
              <a:gd name="connsiteX20" fmla="*/ 76200 w 1104900"/>
              <a:gd name="connsiteY20" fmla="*/ 839258 h 1029758"/>
              <a:gd name="connsiteX21" fmla="*/ 95250 w 1104900"/>
              <a:gd name="connsiteY21" fmla="*/ 858308 h 1029758"/>
              <a:gd name="connsiteX22" fmla="*/ 114300 w 1104900"/>
              <a:gd name="connsiteY22" fmla="*/ 877358 h 1029758"/>
              <a:gd name="connsiteX23" fmla="*/ 133350 w 1104900"/>
              <a:gd name="connsiteY23" fmla="*/ 890058 h 1029758"/>
              <a:gd name="connsiteX24" fmla="*/ 158750 w 1104900"/>
              <a:gd name="connsiteY24" fmla="*/ 909108 h 1029758"/>
              <a:gd name="connsiteX25" fmla="*/ 209550 w 1104900"/>
              <a:gd name="connsiteY25" fmla="*/ 934508 h 1029758"/>
              <a:gd name="connsiteX26" fmla="*/ 228600 w 1104900"/>
              <a:gd name="connsiteY26" fmla="*/ 959908 h 1029758"/>
              <a:gd name="connsiteX27" fmla="*/ 241300 w 1104900"/>
              <a:gd name="connsiteY27" fmla="*/ 978958 h 1029758"/>
              <a:gd name="connsiteX28" fmla="*/ 260350 w 1104900"/>
              <a:gd name="connsiteY28" fmla="*/ 985308 h 1029758"/>
              <a:gd name="connsiteX29" fmla="*/ 279400 w 1104900"/>
              <a:gd name="connsiteY29" fmla="*/ 1004358 h 1029758"/>
              <a:gd name="connsiteX30" fmla="*/ 317500 w 1104900"/>
              <a:gd name="connsiteY30" fmla="*/ 1017058 h 1029758"/>
              <a:gd name="connsiteX31" fmla="*/ 342900 w 1104900"/>
              <a:gd name="connsiteY31" fmla="*/ 1029758 h 1029758"/>
              <a:gd name="connsiteX32" fmla="*/ 590550 w 1104900"/>
              <a:gd name="connsiteY32" fmla="*/ 1023408 h 1029758"/>
              <a:gd name="connsiteX33" fmla="*/ 685800 w 1104900"/>
              <a:gd name="connsiteY33" fmla="*/ 1010708 h 1029758"/>
              <a:gd name="connsiteX34" fmla="*/ 704850 w 1104900"/>
              <a:gd name="connsiteY34" fmla="*/ 1004358 h 1029758"/>
              <a:gd name="connsiteX35" fmla="*/ 762000 w 1104900"/>
              <a:gd name="connsiteY35" fmla="*/ 991658 h 1029758"/>
              <a:gd name="connsiteX36" fmla="*/ 844550 w 1104900"/>
              <a:gd name="connsiteY36" fmla="*/ 985308 h 1029758"/>
              <a:gd name="connsiteX37" fmla="*/ 889000 w 1104900"/>
              <a:gd name="connsiteY37" fmla="*/ 972608 h 1029758"/>
              <a:gd name="connsiteX38" fmla="*/ 933450 w 1104900"/>
              <a:gd name="connsiteY38" fmla="*/ 959908 h 1029758"/>
              <a:gd name="connsiteX39" fmla="*/ 971550 w 1104900"/>
              <a:gd name="connsiteY39" fmla="*/ 934508 h 1029758"/>
              <a:gd name="connsiteX40" fmla="*/ 990600 w 1104900"/>
              <a:gd name="connsiteY40" fmla="*/ 921808 h 1029758"/>
              <a:gd name="connsiteX41" fmla="*/ 1035050 w 1104900"/>
              <a:gd name="connsiteY41" fmla="*/ 890058 h 1029758"/>
              <a:gd name="connsiteX42" fmla="*/ 1041400 w 1104900"/>
              <a:gd name="connsiteY42" fmla="*/ 871008 h 1029758"/>
              <a:gd name="connsiteX43" fmla="*/ 1073150 w 1104900"/>
              <a:gd name="connsiteY43" fmla="*/ 839258 h 1029758"/>
              <a:gd name="connsiteX44" fmla="*/ 1104900 w 1104900"/>
              <a:gd name="connsiteY44" fmla="*/ 782108 h 1029758"/>
              <a:gd name="connsiteX45" fmla="*/ 1098550 w 1104900"/>
              <a:gd name="connsiteY45" fmla="*/ 591608 h 1029758"/>
              <a:gd name="connsiteX46" fmla="*/ 1092200 w 1104900"/>
              <a:gd name="connsiteY46" fmla="*/ 572558 h 1029758"/>
              <a:gd name="connsiteX47" fmla="*/ 1073150 w 1104900"/>
              <a:gd name="connsiteY47" fmla="*/ 547158 h 1029758"/>
              <a:gd name="connsiteX48" fmla="*/ 1054100 w 1104900"/>
              <a:gd name="connsiteY48" fmla="*/ 528108 h 1029758"/>
              <a:gd name="connsiteX49" fmla="*/ 1041400 w 1104900"/>
              <a:gd name="connsiteY49" fmla="*/ 509058 h 1029758"/>
              <a:gd name="connsiteX50" fmla="*/ 1022350 w 1104900"/>
              <a:gd name="connsiteY50" fmla="*/ 502708 h 1029758"/>
              <a:gd name="connsiteX51" fmla="*/ 1003300 w 1104900"/>
              <a:gd name="connsiteY51" fmla="*/ 490008 h 1029758"/>
              <a:gd name="connsiteX52" fmla="*/ 977900 w 1104900"/>
              <a:gd name="connsiteY52" fmla="*/ 477308 h 1029758"/>
              <a:gd name="connsiteX53" fmla="*/ 939800 w 1104900"/>
              <a:gd name="connsiteY53" fmla="*/ 451908 h 1029758"/>
              <a:gd name="connsiteX54" fmla="*/ 927100 w 1104900"/>
              <a:gd name="connsiteY54" fmla="*/ 426508 h 1029758"/>
              <a:gd name="connsiteX55" fmla="*/ 920750 w 1104900"/>
              <a:gd name="connsiteY55" fmla="*/ 401108 h 1029758"/>
              <a:gd name="connsiteX56" fmla="*/ 876300 w 1104900"/>
              <a:gd name="connsiteY56" fmla="*/ 363008 h 1029758"/>
              <a:gd name="connsiteX57" fmla="*/ 857250 w 1104900"/>
              <a:gd name="connsiteY57" fmla="*/ 343958 h 1029758"/>
              <a:gd name="connsiteX58" fmla="*/ 800100 w 1104900"/>
              <a:gd name="connsiteY58" fmla="*/ 337608 h 1029758"/>
              <a:gd name="connsiteX59" fmla="*/ 768350 w 1104900"/>
              <a:gd name="connsiteY59" fmla="*/ 331258 h 1029758"/>
              <a:gd name="connsiteX60" fmla="*/ 730250 w 1104900"/>
              <a:gd name="connsiteY60" fmla="*/ 312208 h 1029758"/>
              <a:gd name="connsiteX61" fmla="*/ 698500 w 1104900"/>
              <a:gd name="connsiteY61" fmla="*/ 299508 h 1029758"/>
              <a:gd name="connsiteX62" fmla="*/ 647700 w 1104900"/>
              <a:gd name="connsiteY62" fmla="*/ 274108 h 1029758"/>
              <a:gd name="connsiteX63" fmla="*/ 609600 w 1104900"/>
              <a:gd name="connsiteY63" fmla="*/ 255058 h 1029758"/>
              <a:gd name="connsiteX64" fmla="*/ 590550 w 1104900"/>
              <a:gd name="connsiteY64" fmla="*/ 236008 h 1029758"/>
              <a:gd name="connsiteX65" fmla="*/ 546100 w 1104900"/>
              <a:gd name="connsiteY65" fmla="*/ 223308 h 1029758"/>
              <a:gd name="connsiteX66" fmla="*/ 520700 w 1104900"/>
              <a:gd name="connsiteY66" fmla="*/ 210608 h 1029758"/>
              <a:gd name="connsiteX67" fmla="*/ 501650 w 1104900"/>
              <a:gd name="connsiteY67" fmla="*/ 204258 h 1029758"/>
              <a:gd name="connsiteX68" fmla="*/ 463550 w 1104900"/>
              <a:gd name="connsiteY68" fmla="*/ 185208 h 1029758"/>
              <a:gd name="connsiteX69" fmla="*/ 431800 w 1104900"/>
              <a:gd name="connsiteY69" fmla="*/ 159808 h 1029758"/>
              <a:gd name="connsiteX70" fmla="*/ 374650 w 1104900"/>
              <a:gd name="connsiteY70" fmla="*/ 115358 h 1029758"/>
              <a:gd name="connsiteX71" fmla="*/ 336550 w 1104900"/>
              <a:gd name="connsiteY71" fmla="*/ 89958 h 1029758"/>
              <a:gd name="connsiteX72" fmla="*/ 317500 w 1104900"/>
              <a:gd name="connsiteY72" fmla="*/ 70908 h 1029758"/>
              <a:gd name="connsiteX73" fmla="*/ 298450 w 1104900"/>
              <a:gd name="connsiteY73" fmla="*/ 64558 h 1029758"/>
              <a:gd name="connsiteX74" fmla="*/ 260350 w 1104900"/>
              <a:gd name="connsiteY74" fmla="*/ 39158 h 1029758"/>
              <a:gd name="connsiteX75" fmla="*/ 241300 w 1104900"/>
              <a:gd name="connsiteY75" fmla="*/ 26458 h 1029758"/>
              <a:gd name="connsiteX76" fmla="*/ 196850 w 1104900"/>
              <a:gd name="connsiteY76" fmla="*/ 13758 h 1029758"/>
              <a:gd name="connsiteX77" fmla="*/ 222250 w 1104900"/>
              <a:gd name="connsiteY77" fmla="*/ 13758 h 102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104900" h="1029758">
                <a:moveTo>
                  <a:pt x="222250" y="13758"/>
                </a:moveTo>
                <a:cubicBezTo>
                  <a:pt x="222250" y="27516"/>
                  <a:pt x="212835" y="61140"/>
                  <a:pt x="196850" y="96308"/>
                </a:cubicBezTo>
                <a:cubicBezTo>
                  <a:pt x="190974" y="109234"/>
                  <a:pt x="183261" y="121301"/>
                  <a:pt x="177800" y="134408"/>
                </a:cubicBezTo>
                <a:cubicBezTo>
                  <a:pt x="159863" y="177456"/>
                  <a:pt x="169196" y="170768"/>
                  <a:pt x="152400" y="216958"/>
                </a:cubicBezTo>
                <a:cubicBezTo>
                  <a:pt x="149165" y="225854"/>
                  <a:pt x="142935" y="233462"/>
                  <a:pt x="139700" y="242358"/>
                </a:cubicBezTo>
                <a:cubicBezTo>
                  <a:pt x="134434" y="256840"/>
                  <a:pt x="131873" y="272189"/>
                  <a:pt x="127000" y="286808"/>
                </a:cubicBezTo>
                <a:cubicBezTo>
                  <a:pt x="123395" y="297622"/>
                  <a:pt x="117905" y="307744"/>
                  <a:pt x="114300" y="318558"/>
                </a:cubicBezTo>
                <a:cubicBezTo>
                  <a:pt x="111540" y="326837"/>
                  <a:pt x="111388" y="335936"/>
                  <a:pt x="107950" y="343958"/>
                </a:cubicBezTo>
                <a:cubicBezTo>
                  <a:pt x="104944" y="350973"/>
                  <a:pt x="98350" y="356034"/>
                  <a:pt x="95250" y="363008"/>
                </a:cubicBezTo>
                <a:cubicBezTo>
                  <a:pt x="89813" y="375241"/>
                  <a:pt x="89976" y="389969"/>
                  <a:pt x="82550" y="401108"/>
                </a:cubicBezTo>
                <a:cubicBezTo>
                  <a:pt x="78317" y="407458"/>
                  <a:pt x="72950" y="413184"/>
                  <a:pt x="69850" y="420158"/>
                </a:cubicBezTo>
                <a:cubicBezTo>
                  <a:pt x="64413" y="432391"/>
                  <a:pt x="63137" y="446284"/>
                  <a:pt x="57150" y="458258"/>
                </a:cubicBezTo>
                <a:cubicBezTo>
                  <a:pt x="52917" y="466725"/>
                  <a:pt x="49146" y="475439"/>
                  <a:pt x="44450" y="483658"/>
                </a:cubicBezTo>
                <a:cubicBezTo>
                  <a:pt x="40664" y="490284"/>
                  <a:pt x="34850" y="495734"/>
                  <a:pt x="31750" y="502708"/>
                </a:cubicBezTo>
                <a:cubicBezTo>
                  <a:pt x="26313" y="514941"/>
                  <a:pt x="22297" y="527821"/>
                  <a:pt x="19050" y="540808"/>
                </a:cubicBezTo>
                <a:cubicBezTo>
                  <a:pt x="16933" y="549275"/>
                  <a:pt x="15208" y="557849"/>
                  <a:pt x="12700" y="566208"/>
                </a:cubicBezTo>
                <a:cubicBezTo>
                  <a:pt x="8853" y="579030"/>
                  <a:pt x="0" y="604308"/>
                  <a:pt x="0" y="604308"/>
                </a:cubicBezTo>
                <a:cubicBezTo>
                  <a:pt x="2117" y="652991"/>
                  <a:pt x="1159" y="701906"/>
                  <a:pt x="6350" y="750358"/>
                </a:cubicBezTo>
                <a:cubicBezTo>
                  <a:pt x="7564" y="761692"/>
                  <a:pt x="12346" y="772890"/>
                  <a:pt x="19050" y="782108"/>
                </a:cubicBezTo>
                <a:cubicBezTo>
                  <a:pt x="29614" y="796633"/>
                  <a:pt x="44450" y="807508"/>
                  <a:pt x="57150" y="820208"/>
                </a:cubicBezTo>
                <a:lnTo>
                  <a:pt x="76200" y="839258"/>
                </a:lnTo>
                <a:lnTo>
                  <a:pt x="95250" y="858308"/>
                </a:lnTo>
                <a:cubicBezTo>
                  <a:pt x="101600" y="864658"/>
                  <a:pt x="106828" y="872377"/>
                  <a:pt x="114300" y="877358"/>
                </a:cubicBezTo>
                <a:cubicBezTo>
                  <a:pt x="120650" y="881591"/>
                  <a:pt x="127140" y="885622"/>
                  <a:pt x="133350" y="890058"/>
                </a:cubicBezTo>
                <a:cubicBezTo>
                  <a:pt x="141962" y="896209"/>
                  <a:pt x="149608" y="903775"/>
                  <a:pt x="158750" y="909108"/>
                </a:cubicBezTo>
                <a:cubicBezTo>
                  <a:pt x="175103" y="918647"/>
                  <a:pt x="209550" y="934508"/>
                  <a:pt x="209550" y="934508"/>
                </a:cubicBezTo>
                <a:cubicBezTo>
                  <a:pt x="215900" y="942975"/>
                  <a:pt x="222449" y="951296"/>
                  <a:pt x="228600" y="959908"/>
                </a:cubicBezTo>
                <a:cubicBezTo>
                  <a:pt x="233036" y="966118"/>
                  <a:pt x="235341" y="974190"/>
                  <a:pt x="241300" y="978958"/>
                </a:cubicBezTo>
                <a:cubicBezTo>
                  <a:pt x="246527" y="983139"/>
                  <a:pt x="254000" y="983191"/>
                  <a:pt x="260350" y="985308"/>
                </a:cubicBezTo>
                <a:cubicBezTo>
                  <a:pt x="266700" y="991658"/>
                  <a:pt x="271550" y="999997"/>
                  <a:pt x="279400" y="1004358"/>
                </a:cubicBezTo>
                <a:cubicBezTo>
                  <a:pt x="291102" y="1010859"/>
                  <a:pt x="305526" y="1011071"/>
                  <a:pt x="317500" y="1017058"/>
                </a:cubicBezTo>
                <a:lnTo>
                  <a:pt x="342900" y="1029758"/>
                </a:lnTo>
                <a:lnTo>
                  <a:pt x="590550" y="1023408"/>
                </a:lnTo>
                <a:cubicBezTo>
                  <a:pt x="607482" y="1022703"/>
                  <a:pt x="664405" y="1015462"/>
                  <a:pt x="685800" y="1010708"/>
                </a:cubicBezTo>
                <a:cubicBezTo>
                  <a:pt x="692334" y="1009256"/>
                  <a:pt x="698414" y="1006197"/>
                  <a:pt x="704850" y="1004358"/>
                </a:cubicBezTo>
                <a:cubicBezTo>
                  <a:pt x="716791" y="1000946"/>
                  <a:pt x="751286" y="992848"/>
                  <a:pt x="762000" y="991658"/>
                </a:cubicBezTo>
                <a:cubicBezTo>
                  <a:pt x="789429" y="988610"/>
                  <a:pt x="817033" y="987425"/>
                  <a:pt x="844550" y="985308"/>
                </a:cubicBezTo>
                <a:lnTo>
                  <a:pt x="889000" y="972608"/>
                </a:lnTo>
                <a:cubicBezTo>
                  <a:pt x="895459" y="970846"/>
                  <a:pt x="925628" y="964254"/>
                  <a:pt x="933450" y="959908"/>
                </a:cubicBezTo>
                <a:cubicBezTo>
                  <a:pt x="946793" y="952495"/>
                  <a:pt x="958850" y="942975"/>
                  <a:pt x="971550" y="934508"/>
                </a:cubicBezTo>
                <a:cubicBezTo>
                  <a:pt x="977900" y="930275"/>
                  <a:pt x="983774" y="925221"/>
                  <a:pt x="990600" y="921808"/>
                </a:cubicBezTo>
                <a:cubicBezTo>
                  <a:pt x="1024032" y="905092"/>
                  <a:pt x="1009307" y="915801"/>
                  <a:pt x="1035050" y="890058"/>
                </a:cubicBezTo>
                <a:cubicBezTo>
                  <a:pt x="1037167" y="883708"/>
                  <a:pt x="1037219" y="876235"/>
                  <a:pt x="1041400" y="871008"/>
                </a:cubicBezTo>
                <a:cubicBezTo>
                  <a:pt x="1068917" y="836612"/>
                  <a:pt x="1054100" y="882121"/>
                  <a:pt x="1073150" y="839258"/>
                </a:cubicBezTo>
                <a:cubicBezTo>
                  <a:pt x="1098014" y="783315"/>
                  <a:pt x="1070129" y="816879"/>
                  <a:pt x="1104900" y="782108"/>
                </a:cubicBezTo>
                <a:cubicBezTo>
                  <a:pt x="1102783" y="718608"/>
                  <a:pt x="1102394" y="655027"/>
                  <a:pt x="1098550" y="591608"/>
                </a:cubicBezTo>
                <a:cubicBezTo>
                  <a:pt x="1098145" y="584927"/>
                  <a:pt x="1095521" y="578370"/>
                  <a:pt x="1092200" y="572558"/>
                </a:cubicBezTo>
                <a:cubicBezTo>
                  <a:pt x="1086949" y="563369"/>
                  <a:pt x="1080038" y="555193"/>
                  <a:pt x="1073150" y="547158"/>
                </a:cubicBezTo>
                <a:cubicBezTo>
                  <a:pt x="1067306" y="540340"/>
                  <a:pt x="1059849" y="535007"/>
                  <a:pt x="1054100" y="528108"/>
                </a:cubicBezTo>
                <a:cubicBezTo>
                  <a:pt x="1049214" y="522245"/>
                  <a:pt x="1047359" y="513826"/>
                  <a:pt x="1041400" y="509058"/>
                </a:cubicBezTo>
                <a:cubicBezTo>
                  <a:pt x="1036173" y="504877"/>
                  <a:pt x="1028337" y="505701"/>
                  <a:pt x="1022350" y="502708"/>
                </a:cubicBezTo>
                <a:cubicBezTo>
                  <a:pt x="1015524" y="499295"/>
                  <a:pt x="1009926" y="493794"/>
                  <a:pt x="1003300" y="490008"/>
                </a:cubicBezTo>
                <a:cubicBezTo>
                  <a:pt x="995081" y="485312"/>
                  <a:pt x="986017" y="482178"/>
                  <a:pt x="977900" y="477308"/>
                </a:cubicBezTo>
                <a:cubicBezTo>
                  <a:pt x="964812" y="469455"/>
                  <a:pt x="939800" y="451908"/>
                  <a:pt x="939800" y="451908"/>
                </a:cubicBezTo>
                <a:cubicBezTo>
                  <a:pt x="935567" y="443441"/>
                  <a:pt x="930424" y="435371"/>
                  <a:pt x="927100" y="426508"/>
                </a:cubicBezTo>
                <a:cubicBezTo>
                  <a:pt x="924036" y="418336"/>
                  <a:pt x="925080" y="408685"/>
                  <a:pt x="920750" y="401108"/>
                </a:cubicBezTo>
                <a:cubicBezTo>
                  <a:pt x="913187" y="387872"/>
                  <a:pt x="886527" y="371774"/>
                  <a:pt x="876300" y="363008"/>
                </a:cubicBezTo>
                <a:cubicBezTo>
                  <a:pt x="869482" y="357164"/>
                  <a:pt x="865769" y="346798"/>
                  <a:pt x="857250" y="343958"/>
                </a:cubicBezTo>
                <a:cubicBezTo>
                  <a:pt x="839066" y="337897"/>
                  <a:pt x="819075" y="340319"/>
                  <a:pt x="800100" y="337608"/>
                </a:cubicBezTo>
                <a:cubicBezTo>
                  <a:pt x="789416" y="336082"/>
                  <a:pt x="778933" y="333375"/>
                  <a:pt x="768350" y="331258"/>
                </a:cubicBezTo>
                <a:cubicBezTo>
                  <a:pt x="755650" y="324908"/>
                  <a:pt x="743176" y="318084"/>
                  <a:pt x="730250" y="312208"/>
                </a:cubicBezTo>
                <a:cubicBezTo>
                  <a:pt x="719873" y="307491"/>
                  <a:pt x="708849" y="304285"/>
                  <a:pt x="698500" y="299508"/>
                </a:cubicBezTo>
                <a:cubicBezTo>
                  <a:pt x="681310" y="291574"/>
                  <a:pt x="663452" y="284610"/>
                  <a:pt x="647700" y="274108"/>
                </a:cubicBezTo>
                <a:cubicBezTo>
                  <a:pt x="623081" y="257695"/>
                  <a:pt x="635890" y="263821"/>
                  <a:pt x="609600" y="255058"/>
                </a:cubicBezTo>
                <a:cubicBezTo>
                  <a:pt x="603250" y="248708"/>
                  <a:pt x="598022" y="240989"/>
                  <a:pt x="590550" y="236008"/>
                </a:cubicBezTo>
                <a:cubicBezTo>
                  <a:pt x="583971" y="231622"/>
                  <a:pt x="550939" y="225123"/>
                  <a:pt x="546100" y="223308"/>
                </a:cubicBezTo>
                <a:cubicBezTo>
                  <a:pt x="537237" y="219984"/>
                  <a:pt x="529401" y="214337"/>
                  <a:pt x="520700" y="210608"/>
                </a:cubicBezTo>
                <a:cubicBezTo>
                  <a:pt x="514548" y="207971"/>
                  <a:pt x="507637" y="207251"/>
                  <a:pt x="501650" y="204258"/>
                </a:cubicBezTo>
                <a:cubicBezTo>
                  <a:pt x="452411" y="179639"/>
                  <a:pt x="511433" y="201169"/>
                  <a:pt x="463550" y="185208"/>
                </a:cubicBezTo>
                <a:cubicBezTo>
                  <a:pt x="428691" y="132919"/>
                  <a:pt x="474269" y="192839"/>
                  <a:pt x="431800" y="159808"/>
                </a:cubicBezTo>
                <a:cubicBezTo>
                  <a:pt x="367550" y="109836"/>
                  <a:pt x="418720" y="130048"/>
                  <a:pt x="374650" y="115358"/>
                </a:cubicBezTo>
                <a:cubicBezTo>
                  <a:pt x="347179" y="74152"/>
                  <a:pt x="380709" y="115192"/>
                  <a:pt x="336550" y="89958"/>
                </a:cubicBezTo>
                <a:cubicBezTo>
                  <a:pt x="328753" y="85503"/>
                  <a:pt x="324972" y="75889"/>
                  <a:pt x="317500" y="70908"/>
                </a:cubicBezTo>
                <a:cubicBezTo>
                  <a:pt x="311931" y="67195"/>
                  <a:pt x="304301" y="67809"/>
                  <a:pt x="298450" y="64558"/>
                </a:cubicBezTo>
                <a:cubicBezTo>
                  <a:pt x="285107" y="57145"/>
                  <a:pt x="273050" y="47625"/>
                  <a:pt x="260350" y="39158"/>
                </a:cubicBezTo>
                <a:cubicBezTo>
                  <a:pt x="254000" y="34925"/>
                  <a:pt x="248704" y="28309"/>
                  <a:pt x="241300" y="26458"/>
                </a:cubicBezTo>
                <a:cubicBezTo>
                  <a:pt x="237913" y="25611"/>
                  <a:pt x="202316" y="17402"/>
                  <a:pt x="196850" y="13758"/>
                </a:cubicBezTo>
                <a:cubicBezTo>
                  <a:pt x="195089" y="12584"/>
                  <a:pt x="222250" y="0"/>
                  <a:pt x="222250" y="13758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72" name="TextBox 147"/>
          <p:cNvSpPr txBox="1">
            <a:spLocks noChangeArrowheads="1"/>
          </p:cNvSpPr>
          <p:nvPr/>
        </p:nvSpPr>
        <p:spPr bwMode="auto">
          <a:xfrm>
            <a:off x="1800225" y="3971925"/>
            <a:ext cx="104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Portal</a:t>
            </a:r>
          </a:p>
        </p:txBody>
      </p:sp>
      <p:cxnSp>
        <p:nvCxnSpPr>
          <p:cNvPr id="150" name="Shape 149"/>
          <p:cNvCxnSpPr>
            <a:stCxn id="15472" idx="3"/>
            <a:endCxn id="107" idx="1"/>
          </p:cNvCxnSpPr>
          <p:nvPr/>
        </p:nvCxnSpPr>
        <p:spPr>
          <a:xfrm>
            <a:off x="2847975" y="4233863"/>
            <a:ext cx="954088" cy="45878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Minimum-degree </a:t>
            </a:r>
            <a:r>
              <a:rPr lang="en-US" dirty="0" err="1" smtClean="0"/>
              <a:t>k</a:t>
            </a:r>
            <a:r>
              <a:rPr lang="en-US" dirty="0" smtClean="0"/>
              <a:t>-arborescence:    Our approach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44500" y="1651000"/>
            <a:ext cx="8229600" cy="1685925"/>
          </a:xfrm>
        </p:spPr>
        <p:txBody>
          <a:bodyPr/>
          <a:lstStyle/>
          <a:p>
            <a:r>
              <a:rPr lang="en-US" altLang="en-US" sz="2800" smtClean="0"/>
              <a:t>Algorithmic goal: find at most (k OPT)</a:t>
            </a:r>
            <a:r>
              <a:rPr lang="en-US" altLang="en-US" sz="2800" baseline="30000" smtClean="0"/>
              <a:t>½ </a:t>
            </a:r>
            <a:r>
              <a:rPr lang="en-US" altLang="en-US" sz="2800" smtClean="0"/>
              <a:t>portals, each sending at most (k OPT)</a:t>
            </a:r>
            <a:r>
              <a:rPr lang="en-US" altLang="en-US" sz="2800" baseline="30000" smtClean="0"/>
              <a:t>½</a:t>
            </a:r>
            <a:r>
              <a:rPr lang="en-US" altLang="en-US" sz="2800" smtClean="0"/>
              <a:t> flow, such that at least k terminals receive a unit flow each</a:t>
            </a:r>
            <a:endParaRPr lang="en-US" altLang="en-US" baseline="30000" smtClean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5148263" y="33940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5212557" y="3609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352257" y="3625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83238" y="3394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491957" y="3863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5631657" y="3879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2638" y="3648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4714875" y="3725863"/>
            <a:ext cx="433388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777582" y="3940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917282" y="3956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48263" y="3725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056982" y="4194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5196682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27663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5862638" y="3979863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926138" y="419576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065044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296025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204744" y="4448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6344444" y="4464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575425" y="4233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4279900" y="4052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344194" y="4267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4483894" y="4283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14875" y="405288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622800" y="452278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762500" y="453707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3844925" y="4384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909219" y="4599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048919" y="4615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79900" y="4384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188619" y="4853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4328319" y="4869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9300" y="4638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4992688" y="4638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5118100" y="4565650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180807" y="4780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320507" y="479663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551488" y="4565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60207" y="5034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30888" y="4819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 flipV="1">
            <a:off x="4683125" y="4897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747419" y="5112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 flipH="1">
            <a:off x="4887119" y="5128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18100" y="4897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026025" y="536733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5165725" y="538162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39591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5830888" y="5151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895182" y="5366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6034882" y="5382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26586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6174582" y="5620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6314282" y="5636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5263" y="5405438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3475038" y="491331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6200000" flipH="1">
            <a:off x="3613944" y="4928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844925" y="469741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753644" y="516651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6200000" flipH="1">
            <a:off x="3893344" y="5182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124325" y="4951413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200000" flipH="1">
            <a:off x="6189663" y="5005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6419850" y="4775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6329363" y="5245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 flipH="1">
            <a:off x="6468269" y="5260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699250" y="5029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320257" y="549830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3459957" y="5514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690938" y="5283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3598863" y="5753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3738563" y="5767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968750" y="5537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4871244" y="595233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6200000" flipH="1">
            <a:off x="5010944" y="596820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241925" y="5737225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6607969" y="4775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6747669" y="4791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978650" y="4560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473450" y="5876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9" name="Oval 198"/>
          <p:cNvSpPr/>
          <p:nvPr/>
        </p:nvSpPr>
        <p:spPr>
          <a:xfrm>
            <a:off x="3752850" y="6130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0" name="Oval 199"/>
          <p:cNvSpPr/>
          <p:nvPr/>
        </p:nvSpPr>
        <p:spPr>
          <a:xfrm>
            <a:off x="4032250" y="6122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1" name="Oval 200"/>
          <p:cNvSpPr/>
          <p:nvPr/>
        </p:nvSpPr>
        <p:spPr>
          <a:xfrm>
            <a:off x="4341813" y="5868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2" name="Oval 201"/>
          <p:cNvSpPr/>
          <p:nvPr/>
        </p:nvSpPr>
        <p:spPr>
          <a:xfrm>
            <a:off x="4186238" y="5537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3" name="Oval 202"/>
          <p:cNvSpPr/>
          <p:nvPr/>
        </p:nvSpPr>
        <p:spPr>
          <a:xfrm>
            <a:off x="4497388" y="5283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4" name="Oval 203"/>
          <p:cNvSpPr/>
          <p:nvPr/>
        </p:nvSpPr>
        <p:spPr>
          <a:xfrm>
            <a:off x="4868863" y="547846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5" name="Oval 204"/>
          <p:cNvSpPr/>
          <p:nvPr/>
        </p:nvSpPr>
        <p:spPr>
          <a:xfrm>
            <a:off x="4992688" y="6323013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6" name="Oval 205"/>
          <p:cNvSpPr/>
          <p:nvPr/>
        </p:nvSpPr>
        <p:spPr>
          <a:xfrm>
            <a:off x="5303838" y="632301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7" name="Oval 206"/>
          <p:cNvSpPr/>
          <p:nvPr/>
        </p:nvSpPr>
        <p:spPr>
          <a:xfrm>
            <a:off x="5645150" y="60166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8" name="Oval 207"/>
          <p:cNvSpPr/>
          <p:nvPr/>
        </p:nvSpPr>
        <p:spPr>
          <a:xfrm>
            <a:off x="6048375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9" name="Oval 208"/>
          <p:cNvSpPr/>
          <p:nvPr/>
        </p:nvSpPr>
        <p:spPr>
          <a:xfrm>
            <a:off x="6327775" y="5991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0" name="Oval 209"/>
          <p:cNvSpPr/>
          <p:nvPr/>
        </p:nvSpPr>
        <p:spPr>
          <a:xfrm>
            <a:off x="6607175" y="59832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1" name="Oval 210"/>
          <p:cNvSpPr/>
          <p:nvPr/>
        </p:nvSpPr>
        <p:spPr>
          <a:xfrm>
            <a:off x="6946900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2" name="Oval 211"/>
          <p:cNvSpPr/>
          <p:nvPr/>
        </p:nvSpPr>
        <p:spPr>
          <a:xfrm>
            <a:off x="7100888" y="5340350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3" name="Oval 212"/>
          <p:cNvSpPr/>
          <p:nvPr/>
        </p:nvSpPr>
        <p:spPr>
          <a:xfrm>
            <a:off x="7070725" y="5114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4" name="Oval 213"/>
          <p:cNvSpPr/>
          <p:nvPr/>
        </p:nvSpPr>
        <p:spPr>
          <a:xfrm>
            <a:off x="7380288" y="487045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7" name="Oval 106"/>
          <p:cNvSpPr/>
          <p:nvPr/>
        </p:nvSpPr>
        <p:spPr>
          <a:xfrm>
            <a:off x="3783013" y="4675188"/>
            <a:ext cx="123825" cy="1158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3" name="Oval 122"/>
          <p:cNvSpPr/>
          <p:nvPr/>
        </p:nvSpPr>
        <p:spPr>
          <a:xfrm>
            <a:off x="5521325" y="3336925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4" name="Oval 123"/>
          <p:cNvSpPr/>
          <p:nvPr/>
        </p:nvSpPr>
        <p:spPr>
          <a:xfrm>
            <a:off x="6513513" y="4176713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5" name="Oval 124"/>
          <p:cNvSpPr/>
          <p:nvPr/>
        </p:nvSpPr>
        <p:spPr>
          <a:xfrm>
            <a:off x="5334000" y="5114925"/>
            <a:ext cx="125413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6" name="Oval 125"/>
          <p:cNvSpPr/>
          <p:nvPr/>
        </p:nvSpPr>
        <p:spPr>
          <a:xfrm>
            <a:off x="6172200" y="5106988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27" name="Straight Connector 126"/>
          <p:cNvCxnSpPr>
            <a:stCxn id="123" idx="3"/>
            <a:endCxn id="107" idx="7"/>
          </p:cNvCxnSpPr>
          <p:nvPr/>
        </p:nvCxnSpPr>
        <p:spPr>
          <a:xfrm rot="5400000">
            <a:off x="4085432" y="3239293"/>
            <a:ext cx="1257300" cy="16494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3" idx="5"/>
            <a:endCxn id="124" idx="1"/>
          </p:cNvCxnSpPr>
          <p:nvPr/>
        </p:nvCxnSpPr>
        <p:spPr>
          <a:xfrm rot="16200000" flipH="1">
            <a:off x="5699919" y="3361531"/>
            <a:ext cx="758825" cy="9064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4"/>
            <a:endCxn id="125" idx="0"/>
          </p:cNvCxnSpPr>
          <p:nvPr/>
        </p:nvCxnSpPr>
        <p:spPr>
          <a:xfrm rot="5400000">
            <a:off x="4657726" y="4189412"/>
            <a:ext cx="1663700" cy="1873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3" idx="5"/>
            <a:endCxn id="126" idx="1"/>
          </p:cNvCxnSpPr>
          <p:nvPr/>
        </p:nvCxnSpPr>
        <p:spPr>
          <a:xfrm rot="16200000" flipH="1">
            <a:off x="5064125" y="3997325"/>
            <a:ext cx="1689100" cy="565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3359150" y="4687888"/>
            <a:ext cx="1347788" cy="1674812"/>
          </a:xfrm>
          <a:custGeom>
            <a:avLst/>
            <a:gdLst>
              <a:gd name="connsiteX0" fmla="*/ 469900 w 1348538"/>
              <a:gd name="connsiteY0" fmla="*/ 42333 h 1674283"/>
              <a:gd name="connsiteX1" fmla="*/ 368300 w 1348538"/>
              <a:gd name="connsiteY1" fmla="*/ 289983 h 1674283"/>
              <a:gd name="connsiteX2" fmla="*/ 342900 w 1348538"/>
              <a:gd name="connsiteY2" fmla="*/ 347133 h 1674283"/>
              <a:gd name="connsiteX3" fmla="*/ 298450 w 1348538"/>
              <a:gd name="connsiteY3" fmla="*/ 442383 h 1674283"/>
              <a:gd name="connsiteX4" fmla="*/ 247650 w 1348538"/>
              <a:gd name="connsiteY4" fmla="*/ 556683 h 1674283"/>
              <a:gd name="connsiteX5" fmla="*/ 196850 w 1348538"/>
              <a:gd name="connsiteY5" fmla="*/ 645583 h 1674283"/>
              <a:gd name="connsiteX6" fmla="*/ 184150 w 1348538"/>
              <a:gd name="connsiteY6" fmla="*/ 670983 h 1674283"/>
              <a:gd name="connsiteX7" fmla="*/ 146050 w 1348538"/>
              <a:gd name="connsiteY7" fmla="*/ 740833 h 1674283"/>
              <a:gd name="connsiteX8" fmla="*/ 139700 w 1348538"/>
              <a:gd name="connsiteY8" fmla="*/ 766233 h 1674283"/>
              <a:gd name="connsiteX9" fmla="*/ 114300 w 1348538"/>
              <a:gd name="connsiteY9" fmla="*/ 817033 h 1674283"/>
              <a:gd name="connsiteX10" fmla="*/ 107950 w 1348538"/>
              <a:gd name="connsiteY10" fmla="*/ 848783 h 1674283"/>
              <a:gd name="connsiteX11" fmla="*/ 101600 w 1348538"/>
              <a:gd name="connsiteY11" fmla="*/ 874183 h 1674283"/>
              <a:gd name="connsiteX12" fmla="*/ 76200 w 1348538"/>
              <a:gd name="connsiteY12" fmla="*/ 1045633 h 1674283"/>
              <a:gd name="connsiteX13" fmla="*/ 57150 w 1348538"/>
              <a:gd name="connsiteY13" fmla="*/ 1096433 h 1674283"/>
              <a:gd name="connsiteX14" fmla="*/ 50800 w 1348538"/>
              <a:gd name="connsiteY14" fmla="*/ 1134533 h 1674283"/>
              <a:gd name="connsiteX15" fmla="*/ 31750 w 1348538"/>
              <a:gd name="connsiteY15" fmla="*/ 1172633 h 1674283"/>
              <a:gd name="connsiteX16" fmla="*/ 25400 w 1348538"/>
              <a:gd name="connsiteY16" fmla="*/ 1198033 h 1674283"/>
              <a:gd name="connsiteX17" fmla="*/ 12700 w 1348538"/>
              <a:gd name="connsiteY17" fmla="*/ 1223433 h 1674283"/>
              <a:gd name="connsiteX18" fmla="*/ 0 w 1348538"/>
              <a:gd name="connsiteY18" fmla="*/ 1267883 h 1674283"/>
              <a:gd name="connsiteX19" fmla="*/ 6350 w 1348538"/>
              <a:gd name="connsiteY19" fmla="*/ 1331383 h 1674283"/>
              <a:gd name="connsiteX20" fmla="*/ 12700 w 1348538"/>
              <a:gd name="connsiteY20" fmla="*/ 1350433 h 1674283"/>
              <a:gd name="connsiteX21" fmla="*/ 31750 w 1348538"/>
              <a:gd name="connsiteY21" fmla="*/ 1369483 h 1674283"/>
              <a:gd name="connsiteX22" fmla="*/ 38100 w 1348538"/>
              <a:gd name="connsiteY22" fmla="*/ 1388533 h 1674283"/>
              <a:gd name="connsiteX23" fmla="*/ 69850 w 1348538"/>
              <a:gd name="connsiteY23" fmla="*/ 1426633 h 1674283"/>
              <a:gd name="connsiteX24" fmla="*/ 88900 w 1348538"/>
              <a:gd name="connsiteY24" fmla="*/ 1439333 h 1674283"/>
              <a:gd name="connsiteX25" fmla="*/ 107950 w 1348538"/>
              <a:gd name="connsiteY25" fmla="*/ 1458383 h 1674283"/>
              <a:gd name="connsiteX26" fmla="*/ 146050 w 1348538"/>
              <a:gd name="connsiteY26" fmla="*/ 1490133 h 1674283"/>
              <a:gd name="connsiteX27" fmla="*/ 171450 w 1348538"/>
              <a:gd name="connsiteY27" fmla="*/ 1528233 h 1674283"/>
              <a:gd name="connsiteX28" fmla="*/ 222250 w 1348538"/>
              <a:gd name="connsiteY28" fmla="*/ 1585383 h 1674283"/>
              <a:gd name="connsiteX29" fmla="*/ 260350 w 1348538"/>
              <a:gd name="connsiteY29" fmla="*/ 1610783 h 1674283"/>
              <a:gd name="connsiteX30" fmla="*/ 304800 w 1348538"/>
              <a:gd name="connsiteY30" fmla="*/ 1623483 h 1674283"/>
              <a:gd name="connsiteX31" fmla="*/ 342900 w 1348538"/>
              <a:gd name="connsiteY31" fmla="*/ 1636183 h 1674283"/>
              <a:gd name="connsiteX32" fmla="*/ 381000 w 1348538"/>
              <a:gd name="connsiteY32" fmla="*/ 1642533 h 1674283"/>
              <a:gd name="connsiteX33" fmla="*/ 425450 w 1348538"/>
              <a:gd name="connsiteY33" fmla="*/ 1655233 h 1674283"/>
              <a:gd name="connsiteX34" fmla="*/ 444500 w 1348538"/>
              <a:gd name="connsiteY34" fmla="*/ 1661583 h 1674283"/>
              <a:gd name="connsiteX35" fmla="*/ 546100 w 1348538"/>
              <a:gd name="connsiteY35" fmla="*/ 1674283 h 1674283"/>
              <a:gd name="connsiteX36" fmla="*/ 654050 w 1348538"/>
              <a:gd name="connsiteY36" fmla="*/ 1667933 h 1674283"/>
              <a:gd name="connsiteX37" fmla="*/ 711200 w 1348538"/>
              <a:gd name="connsiteY37" fmla="*/ 1655233 h 1674283"/>
              <a:gd name="connsiteX38" fmla="*/ 742950 w 1348538"/>
              <a:gd name="connsiteY38" fmla="*/ 1648883 h 1674283"/>
              <a:gd name="connsiteX39" fmla="*/ 768350 w 1348538"/>
              <a:gd name="connsiteY39" fmla="*/ 1642533 h 1674283"/>
              <a:gd name="connsiteX40" fmla="*/ 800100 w 1348538"/>
              <a:gd name="connsiteY40" fmla="*/ 1636183 h 1674283"/>
              <a:gd name="connsiteX41" fmla="*/ 825500 w 1348538"/>
              <a:gd name="connsiteY41" fmla="*/ 1629833 h 1674283"/>
              <a:gd name="connsiteX42" fmla="*/ 863600 w 1348538"/>
              <a:gd name="connsiteY42" fmla="*/ 1623483 h 1674283"/>
              <a:gd name="connsiteX43" fmla="*/ 933450 w 1348538"/>
              <a:gd name="connsiteY43" fmla="*/ 1598083 h 1674283"/>
              <a:gd name="connsiteX44" fmla="*/ 971550 w 1348538"/>
              <a:gd name="connsiteY44" fmla="*/ 1572683 h 1674283"/>
              <a:gd name="connsiteX45" fmla="*/ 1022350 w 1348538"/>
              <a:gd name="connsiteY45" fmla="*/ 1502833 h 1674283"/>
              <a:gd name="connsiteX46" fmla="*/ 1035050 w 1348538"/>
              <a:gd name="connsiteY46" fmla="*/ 1483783 h 1674283"/>
              <a:gd name="connsiteX47" fmla="*/ 1054100 w 1348538"/>
              <a:gd name="connsiteY47" fmla="*/ 1464733 h 1674283"/>
              <a:gd name="connsiteX48" fmla="*/ 1092200 w 1348538"/>
              <a:gd name="connsiteY48" fmla="*/ 1439333 h 1674283"/>
              <a:gd name="connsiteX49" fmla="*/ 1117600 w 1348538"/>
              <a:gd name="connsiteY49" fmla="*/ 1401233 h 1674283"/>
              <a:gd name="connsiteX50" fmla="*/ 1143000 w 1348538"/>
              <a:gd name="connsiteY50" fmla="*/ 1363133 h 1674283"/>
              <a:gd name="connsiteX51" fmla="*/ 1149350 w 1348538"/>
              <a:gd name="connsiteY51" fmla="*/ 1337733 h 1674283"/>
              <a:gd name="connsiteX52" fmla="*/ 1155700 w 1348538"/>
              <a:gd name="connsiteY52" fmla="*/ 1318683 h 1674283"/>
              <a:gd name="connsiteX53" fmla="*/ 1168400 w 1348538"/>
              <a:gd name="connsiteY53" fmla="*/ 1229783 h 1674283"/>
              <a:gd name="connsiteX54" fmla="*/ 1181100 w 1348538"/>
              <a:gd name="connsiteY54" fmla="*/ 1178983 h 1674283"/>
              <a:gd name="connsiteX55" fmla="*/ 1187450 w 1348538"/>
              <a:gd name="connsiteY55" fmla="*/ 1153583 h 1674283"/>
              <a:gd name="connsiteX56" fmla="*/ 1193800 w 1348538"/>
              <a:gd name="connsiteY56" fmla="*/ 1134533 h 1674283"/>
              <a:gd name="connsiteX57" fmla="*/ 1212850 w 1348538"/>
              <a:gd name="connsiteY57" fmla="*/ 1058333 h 1674283"/>
              <a:gd name="connsiteX58" fmla="*/ 1225550 w 1348538"/>
              <a:gd name="connsiteY58" fmla="*/ 1032933 h 1674283"/>
              <a:gd name="connsiteX59" fmla="*/ 1244600 w 1348538"/>
              <a:gd name="connsiteY59" fmla="*/ 1026583 h 1674283"/>
              <a:gd name="connsiteX60" fmla="*/ 1250950 w 1348538"/>
              <a:gd name="connsiteY60" fmla="*/ 994833 h 1674283"/>
              <a:gd name="connsiteX61" fmla="*/ 1263650 w 1348538"/>
              <a:gd name="connsiteY61" fmla="*/ 975783 h 1674283"/>
              <a:gd name="connsiteX62" fmla="*/ 1270000 w 1348538"/>
              <a:gd name="connsiteY62" fmla="*/ 956733 h 1674283"/>
              <a:gd name="connsiteX63" fmla="*/ 1301750 w 1348538"/>
              <a:gd name="connsiteY63" fmla="*/ 918633 h 1674283"/>
              <a:gd name="connsiteX64" fmla="*/ 1320800 w 1348538"/>
              <a:gd name="connsiteY64" fmla="*/ 861483 h 1674283"/>
              <a:gd name="connsiteX65" fmla="*/ 1327150 w 1348538"/>
              <a:gd name="connsiteY65" fmla="*/ 842433 h 1674283"/>
              <a:gd name="connsiteX66" fmla="*/ 1333500 w 1348538"/>
              <a:gd name="connsiteY66" fmla="*/ 772583 h 1674283"/>
              <a:gd name="connsiteX67" fmla="*/ 1339850 w 1348538"/>
              <a:gd name="connsiteY67" fmla="*/ 740833 h 1674283"/>
              <a:gd name="connsiteX68" fmla="*/ 1346200 w 1348538"/>
              <a:gd name="connsiteY68" fmla="*/ 677333 h 1674283"/>
              <a:gd name="connsiteX69" fmla="*/ 1333500 w 1348538"/>
              <a:gd name="connsiteY69" fmla="*/ 575733 h 1674283"/>
              <a:gd name="connsiteX70" fmla="*/ 1320800 w 1348538"/>
              <a:gd name="connsiteY70" fmla="*/ 499533 h 1674283"/>
              <a:gd name="connsiteX71" fmla="*/ 1301750 w 1348538"/>
              <a:gd name="connsiteY71" fmla="*/ 474133 h 1674283"/>
              <a:gd name="connsiteX72" fmla="*/ 1289050 w 1348538"/>
              <a:gd name="connsiteY72" fmla="*/ 448733 h 1674283"/>
              <a:gd name="connsiteX73" fmla="*/ 1270000 w 1348538"/>
              <a:gd name="connsiteY73" fmla="*/ 423333 h 1674283"/>
              <a:gd name="connsiteX74" fmla="*/ 1206500 w 1348538"/>
              <a:gd name="connsiteY74" fmla="*/ 328083 h 1674283"/>
              <a:gd name="connsiteX75" fmla="*/ 1143000 w 1348538"/>
              <a:gd name="connsiteY75" fmla="*/ 289983 h 1674283"/>
              <a:gd name="connsiteX76" fmla="*/ 1111250 w 1348538"/>
              <a:gd name="connsiteY76" fmla="*/ 283633 h 1674283"/>
              <a:gd name="connsiteX77" fmla="*/ 1047750 w 1348538"/>
              <a:gd name="connsiteY77" fmla="*/ 245533 h 1674283"/>
              <a:gd name="connsiteX78" fmla="*/ 1016000 w 1348538"/>
              <a:gd name="connsiteY78" fmla="*/ 226483 h 1674283"/>
              <a:gd name="connsiteX79" fmla="*/ 990600 w 1348538"/>
              <a:gd name="connsiteY79" fmla="*/ 207433 h 1674283"/>
              <a:gd name="connsiteX80" fmla="*/ 952500 w 1348538"/>
              <a:gd name="connsiteY80" fmla="*/ 188383 h 1674283"/>
              <a:gd name="connsiteX81" fmla="*/ 933450 w 1348538"/>
              <a:gd name="connsiteY81" fmla="*/ 169333 h 1674283"/>
              <a:gd name="connsiteX82" fmla="*/ 914400 w 1348538"/>
              <a:gd name="connsiteY82" fmla="*/ 162983 h 1674283"/>
              <a:gd name="connsiteX83" fmla="*/ 895350 w 1348538"/>
              <a:gd name="connsiteY83" fmla="*/ 150283 h 1674283"/>
              <a:gd name="connsiteX84" fmla="*/ 850900 w 1348538"/>
              <a:gd name="connsiteY84" fmla="*/ 131233 h 1674283"/>
              <a:gd name="connsiteX85" fmla="*/ 831850 w 1348538"/>
              <a:gd name="connsiteY85" fmla="*/ 118533 h 1674283"/>
              <a:gd name="connsiteX86" fmla="*/ 793750 w 1348538"/>
              <a:gd name="connsiteY86" fmla="*/ 105833 h 1674283"/>
              <a:gd name="connsiteX87" fmla="*/ 755650 w 1348538"/>
              <a:gd name="connsiteY87" fmla="*/ 80433 h 1674283"/>
              <a:gd name="connsiteX88" fmla="*/ 622300 w 1348538"/>
              <a:gd name="connsiteY88" fmla="*/ 61383 h 1674283"/>
              <a:gd name="connsiteX89" fmla="*/ 603250 w 1348538"/>
              <a:gd name="connsiteY89" fmla="*/ 55033 h 1674283"/>
              <a:gd name="connsiteX90" fmla="*/ 539750 w 1348538"/>
              <a:gd name="connsiteY90" fmla="*/ 42333 h 1674283"/>
              <a:gd name="connsiteX91" fmla="*/ 520700 w 1348538"/>
              <a:gd name="connsiteY91" fmla="*/ 35983 h 1674283"/>
              <a:gd name="connsiteX92" fmla="*/ 469900 w 1348538"/>
              <a:gd name="connsiteY92" fmla="*/ 42333 h 167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48538" h="1674283">
                <a:moveTo>
                  <a:pt x="469900" y="42333"/>
                </a:moveTo>
                <a:cubicBezTo>
                  <a:pt x="444500" y="84666"/>
                  <a:pt x="470418" y="69623"/>
                  <a:pt x="368300" y="289983"/>
                </a:cubicBezTo>
                <a:cubicBezTo>
                  <a:pt x="359535" y="308897"/>
                  <a:pt x="351586" y="328182"/>
                  <a:pt x="342900" y="347133"/>
                </a:cubicBezTo>
                <a:cubicBezTo>
                  <a:pt x="328302" y="378984"/>
                  <a:pt x="311462" y="409852"/>
                  <a:pt x="298450" y="442383"/>
                </a:cubicBezTo>
                <a:cubicBezTo>
                  <a:pt x="276734" y="496672"/>
                  <a:pt x="274346" y="507740"/>
                  <a:pt x="247650" y="556683"/>
                </a:cubicBezTo>
                <a:cubicBezTo>
                  <a:pt x="231307" y="586646"/>
                  <a:pt x="212114" y="615056"/>
                  <a:pt x="196850" y="645583"/>
                </a:cubicBezTo>
                <a:cubicBezTo>
                  <a:pt x="192617" y="654050"/>
                  <a:pt x="188747" y="662708"/>
                  <a:pt x="184150" y="670983"/>
                </a:cubicBezTo>
                <a:cubicBezTo>
                  <a:pt x="168029" y="700000"/>
                  <a:pt x="158845" y="708845"/>
                  <a:pt x="146050" y="740833"/>
                </a:cubicBezTo>
                <a:cubicBezTo>
                  <a:pt x="142809" y="748936"/>
                  <a:pt x="143057" y="758177"/>
                  <a:pt x="139700" y="766233"/>
                </a:cubicBezTo>
                <a:cubicBezTo>
                  <a:pt x="132418" y="783709"/>
                  <a:pt x="114300" y="817033"/>
                  <a:pt x="114300" y="817033"/>
                </a:cubicBezTo>
                <a:cubicBezTo>
                  <a:pt x="112183" y="827616"/>
                  <a:pt x="110291" y="838247"/>
                  <a:pt x="107950" y="848783"/>
                </a:cubicBezTo>
                <a:cubicBezTo>
                  <a:pt x="106057" y="857302"/>
                  <a:pt x="102834" y="865543"/>
                  <a:pt x="101600" y="874183"/>
                </a:cubicBezTo>
                <a:cubicBezTo>
                  <a:pt x="93351" y="931928"/>
                  <a:pt x="91851" y="989288"/>
                  <a:pt x="76200" y="1045633"/>
                </a:cubicBezTo>
                <a:cubicBezTo>
                  <a:pt x="71360" y="1063058"/>
                  <a:pt x="63500" y="1079500"/>
                  <a:pt x="57150" y="1096433"/>
                </a:cubicBezTo>
                <a:cubicBezTo>
                  <a:pt x="55033" y="1109133"/>
                  <a:pt x="54871" y="1122319"/>
                  <a:pt x="50800" y="1134533"/>
                </a:cubicBezTo>
                <a:cubicBezTo>
                  <a:pt x="46310" y="1148003"/>
                  <a:pt x="37023" y="1159450"/>
                  <a:pt x="31750" y="1172633"/>
                </a:cubicBezTo>
                <a:cubicBezTo>
                  <a:pt x="28509" y="1180736"/>
                  <a:pt x="28464" y="1189861"/>
                  <a:pt x="25400" y="1198033"/>
                </a:cubicBezTo>
                <a:cubicBezTo>
                  <a:pt x="22076" y="1206896"/>
                  <a:pt x="16429" y="1214732"/>
                  <a:pt x="12700" y="1223433"/>
                </a:cubicBezTo>
                <a:cubicBezTo>
                  <a:pt x="7234" y="1236187"/>
                  <a:pt x="3222" y="1254994"/>
                  <a:pt x="0" y="1267883"/>
                </a:cubicBezTo>
                <a:cubicBezTo>
                  <a:pt x="2117" y="1289050"/>
                  <a:pt x="3115" y="1310358"/>
                  <a:pt x="6350" y="1331383"/>
                </a:cubicBezTo>
                <a:cubicBezTo>
                  <a:pt x="7368" y="1337999"/>
                  <a:pt x="8987" y="1344864"/>
                  <a:pt x="12700" y="1350433"/>
                </a:cubicBezTo>
                <a:cubicBezTo>
                  <a:pt x="17681" y="1357905"/>
                  <a:pt x="25400" y="1363133"/>
                  <a:pt x="31750" y="1369483"/>
                </a:cubicBezTo>
                <a:cubicBezTo>
                  <a:pt x="33867" y="1375833"/>
                  <a:pt x="35107" y="1382546"/>
                  <a:pt x="38100" y="1388533"/>
                </a:cubicBezTo>
                <a:cubicBezTo>
                  <a:pt x="45236" y="1402804"/>
                  <a:pt x="57813" y="1416602"/>
                  <a:pt x="69850" y="1426633"/>
                </a:cubicBezTo>
                <a:cubicBezTo>
                  <a:pt x="75713" y="1431519"/>
                  <a:pt x="83037" y="1434447"/>
                  <a:pt x="88900" y="1439333"/>
                </a:cubicBezTo>
                <a:cubicBezTo>
                  <a:pt x="95799" y="1445082"/>
                  <a:pt x="101051" y="1452634"/>
                  <a:pt x="107950" y="1458383"/>
                </a:cubicBezTo>
                <a:cubicBezTo>
                  <a:pt x="131122" y="1477693"/>
                  <a:pt x="125546" y="1463770"/>
                  <a:pt x="146050" y="1490133"/>
                </a:cubicBezTo>
                <a:cubicBezTo>
                  <a:pt x="155421" y="1502181"/>
                  <a:pt x="162983" y="1515533"/>
                  <a:pt x="171450" y="1528233"/>
                </a:cubicBezTo>
                <a:cubicBezTo>
                  <a:pt x="186720" y="1551138"/>
                  <a:pt x="196152" y="1567984"/>
                  <a:pt x="222250" y="1585383"/>
                </a:cubicBezTo>
                <a:cubicBezTo>
                  <a:pt x="234950" y="1593850"/>
                  <a:pt x="245870" y="1605956"/>
                  <a:pt x="260350" y="1610783"/>
                </a:cubicBezTo>
                <a:cubicBezTo>
                  <a:pt x="324371" y="1632123"/>
                  <a:pt x="225066" y="1599563"/>
                  <a:pt x="304800" y="1623483"/>
                </a:cubicBezTo>
                <a:cubicBezTo>
                  <a:pt x="317622" y="1627330"/>
                  <a:pt x="329695" y="1633982"/>
                  <a:pt x="342900" y="1636183"/>
                </a:cubicBezTo>
                <a:cubicBezTo>
                  <a:pt x="355600" y="1638300"/>
                  <a:pt x="368455" y="1639638"/>
                  <a:pt x="381000" y="1642533"/>
                </a:cubicBezTo>
                <a:cubicBezTo>
                  <a:pt x="396015" y="1645998"/>
                  <a:pt x="410690" y="1650805"/>
                  <a:pt x="425450" y="1655233"/>
                </a:cubicBezTo>
                <a:cubicBezTo>
                  <a:pt x="431861" y="1657156"/>
                  <a:pt x="437966" y="1660131"/>
                  <a:pt x="444500" y="1661583"/>
                </a:cubicBezTo>
                <a:cubicBezTo>
                  <a:pt x="476727" y="1668745"/>
                  <a:pt x="514160" y="1671089"/>
                  <a:pt x="546100" y="1674283"/>
                </a:cubicBezTo>
                <a:cubicBezTo>
                  <a:pt x="582083" y="1672166"/>
                  <a:pt x="618152" y="1671196"/>
                  <a:pt x="654050" y="1667933"/>
                </a:cubicBezTo>
                <a:cubicBezTo>
                  <a:pt x="670255" y="1666460"/>
                  <a:pt x="694819" y="1658873"/>
                  <a:pt x="711200" y="1655233"/>
                </a:cubicBezTo>
                <a:cubicBezTo>
                  <a:pt x="721736" y="1652892"/>
                  <a:pt x="732414" y="1651224"/>
                  <a:pt x="742950" y="1648883"/>
                </a:cubicBezTo>
                <a:cubicBezTo>
                  <a:pt x="751469" y="1646990"/>
                  <a:pt x="759831" y="1644426"/>
                  <a:pt x="768350" y="1642533"/>
                </a:cubicBezTo>
                <a:cubicBezTo>
                  <a:pt x="778886" y="1640192"/>
                  <a:pt x="789564" y="1638524"/>
                  <a:pt x="800100" y="1636183"/>
                </a:cubicBezTo>
                <a:cubicBezTo>
                  <a:pt x="808619" y="1634290"/>
                  <a:pt x="816942" y="1631545"/>
                  <a:pt x="825500" y="1629833"/>
                </a:cubicBezTo>
                <a:cubicBezTo>
                  <a:pt x="838125" y="1627308"/>
                  <a:pt x="851109" y="1626606"/>
                  <a:pt x="863600" y="1623483"/>
                </a:cubicBezTo>
                <a:cubicBezTo>
                  <a:pt x="873174" y="1621090"/>
                  <a:pt x="922767" y="1603910"/>
                  <a:pt x="933450" y="1598083"/>
                </a:cubicBezTo>
                <a:cubicBezTo>
                  <a:pt x="946850" y="1590774"/>
                  <a:pt x="971550" y="1572683"/>
                  <a:pt x="971550" y="1572683"/>
                </a:cubicBezTo>
                <a:cubicBezTo>
                  <a:pt x="1024140" y="1493799"/>
                  <a:pt x="969947" y="1572703"/>
                  <a:pt x="1022350" y="1502833"/>
                </a:cubicBezTo>
                <a:cubicBezTo>
                  <a:pt x="1026929" y="1496728"/>
                  <a:pt x="1030164" y="1489646"/>
                  <a:pt x="1035050" y="1483783"/>
                </a:cubicBezTo>
                <a:cubicBezTo>
                  <a:pt x="1040799" y="1476884"/>
                  <a:pt x="1047011" y="1470246"/>
                  <a:pt x="1054100" y="1464733"/>
                </a:cubicBezTo>
                <a:cubicBezTo>
                  <a:pt x="1066148" y="1455362"/>
                  <a:pt x="1092200" y="1439333"/>
                  <a:pt x="1092200" y="1439333"/>
                </a:cubicBezTo>
                <a:cubicBezTo>
                  <a:pt x="1107299" y="1394037"/>
                  <a:pt x="1085889" y="1448799"/>
                  <a:pt x="1117600" y="1401233"/>
                </a:cubicBezTo>
                <a:cubicBezTo>
                  <a:pt x="1154359" y="1346094"/>
                  <a:pt x="1082229" y="1423904"/>
                  <a:pt x="1143000" y="1363133"/>
                </a:cubicBezTo>
                <a:cubicBezTo>
                  <a:pt x="1145117" y="1354666"/>
                  <a:pt x="1146952" y="1346124"/>
                  <a:pt x="1149350" y="1337733"/>
                </a:cubicBezTo>
                <a:cubicBezTo>
                  <a:pt x="1151189" y="1331297"/>
                  <a:pt x="1154600" y="1325285"/>
                  <a:pt x="1155700" y="1318683"/>
                </a:cubicBezTo>
                <a:cubicBezTo>
                  <a:pt x="1169636" y="1235066"/>
                  <a:pt x="1154690" y="1289191"/>
                  <a:pt x="1168400" y="1229783"/>
                </a:cubicBezTo>
                <a:cubicBezTo>
                  <a:pt x="1172325" y="1212776"/>
                  <a:pt x="1176867" y="1195916"/>
                  <a:pt x="1181100" y="1178983"/>
                </a:cubicBezTo>
                <a:cubicBezTo>
                  <a:pt x="1183217" y="1170516"/>
                  <a:pt x="1184690" y="1161862"/>
                  <a:pt x="1187450" y="1153583"/>
                </a:cubicBezTo>
                <a:cubicBezTo>
                  <a:pt x="1189567" y="1147233"/>
                  <a:pt x="1192348" y="1141067"/>
                  <a:pt x="1193800" y="1134533"/>
                </a:cubicBezTo>
                <a:cubicBezTo>
                  <a:pt x="1201029" y="1102002"/>
                  <a:pt x="1197453" y="1089128"/>
                  <a:pt x="1212850" y="1058333"/>
                </a:cubicBezTo>
                <a:cubicBezTo>
                  <a:pt x="1217083" y="1049866"/>
                  <a:pt x="1218857" y="1039626"/>
                  <a:pt x="1225550" y="1032933"/>
                </a:cubicBezTo>
                <a:cubicBezTo>
                  <a:pt x="1230283" y="1028200"/>
                  <a:pt x="1238250" y="1028700"/>
                  <a:pt x="1244600" y="1026583"/>
                </a:cubicBezTo>
                <a:cubicBezTo>
                  <a:pt x="1246717" y="1016000"/>
                  <a:pt x="1247160" y="1004939"/>
                  <a:pt x="1250950" y="994833"/>
                </a:cubicBezTo>
                <a:cubicBezTo>
                  <a:pt x="1253630" y="987687"/>
                  <a:pt x="1260237" y="982609"/>
                  <a:pt x="1263650" y="975783"/>
                </a:cubicBezTo>
                <a:cubicBezTo>
                  <a:pt x="1266643" y="969796"/>
                  <a:pt x="1267007" y="962720"/>
                  <a:pt x="1270000" y="956733"/>
                </a:cubicBezTo>
                <a:cubicBezTo>
                  <a:pt x="1278841" y="939052"/>
                  <a:pt x="1287706" y="932677"/>
                  <a:pt x="1301750" y="918633"/>
                </a:cubicBezTo>
                <a:lnTo>
                  <a:pt x="1320800" y="861483"/>
                </a:lnTo>
                <a:lnTo>
                  <a:pt x="1327150" y="842433"/>
                </a:lnTo>
                <a:cubicBezTo>
                  <a:pt x="1329267" y="819150"/>
                  <a:pt x="1330600" y="795782"/>
                  <a:pt x="1333500" y="772583"/>
                </a:cubicBezTo>
                <a:cubicBezTo>
                  <a:pt x="1334839" y="761873"/>
                  <a:pt x="1338424" y="751531"/>
                  <a:pt x="1339850" y="740833"/>
                </a:cubicBezTo>
                <a:cubicBezTo>
                  <a:pt x="1342661" y="719747"/>
                  <a:pt x="1344083" y="698500"/>
                  <a:pt x="1346200" y="677333"/>
                </a:cubicBezTo>
                <a:cubicBezTo>
                  <a:pt x="1331805" y="504598"/>
                  <a:pt x="1348538" y="655936"/>
                  <a:pt x="1333500" y="575733"/>
                </a:cubicBezTo>
                <a:cubicBezTo>
                  <a:pt x="1328755" y="550424"/>
                  <a:pt x="1328481" y="524111"/>
                  <a:pt x="1320800" y="499533"/>
                </a:cubicBezTo>
                <a:cubicBezTo>
                  <a:pt x="1317643" y="489431"/>
                  <a:pt x="1307359" y="483108"/>
                  <a:pt x="1301750" y="474133"/>
                </a:cubicBezTo>
                <a:cubicBezTo>
                  <a:pt x="1296733" y="466106"/>
                  <a:pt x="1294067" y="456760"/>
                  <a:pt x="1289050" y="448733"/>
                </a:cubicBezTo>
                <a:cubicBezTo>
                  <a:pt x="1283441" y="439758"/>
                  <a:pt x="1275723" y="432235"/>
                  <a:pt x="1270000" y="423333"/>
                </a:cubicBezTo>
                <a:cubicBezTo>
                  <a:pt x="1249368" y="391238"/>
                  <a:pt x="1233901" y="355484"/>
                  <a:pt x="1206500" y="328083"/>
                </a:cubicBezTo>
                <a:cubicBezTo>
                  <a:pt x="1191779" y="313362"/>
                  <a:pt x="1160999" y="296528"/>
                  <a:pt x="1143000" y="289983"/>
                </a:cubicBezTo>
                <a:cubicBezTo>
                  <a:pt x="1132857" y="286295"/>
                  <a:pt x="1121833" y="285750"/>
                  <a:pt x="1111250" y="283633"/>
                </a:cubicBezTo>
                <a:cubicBezTo>
                  <a:pt x="1065862" y="260939"/>
                  <a:pt x="1103943" y="281292"/>
                  <a:pt x="1047750" y="245533"/>
                </a:cubicBezTo>
                <a:cubicBezTo>
                  <a:pt x="1037337" y="238907"/>
                  <a:pt x="1025874" y="233888"/>
                  <a:pt x="1016000" y="226483"/>
                </a:cubicBezTo>
                <a:cubicBezTo>
                  <a:pt x="1007533" y="220133"/>
                  <a:pt x="999789" y="212684"/>
                  <a:pt x="990600" y="207433"/>
                </a:cubicBezTo>
                <a:cubicBezTo>
                  <a:pt x="954151" y="186605"/>
                  <a:pt x="988703" y="218552"/>
                  <a:pt x="952500" y="188383"/>
                </a:cubicBezTo>
                <a:cubicBezTo>
                  <a:pt x="945601" y="182634"/>
                  <a:pt x="940922" y="174314"/>
                  <a:pt x="933450" y="169333"/>
                </a:cubicBezTo>
                <a:cubicBezTo>
                  <a:pt x="927881" y="165620"/>
                  <a:pt x="920387" y="165976"/>
                  <a:pt x="914400" y="162983"/>
                </a:cubicBezTo>
                <a:cubicBezTo>
                  <a:pt x="907574" y="159570"/>
                  <a:pt x="902176" y="153696"/>
                  <a:pt x="895350" y="150283"/>
                </a:cubicBezTo>
                <a:cubicBezTo>
                  <a:pt x="824110" y="114663"/>
                  <a:pt x="943395" y="184087"/>
                  <a:pt x="850900" y="131233"/>
                </a:cubicBezTo>
                <a:cubicBezTo>
                  <a:pt x="844274" y="127447"/>
                  <a:pt x="838824" y="121633"/>
                  <a:pt x="831850" y="118533"/>
                </a:cubicBezTo>
                <a:cubicBezTo>
                  <a:pt x="819617" y="113096"/>
                  <a:pt x="804889" y="113259"/>
                  <a:pt x="793750" y="105833"/>
                </a:cubicBezTo>
                <a:cubicBezTo>
                  <a:pt x="781050" y="97366"/>
                  <a:pt x="770796" y="82326"/>
                  <a:pt x="755650" y="80433"/>
                </a:cubicBezTo>
                <a:cubicBezTo>
                  <a:pt x="725835" y="76706"/>
                  <a:pt x="661430" y="71166"/>
                  <a:pt x="622300" y="61383"/>
                </a:cubicBezTo>
                <a:cubicBezTo>
                  <a:pt x="615806" y="59760"/>
                  <a:pt x="609772" y="56538"/>
                  <a:pt x="603250" y="55033"/>
                </a:cubicBezTo>
                <a:cubicBezTo>
                  <a:pt x="582217" y="50179"/>
                  <a:pt x="560783" y="47187"/>
                  <a:pt x="539750" y="42333"/>
                </a:cubicBezTo>
                <a:cubicBezTo>
                  <a:pt x="533228" y="40828"/>
                  <a:pt x="526687" y="38976"/>
                  <a:pt x="520700" y="35983"/>
                </a:cubicBezTo>
                <a:cubicBezTo>
                  <a:pt x="518023" y="34644"/>
                  <a:pt x="495300" y="0"/>
                  <a:pt x="469900" y="4233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794250" y="5172075"/>
            <a:ext cx="1054100" cy="1412875"/>
          </a:xfrm>
          <a:custGeom>
            <a:avLst/>
            <a:gdLst>
              <a:gd name="connsiteX0" fmla="*/ 590550 w 1054100"/>
              <a:gd name="connsiteY0" fmla="*/ 2392 h 1412092"/>
              <a:gd name="connsiteX1" fmla="*/ 381000 w 1054100"/>
              <a:gd name="connsiteY1" fmla="*/ 34142 h 1412092"/>
              <a:gd name="connsiteX2" fmla="*/ 330200 w 1054100"/>
              <a:gd name="connsiteY2" fmla="*/ 46842 h 1412092"/>
              <a:gd name="connsiteX3" fmla="*/ 260350 w 1054100"/>
              <a:gd name="connsiteY3" fmla="*/ 72242 h 1412092"/>
              <a:gd name="connsiteX4" fmla="*/ 209550 w 1054100"/>
              <a:gd name="connsiteY4" fmla="*/ 84942 h 1412092"/>
              <a:gd name="connsiteX5" fmla="*/ 190500 w 1054100"/>
              <a:gd name="connsiteY5" fmla="*/ 97642 h 1412092"/>
              <a:gd name="connsiteX6" fmla="*/ 171450 w 1054100"/>
              <a:gd name="connsiteY6" fmla="*/ 103992 h 1412092"/>
              <a:gd name="connsiteX7" fmla="*/ 152400 w 1054100"/>
              <a:gd name="connsiteY7" fmla="*/ 123042 h 1412092"/>
              <a:gd name="connsiteX8" fmla="*/ 127000 w 1054100"/>
              <a:gd name="connsiteY8" fmla="*/ 161142 h 1412092"/>
              <a:gd name="connsiteX9" fmla="*/ 95250 w 1054100"/>
              <a:gd name="connsiteY9" fmla="*/ 192892 h 1412092"/>
              <a:gd name="connsiteX10" fmla="*/ 69850 w 1054100"/>
              <a:gd name="connsiteY10" fmla="*/ 250042 h 1412092"/>
              <a:gd name="connsiteX11" fmla="*/ 63500 w 1054100"/>
              <a:gd name="connsiteY11" fmla="*/ 269092 h 1412092"/>
              <a:gd name="connsiteX12" fmla="*/ 31750 w 1054100"/>
              <a:gd name="connsiteY12" fmla="*/ 319892 h 1412092"/>
              <a:gd name="connsiteX13" fmla="*/ 6350 w 1054100"/>
              <a:gd name="connsiteY13" fmla="*/ 377042 h 1412092"/>
              <a:gd name="connsiteX14" fmla="*/ 0 w 1054100"/>
              <a:gd name="connsiteY14" fmla="*/ 396092 h 1412092"/>
              <a:gd name="connsiteX15" fmla="*/ 6350 w 1054100"/>
              <a:gd name="connsiteY15" fmla="*/ 853292 h 1412092"/>
              <a:gd name="connsiteX16" fmla="*/ 25400 w 1054100"/>
              <a:gd name="connsiteY16" fmla="*/ 948542 h 1412092"/>
              <a:gd name="connsiteX17" fmla="*/ 38100 w 1054100"/>
              <a:gd name="connsiteY17" fmla="*/ 1012042 h 1412092"/>
              <a:gd name="connsiteX18" fmla="*/ 44450 w 1054100"/>
              <a:gd name="connsiteY18" fmla="*/ 1119992 h 1412092"/>
              <a:gd name="connsiteX19" fmla="*/ 69850 w 1054100"/>
              <a:gd name="connsiteY19" fmla="*/ 1158092 h 1412092"/>
              <a:gd name="connsiteX20" fmla="*/ 95250 w 1054100"/>
              <a:gd name="connsiteY20" fmla="*/ 1215242 h 1412092"/>
              <a:gd name="connsiteX21" fmla="*/ 101600 w 1054100"/>
              <a:gd name="connsiteY21" fmla="*/ 1234292 h 1412092"/>
              <a:gd name="connsiteX22" fmla="*/ 120650 w 1054100"/>
              <a:gd name="connsiteY22" fmla="*/ 1240642 h 1412092"/>
              <a:gd name="connsiteX23" fmla="*/ 152400 w 1054100"/>
              <a:gd name="connsiteY23" fmla="*/ 1297792 h 1412092"/>
              <a:gd name="connsiteX24" fmla="*/ 171450 w 1054100"/>
              <a:gd name="connsiteY24" fmla="*/ 1310492 h 1412092"/>
              <a:gd name="connsiteX25" fmla="*/ 177800 w 1054100"/>
              <a:gd name="connsiteY25" fmla="*/ 1335892 h 1412092"/>
              <a:gd name="connsiteX26" fmla="*/ 234950 w 1054100"/>
              <a:gd name="connsiteY26" fmla="*/ 1367642 h 1412092"/>
              <a:gd name="connsiteX27" fmla="*/ 247650 w 1054100"/>
              <a:gd name="connsiteY27" fmla="*/ 1393042 h 1412092"/>
              <a:gd name="connsiteX28" fmla="*/ 266700 w 1054100"/>
              <a:gd name="connsiteY28" fmla="*/ 1399392 h 1412092"/>
              <a:gd name="connsiteX29" fmla="*/ 298450 w 1054100"/>
              <a:gd name="connsiteY29" fmla="*/ 1405742 h 1412092"/>
              <a:gd name="connsiteX30" fmla="*/ 323850 w 1054100"/>
              <a:gd name="connsiteY30" fmla="*/ 1412092 h 1412092"/>
              <a:gd name="connsiteX31" fmla="*/ 609600 w 1054100"/>
              <a:gd name="connsiteY31" fmla="*/ 1405742 h 1412092"/>
              <a:gd name="connsiteX32" fmla="*/ 666750 w 1054100"/>
              <a:gd name="connsiteY32" fmla="*/ 1386692 h 1412092"/>
              <a:gd name="connsiteX33" fmla="*/ 692150 w 1054100"/>
              <a:gd name="connsiteY33" fmla="*/ 1361292 h 1412092"/>
              <a:gd name="connsiteX34" fmla="*/ 723900 w 1054100"/>
              <a:gd name="connsiteY34" fmla="*/ 1335892 h 1412092"/>
              <a:gd name="connsiteX35" fmla="*/ 781050 w 1054100"/>
              <a:gd name="connsiteY35" fmla="*/ 1285092 h 1412092"/>
              <a:gd name="connsiteX36" fmla="*/ 812800 w 1054100"/>
              <a:gd name="connsiteY36" fmla="*/ 1246992 h 1412092"/>
              <a:gd name="connsiteX37" fmla="*/ 831850 w 1054100"/>
              <a:gd name="connsiteY37" fmla="*/ 1240642 h 1412092"/>
              <a:gd name="connsiteX38" fmla="*/ 850900 w 1054100"/>
              <a:gd name="connsiteY38" fmla="*/ 1227942 h 1412092"/>
              <a:gd name="connsiteX39" fmla="*/ 876300 w 1054100"/>
              <a:gd name="connsiteY39" fmla="*/ 1221592 h 1412092"/>
              <a:gd name="connsiteX40" fmla="*/ 895350 w 1054100"/>
              <a:gd name="connsiteY40" fmla="*/ 1215242 h 1412092"/>
              <a:gd name="connsiteX41" fmla="*/ 933450 w 1054100"/>
              <a:gd name="connsiteY41" fmla="*/ 1177142 h 1412092"/>
              <a:gd name="connsiteX42" fmla="*/ 939800 w 1054100"/>
              <a:gd name="connsiteY42" fmla="*/ 1151742 h 1412092"/>
              <a:gd name="connsiteX43" fmla="*/ 958850 w 1054100"/>
              <a:gd name="connsiteY43" fmla="*/ 1119992 h 1412092"/>
              <a:gd name="connsiteX44" fmla="*/ 971550 w 1054100"/>
              <a:gd name="connsiteY44" fmla="*/ 1100942 h 1412092"/>
              <a:gd name="connsiteX45" fmla="*/ 984250 w 1054100"/>
              <a:gd name="connsiteY45" fmla="*/ 1062842 h 1412092"/>
              <a:gd name="connsiteX46" fmla="*/ 996950 w 1054100"/>
              <a:gd name="connsiteY46" fmla="*/ 1037442 h 1412092"/>
              <a:gd name="connsiteX47" fmla="*/ 1022350 w 1054100"/>
              <a:gd name="connsiteY47" fmla="*/ 999342 h 1412092"/>
              <a:gd name="connsiteX48" fmla="*/ 1041400 w 1054100"/>
              <a:gd name="connsiteY48" fmla="*/ 948542 h 1412092"/>
              <a:gd name="connsiteX49" fmla="*/ 1054100 w 1054100"/>
              <a:gd name="connsiteY49" fmla="*/ 910442 h 1412092"/>
              <a:gd name="connsiteX50" fmla="*/ 1047750 w 1054100"/>
              <a:gd name="connsiteY50" fmla="*/ 802492 h 1412092"/>
              <a:gd name="connsiteX51" fmla="*/ 1028700 w 1054100"/>
              <a:gd name="connsiteY51" fmla="*/ 751692 h 1412092"/>
              <a:gd name="connsiteX52" fmla="*/ 1016000 w 1054100"/>
              <a:gd name="connsiteY52" fmla="*/ 719942 h 1412092"/>
              <a:gd name="connsiteX53" fmla="*/ 1003300 w 1054100"/>
              <a:gd name="connsiteY53" fmla="*/ 694542 h 1412092"/>
              <a:gd name="connsiteX54" fmla="*/ 996950 w 1054100"/>
              <a:gd name="connsiteY54" fmla="*/ 669142 h 1412092"/>
              <a:gd name="connsiteX55" fmla="*/ 984250 w 1054100"/>
              <a:gd name="connsiteY55" fmla="*/ 643742 h 1412092"/>
              <a:gd name="connsiteX56" fmla="*/ 977900 w 1054100"/>
              <a:gd name="connsiteY56" fmla="*/ 624692 h 1412092"/>
              <a:gd name="connsiteX57" fmla="*/ 971550 w 1054100"/>
              <a:gd name="connsiteY57" fmla="*/ 573892 h 1412092"/>
              <a:gd name="connsiteX58" fmla="*/ 958850 w 1054100"/>
              <a:gd name="connsiteY58" fmla="*/ 542142 h 1412092"/>
              <a:gd name="connsiteX59" fmla="*/ 946150 w 1054100"/>
              <a:gd name="connsiteY59" fmla="*/ 497692 h 1412092"/>
              <a:gd name="connsiteX60" fmla="*/ 914400 w 1054100"/>
              <a:gd name="connsiteY60" fmla="*/ 402442 h 1412092"/>
              <a:gd name="connsiteX61" fmla="*/ 908050 w 1054100"/>
              <a:gd name="connsiteY61" fmla="*/ 377042 h 1412092"/>
              <a:gd name="connsiteX62" fmla="*/ 882650 w 1054100"/>
              <a:gd name="connsiteY62" fmla="*/ 326242 h 1412092"/>
              <a:gd name="connsiteX63" fmla="*/ 876300 w 1054100"/>
              <a:gd name="connsiteY63" fmla="*/ 300842 h 1412092"/>
              <a:gd name="connsiteX64" fmla="*/ 850900 w 1054100"/>
              <a:gd name="connsiteY64" fmla="*/ 256392 h 1412092"/>
              <a:gd name="connsiteX65" fmla="*/ 844550 w 1054100"/>
              <a:gd name="connsiteY65" fmla="*/ 237342 h 1412092"/>
              <a:gd name="connsiteX66" fmla="*/ 825500 w 1054100"/>
              <a:gd name="connsiteY66" fmla="*/ 224642 h 1412092"/>
              <a:gd name="connsiteX67" fmla="*/ 806450 w 1054100"/>
              <a:gd name="connsiteY67" fmla="*/ 199242 h 1412092"/>
              <a:gd name="connsiteX68" fmla="*/ 787400 w 1054100"/>
              <a:gd name="connsiteY68" fmla="*/ 186542 h 1412092"/>
              <a:gd name="connsiteX69" fmla="*/ 723900 w 1054100"/>
              <a:gd name="connsiteY69" fmla="*/ 135742 h 1412092"/>
              <a:gd name="connsiteX70" fmla="*/ 704850 w 1054100"/>
              <a:gd name="connsiteY70" fmla="*/ 123042 h 1412092"/>
              <a:gd name="connsiteX71" fmla="*/ 685800 w 1054100"/>
              <a:gd name="connsiteY71" fmla="*/ 110342 h 1412092"/>
              <a:gd name="connsiteX72" fmla="*/ 666750 w 1054100"/>
              <a:gd name="connsiteY72" fmla="*/ 91292 h 1412092"/>
              <a:gd name="connsiteX73" fmla="*/ 609600 w 1054100"/>
              <a:gd name="connsiteY73" fmla="*/ 46842 h 1412092"/>
              <a:gd name="connsiteX74" fmla="*/ 590550 w 1054100"/>
              <a:gd name="connsiteY74" fmla="*/ 2392 h 141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54100" h="1412092">
                <a:moveTo>
                  <a:pt x="590550" y="2392"/>
                </a:moveTo>
                <a:cubicBezTo>
                  <a:pt x="552450" y="275"/>
                  <a:pt x="517569" y="0"/>
                  <a:pt x="381000" y="34142"/>
                </a:cubicBezTo>
                <a:cubicBezTo>
                  <a:pt x="364067" y="38375"/>
                  <a:pt x="346406" y="40360"/>
                  <a:pt x="330200" y="46842"/>
                </a:cubicBezTo>
                <a:cubicBezTo>
                  <a:pt x="303374" y="57572"/>
                  <a:pt x="288883" y="64090"/>
                  <a:pt x="260350" y="72242"/>
                </a:cubicBezTo>
                <a:cubicBezTo>
                  <a:pt x="243567" y="77037"/>
                  <a:pt x="209550" y="84942"/>
                  <a:pt x="209550" y="84942"/>
                </a:cubicBezTo>
                <a:cubicBezTo>
                  <a:pt x="203200" y="89175"/>
                  <a:pt x="197326" y="94229"/>
                  <a:pt x="190500" y="97642"/>
                </a:cubicBezTo>
                <a:cubicBezTo>
                  <a:pt x="184513" y="100635"/>
                  <a:pt x="177019" y="100279"/>
                  <a:pt x="171450" y="103992"/>
                </a:cubicBezTo>
                <a:cubicBezTo>
                  <a:pt x="163978" y="108973"/>
                  <a:pt x="158750" y="116692"/>
                  <a:pt x="152400" y="123042"/>
                </a:cubicBezTo>
                <a:cubicBezTo>
                  <a:pt x="141241" y="156520"/>
                  <a:pt x="153426" y="129431"/>
                  <a:pt x="127000" y="161142"/>
                </a:cubicBezTo>
                <a:cubicBezTo>
                  <a:pt x="100542" y="192892"/>
                  <a:pt x="130175" y="169609"/>
                  <a:pt x="95250" y="192892"/>
                </a:cubicBezTo>
                <a:cubicBezTo>
                  <a:pt x="75124" y="223081"/>
                  <a:pt x="84963" y="204702"/>
                  <a:pt x="69850" y="250042"/>
                </a:cubicBezTo>
                <a:cubicBezTo>
                  <a:pt x="67733" y="256392"/>
                  <a:pt x="67213" y="263523"/>
                  <a:pt x="63500" y="269092"/>
                </a:cubicBezTo>
                <a:cubicBezTo>
                  <a:pt x="34482" y="312619"/>
                  <a:pt x="70044" y="258621"/>
                  <a:pt x="31750" y="319892"/>
                </a:cubicBezTo>
                <a:cubicBezTo>
                  <a:pt x="10187" y="354393"/>
                  <a:pt x="23985" y="324137"/>
                  <a:pt x="6350" y="377042"/>
                </a:cubicBezTo>
                <a:lnTo>
                  <a:pt x="0" y="396092"/>
                </a:lnTo>
                <a:cubicBezTo>
                  <a:pt x="2117" y="548492"/>
                  <a:pt x="910" y="700974"/>
                  <a:pt x="6350" y="853292"/>
                </a:cubicBezTo>
                <a:cubicBezTo>
                  <a:pt x="8896" y="924582"/>
                  <a:pt x="13832" y="908056"/>
                  <a:pt x="25400" y="948542"/>
                </a:cubicBezTo>
                <a:cubicBezTo>
                  <a:pt x="32978" y="975066"/>
                  <a:pt x="33110" y="982103"/>
                  <a:pt x="38100" y="1012042"/>
                </a:cubicBezTo>
                <a:cubicBezTo>
                  <a:pt x="40217" y="1048025"/>
                  <a:pt x="36793" y="1084769"/>
                  <a:pt x="44450" y="1119992"/>
                </a:cubicBezTo>
                <a:cubicBezTo>
                  <a:pt x="47692" y="1134907"/>
                  <a:pt x="65023" y="1143612"/>
                  <a:pt x="69850" y="1158092"/>
                </a:cubicBezTo>
                <a:cubicBezTo>
                  <a:pt x="102615" y="1256386"/>
                  <a:pt x="65061" y="1154865"/>
                  <a:pt x="95250" y="1215242"/>
                </a:cubicBezTo>
                <a:cubicBezTo>
                  <a:pt x="98243" y="1221229"/>
                  <a:pt x="96867" y="1229559"/>
                  <a:pt x="101600" y="1234292"/>
                </a:cubicBezTo>
                <a:cubicBezTo>
                  <a:pt x="106333" y="1239025"/>
                  <a:pt x="114300" y="1238525"/>
                  <a:pt x="120650" y="1240642"/>
                </a:cubicBezTo>
                <a:cubicBezTo>
                  <a:pt x="132920" y="1277452"/>
                  <a:pt x="126078" y="1275857"/>
                  <a:pt x="152400" y="1297792"/>
                </a:cubicBezTo>
                <a:cubicBezTo>
                  <a:pt x="158263" y="1302678"/>
                  <a:pt x="165100" y="1306259"/>
                  <a:pt x="171450" y="1310492"/>
                </a:cubicBezTo>
                <a:cubicBezTo>
                  <a:pt x="173567" y="1318959"/>
                  <a:pt x="172053" y="1329324"/>
                  <a:pt x="177800" y="1335892"/>
                </a:cubicBezTo>
                <a:cubicBezTo>
                  <a:pt x="195781" y="1356442"/>
                  <a:pt x="212685" y="1360220"/>
                  <a:pt x="234950" y="1367642"/>
                </a:cubicBezTo>
                <a:cubicBezTo>
                  <a:pt x="239183" y="1376109"/>
                  <a:pt x="240957" y="1386349"/>
                  <a:pt x="247650" y="1393042"/>
                </a:cubicBezTo>
                <a:cubicBezTo>
                  <a:pt x="252383" y="1397775"/>
                  <a:pt x="260206" y="1397769"/>
                  <a:pt x="266700" y="1399392"/>
                </a:cubicBezTo>
                <a:cubicBezTo>
                  <a:pt x="277171" y="1402010"/>
                  <a:pt x="287914" y="1403401"/>
                  <a:pt x="298450" y="1405742"/>
                </a:cubicBezTo>
                <a:cubicBezTo>
                  <a:pt x="306969" y="1407635"/>
                  <a:pt x="315383" y="1409975"/>
                  <a:pt x="323850" y="1412092"/>
                </a:cubicBezTo>
                <a:lnTo>
                  <a:pt x="609600" y="1405742"/>
                </a:lnTo>
                <a:cubicBezTo>
                  <a:pt x="627313" y="1405033"/>
                  <a:pt x="652149" y="1397643"/>
                  <a:pt x="666750" y="1386692"/>
                </a:cubicBezTo>
                <a:cubicBezTo>
                  <a:pt x="676329" y="1379508"/>
                  <a:pt x="683201" y="1369247"/>
                  <a:pt x="692150" y="1361292"/>
                </a:cubicBezTo>
                <a:cubicBezTo>
                  <a:pt x="702280" y="1352288"/>
                  <a:pt x="713871" y="1345009"/>
                  <a:pt x="723900" y="1335892"/>
                </a:cubicBezTo>
                <a:cubicBezTo>
                  <a:pt x="783708" y="1281521"/>
                  <a:pt x="740125" y="1312375"/>
                  <a:pt x="781050" y="1285092"/>
                </a:cubicBezTo>
                <a:cubicBezTo>
                  <a:pt x="790421" y="1271035"/>
                  <a:pt x="798132" y="1256771"/>
                  <a:pt x="812800" y="1246992"/>
                </a:cubicBezTo>
                <a:cubicBezTo>
                  <a:pt x="818369" y="1243279"/>
                  <a:pt x="825863" y="1243635"/>
                  <a:pt x="831850" y="1240642"/>
                </a:cubicBezTo>
                <a:cubicBezTo>
                  <a:pt x="838676" y="1237229"/>
                  <a:pt x="843885" y="1230948"/>
                  <a:pt x="850900" y="1227942"/>
                </a:cubicBezTo>
                <a:cubicBezTo>
                  <a:pt x="858922" y="1224504"/>
                  <a:pt x="867909" y="1223990"/>
                  <a:pt x="876300" y="1221592"/>
                </a:cubicBezTo>
                <a:cubicBezTo>
                  <a:pt x="882736" y="1219753"/>
                  <a:pt x="889000" y="1217359"/>
                  <a:pt x="895350" y="1215242"/>
                </a:cubicBezTo>
                <a:cubicBezTo>
                  <a:pt x="908050" y="1202542"/>
                  <a:pt x="929094" y="1194566"/>
                  <a:pt x="933450" y="1177142"/>
                </a:cubicBezTo>
                <a:cubicBezTo>
                  <a:pt x="935567" y="1168675"/>
                  <a:pt x="936256" y="1159717"/>
                  <a:pt x="939800" y="1151742"/>
                </a:cubicBezTo>
                <a:cubicBezTo>
                  <a:pt x="944813" y="1140464"/>
                  <a:pt x="952309" y="1130458"/>
                  <a:pt x="958850" y="1119992"/>
                </a:cubicBezTo>
                <a:cubicBezTo>
                  <a:pt x="962895" y="1113520"/>
                  <a:pt x="968450" y="1107916"/>
                  <a:pt x="971550" y="1100942"/>
                </a:cubicBezTo>
                <a:cubicBezTo>
                  <a:pt x="976987" y="1088709"/>
                  <a:pt x="978263" y="1074816"/>
                  <a:pt x="984250" y="1062842"/>
                </a:cubicBezTo>
                <a:cubicBezTo>
                  <a:pt x="988483" y="1054375"/>
                  <a:pt x="992080" y="1045559"/>
                  <a:pt x="996950" y="1037442"/>
                </a:cubicBezTo>
                <a:cubicBezTo>
                  <a:pt x="1004803" y="1024354"/>
                  <a:pt x="1015524" y="1012994"/>
                  <a:pt x="1022350" y="999342"/>
                </a:cubicBezTo>
                <a:cubicBezTo>
                  <a:pt x="1043642" y="956758"/>
                  <a:pt x="1028431" y="991771"/>
                  <a:pt x="1041400" y="948542"/>
                </a:cubicBezTo>
                <a:cubicBezTo>
                  <a:pt x="1045247" y="935720"/>
                  <a:pt x="1054100" y="910442"/>
                  <a:pt x="1054100" y="910442"/>
                </a:cubicBezTo>
                <a:cubicBezTo>
                  <a:pt x="1051983" y="874459"/>
                  <a:pt x="1051167" y="838375"/>
                  <a:pt x="1047750" y="802492"/>
                </a:cubicBezTo>
                <a:cubicBezTo>
                  <a:pt x="1045452" y="778365"/>
                  <a:pt x="1038418" y="773556"/>
                  <a:pt x="1028700" y="751692"/>
                </a:cubicBezTo>
                <a:cubicBezTo>
                  <a:pt x="1024071" y="741276"/>
                  <a:pt x="1020629" y="730358"/>
                  <a:pt x="1016000" y="719942"/>
                </a:cubicBezTo>
                <a:cubicBezTo>
                  <a:pt x="1012155" y="711292"/>
                  <a:pt x="1006624" y="703405"/>
                  <a:pt x="1003300" y="694542"/>
                </a:cubicBezTo>
                <a:cubicBezTo>
                  <a:pt x="1000236" y="686370"/>
                  <a:pt x="1000014" y="677314"/>
                  <a:pt x="996950" y="669142"/>
                </a:cubicBezTo>
                <a:cubicBezTo>
                  <a:pt x="993626" y="660279"/>
                  <a:pt x="987979" y="652443"/>
                  <a:pt x="984250" y="643742"/>
                </a:cubicBezTo>
                <a:cubicBezTo>
                  <a:pt x="981613" y="637590"/>
                  <a:pt x="980017" y="631042"/>
                  <a:pt x="977900" y="624692"/>
                </a:cubicBezTo>
                <a:cubicBezTo>
                  <a:pt x="975783" y="607759"/>
                  <a:pt x="975387" y="590520"/>
                  <a:pt x="971550" y="573892"/>
                </a:cubicBezTo>
                <a:cubicBezTo>
                  <a:pt x="968987" y="562785"/>
                  <a:pt x="962455" y="552956"/>
                  <a:pt x="958850" y="542142"/>
                </a:cubicBezTo>
                <a:cubicBezTo>
                  <a:pt x="953977" y="527523"/>
                  <a:pt x="950822" y="512376"/>
                  <a:pt x="946150" y="497692"/>
                </a:cubicBezTo>
                <a:cubicBezTo>
                  <a:pt x="936003" y="465800"/>
                  <a:pt x="922517" y="434910"/>
                  <a:pt x="914400" y="402442"/>
                </a:cubicBezTo>
                <a:cubicBezTo>
                  <a:pt x="912283" y="393975"/>
                  <a:pt x="911407" y="385098"/>
                  <a:pt x="908050" y="377042"/>
                </a:cubicBezTo>
                <a:cubicBezTo>
                  <a:pt x="900768" y="359566"/>
                  <a:pt x="887242" y="344609"/>
                  <a:pt x="882650" y="326242"/>
                </a:cubicBezTo>
                <a:cubicBezTo>
                  <a:pt x="880533" y="317775"/>
                  <a:pt x="879364" y="309014"/>
                  <a:pt x="876300" y="300842"/>
                </a:cubicBezTo>
                <a:cubicBezTo>
                  <a:pt x="859601" y="256312"/>
                  <a:pt x="869323" y="293238"/>
                  <a:pt x="850900" y="256392"/>
                </a:cubicBezTo>
                <a:cubicBezTo>
                  <a:pt x="847907" y="250405"/>
                  <a:pt x="848731" y="242569"/>
                  <a:pt x="844550" y="237342"/>
                </a:cubicBezTo>
                <a:cubicBezTo>
                  <a:pt x="839782" y="231383"/>
                  <a:pt x="830896" y="230038"/>
                  <a:pt x="825500" y="224642"/>
                </a:cubicBezTo>
                <a:cubicBezTo>
                  <a:pt x="818016" y="217158"/>
                  <a:pt x="813934" y="206726"/>
                  <a:pt x="806450" y="199242"/>
                </a:cubicBezTo>
                <a:cubicBezTo>
                  <a:pt x="801054" y="193846"/>
                  <a:pt x="793194" y="191509"/>
                  <a:pt x="787400" y="186542"/>
                </a:cubicBezTo>
                <a:cubicBezTo>
                  <a:pt x="724062" y="132253"/>
                  <a:pt x="806566" y="190852"/>
                  <a:pt x="723900" y="135742"/>
                </a:cubicBezTo>
                <a:lnTo>
                  <a:pt x="704850" y="123042"/>
                </a:lnTo>
                <a:cubicBezTo>
                  <a:pt x="698500" y="118809"/>
                  <a:pt x="691196" y="115738"/>
                  <a:pt x="685800" y="110342"/>
                </a:cubicBezTo>
                <a:cubicBezTo>
                  <a:pt x="679450" y="103992"/>
                  <a:pt x="673839" y="96805"/>
                  <a:pt x="666750" y="91292"/>
                </a:cubicBezTo>
                <a:cubicBezTo>
                  <a:pt x="663253" y="88572"/>
                  <a:pt x="614688" y="60410"/>
                  <a:pt x="609600" y="46842"/>
                </a:cubicBezTo>
                <a:cubicBezTo>
                  <a:pt x="605884" y="36933"/>
                  <a:pt x="628650" y="4509"/>
                  <a:pt x="590550" y="2392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602413" y="4238625"/>
            <a:ext cx="1027112" cy="1274763"/>
          </a:xfrm>
          <a:custGeom>
            <a:avLst/>
            <a:gdLst>
              <a:gd name="connsiteX0" fmla="*/ 2117 w 1027583"/>
              <a:gd name="connsiteY0" fmla="*/ 22225 h 1274723"/>
              <a:gd name="connsiteX1" fmla="*/ 14817 w 1027583"/>
              <a:gd name="connsiteY1" fmla="*/ 193675 h 1274723"/>
              <a:gd name="connsiteX2" fmla="*/ 21167 w 1027583"/>
              <a:gd name="connsiteY2" fmla="*/ 263525 h 1274723"/>
              <a:gd name="connsiteX3" fmla="*/ 46567 w 1027583"/>
              <a:gd name="connsiteY3" fmla="*/ 422275 h 1274723"/>
              <a:gd name="connsiteX4" fmla="*/ 84667 w 1027583"/>
              <a:gd name="connsiteY4" fmla="*/ 568325 h 1274723"/>
              <a:gd name="connsiteX5" fmla="*/ 97367 w 1027583"/>
              <a:gd name="connsiteY5" fmla="*/ 619125 h 1274723"/>
              <a:gd name="connsiteX6" fmla="*/ 103717 w 1027583"/>
              <a:gd name="connsiteY6" fmla="*/ 644525 h 1274723"/>
              <a:gd name="connsiteX7" fmla="*/ 116417 w 1027583"/>
              <a:gd name="connsiteY7" fmla="*/ 676275 h 1274723"/>
              <a:gd name="connsiteX8" fmla="*/ 129117 w 1027583"/>
              <a:gd name="connsiteY8" fmla="*/ 746125 h 1274723"/>
              <a:gd name="connsiteX9" fmla="*/ 167217 w 1027583"/>
              <a:gd name="connsiteY9" fmla="*/ 822325 h 1274723"/>
              <a:gd name="connsiteX10" fmla="*/ 224367 w 1027583"/>
              <a:gd name="connsiteY10" fmla="*/ 936625 h 1274723"/>
              <a:gd name="connsiteX11" fmla="*/ 237067 w 1027583"/>
              <a:gd name="connsiteY11" fmla="*/ 962025 h 1274723"/>
              <a:gd name="connsiteX12" fmla="*/ 249767 w 1027583"/>
              <a:gd name="connsiteY12" fmla="*/ 981075 h 1274723"/>
              <a:gd name="connsiteX13" fmla="*/ 275167 w 1027583"/>
              <a:gd name="connsiteY13" fmla="*/ 1038225 h 1274723"/>
              <a:gd name="connsiteX14" fmla="*/ 294217 w 1027583"/>
              <a:gd name="connsiteY14" fmla="*/ 1050925 h 1274723"/>
              <a:gd name="connsiteX15" fmla="*/ 325967 w 1027583"/>
              <a:gd name="connsiteY15" fmla="*/ 1101725 h 1274723"/>
              <a:gd name="connsiteX16" fmla="*/ 383117 w 1027583"/>
              <a:gd name="connsiteY16" fmla="*/ 1165225 h 1274723"/>
              <a:gd name="connsiteX17" fmla="*/ 433917 w 1027583"/>
              <a:gd name="connsiteY17" fmla="*/ 1203325 h 1274723"/>
              <a:gd name="connsiteX18" fmla="*/ 472017 w 1027583"/>
              <a:gd name="connsiteY18" fmla="*/ 1241425 h 1274723"/>
              <a:gd name="connsiteX19" fmla="*/ 529167 w 1027583"/>
              <a:gd name="connsiteY19" fmla="*/ 1273175 h 1274723"/>
              <a:gd name="connsiteX20" fmla="*/ 668867 w 1027583"/>
              <a:gd name="connsiteY20" fmla="*/ 1260475 h 1274723"/>
              <a:gd name="connsiteX21" fmla="*/ 713317 w 1027583"/>
              <a:gd name="connsiteY21" fmla="*/ 1235075 h 1274723"/>
              <a:gd name="connsiteX22" fmla="*/ 738717 w 1027583"/>
              <a:gd name="connsiteY22" fmla="*/ 1216025 h 1274723"/>
              <a:gd name="connsiteX23" fmla="*/ 776817 w 1027583"/>
              <a:gd name="connsiteY23" fmla="*/ 1177925 h 1274723"/>
              <a:gd name="connsiteX24" fmla="*/ 789517 w 1027583"/>
              <a:gd name="connsiteY24" fmla="*/ 1158875 h 1274723"/>
              <a:gd name="connsiteX25" fmla="*/ 827617 w 1027583"/>
              <a:gd name="connsiteY25" fmla="*/ 1127125 h 1274723"/>
              <a:gd name="connsiteX26" fmla="*/ 865717 w 1027583"/>
              <a:gd name="connsiteY26" fmla="*/ 1089025 h 1274723"/>
              <a:gd name="connsiteX27" fmla="*/ 903817 w 1027583"/>
              <a:gd name="connsiteY27" fmla="*/ 1063625 h 1274723"/>
              <a:gd name="connsiteX28" fmla="*/ 954617 w 1027583"/>
              <a:gd name="connsiteY28" fmla="*/ 1025525 h 1274723"/>
              <a:gd name="connsiteX29" fmla="*/ 973667 w 1027583"/>
              <a:gd name="connsiteY29" fmla="*/ 1012825 h 1274723"/>
              <a:gd name="connsiteX30" fmla="*/ 992717 w 1027583"/>
              <a:gd name="connsiteY30" fmla="*/ 993775 h 1274723"/>
              <a:gd name="connsiteX31" fmla="*/ 1018117 w 1027583"/>
              <a:gd name="connsiteY31" fmla="*/ 955675 h 1274723"/>
              <a:gd name="connsiteX32" fmla="*/ 1024467 w 1027583"/>
              <a:gd name="connsiteY32" fmla="*/ 885825 h 1274723"/>
              <a:gd name="connsiteX33" fmla="*/ 1011767 w 1027583"/>
              <a:gd name="connsiteY33" fmla="*/ 727075 h 1274723"/>
              <a:gd name="connsiteX34" fmla="*/ 1005417 w 1027583"/>
              <a:gd name="connsiteY34" fmla="*/ 669925 h 1274723"/>
              <a:gd name="connsiteX35" fmla="*/ 999067 w 1027583"/>
              <a:gd name="connsiteY35" fmla="*/ 650875 h 1274723"/>
              <a:gd name="connsiteX36" fmla="*/ 935567 w 1027583"/>
              <a:gd name="connsiteY36" fmla="*/ 606425 h 1274723"/>
              <a:gd name="connsiteX37" fmla="*/ 878417 w 1027583"/>
              <a:gd name="connsiteY37" fmla="*/ 561975 h 1274723"/>
              <a:gd name="connsiteX38" fmla="*/ 853017 w 1027583"/>
              <a:gd name="connsiteY38" fmla="*/ 542925 h 1274723"/>
              <a:gd name="connsiteX39" fmla="*/ 802217 w 1027583"/>
              <a:gd name="connsiteY39" fmla="*/ 511175 h 1274723"/>
              <a:gd name="connsiteX40" fmla="*/ 770467 w 1027583"/>
              <a:gd name="connsiteY40" fmla="*/ 479425 h 1274723"/>
              <a:gd name="connsiteX41" fmla="*/ 732367 w 1027583"/>
              <a:gd name="connsiteY41" fmla="*/ 466725 h 1274723"/>
              <a:gd name="connsiteX42" fmla="*/ 681567 w 1027583"/>
              <a:gd name="connsiteY42" fmla="*/ 434975 h 1274723"/>
              <a:gd name="connsiteX43" fmla="*/ 637117 w 1027583"/>
              <a:gd name="connsiteY43" fmla="*/ 396875 h 1274723"/>
              <a:gd name="connsiteX44" fmla="*/ 611717 w 1027583"/>
              <a:gd name="connsiteY44" fmla="*/ 384175 h 1274723"/>
              <a:gd name="connsiteX45" fmla="*/ 554567 w 1027583"/>
              <a:gd name="connsiteY45" fmla="*/ 339725 h 1274723"/>
              <a:gd name="connsiteX46" fmla="*/ 535517 w 1027583"/>
              <a:gd name="connsiteY46" fmla="*/ 320675 h 1274723"/>
              <a:gd name="connsiteX47" fmla="*/ 497417 w 1027583"/>
              <a:gd name="connsiteY47" fmla="*/ 295275 h 1274723"/>
              <a:gd name="connsiteX48" fmla="*/ 446617 w 1027583"/>
              <a:gd name="connsiteY48" fmla="*/ 276225 h 1274723"/>
              <a:gd name="connsiteX49" fmla="*/ 395817 w 1027583"/>
              <a:gd name="connsiteY49" fmla="*/ 263525 h 1274723"/>
              <a:gd name="connsiteX50" fmla="*/ 351367 w 1027583"/>
              <a:gd name="connsiteY50" fmla="*/ 231775 h 1274723"/>
              <a:gd name="connsiteX51" fmla="*/ 325967 w 1027583"/>
              <a:gd name="connsiteY51" fmla="*/ 212725 h 1274723"/>
              <a:gd name="connsiteX52" fmla="*/ 262467 w 1027583"/>
              <a:gd name="connsiteY52" fmla="*/ 193675 h 1274723"/>
              <a:gd name="connsiteX53" fmla="*/ 224367 w 1027583"/>
              <a:gd name="connsiteY53" fmla="*/ 174625 h 1274723"/>
              <a:gd name="connsiteX54" fmla="*/ 205317 w 1027583"/>
              <a:gd name="connsiteY54" fmla="*/ 161925 h 1274723"/>
              <a:gd name="connsiteX55" fmla="*/ 154517 w 1027583"/>
              <a:gd name="connsiteY55" fmla="*/ 149225 h 1274723"/>
              <a:gd name="connsiteX56" fmla="*/ 116417 w 1027583"/>
              <a:gd name="connsiteY56" fmla="*/ 117475 h 1274723"/>
              <a:gd name="connsiteX57" fmla="*/ 97367 w 1027583"/>
              <a:gd name="connsiteY57" fmla="*/ 111125 h 1274723"/>
              <a:gd name="connsiteX58" fmla="*/ 84667 w 1027583"/>
              <a:gd name="connsiteY58" fmla="*/ 92075 h 1274723"/>
              <a:gd name="connsiteX59" fmla="*/ 65617 w 1027583"/>
              <a:gd name="connsiteY59" fmla="*/ 85725 h 1274723"/>
              <a:gd name="connsiteX60" fmla="*/ 27517 w 1027583"/>
              <a:gd name="connsiteY60" fmla="*/ 60325 h 1274723"/>
              <a:gd name="connsiteX61" fmla="*/ 27517 w 1027583"/>
              <a:gd name="connsiteY61" fmla="*/ 60325 h 1274723"/>
              <a:gd name="connsiteX62" fmla="*/ 2117 w 1027583"/>
              <a:gd name="connsiteY62" fmla="*/ 22225 h 127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27583" h="1274723">
                <a:moveTo>
                  <a:pt x="2117" y="22225"/>
                </a:moveTo>
                <a:cubicBezTo>
                  <a:pt x="0" y="44450"/>
                  <a:pt x="1680" y="68878"/>
                  <a:pt x="14817" y="193675"/>
                </a:cubicBezTo>
                <a:cubicBezTo>
                  <a:pt x="17264" y="216926"/>
                  <a:pt x="17951" y="240368"/>
                  <a:pt x="21167" y="263525"/>
                </a:cubicBezTo>
                <a:cubicBezTo>
                  <a:pt x="28539" y="316605"/>
                  <a:pt x="33040" y="370421"/>
                  <a:pt x="46567" y="422275"/>
                </a:cubicBezTo>
                <a:cubicBezTo>
                  <a:pt x="59267" y="470958"/>
                  <a:pt x="72095" y="519608"/>
                  <a:pt x="84667" y="568325"/>
                </a:cubicBezTo>
                <a:cubicBezTo>
                  <a:pt x="89028" y="585226"/>
                  <a:pt x="93134" y="602192"/>
                  <a:pt x="97367" y="619125"/>
                </a:cubicBezTo>
                <a:cubicBezTo>
                  <a:pt x="99484" y="627592"/>
                  <a:pt x="100476" y="636422"/>
                  <a:pt x="103717" y="644525"/>
                </a:cubicBezTo>
                <a:cubicBezTo>
                  <a:pt x="107950" y="655108"/>
                  <a:pt x="113142" y="665357"/>
                  <a:pt x="116417" y="676275"/>
                </a:cubicBezTo>
                <a:cubicBezTo>
                  <a:pt x="128590" y="716851"/>
                  <a:pt x="117059" y="701911"/>
                  <a:pt x="129117" y="746125"/>
                </a:cubicBezTo>
                <a:cubicBezTo>
                  <a:pt x="137395" y="776479"/>
                  <a:pt x="152270" y="793790"/>
                  <a:pt x="167217" y="822325"/>
                </a:cubicBezTo>
                <a:cubicBezTo>
                  <a:pt x="186982" y="860059"/>
                  <a:pt x="205317" y="898525"/>
                  <a:pt x="224367" y="936625"/>
                </a:cubicBezTo>
                <a:cubicBezTo>
                  <a:pt x="228600" y="945092"/>
                  <a:pt x="231816" y="954149"/>
                  <a:pt x="237067" y="962025"/>
                </a:cubicBezTo>
                <a:cubicBezTo>
                  <a:pt x="241300" y="968375"/>
                  <a:pt x="246667" y="974101"/>
                  <a:pt x="249767" y="981075"/>
                </a:cubicBezTo>
                <a:cubicBezTo>
                  <a:pt x="259827" y="1003711"/>
                  <a:pt x="257922" y="1020980"/>
                  <a:pt x="275167" y="1038225"/>
                </a:cubicBezTo>
                <a:cubicBezTo>
                  <a:pt x="280563" y="1043621"/>
                  <a:pt x="287867" y="1046692"/>
                  <a:pt x="294217" y="1050925"/>
                </a:cubicBezTo>
                <a:cubicBezTo>
                  <a:pt x="314108" y="1090706"/>
                  <a:pt x="298490" y="1063257"/>
                  <a:pt x="325967" y="1101725"/>
                </a:cubicBezTo>
                <a:cubicBezTo>
                  <a:pt x="345355" y="1128868"/>
                  <a:pt x="346821" y="1141028"/>
                  <a:pt x="383117" y="1165225"/>
                </a:cubicBezTo>
                <a:cubicBezTo>
                  <a:pt x="403889" y="1179073"/>
                  <a:pt x="413177" y="1184470"/>
                  <a:pt x="433917" y="1203325"/>
                </a:cubicBezTo>
                <a:cubicBezTo>
                  <a:pt x="447207" y="1215407"/>
                  <a:pt x="457073" y="1231462"/>
                  <a:pt x="472017" y="1241425"/>
                </a:cubicBezTo>
                <a:cubicBezTo>
                  <a:pt x="515686" y="1270538"/>
                  <a:pt x="495637" y="1261998"/>
                  <a:pt x="529167" y="1273175"/>
                </a:cubicBezTo>
                <a:cubicBezTo>
                  <a:pt x="545386" y="1272274"/>
                  <a:pt x="630873" y="1274723"/>
                  <a:pt x="668867" y="1260475"/>
                </a:cubicBezTo>
                <a:cubicBezTo>
                  <a:pt x="684533" y="1254600"/>
                  <a:pt x="699742" y="1244771"/>
                  <a:pt x="713317" y="1235075"/>
                </a:cubicBezTo>
                <a:cubicBezTo>
                  <a:pt x="721929" y="1228924"/>
                  <a:pt x="730850" y="1223105"/>
                  <a:pt x="738717" y="1216025"/>
                </a:cubicBezTo>
                <a:cubicBezTo>
                  <a:pt x="752067" y="1204010"/>
                  <a:pt x="766854" y="1192869"/>
                  <a:pt x="776817" y="1177925"/>
                </a:cubicBezTo>
                <a:cubicBezTo>
                  <a:pt x="781050" y="1171575"/>
                  <a:pt x="784631" y="1164738"/>
                  <a:pt x="789517" y="1158875"/>
                </a:cubicBezTo>
                <a:cubicBezTo>
                  <a:pt x="820540" y="1121648"/>
                  <a:pt x="795506" y="1155668"/>
                  <a:pt x="827617" y="1127125"/>
                </a:cubicBezTo>
                <a:cubicBezTo>
                  <a:pt x="841041" y="1115193"/>
                  <a:pt x="850773" y="1098988"/>
                  <a:pt x="865717" y="1089025"/>
                </a:cubicBezTo>
                <a:cubicBezTo>
                  <a:pt x="878417" y="1080558"/>
                  <a:pt x="891606" y="1072783"/>
                  <a:pt x="903817" y="1063625"/>
                </a:cubicBezTo>
                <a:cubicBezTo>
                  <a:pt x="920750" y="1050925"/>
                  <a:pt x="937005" y="1037266"/>
                  <a:pt x="954617" y="1025525"/>
                </a:cubicBezTo>
                <a:cubicBezTo>
                  <a:pt x="960967" y="1021292"/>
                  <a:pt x="967804" y="1017711"/>
                  <a:pt x="973667" y="1012825"/>
                </a:cubicBezTo>
                <a:cubicBezTo>
                  <a:pt x="980566" y="1007076"/>
                  <a:pt x="987204" y="1000864"/>
                  <a:pt x="992717" y="993775"/>
                </a:cubicBezTo>
                <a:cubicBezTo>
                  <a:pt x="1002088" y="981727"/>
                  <a:pt x="1018117" y="955675"/>
                  <a:pt x="1018117" y="955675"/>
                </a:cubicBezTo>
                <a:cubicBezTo>
                  <a:pt x="1020234" y="932392"/>
                  <a:pt x="1024467" y="909204"/>
                  <a:pt x="1024467" y="885825"/>
                </a:cubicBezTo>
                <a:cubicBezTo>
                  <a:pt x="1024467" y="770818"/>
                  <a:pt x="1027583" y="790340"/>
                  <a:pt x="1011767" y="727075"/>
                </a:cubicBezTo>
                <a:cubicBezTo>
                  <a:pt x="1009650" y="708025"/>
                  <a:pt x="1008568" y="688831"/>
                  <a:pt x="1005417" y="669925"/>
                </a:cubicBezTo>
                <a:cubicBezTo>
                  <a:pt x="1004317" y="663323"/>
                  <a:pt x="1003352" y="656017"/>
                  <a:pt x="999067" y="650875"/>
                </a:cubicBezTo>
                <a:cubicBezTo>
                  <a:pt x="992877" y="643447"/>
                  <a:pt x="937157" y="607726"/>
                  <a:pt x="935567" y="606425"/>
                </a:cubicBezTo>
                <a:cubicBezTo>
                  <a:pt x="821259" y="512900"/>
                  <a:pt x="965185" y="616205"/>
                  <a:pt x="878417" y="561975"/>
                </a:cubicBezTo>
                <a:cubicBezTo>
                  <a:pt x="869442" y="556366"/>
                  <a:pt x="861823" y="548796"/>
                  <a:pt x="853017" y="542925"/>
                </a:cubicBezTo>
                <a:cubicBezTo>
                  <a:pt x="849884" y="540837"/>
                  <a:pt x="809794" y="517805"/>
                  <a:pt x="802217" y="511175"/>
                </a:cubicBezTo>
                <a:cubicBezTo>
                  <a:pt x="790953" y="501319"/>
                  <a:pt x="783094" y="487460"/>
                  <a:pt x="770467" y="479425"/>
                </a:cubicBezTo>
                <a:cubicBezTo>
                  <a:pt x="759173" y="472238"/>
                  <a:pt x="744341" y="472712"/>
                  <a:pt x="732367" y="466725"/>
                </a:cubicBezTo>
                <a:cubicBezTo>
                  <a:pt x="714507" y="457795"/>
                  <a:pt x="695687" y="449095"/>
                  <a:pt x="681567" y="434975"/>
                </a:cubicBezTo>
                <a:cubicBezTo>
                  <a:pt x="664250" y="417658"/>
                  <a:pt x="658840" y="410452"/>
                  <a:pt x="637117" y="396875"/>
                </a:cubicBezTo>
                <a:cubicBezTo>
                  <a:pt x="629090" y="391858"/>
                  <a:pt x="619500" y="389563"/>
                  <a:pt x="611717" y="384175"/>
                </a:cubicBezTo>
                <a:cubicBezTo>
                  <a:pt x="591874" y="370438"/>
                  <a:pt x="571632" y="356790"/>
                  <a:pt x="554567" y="339725"/>
                </a:cubicBezTo>
                <a:cubicBezTo>
                  <a:pt x="548217" y="333375"/>
                  <a:pt x="542606" y="326188"/>
                  <a:pt x="535517" y="320675"/>
                </a:cubicBezTo>
                <a:cubicBezTo>
                  <a:pt x="523469" y="311304"/>
                  <a:pt x="512225" y="298977"/>
                  <a:pt x="497417" y="295275"/>
                </a:cubicBezTo>
                <a:cubicBezTo>
                  <a:pt x="450588" y="283568"/>
                  <a:pt x="493105" y="296149"/>
                  <a:pt x="446617" y="276225"/>
                </a:cubicBezTo>
                <a:cubicBezTo>
                  <a:pt x="429532" y="268903"/>
                  <a:pt x="414453" y="267252"/>
                  <a:pt x="395817" y="263525"/>
                </a:cubicBezTo>
                <a:cubicBezTo>
                  <a:pt x="312806" y="201267"/>
                  <a:pt x="416364" y="278201"/>
                  <a:pt x="351367" y="231775"/>
                </a:cubicBezTo>
                <a:cubicBezTo>
                  <a:pt x="342755" y="225624"/>
                  <a:pt x="335433" y="217458"/>
                  <a:pt x="325967" y="212725"/>
                </a:cubicBezTo>
                <a:cubicBezTo>
                  <a:pt x="310507" y="204995"/>
                  <a:pt x="280697" y="198233"/>
                  <a:pt x="262467" y="193675"/>
                </a:cubicBezTo>
                <a:cubicBezTo>
                  <a:pt x="207872" y="157279"/>
                  <a:pt x="276947" y="200915"/>
                  <a:pt x="224367" y="174625"/>
                </a:cubicBezTo>
                <a:cubicBezTo>
                  <a:pt x="217541" y="171212"/>
                  <a:pt x="212463" y="164605"/>
                  <a:pt x="205317" y="161925"/>
                </a:cubicBezTo>
                <a:cubicBezTo>
                  <a:pt x="176334" y="151056"/>
                  <a:pt x="178019" y="160976"/>
                  <a:pt x="154517" y="149225"/>
                </a:cubicBezTo>
                <a:cubicBezTo>
                  <a:pt x="112966" y="128450"/>
                  <a:pt x="158548" y="145562"/>
                  <a:pt x="116417" y="117475"/>
                </a:cubicBezTo>
                <a:cubicBezTo>
                  <a:pt x="110848" y="113762"/>
                  <a:pt x="103717" y="113242"/>
                  <a:pt x="97367" y="111125"/>
                </a:cubicBezTo>
                <a:cubicBezTo>
                  <a:pt x="93134" y="104775"/>
                  <a:pt x="90626" y="96843"/>
                  <a:pt x="84667" y="92075"/>
                </a:cubicBezTo>
                <a:cubicBezTo>
                  <a:pt x="79440" y="87894"/>
                  <a:pt x="71468" y="88976"/>
                  <a:pt x="65617" y="85725"/>
                </a:cubicBezTo>
                <a:cubicBezTo>
                  <a:pt x="52274" y="78312"/>
                  <a:pt x="40217" y="68792"/>
                  <a:pt x="27517" y="60325"/>
                </a:cubicBezTo>
                <a:lnTo>
                  <a:pt x="27517" y="60325"/>
                </a:lnTo>
                <a:cubicBezTo>
                  <a:pt x="5120" y="37928"/>
                  <a:pt x="4234" y="0"/>
                  <a:pt x="2117" y="22225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026150" y="5160963"/>
            <a:ext cx="1104900" cy="1030287"/>
          </a:xfrm>
          <a:custGeom>
            <a:avLst/>
            <a:gdLst>
              <a:gd name="connsiteX0" fmla="*/ 222250 w 1104900"/>
              <a:gd name="connsiteY0" fmla="*/ 13758 h 1029758"/>
              <a:gd name="connsiteX1" fmla="*/ 196850 w 1104900"/>
              <a:gd name="connsiteY1" fmla="*/ 96308 h 1029758"/>
              <a:gd name="connsiteX2" fmla="*/ 177800 w 1104900"/>
              <a:gd name="connsiteY2" fmla="*/ 134408 h 1029758"/>
              <a:gd name="connsiteX3" fmla="*/ 152400 w 1104900"/>
              <a:gd name="connsiteY3" fmla="*/ 216958 h 1029758"/>
              <a:gd name="connsiteX4" fmla="*/ 139700 w 1104900"/>
              <a:gd name="connsiteY4" fmla="*/ 242358 h 1029758"/>
              <a:gd name="connsiteX5" fmla="*/ 127000 w 1104900"/>
              <a:gd name="connsiteY5" fmla="*/ 286808 h 1029758"/>
              <a:gd name="connsiteX6" fmla="*/ 114300 w 1104900"/>
              <a:gd name="connsiteY6" fmla="*/ 318558 h 1029758"/>
              <a:gd name="connsiteX7" fmla="*/ 107950 w 1104900"/>
              <a:gd name="connsiteY7" fmla="*/ 343958 h 1029758"/>
              <a:gd name="connsiteX8" fmla="*/ 95250 w 1104900"/>
              <a:gd name="connsiteY8" fmla="*/ 363008 h 1029758"/>
              <a:gd name="connsiteX9" fmla="*/ 82550 w 1104900"/>
              <a:gd name="connsiteY9" fmla="*/ 401108 h 1029758"/>
              <a:gd name="connsiteX10" fmla="*/ 69850 w 1104900"/>
              <a:gd name="connsiteY10" fmla="*/ 420158 h 1029758"/>
              <a:gd name="connsiteX11" fmla="*/ 57150 w 1104900"/>
              <a:gd name="connsiteY11" fmla="*/ 458258 h 1029758"/>
              <a:gd name="connsiteX12" fmla="*/ 44450 w 1104900"/>
              <a:gd name="connsiteY12" fmla="*/ 483658 h 1029758"/>
              <a:gd name="connsiteX13" fmla="*/ 31750 w 1104900"/>
              <a:gd name="connsiteY13" fmla="*/ 502708 h 1029758"/>
              <a:gd name="connsiteX14" fmla="*/ 19050 w 1104900"/>
              <a:gd name="connsiteY14" fmla="*/ 540808 h 1029758"/>
              <a:gd name="connsiteX15" fmla="*/ 12700 w 1104900"/>
              <a:gd name="connsiteY15" fmla="*/ 566208 h 1029758"/>
              <a:gd name="connsiteX16" fmla="*/ 0 w 1104900"/>
              <a:gd name="connsiteY16" fmla="*/ 604308 h 1029758"/>
              <a:gd name="connsiteX17" fmla="*/ 6350 w 1104900"/>
              <a:gd name="connsiteY17" fmla="*/ 750358 h 1029758"/>
              <a:gd name="connsiteX18" fmla="*/ 19050 w 1104900"/>
              <a:gd name="connsiteY18" fmla="*/ 782108 h 1029758"/>
              <a:gd name="connsiteX19" fmla="*/ 57150 w 1104900"/>
              <a:gd name="connsiteY19" fmla="*/ 820208 h 1029758"/>
              <a:gd name="connsiteX20" fmla="*/ 76200 w 1104900"/>
              <a:gd name="connsiteY20" fmla="*/ 839258 h 1029758"/>
              <a:gd name="connsiteX21" fmla="*/ 95250 w 1104900"/>
              <a:gd name="connsiteY21" fmla="*/ 858308 h 1029758"/>
              <a:gd name="connsiteX22" fmla="*/ 114300 w 1104900"/>
              <a:gd name="connsiteY22" fmla="*/ 877358 h 1029758"/>
              <a:gd name="connsiteX23" fmla="*/ 133350 w 1104900"/>
              <a:gd name="connsiteY23" fmla="*/ 890058 h 1029758"/>
              <a:gd name="connsiteX24" fmla="*/ 158750 w 1104900"/>
              <a:gd name="connsiteY24" fmla="*/ 909108 h 1029758"/>
              <a:gd name="connsiteX25" fmla="*/ 209550 w 1104900"/>
              <a:gd name="connsiteY25" fmla="*/ 934508 h 1029758"/>
              <a:gd name="connsiteX26" fmla="*/ 228600 w 1104900"/>
              <a:gd name="connsiteY26" fmla="*/ 959908 h 1029758"/>
              <a:gd name="connsiteX27" fmla="*/ 241300 w 1104900"/>
              <a:gd name="connsiteY27" fmla="*/ 978958 h 1029758"/>
              <a:gd name="connsiteX28" fmla="*/ 260350 w 1104900"/>
              <a:gd name="connsiteY28" fmla="*/ 985308 h 1029758"/>
              <a:gd name="connsiteX29" fmla="*/ 279400 w 1104900"/>
              <a:gd name="connsiteY29" fmla="*/ 1004358 h 1029758"/>
              <a:gd name="connsiteX30" fmla="*/ 317500 w 1104900"/>
              <a:gd name="connsiteY30" fmla="*/ 1017058 h 1029758"/>
              <a:gd name="connsiteX31" fmla="*/ 342900 w 1104900"/>
              <a:gd name="connsiteY31" fmla="*/ 1029758 h 1029758"/>
              <a:gd name="connsiteX32" fmla="*/ 590550 w 1104900"/>
              <a:gd name="connsiteY32" fmla="*/ 1023408 h 1029758"/>
              <a:gd name="connsiteX33" fmla="*/ 685800 w 1104900"/>
              <a:gd name="connsiteY33" fmla="*/ 1010708 h 1029758"/>
              <a:gd name="connsiteX34" fmla="*/ 704850 w 1104900"/>
              <a:gd name="connsiteY34" fmla="*/ 1004358 h 1029758"/>
              <a:gd name="connsiteX35" fmla="*/ 762000 w 1104900"/>
              <a:gd name="connsiteY35" fmla="*/ 991658 h 1029758"/>
              <a:gd name="connsiteX36" fmla="*/ 844550 w 1104900"/>
              <a:gd name="connsiteY36" fmla="*/ 985308 h 1029758"/>
              <a:gd name="connsiteX37" fmla="*/ 889000 w 1104900"/>
              <a:gd name="connsiteY37" fmla="*/ 972608 h 1029758"/>
              <a:gd name="connsiteX38" fmla="*/ 933450 w 1104900"/>
              <a:gd name="connsiteY38" fmla="*/ 959908 h 1029758"/>
              <a:gd name="connsiteX39" fmla="*/ 971550 w 1104900"/>
              <a:gd name="connsiteY39" fmla="*/ 934508 h 1029758"/>
              <a:gd name="connsiteX40" fmla="*/ 990600 w 1104900"/>
              <a:gd name="connsiteY40" fmla="*/ 921808 h 1029758"/>
              <a:gd name="connsiteX41" fmla="*/ 1035050 w 1104900"/>
              <a:gd name="connsiteY41" fmla="*/ 890058 h 1029758"/>
              <a:gd name="connsiteX42" fmla="*/ 1041400 w 1104900"/>
              <a:gd name="connsiteY42" fmla="*/ 871008 h 1029758"/>
              <a:gd name="connsiteX43" fmla="*/ 1073150 w 1104900"/>
              <a:gd name="connsiteY43" fmla="*/ 839258 h 1029758"/>
              <a:gd name="connsiteX44" fmla="*/ 1104900 w 1104900"/>
              <a:gd name="connsiteY44" fmla="*/ 782108 h 1029758"/>
              <a:gd name="connsiteX45" fmla="*/ 1098550 w 1104900"/>
              <a:gd name="connsiteY45" fmla="*/ 591608 h 1029758"/>
              <a:gd name="connsiteX46" fmla="*/ 1092200 w 1104900"/>
              <a:gd name="connsiteY46" fmla="*/ 572558 h 1029758"/>
              <a:gd name="connsiteX47" fmla="*/ 1073150 w 1104900"/>
              <a:gd name="connsiteY47" fmla="*/ 547158 h 1029758"/>
              <a:gd name="connsiteX48" fmla="*/ 1054100 w 1104900"/>
              <a:gd name="connsiteY48" fmla="*/ 528108 h 1029758"/>
              <a:gd name="connsiteX49" fmla="*/ 1041400 w 1104900"/>
              <a:gd name="connsiteY49" fmla="*/ 509058 h 1029758"/>
              <a:gd name="connsiteX50" fmla="*/ 1022350 w 1104900"/>
              <a:gd name="connsiteY50" fmla="*/ 502708 h 1029758"/>
              <a:gd name="connsiteX51" fmla="*/ 1003300 w 1104900"/>
              <a:gd name="connsiteY51" fmla="*/ 490008 h 1029758"/>
              <a:gd name="connsiteX52" fmla="*/ 977900 w 1104900"/>
              <a:gd name="connsiteY52" fmla="*/ 477308 h 1029758"/>
              <a:gd name="connsiteX53" fmla="*/ 939800 w 1104900"/>
              <a:gd name="connsiteY53" fmla="*/ 451908 h 1029758"/>
              <a:gd name="connsiteX54" fmla="*/ 927100 w 1104900"/>
              <a:gd name="connsiteY54" fmla="*/ 426508 h 1029758"/>
              <a:gd name="connsiteX55" fmla="*/ 920750 w 1104900"/>
              <a:gd name="connsiteY55" fmla="*/ 401108 h 1029758"/>
              <a:gd name="connsiteX56" fmla="*/ 876300 w 1104900"/>
              <a:gd name="connsiteY56" fmla="*/ 363008 h 1029758"/>
              <a:gd name="connsiteX57" fmla="*/ 857250 w 1104900"/>
              <a:gd name="connsiteY57" fmla="*/ 343958 h 1029758"/>
              <a:gd name="connsiteX58" fmla="*/ 800100 w 1104900"/>
              <a:gd name="connsiteY58" fmla="*/ 337608 h 1029758"/>
              <a:gd name="connsiteX59" fmla="*/ 768350 w 1104900"/>
              <a:gd name="connsiteY59" fmla="*/ 331258 h 1029758"/>
              <a:gd name="connsiteX60" fmla="*/ 730250 w 1104900"/>
              <a:gd name="connsiteY60" fmla="*/ 312208 h 1029758"/>
              <a:gd name="connsiteX61" fmla="*/ 698500 w 1104900"/>
              <a:gd name="connsiteY61" fmla="*/ 299508 h 1029758"/>
              <a:gd name="connsiteX62" fmla="*/ 647700 w 1104900"/>
              <a:gd name="connsiteY62" fmla="*/ 274108 h 1029758"/>
              <a:gd name="connsiteX63" fmla="*/ 609600 w 1104900"/>
              <a:gd name="connsiteY63" fmla="*/ 255058 h 1029758"/>
              <a:gd name="connsiteX64" fmla="*/ 590550 w 1104900"/>
              <a:gd name="connsiteY64" fmla="*/ 236008 h 1029758"/>
              <a:gd name="connsiteX65" fmla="*/ 546100 w 1104900"/>
              <a:gd name="connsiteY65" fmla="*/ 223308 h 1029758"/>
              <a:gd name="connsiteX66" fmla="*/ 520700 w 1104900"/>
              <a:gd name="connsiteY66" fmla="*/ 210608 h 1029758"/>
              <a:gd name="connsiteX67" fmla="*/ 501650 w 1104900"/>
              <a:gd name="connsiteY67" fmla="*/ 204258 h 1029758"/>
              <a:gd name="connsiteX68" fmla="*/ 463550 w 1104900"/>
              <a:gd name="connsiteY68" fmla="*/ 185208 h 1029758"/>
              <a:gd name="connsiteX69" fmla="*/ 431800 w 1104900"/>
              <a:gd name="connsiteY69" fmla="*/ 159808 h 1029758"/>
              <a:gd name="connsiteX70" fmla="*/ 374650 w 1104900"/>
              <a:gd name="connsiteY70" fmla="*/ 115358 h 1029758"/>
              <a:gd name="connsiteX71" fmla="*/ 336550 w 1104900"/>
              <a:gd name="connsiteY71" fmla="*/ 89958 h 1029758"/>
              <a:gd name="connsiteX72" fmla="*/ 317500 w 1104900"/>
              <a:gd name="connsiteY72" fmla="*/ 70908 h 1029758"/>
              <a:gd name="connsiteX73" fmla="*/ 298450 w 1104900"/>
              <a:gd name="connsiteY73" fmla="*/ 64558 h 1029758"/>
              <a:gd name="connsiteX74" fmla="*/ 260350 w 1104900"/>
              <a:gd name="connsiteY74" fmla="*/ 39158 h 1029758"/>
              <a:gd name="connsiteX75" fmla="*/ 241300 w 1104900"/>
              <a:gd name="connsiteY75" fmla="*/ 26458 h 1029758"/>
              <a:gd name="connsiteX76" fmla="*/ 196850 w 1104900"/>
              <a:gd name="connsiteY76" fmla="*/ 13758 h 1029758"/>
              <a:gd name="connsiteX77" fmla="*/ 222250 w 1104900"/>
              <a:gd name="connsiteY77" fmla="*/ 13758 h 102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104900" h="1029758">
                <a:moveTo>
                  <a:pt x="222250" y="13758"/>
                </a:moveTo>
                <a:cubicBezTo>
                  <a:pt x="222250" y="27516"/>
                  <a:pt x="212835" y="61140"/>
                  <a:pt x="196850" y="96308"/>
                </a:cubicBezTo>
                <a:cubicBezTo>
                  <a:pt x="190974" y="109234"/>
                  <a:pt x="183261" y="121301"/>
                  <a:pt x="177800" y="134408"/>
                </a:cubicBezTo>
                <a:cubicBezTo>
                  <a:pt x="159863" y="177456"/>
                  <a:pt x="169196" y="170768"/>
                  <a:pt x="152400" y="216958"/>
                </a:cubicBezTo>
                <a:cubicBezTo>
                  <a:pt x="149165" y="225854"/>
                  <a:pt x="142935" y="233462"/>
                  <a:pt x="139700" y="242358"/>
                </a:cubicBezTo>
                <a:cubicBezTo>
                  <a:pt x="134434" y="256840"/>
                  <a:pt x="131873" y="272189"/>
                  <a:pt x="127000" y="286808"/>
                </a:cubicBezTo>
                <a:cubicBezTo>
                  <a:pt x="123395" y="297622"/>
                  <a:pt x="117905" y="307744"/>
                  <a:pt x="114300" y="318558"/>
                </a:cubicBezTo>
                <a:cubicBezTo>
                  <a:pt x="111540" y="326837"/>
                  <a:pt x="111388" y="335936"/>
                  <a:pt x="107950" y="343958"/>
                </a:cubicBezTo>
                <a:cubicBezTo>
                  <a:pt x="104944" y="350973"/>
                  <a:pt x="98350" y="356034"/>
                  <a:pt x="95250" y="363008"/>
                </a:cubicBezTo>
                <a:cubicBezTo>
                  <a:pt x="89813" y="375241"/>
                  <a:pt x="89976" y="389969"/>
                  <a:pt x="82550" y="401108"/>
                </a:cubicBezTo>
                <a:cubicBezTo>
                  <a:pt x="78317" y="407458"/>
                  <a:pt x="72950" y="413184"/>
                  <a:pt x="69850" y="420158"/>
                </a:cubicBezTo>
                <a:cubicBezTo>
                  <a:pt x="64413" y="432391"/>
                  <a:pt x="63137" y="446284"/>
                  <a:pt x="57150" y="458258"/>
                </a:cubicBezTo>
                <a:cubicBezTo>
                  <a:pt x="52917" y="466725"/>
                  <a:pt x="49146" y="475439"/>
                  <a:pt x="44450" y="483658"/>
                </a:cubicBezTo>
                <a:cubicBezTo>
                  <a:pt x="40664" y="490284"/>
                  <a:pt x="34850" y="495734"/>
                  <a:pt x="31750" y="502708"/>
                </a:cubicBezTo>
                <a:cubicBezTo>
                  <a:pt x="26313" y="514941"/>
                  <a:pt x="22297" y="527821"/>
                  <a:pt x="19050" y="540808"/>
                </a:cubicBezTo>
                <a:cubicBezTo>
                  <a:pt x="16933" y="549275"/>
                  <a:pt x="15208" y="557849"/>
                  <a:pt x="12700" y="566208"/>
                </a:cubicBezTo>
                <a:cubicBezTo>
                  <a:pt x="8853" y="579030"/>
                  <a:pt x="0" y="604308"/>
                  <a:pt x="0" y="604308"/>
                </a:cubicBezTo>
                <a:cubicBezTo>
                  <a:pt x="2117" y="652991"/>
                  <a:pt x="1159" y="701906"/>
                  <a:pt x="6350" y="750358"/>
                </a:cubicBezTo>
                <a:cubicBezTo>
                  <a:pt x="7564" y="761692"/>
                  <a:pt x="12346" y="772890"/>
                  <a:pt x="19050" y="782108"/>
                </a:cubicBezTo>
                <a:cubicBezTo>
                  <a:pt x="29614" y="796633"/>
                  <a:pt x="44450" y="807508"/>
                  <a:pt x="57150" y="820208"/>
                </a:cubicBezTo>
                <a:lnTo>
                  <a:pt x="76200" y="839258"/>
                </a:lnTo>
                <a:lnTo>
                  <a:pt x="95250" y="858308"/>
                </a:lnTo>
                <a:cubicBezTo>
                  <a:pt x="101600" y="864658"/>
                  <a:pt x="106828" y="872377"/>
                  <a:pt x="114300" y="877358"/>
                </a:cubicBezTo>
                <a:cubicBezTo>
                  <a:pt x="120650" y="881591"/>
                  <a:pt x="127140" y="885622"/>
                  <a:pt x="133350" y="890058"/>
                </a:cubicBezTo>
                <a:cubicBezTo>
                  <a:pt x="141962" y="896209"/>
                  <a:pt x="149608" y="903775"/>
                  <a:pt x="158750" y="909108"/>
                </a:cubicBezTo>
                <a:cubicBezTo>
                  <a:pt x="175103" y="918647"/>
                  <a:pt x="209550" y="934508"/>
                  <a:pt x="209550" y="934508"/>
                </a:cubicBezTo>
                <a:cubicBezTo>
                  <a:pt x="215900" y="942975"/>
                  <a:pt x="222449" y="951296"/>
                  <a:pt x="228600" y="959908"/>
                </a:cubicBezTo>
                <a:cubicBezTo>
                  <a:pt x="233036" y="966118"/>
                  <a:pt x="235341" y="974190"/>
                  <a:pt x="241300" y="978958"/>
                </a:cubicBezTo>
                <a:cubicBezTo>
                  <a:pt x="246527" y="983139"/>
                  <a:pt x="254000" y="983191"/>
                  <a:pt x="260350" y="985308"/>
                </a:cubicBezTo>
                <a:cubicBezTo>
                  <a:pt x="266700" y="991658"/>
                  <a:pt x="271550" y="999997"/>
                  <a:pt x="279400" y="1004358"/>
                </a:cubicBezTo>
                <a:cubicBezTo>
                  <a:pt x="291102" y="1010859"/>
                  <a:pt x="305526" y="1011071"/>
                  <a:pt x="317500" y="1017058"/>
                </a:cubicBezTo>
                <a:lnTo>
                  <a:pt x="342900" y="1029758"/>
                </a:lnTo>
                <a:lnTo>
                  <a:pt x="590550" y="1023408"/>
                </a:lnTo>
                <a:cubicBezTo>
                  <a:pt x="607482" y="1022703"/>
                  <a:pt x="664405" y="1015462"/>
                  <a:pt x="685800" y="1010708"/>
                </a:cubicBezTo>
                <a:cubicBezTo>
                  <a:pt x="692334" y="1009256"/>
                  <a:pt x="698414" y="1006197"/>
                  <a:pt x="704850" y="1004358"/>
                </a:cubicBezTo>
                <a:cubicBezTo>
                  <a:pt x="716791" y="1000946"/>
                  <a:pt x="751286" y="992848"/>
                  <a:pt x="762000" y="991658"/>
                </a:cubicBezTo>
                <a:cubicBezTo>
                  <a:pt x="789429" y="988610"/>
                  <a:pt x="817033" y="987425"/>
                  <a:pt x="844550" y="985308"/>
                </a:cubicBezTo>
                <a:lnTo>
                  <a:pt x="889000" y="972608"/>
                </a:lnTo>
                <a:cubicBezTo>
                  <a:pt x="895459" y="970846"/>
                  <a:pt x="925628" y="964254"/>
                  <a:pt x="933450" y="959908"/>
                </a:cubicBezTo>
                <a:cubicBezTo>
                  <a:pt x="946793" y="952495"/>
                  <a:pt x="958850" y="942975"/>
                  <a:pt x="971550" y="934508"/>
                </a:cubicBezTo>
                <a:cubicBezTo>
                  <a:pt x="977900" y="930275"/>
                  <a:pt x="983774" y="925221"/>
                  <a:pt x="990600" y="921808"/>
                </a:cubicBezTo>
                <a:cubicBezTo>
                  <a:pt x="1024032" y="905092"/>
                  <a:pt x="1009307" y="915801"/>
                  <a:pt x="1035050" y="890058"/>
                </a:cubicBezTo>
                <a:cubicBezTo>
                  <a:pt x="1037167" y="883708"/>
                  <a:pt x="1037219" y="876235"/>
                  <a:pt x="1041400" y="871008"/>
                </a:cubicBezTo>
                <a:cubicBezTo>
                  <a:pt x="1068917" y="836612"/>
                  <a:pt x="1054100" y="882121"/>
                  <a:pt x="1073150" y="839258"/>
                </a:cubicBezTo>
                <a:cubicBezTo>
                  <a:pt x="1098014" y="783315"/>
                  <a:pt x="1070129" y="816879"/>
                  <a:pt x="1104900" y="782108"/>
                </a:cubicBezTo>
                <a:cubicBezTo>
                  <a:pt x="1102783" y="718608"/>
                  <a:pt x="1102394" y="655027"/>
                  <a:pt x="1098550" y="591608"/>
                </a:cubicBezTo>
                <a:cubicBezTo>
                  <a:pt x="1098145" y="584927"/>
                  <a:pt x="1095521" y="578370"/>
                  <a:pt x="1092200" y="572558"/>
                </a:cubicBezTo>
                <a:cubicBezTo>
                  <a:pt x="1086949" y="563369"/>
                  <a:pt x="1080038" y="555193"/>
                  <a:pt x="1073150" y="547158"/>
                </a:cubicBezTo>
                <a:cubicBezTo>
                  <a:pt x="1067306" y="540340"/>
                  <a:pt x="1059849" y="535007"/>
                  <a:pt x="1054100" y="528108"/>
                </a:cubicBezTo>
                <a:cubicBezTo>
                  <a:pt x="1049214" y="522245"/>
                  <a:pt x="1047359" y="513826"/>
                  <a:pt x="1041400" y="509058"/>
                </a:cubicBezTo>
                <a:cubicBezTo>
                  <a:pt x="1036173" y="504877"/>
                  <a:pt x="1028337" y="505701"/>
                  <a:pt x="1022350" y="502708"/>
                </a:cubicBezTo>
                <a:cubicBezTo>
                  <a:pt x="1015524" y="499295"/>
                  <a:pt x="1009926" y="493794"/>
                  <a:pt x="1003300" y="490008"/>
                </a:cubicBezTo>
                <a:cubicBezTo>
                  <a:pt x="995081" y="485312"/>
                  <a:pt x="986017" y="482178"/>
                  <a:pt x="977900" y="477308"/>
                </a:cubicBezTo>
                <a:cubicBezTo>
                  <a:pt x="964812" y="469455"/>
                  <a:pt x="939800" y="451908"/>
                  <a:pt x="939800" y="451908"/>
                </a:cubicBezTo>
                <a:cubicBezTo>
                  <a:pt x="935567" y="443441"/>
                  <a:pt x="930424" y="435371"/>
                  <a:pt x="927100" y="426508"/>
                </a:cubicBezTo>
                <a:cubicBezTo>
                  <a:pt x="924036" y="418336"/>
                  <a:pt x="925080" y="408685"/>
                  <a:pt x="920750" y="401108"/>
                </a:cubicBezTo>
                <a:cubicBezTo>
                  <a:pt x="913187" y="387872"/>
                  <a:pt x="886527" y="371774"/>
                  <a:pt x="876300" y="363008"/>
                </a:cubicBezTo>
                <a:cubicBezTo>
                  <a:pt x="869482" y="357164"/>
                  <a:pt x="865769" y="346798"/>
                  <a:pt x="857250" y="343958"/>
                </a:cubicBezTo>
                <a:cubicBezTo>
                  <a:pt x="839066" y="337897"/>
                  <a:pt x="819075" y="340319"/>
                  <a:pt x="800100" y="337608"/>
                </a:cubicBezTo>
                <a:cubicBezTo>
                  <a:pt x="789416" y="336082"/>
                  <a:pt x="778933" y="333375"/>
                  <a:pt x="768350" y="331258"/>
                </a:cubicBezTo>
                <a:cubicBezTo>
                  <a:pt x="755650" y="324908"/>
                  <a:pt x="743176" y="318084"/>
                  <a:pt x="730250" y="312208"/>
                </a:cubicBezTo>
                <a:cubicBezTo>
                  <a:pt x="719873" y="307491"/>
                  <a:pt x="708849" y="304285"/>
                  <a:pt x="698500" y="299508"/>
                </a:cubicBezTo>
                <a:cubicBezTo>
                  <a:pt x="681310" y="291574"/>
                  <a:pt x="663452" y="284610"/>
                  <a:pt x="647700" y="274108"/>
                </a:cubicBezTo>
                <a:cubicBezTo>
                  <a:pt x="623081" y="257695"/>
                  <a:pt x="635890" y="263821"/>
                  <a:pt x="609600" y="255058"/>
                </a:cubicBezTo>
                <a:cubicBezTo>
                  <a:pt x="603250" y="248708"/>
                  <a:pt x="598022" y="240989"/>
                  <a:pt x="590550" y="236008"/>
                </a:cubicBezTo>
                <a:cubicBezTo>
                  <a:pt x="583971" y="231622"/>
                  <a:pt x="550939" y="225123"/>
                  <a:pt x="546100" y="223308"/>
                </a:cubicBezTo>
                <a:cubicBezTo>
                  <a:pt x="537237" y="219984"/>
                  <a:pt x="529401" y="214337"/>
                  <a:pt x="520700" y="210608"/>
                </a:cubicBezTo>
                <a:cubicBezTo>
                  <a:pt x="514548" y="207971"/>
                  <a:pt x="507637" y="207251"/>
                  <a:pt x="501650" y="204258"/>
                </a:cubicBezTo>
                <a:cubicBezTo>
                  <a:pt x="452411" y="179639"/>
                  <a:pt x="511433" y="201169"/>
                  <a:pt x="463550" y="185208"/>
                </a:cubicBezTo>
                <a:cubicBezTo>
                  <a:pt x="428691" y="132919"/>
                  <a:pt x="474269" y="192839"/>
                  <a:pt x="431800" y="159808"/>
                </a:cubicBezTo>
                <a:cubicBezTo>
                  <a:pt x="367550" y="109836"/>
                  <a:pt x="418720" y="130048"/>
                  <a:pt x="374650" y="115358"/>
                </a:cubicBezTo>
                <a:cubicBezTo>
                  <a:pt x="347179" y="74152"/>
                  <a:pt x="380709" y="115192"/>
                  <a:pt x="336550" y="89958"/>
                </a:cubicBezTo>
                <a:cubicBezTo>
                  <a:pt x="328753" y="85503"/>
                  <a:pt x="324972" y="75889"/>
                  <a:pt x="317500" y="70908"/>
                </a:cubicBezTo>
                <a:cubicBezTo>
                  <a:pt x="311931" y="67195"/>
                  <a:pt x="304301" y="67809"/>
                  <a:pt x="298450" y="64558"/>
                </a:cubicBezTo>
                <a:cubicBezTo>
                  <a:pt x="285107" y="57145"/>
                  <a:pt x="273050" y="47625"/>
                  <a:pt x="260350" y="39158"/>
                </a:cubicBezTo>
                <a:cubicBezTo>
                  <a:pt x="254000" y="34925"/>
                  <a:pt x="248704" y="28309"/>
                  <a:pt x="241300" y="26458"/>
                </a:cubicBezTo>
                <a:cubicBezTo>
                  <a:pt x="237913" y="25611"/>
                  <a:pt x="202316" y="17402"/>
                  <a:pt x="196850" y="13758"/>
                </a:cubicBezTo>
                <a:cubicBezTo>
                  <a:pt x="195089" y="12584"/>
                  <a:pt x="222250" y="0"/>
                  <a:pt x="222250" y="13758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96" name="TextBox 147"/>
          <p:cNvSpPr txBox="1">
            <a:spLocks noChangeArrowheads="1"/>
          </p:cNvSpPr>
          <p:nvPr/>
        </p:nvSpPr>
        <p:spPr bwMode="auto">
          <a:xfrm>
            <a:off x="1800225" y="3971925"/>
            <a:ext cx="104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Portal</a:t>
            </a:r>
          </a:p>
        </p:txBody>
      </p:sp>
      <p:cxnSp>
        <p:nvCxnSpPr>
          <p:cNvPr id="150" name="Shape 149"/>
          <p:cNvCxnSpPr>
            <a:stCxn id="16496" idx="3"/>
            <a:endCxn id="107" idx="1"/>
          </p:cNvCxnSpPr>
          <p:nvPr/>
        </p:nvCxnSpPr>
        <p:spPr>
          <a:xfrm>
            <a:off x="2847975" y="4233863"/>
            <a:ext cx="954088" cy="45878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98" name="Content Placeholder 2"/>
          <p:cNvSpPr txBox="1">
            <a:spLocks/>
          </p:cNvSpPr>
          <p:nvPr/>
        </p:nvSpPr>
        <p:spPr bwMode="auto">
          <a:xfrm>
            <a:off x="193675" y="4819650"/>
            <a:ext cx="299402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400"/>
              <a:t>Constraint: each vertex can support at most OPT flow (the degree constraint)</a:t>
            </a:r>
            <a:endParaRPr lang="en-US" altLang="en-US" sz="2800" baseline="30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Minimum-degree </a:t>
            </a:r>
            <a:r>
              <a:rPr lang="en-US" dirty="0" err="1" smtClean="0"/>
              <a:t>k</a:t>
            </a:r>
            <a:r>
              <a:rPr lang="en-US" dirty="0" smtClean="0"/>
              <a:t>-arborescence:    Our approach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44500" y="1651000"/>
            <a:ext cx="8229600" cy="1685925"/>
          </a:xfrm>
        </p:spPr>
        <p:txBody>
          <a:bodyPr/>
          <a:lstStyle/>
          <a:p>
            <a:r>
              <a:rPr lang="en-US" altLang="en-US" sz="2800" smtClean="0"/>
              <a:t>This is a submodular cover problem</a:t>
            </a:r>
          </a:p>
          <a:p>
            <a:r>
              <a:rPr lang="en-US" altLang="en-US" sz="2800" smtClean="0"/>
              <a:t>We can get O(log k) approximation</a:t>
            </a:r>
          </a:p>
          <a:p>
            <a:r>
              <a:rPr lang="en-US" altLang="en-US" sz="2800" smtClean="0"/>
              <a:t>Thus overall ((k OPT)</a:t>
            </a:r>
            <a:r>
              <a:rPr lang="en-US" altLang="en-US" sz="2800" baseline="30000" smtClean="0"/>
              <a:t>½</a:t>
            </a:r>
            <a:r>
              <a:rPr lang="en-US" altLang="en-US" sz="2800" smtClean="0"/>
              <a:t> log k)-degree k-arborescence</a:t>
            </a:r>
            <a:endParaRPr lang="en-US" altLang="en-US" smtClean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5148263" y="33940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5212557" y="3609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5352257" y="3625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583238" y="3394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5491957" y="38631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16200000" flipH="1">
            <a:off x="5631657" y="38790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862638" y="36480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4714875" y="3725863"/>
            <a:ext cx="433388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4777582" y="3940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16200000" flipH="1">
            <a:off x="4917282" y="3956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48263" y="3725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5056982" y="4194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6200000" flipH="1">
            <a:off x="5196682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427663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10800000" flipV="1">
            <a:off x="5862638" y="3979863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5926138" y="419576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6200000" flipH="1">
            <a:off x="6065044" y="4210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6296025" y="3979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6204744" y="444896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6200000" flipH="1">
            <a:off x="6344444" y="446484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575425" y="423386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0800000" flipV="1">
            <a:off x="4279900" y="4052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4344194" y="4267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4483894" y="4283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714875" y="405288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4622800" y="452278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H="1">
            <a:off x="4762500" y="453707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10800000" flipV="1">
            <a:off x="3844925" y="4384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3909219" y="4599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16200000" flipH="1">
            <a:off x="4048919" y="4615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279900" y="4384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>
            <a:off x="4188619" y="485378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 flipH="1">
            <a:off x="4328319" y="486965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59300" y="4638675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10800000" flipV="1">
            <a:off x="4992688" y="4638675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0800000" flipV="1">
            <a:off x="5118100" y="4565650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5180807" y="4780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16200000" flipH="1">
            <a:off x="5320507" y="479663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551488" y="4565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>
            <a:off x="5460207" y="503475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30888" y="481965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0800000" flipV="1">
            <a:off x="4683125" y="4897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>
            <a:off x="4747419" y="5112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16200000" flipH="1">
            <a:off x="4887119" y="5128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18100" y="4897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rot="5400000">
            <a:off x="5026025" y="5367338"/>
            <a:ext cx="585787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rot="16200000" flipH="1">
            <a:off x="5165725" y="5381626"/>
            <a:ext cx="585787" cy="1254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39591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rot="10800000" flipV="1">
            <a:off x="5830888" y="515143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rot="5400000">
            <a:off x="5895182" y="5366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6200000" flipH="1">
            <a:off x="6034882" y="5382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265863" y="5151438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>
            <a:off x="6174582" y="562054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rot="16200000" flipH="1">
            <a:off x="6314282" y="563641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545263" y="5405438"/>
            <a:ext cx="433387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 rot="5400000">
            <a:off x="3475038" y="4913313"/>
            <a:ext cx="585787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rot="16200000" flipH="1">
            <a:off x="3613944" y="4928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3844925" y="4697413"/>
            <a:ext cx="40322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3753644" y="5166519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16200000" flipH="1">
            <a:off x="3893344" y="5182394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4124325" y="4951413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 rot="16200000" flipH="1">
            <a:off x="6189663" y="5005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6419850" y="4775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>
            <a:off x="6329363" y="5245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16200000" flipH="1">
            <a:off x="6468269" y="5260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699250" y="5029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>
            <a:off x="3320257" y="5498306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16200000" flipH="1">
            <a:off x="3459957" y="5514181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690938" y="5283200"/>
            <a:ext cx="40322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>
            <a:off x="3598863" y="5753100"/>
            <a:ext cx="585788" cy="153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16200000" flipH="1">
            <a:off x="3738563" y="5767387"/>
            <a:ext cx="585788" cy="1254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3968750" y="5537200"/>
            <a:ext cx="434975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rot="5400000">
            <a:off x="4871244" y="5952331"/>
            <a:ext cx="585788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rot="16200000" flipH="1">
            <a:off x="5010944" y="5968206"/>
            <a:ext cx="585788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5241925" y="5737225"/>
            <a:ext cx="433388" cy="331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rot="5400000">
            <a:off x="6607969" y="4775994"/>
            <a:ext cx="585787" cy="155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rot="16200000" flipH="1">
            <a:off x="6747669" y="4791869"/>
            <a:ext cx="585787" cy="123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6978650" y="4560888"/>
            <a:ext cx="434975" cy="331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Oval 197"/>
          <p:cNvSpPr/>
          <p:nvPr/>
        </p:nvSpPr>
        <p:spPr>
          <a:xfrm>
            <a:off x="3473450" y="5876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99" name="Oval 198"/>
          <p:cNvSpPr/>
          <p:nvPr/>
        </p:nvSpPr>
        <p:spPr>
          <a:xfrm>
            <a:off x="3752850" y="6130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0" name="Oval 199"/>
          <p:cNvSpPr/>
          <p:nvPr/>
        </p:nvSpPr>
        <p:spPr>
          <a:xfrm>
            <a:off x="4032250" y="6122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1" name="Oval 200"/>
          <p:cNvSpPr/>
          <p:nvPr/>
        </p:nvSpPr>
        <p:spPr>
          <a:xfrm>
            <a:off x="4341813" y="58689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2" name="Oval 201"/>
          <p:cNvSpPr/>
          <p:nvPr/>
        </p:nvSpPr>
        <p:spPr>
          <a:xfrm>
            <a:off x="4186238" y="5537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3" name="Oval 202"/>
          <p:cNvSpPr/>
          <p:nvPr/>
        </p:nvSpPr>
        <p:spPr>
          <a:xfrm>
            <a:off x="4497388" y="528320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4" name="Oval 203"/>
          <p:cNvSpPr/>
          <p:nvPr/>
        </p:nvSpPr>
        <p:spPr>
          <a:xfrm>
            <a:off x="4868863" y="547846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5" name="Oval 204"/>
          <p:cNvSpPr/>
          <p:nvPr/>
        </p:nvSpPr>
        <p:spPr>
          <a:xfrm>
            <a:off x="4992688" y="6323013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6" name="Oval 205"/>
          <p:cNvSpPr/>
          <p:nvPr/>
        </p:nvSpPr>
        <p:spPr>
          <a:xfrm>
            <a:off x="5303838" y="6323013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7" name="Oval 206"/>
          <p:cNvSpPr/>
          <p:nvPr/>
        </p:nvSpPr>
        <p:spPr>
          <a:xfrm>
            <a:off x="5645150" y="60166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8" name="Oval 207"/>
          <p:cNvSpPr/>
          <p:nvPr/>
        </p:nvSpPr>
        <p:spPr>
          <a:xfrm>
            <a:off x="6048375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09" name="Oval 208"/>
          <p:cNvSpPr/>
          <p:nvPr/>
        </p:nvSpPr>
        <p:spPr>
          <a:xfrm>
            <a:off x="6327775" y="5991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0" name="Oval 209"/>
          <p:cNvSpPr/>
          <p:nvPr/>
        </p:nvSpPr>
        <p:spPr>
          <a:xfrm>
            <a:off x="6607175" y="5983288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1" name="Oval 210"/>
          <p:cNvSpPr/>
          <p:nvPr/>
        </p:nvSpPr>
        <p:spPr>
          <a:xfrm>
            <a:off x="6946900" y="57372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2" name="Oval 211"/>
          <p:cNvSpPr/>
          <p:nvPr/>
        </p:nvSpPr>
        <p:spPr>
          <a:xfrm>
            <a:off x="7100888" y="5340350"/>
            <a:ext cx="125412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3" name="Oval 212"/>
          <p:cNvSpPr/>
          <p:nvPr/>
        </p:nvSpPr>
        <p:spPr>
          <a:xfrm>
            <a:off x="7070725" y="5114925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14" name="Oval 213"/>
          <p:cNvSpPr/>
          <p:nvPr/>
        </p:nvSpPr>
        <p:spPr>
          <a:xfrm>
            <a:off x="7380288" y="4870450"/>
            <a:ext cx="123825" cy="1143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7" name="Oval 106"/>
          <p:cNvSpPr/>
          <p:nvPr/>
        </p:nvSpPr>
        <p:spPr>
          <a:xfrm>
            <a:off x="3783013" y="4675188"/>
            <a:ext cx="123825" cy="11588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3" name="Oval 122"/>
          <p:cNvSpPr/>
          <p:nvPr/>
        </p:nvSpPr>
        <p:spPr>
          <a:xfrm>
            <a:off x="5521325" y="3336925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4" name="Oval 123"/>
          <p:cNvSpPr/>
          <p:nvPr/>
        </p:nvSpPr>
        <p:spPr>
          <a:xfrm>
            <a:off x="6513513" y="4176713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5" name="Oval 124"/>
          <p:cNvSpPr/>
          <p:nvPr/>
        </p:nvSpPr>
        <p:spPr>
          <a:xfrm>
            <a:off x="5334000" y="5114925"/>
            <a:ext cx="125413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6" name="Oval 125"/>
          <p:cNvSpPr/>
          <p:nvPr/>
        </p:nvSpPr>
        <p:spPr>
          <a:xfrm>
            <a:off x="6172200" y="5106988"/>
            <a:ext cx="123825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27" name="Straight Connector 126"/>
          <p:cNvCxnSpPr>
            <a:stCxn id="123" idx="3"/>
            <a:endCxn id="107" idx="7"/>
          </p:cNvCxnSpPr>
          <p:nvPr/>
        </p:nvCxnSpPr>
        <p:spPr>
          <a:xfrm rot="5400000">
            <a:off x="4085432" y="3239293"/>
            <a:ext cx="1257300" cy="164941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23" idx="5"/>
            <a:endCxn id="124" idx="1"/>
          </p:cNvCxnSpPr>
          <p:nvPr/>
        </p:nvCxnSpPr>
        <p:spPr>
          <a:xfrm rot="16200000" flipH="1">
            <a:off x="5699919" y="3361531"/>
            <a:ext cx="758825" cy="90646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3" idx="4"/>
            <a:endCxn id="125" idx="0"/>
          </p:cNvCxnSpPr>
          <p:nvPr/>
        </p:nvCxnSpPr>
        <p:spPr>
          <a:xfrm rot="5400000">
            <a:off x="4657726" y="4189412"/>
            <a:ext cx="1663700" cy="18732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3" idx="5"/>
            <a:endCxn id="126" idx="1"/>
          </p:cNvCxnSpPr>
          <p:nvPr/>
        </p:nvCxnSpPr>
        <p:spPr>
          <a:xfrm rot="16200000" flipH="1">
            <a:off x="5064125" y="3997325"/>
            <a:ext cx="1689100" cy="56515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Freeform 140"/>
          <p:cNvSpPr/>
          <p:nvPr/>
        </p:nvSpPr>
        <p:spPr>
          <a:xfrm>
            <a:off x="3359150" y="4687888"/>
            <a:ext cx="1347788" cy="1674812"/>
          </a:xfrm>
          <a:custGeom>
            <a:avLst/>
            <a:gdLst>
              <a:gd name="connsiteX0" fmla="*/ 469900 w 1348538"/>
              <a:gd name="connsiteY0" fmla="*/ 42333 h 1674283"/>
              <a:gd name="connsiteX1" fmla="*/ 368300 w 1348538"/>
              <a:gd name="connsiteY1" fmla="*/ 289983 h 1674283"/>
              <a:gd name="connsiteX2" fmla="*/ 342900 w 1348538"/>
              <a:gd name="connsiteY2" fmla="*/ 347133 h 1674283"/>
              <a:gd name="connsiteX3" fmla="*/ 298450 w 1348538"/>
              <a:gd name="connsiteY3" fmla="*/ 442383 h 1674283"/>
              <a:gd name="connsiteX4" fmla="*/ 247650 w 1348538"/>
              <a:gd name="connsiteY4" fmla="*/ 556683 h 1674283"/>
              <a:gd name="connsiteX5" fmla="*/ 196850 w 1348538"/>
              <a:gd name="connsiteY5" fmla="*/ 645583 h 1674283"/>
              <a:gd name="connsiteX6" fmla="*/ 184150 w 1348538"/>
              <a:gd name="connsiteY6" fmla="*/ 670983 h 1674283"/>
              <a:gd name="connsiteX7" fmla="*/ 146050 w 1348538"/>
              <a:gd name="connsiteY7" fmla="*/ 740833 h 1674283"/>
              <a:gd name="connsiteX8" fmla="*/ 139700 w 1348538"/>
              <a:gd name="connsiteY8" fmla="*/ 766233 h 1674283"/>
              <a:gd name="connsiteX9" fmla="*/ 114300 w 1348538"/>
              <a:gd name="connsiteY9" fmla="*/ 817033 h 1674283"/>
              <a:gd name="connsiteX10" fmla="*/ 107950 w 1348538"/>
              <a:gd name="connsiteY10" fmla="*/ 848783 h 1674283"/>
              <a:gd name="connsiteX11" fmla="*/ 101600 w 1348538"/>
              <a:gd name="connsiteY11" fmla="*/ 874183 h 1674283"/>
              <a:gd name="connsiteX12" fmla="*/ 76200 w 1348538"/>
              <a:gd name="connsiteY12" fmla="*/ 1045633 h 1674283"/>
              <a:gd name="connsiteX13" fmla="*/ 57150 w 1348538"/>
              <a:gd name="connsiteY13" fmla="*/ 1096433 h 1674283"/>
              <a:gd name="connsiteX14" fmla="*/ 50800 w 1348538"/>
              <a:gd name="connsiteY14" fmla="*/ 1134533 h 1674283"/>
              <a:gd name="connsiteX15" fmla="*/ 31750 w 1348538"/>
              <a:gd name="connsiteY15" fmla="*/ 1172633 h 1674283"/>
              <a:gd name="connsiteX16" fmla="*/ 25400 w 1348538"/>
              <a:gd name="connsiteY16" fmla="*/ 1198033 h 1674283"/>
              <a:gd name="connsiteX17" fmla="*/ 12700 w 1348538"/>
              <a:gd name="connsiteY17" fmla="*/ 1223433 h 1674283"/>
              <a:gd name="connsiteX18" fmla="*/ 0 w 1348538"/>
              <a:gd name="connsiteY18" fmla="*/ 1267883 h 1674283"/>
              <a:gd name="connsiteX19" fmla="*/ 6350 w 1348538"/>
              <a:gd name="connsiteY19" fmla="*/ 1331383 h 1674283"/>
              <a:gd name="connsiteX20" fmla="*/ 12700 w 1348538"/>
              <a:gd name="connsiteY20" fmla="*/ 1350433 h 1674283"/>
              <a:gd name="connsiteX21" fmla="*/ 31750 w 1348538"/>
              <a:gd name="connsiteY21" fmla="*/ 1369483 h 1674283"/>
              <a:gd name="connsiteX22" fmla="*/ 38100 w 1348538"/>
              <a:gd name="connsiteY22" fmla="*/ 1388533 h 1674283"/>
              <a:gd name="connsiteX23" fmla="*/ 69850 w 1348538"/>
              <a:gd name="connsiteY23" fmla="*/ 1426633 h 1674283"/>
              <a:gd name="connsiteX24" fmla="*/ 88900 w 1348538"/>
              <a:gd name="connsiteY24" fmla="*/ 1439333 h 1674283"/>
              <a:gd name="connsiteX25" fmla="*/ 107950 w 1348538"/>
              <a:gd name="connsiteY25" fmla="*/ 1458383 h 1674283"/>
              <a:gd name="connsiteX26" fmla="*/ 146050 w 1348538"/>
              <a:gd name="connsiteY26" fmla="*/ 1490133 h 1674283"/>
              <a:gd name="connsiteX27" fmla="*/ 171450 w 1348538"/>
              <a:gd name="connsiteY27" fmla="*/ 1528233 h 1674283"/>
              <a:gd name="connsiteX28" fmla="*/ 222250 w 1348538"/>
              <a:gd name="connsiteY28" fmla="*/ 1585383 h 1674283"/>
              <a:gd name="connsiteX29" fmla="*/ 260350 w 1348538"/>
              <a:gd name="connsiteY29" fmla="*/ 1610783 h 1674283"/>
              <a:gd name="connsiteX30" fmla="*/ 304800 w 1348538"/>
              <a:gd name="connsiteY30" fmla="*/ 1623483 h 1674283"/>
              <a:gd name="connsiteX31" fmla="*/ 342900 w 1348538"/>
              <a:gd name="connsiteY31" fmla="*/ 1636183 h 1674283"/>
              <a:gd name="connsiteX32" fmla="*/ 381000 w 1348538"/>
              <a:gd name="connsiteY32" fmla="*/ 1642533 h 1674283"/>
              <a:gd name="connsiteX33" fmla="*/ 425450 w 1348538"/>
              <a:gd name="connsiteY33" fmla="*/ 1655233 h 1674283"/>
              <a:gd name="connsiteX34" fmla="*/ 444500 w 1348538"/>
              <a:gd name="connsiteY34" fmla="*/ 1661583 h 1674283"/>
              <a:gd name="connsiteX35" fmla="*/ 546100 w 1348538"/>
              <a:gd name="connsiteY35" fmla="*/ 1674283 h 1674283"/>
              <a:gd name="connsiteX36" fmla="*/ 654050 w 1348538"/>
              <a:gd name="connsiteY36" fmla="*/ 1667933 h 1674283"/>
              <a:gd name="connsiteX37" fmla="*/ 711200 w 1348538"/>
              <a:gd name="connsiteY37" fmla="*/ 1655233 h 1674283"/>
              <a:gd name="connsiteX38" fmla="*/ 742950 w 1348538"/>
              <a:gd name="connsiteY38" fmla="*/ 1648883 h 1674283"/>
              <a:gd name="connsiteX39" fmla="*/ 768350 w 1348538"/>
              <a:gd name="connsiteY39" fmla="*/ 1642533 h 1674283"/>
              <a:gd name="connsiteX40" fmla="*/ 800100 w 1348538"/>
              <a:gd name="connsiteY40" fmla="*/ 1636183 h 1674283"/>
              <a:gd name="connsiteX41" fmla="*/ 825500 w 1348538"/>
              <a:gd name="connsiteY41" fmla="*/ 1629833 h 1674283"/>
              <a:gd name="connsiteX42" fmla="*/ 863600 w 1348538"/>
              <a:gd name="connsiteY42" fmla="*/ 1623483 h 1674283"/>
              <a:gd name="connsiteX43" fmla="*/ 933450 w 1348538"/>
              <a:gd name="connsiteY43" fmla="*/ 1598083 h 1674283"/>
              <a:gd name="connsiteX44" fmla="*/ 971550 w 1348538"/>
              <a:gd name="connsiteY44" fmla="*/ 1572683 h 1674283"/>
              <a:gd name="connsiteX45" fmla="*/ 1022350 w 1348538"/>
              <a:gd name="connsiteY45" fmla="*/ 1502833 h 1674283"/>
              <a:gd name="connsiteX46" fmla="*/ 1035050 w 1348538"/>
              <a:gd name="connsiteY46" fmla="*/ 1483783 h 1674283"/>
              <a:gd name="connsiteX47" fmla="*/ 1054100 w 1348538"/>
              <a:gd name="connsiteY47" fmla="*/ 1464733 h 1674283"/>
              <a:gd name="connsiteX48" fmla="*/ 1092200 w 1348538"/>
              <a:gd name="connsiteY48" fmla="*/ 1439333 h 1674283"/>
              <a:gd name="connsiteX49" fmla="*/ 1117600 w 1348538"/>
              <a:gd name="connsiteY49" fmla="*/ 1401233 h 1674283"/>
              <a:gd name="connsiteX50" fmla="*/ 1143000 w 1348538"/>
              <a:gd name="connsiteY50" fmla="*/ 1363133 h 1674283"/>
              <a:gd name="connsiteX51" fmla="*/ 1149350 w 1348538"/>
              <a:gd name="connsiteY51" fmla="*/ 1337733 h 1674283"/>
              <a:gd name="connsiteX52" fmla="*/ 1155700 w 1348538"/>
              <a:gd name="connsiteY52" fmla="*/ 1318683 h 1674283"/>
              <a:gd name="connsiteX53" fmla="*/ 1168400 w 1348538"/>
              <a:gd name="connsiteY53" fmla="*/ 1229783 h 1674283"/>
              <a:gd name="connsiteX54" fmla="*/ 1181100 w 1348538"/>
              <a:gd name="connsiteY54" fmla="*/ 1178983 h 1674283"/>
              <a:gd name="connsiteX55" fmla="*/ 1187450 w 1348538"/>
              <a:gd name="connsiteY55" fmla="*/ 1153583 h 1674283"/>
              <a:gd name="connsiteX56" fmla="*/ 1193800 w 1348538"/>
              <a:gd name="connsiteY56" fmla="*/ 1134533 h 1674283"/>
              <a:gd name="connsiteX57" fmla="*/ 1212850 w 1348538"/>
              <a:gd name="connsiteY57" fmla="*/ 1058333 h 1674283"/>
              <a:gd name="connsiteX58" fmla="*/ 1225550 w 1348538"/>
              <a:gd name="connsiteY58" fmla="*/ 1032933 h 1674283"/>
              <a:gd name="connsiteX59" fmla="*/ 1244600 w 1348538"/>
              <a:gd name="connsiteY59" fmla="*/ 1026583 h 1674283"/>
              <a:gd name="connsiteX60" fmla="*/ 1250950 w 1348538"/>
              <a:gd name="connsiteY60" fmla="*/ 994833 h 1674283"/>
              <a:gd name="connsiteX61" fmla="*/ 1263650 w 1348538"/>
              <a:gd name="connsiteY61" fmla="*/ 975783 h 1674283"/>
              <a:gd name="connsiteX62" fmla="*/ 1270000 w 1348538"/>
              <a:gd name="connsiteY62" fmla="*/ 956733 h 1674283"/>
              <a:gd name="connsiteX63" fmla="*/ 1301750 w 1348538"/>
              <a:gd name="connsiteY63" fmla="*/ 918633 h 1674283"/>
              <a:gd name="connsiteX64" fmla="*/ 1320800 w 1348538"/>
              <a:gd name="connsiteY64" fmla="*/ 861483 h 1674283"/>
              <a:gd name="connsiteX65" fmla="*/ 1327150 w 1348538"/>
              <a:gd name="connsiteY65" fmla="*/ 842433 h 1674283"/>
              <a:gd name="connsiteX66" fmla="*/ 1333500 w 1348538"/>
              <a:gd name="connsiteY66" fmla="*/ 772583 h 1674283"/>
              <a:gd name="connsiteX67" fmla="*/ 1339850 w 1348538"/>
              <a:gd name="connsiteY67" fmla="*/ 740833 h 1674283"/>
              <a:gd name="connsiteX68" fmla="*/ 1346200 w 1348538"/>
              <a:gd name="connsiteY68" fmla="*/ 677333 h 1674283"/>
              <a:gd name="connsiteX69" fmla="*/ 1333500 w 1348538"/>
              <a:gd name="connsiteY69" fmla="*/ 575733 h 1674283"/>
              <a:gd name="connsiteX70" fmla="*/ 1320800 w 1348538"/>
              <a:gd name="connsiteY70" fmla="*/ 499533 h 1674283"/>
              <a:gd name="connsiteX71" fmla="*/ 1301750 w 1348538"/>
              <a:gd name="connsiteY71" fmla="*/ 474133 h 1674283"/>
              <a:gd name="connsiteX72" fmla="*/ 1289050 w 1348538"/>
              <a:gd name="connsiteY72" fmla="*/ 448733 h 1674283"/>
              <a:gd name="connsiteX73" fmla="*/ 1270000 w 1348538"/>
              <a:gd name="connsiteY73" fmla="*/ 423333 h 1674283"/>
              <a:gd name="connsiteX74" fmla="*/ 1206500 w 1348538"/>
              <a:gd name="connsiteY74" fmla="*/ 328083 h 1674283"/>
              <a:gd name="connsiteX75" fmla="*/ 1143000 w 1348538"/>
              <a:gd name="connsiteY75" fmla="*/ 289983 h 1674283"/>
              <a:gd name="connsiteX76" fmla="*/ 1111250 w 1348538"/>
              <a:gd name="connsiteY76" fmla="*/ 283633 h 1674283"/>
              <a:gd name="connsiteX77" fmla="*/ 1047750 w 1348538"/>
              <a:gd name="connsiteY77" fmla="*/ 245533 h 1674283"/>
              <a:gd name="connsiteX78" fmla="*/ 1016000 w 1348538"/>
              <a:gd name="connsiteY78" fmla="*/ 226483 h 1674283"/>
              <a:gd name="connsiteX79" fmla="*/ 990600 w 1348538"/>
              <a:gd name="connsiteY79" fmla="*/ 207433 h 1674283"/>
              <a:gd name="connsiteX80" fmla="*/ 952500 w 1348538"/>
              <a:gd name="connsiteY80" fmla="*/ 188383 h 1674283"/>
              <a:gd name="connsiteX81" fmla="*/ 933450 w 1348538"/>
              <a:gd name="connsiteY81" fmla="*/ 169333 h 1674283"/>
              <a:gd name="connsiteX82" fmla="*/ 914400 w 1348538"/>
              <a:gd name="connsiteY82" fmla="*/ 162983 h 1674283"/>
              <a:gd name="connsiteX83" fmla="*/ 895350 w 1348538"/>
              <a:gd name="connsiteY83" fmla="*/ 150283 h 1674283"/>
              <a:gd name="connsiteX84" fmla="*/ 850900 w 1348538"/>
              <a:gd name="connsiteY84" fmla="*/ 131233 h 1674283"/>
              <a:gd name="connsiteX85" fmla="*/ 831850 w 1348538"/>
              <a:gd name="connsiteY85" fmla="*/ 118533 h 1674283"/>
              <a:gd name="connsiteX86" fmla="*/ 793750 w 1348538"/>
              <a:gd name="connsiteY86" fmla="*/ 105833 h 1674283"/>
              <a:gd name="connsiteX87" fmla="*/ 755650 w 1348538"/>
              <a:gd name="connsiteY87" fmla="*/ 80433 h 1674283"/>
              <a:gd name="connsiteX88" fmla="*/ 622300 w 1348538"/>
              <a:gd name="connsiteY88" fmla="*/ 61383 h 1674283"/>
              <a:gd name="connsiteX89" fmla="*/ 603250 w 1348538"/>
              <a:gd name="connsiteY89" fmla="*/ 55033 h 1674283"/>
              <a:gd name="connsiteX90" fmla="*/ 539750 w 1348538"/>
              <a:gd name="connsiteY90" fmla="*/ 42333 h 1674283"/>
              <a:gd name="connsiteX91" fmla="*/ 520700 w 1348538"/>
              <a:gd name="connsiteY91" fmla="*/ 35983 h 1674283"/>
              <a:gd name="connsiteX92" fmla="*/ 469900 w 1348538"/>
              <a:gd name="connsiteY92" fmla="*/ 42333 h 1674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348538" h="1674283">
                <a:moveTo>
                  <a:pt x="469900" y="42333"/>
                </a:moveTo>
                <a:cubicBezTo>
                  <a:pt x="444500" y="84666"/>
                  <a:pt x="470418" y="69623"/>
                  <a:pt x="368300" y="289983"/>
                </a:cubicBezTo>
                <a:cubicBezTo>
                  <a:pt x="359535" y="308897"/>
                  <a:pt x="351586" y="328182"/>
                  <a:pt x="342900" y="347133"/>
                </a:cubicBezTo>
                <a:cubicBezTo>
                  <a:pt x="328302" y="378984"/>
                  <a:pt x="311462" y="409852"/>
                  <a:pt x="298450" y="442383"/>
                </a:cubicBezTo>
                <a:cubicBezTo>
                  <a:pt x="276734" y="496672"/>
                  <a:pt x="274346" y="507740"/>
                  <a:pt x="247650" y="556683"/>
                </a:cubicBezTo>
                <a:cubicBezTo>
                  <a:pt x="231307" y="586646"/>
                  <a:pt x="212114" y="615056"/>
                  <a:pt x="196850" y="645583"/>
                </a:cubicBezTo>
                <a:cubicBezTo>
                  <a:pt x="192617" y="654050"/>
                  <a:pt x="188747" y="662708"/>
                  <a:pt x="184150" y="670983"/>
                </a:cubicBezTo>
                <a:cubicBezTo>
                  <a:pt x="168029" y="700000"/>
                  <a:pt x="158845" y="708845"/>
                  <a:pt x="146050" y="740833"/>
                </a:cubicBezTo>
                <a:cubicBezTo>
                  <a:pt x="142809" y="748936"/>
                  <a:pt x="143057" y="758177"/>
                  <a:pt x="139700" y="766233"/>
                </a:cubicBezTo>
                <a:cubicBezTo>
                  <a:pt x="132418" y="783709"/>
                  <a:pt x="114300" y="817033"/>
                  <a:pt x="114300" y="817033"/>
                </a:cubicBezTo>
                <a:cubicBezTo>
                  <a:pt x="112183" y="827616"/>
                  <a:pt x="110291" y="838247"/>
                  <a:pt x="107950" y="848783"/>
                </a:cubicBezTo>
                <a:cubicBezTo>
                  <a:pt x="106057" y="857302"/>
                  <a:pt x="102834" y="865543"/>
                  <a:pt x="101600" y="874183"/>
                </a:cubicBezTo>
                <a:cubicBezTo>
                  <a:pt x="93351" y="931928"/>
                  <a:pt x="91851" y="989288"/>
                  <a:pt x="76200" y="1045633"/>
                </a:cubicBezTo>
                <a:cubicBezTo>
                  <a:pt x="71360" y="1063058"/>
                  <a:pt x="63500" y="1079500"/>
                  <a:pt x="57150" y="1096433"/>
                </a:cubicBezTo>
                <a:cubicBezTo>
                  <a:pt x="55033" y="1109133"/>
                  <a:pt x="54871" y="1122319"/>
                  <a:pt x="50800" y="1134533"/>
                </a:cubicBezTo>
                <a:cubicBezTo>
                  <a:pt x="46310" y="1148003"/>
                  <a:pt x="37023" y="1159450"/>
                  <a:pt x="31750" y="1172633"/>
                </a:cubicBezTo>
                <a:cubicBezTo>
                  <a:pt x="28509" y="1180736"/>
                  <a:pt x="28464" y="1189861"/>
                  <a:pt x="25400" y="1198033"/>
                </a:cubicBezTo>
                <a:cubicBezTo>
                  <a:pt x="22076" y="1206896"/>
                  <a:pt x="16429" y="1214732"/>
                  <a:pt x="12700" y="1223433"/>
                </a:cubicBezTo>
                <a:cubicBezTo>
                  <a:pt x="7234" y="1236187"/>
                  <a:pt x="3222" y="1254994"/>
                  <a:pt x="0" y="1267883"/>
                </a:cubicBezTo>
                <a:cubicBezTo>
                  <a:pt x="2117" y="1289050"/>
                  <a:pt x="3115" y="1310358"/>
                  <a:pt x="6350" y="1331383"/>
                </a:cubicBezTo>
                <a:cubicBezTo>
                  <a:pt x="7368" y="1337999"/>
                  <a:pt x="8987" y="1344864"/>
                  <a:pt x="12700" y="1350433"/>
                </a:cubicBezTo>
                <a:cubicBezTo>
                  <a:pt x="17681" y="1357905"/>
                  <a:pt x="25400" y="1363133"/>
                  <a:pt x="31750" y="1369483"/>
                </a:cubicBezTo>
                <a:cubicBezTo>
                  <a:pt x="33867" y="1375833"/>
                  <a:pt x="35107" y="1382546"/>
                  <a:pt x="38100" y="1388533"/>
                </a:cubicBezTo>
                <a:cubicBezTo>
                  <a:pt x="45236" y="1402804"/>
                  <a:pt x="57813" y="1416602"/>
                  <a:pt x="69850" y="1426633"/>
                </a:cubicBezTo>
                <a:cubicBezTo>
                  <a:pt x="75713" y="1431519"/>
                  <a:pt x="83037" y="1434447"/>
                  <a:pt x="88900" y="1439333"/>
                </a:cubicBezTo>
                <a:cubicBezTo>
                  <a:pt x="95799" y="1445082"/>
                  <a:pt x="101051" y="1452634"/>
                  <a:pt x="107950" y="1458383"/>
                </a:cubicBezTo>
                <a:cubicBezTo>
                  <a:pt x="131122" y="1477693"/>
                  <a:pt x="125546" y="1463770"/>
                  <a:pt x="146050" y="1490133"/>
                </a:cubicBezTo>
                <a:cubicBezTo>
                  <a:pt x="155421" y="1502181"/>
                  <a:pt x="162983" y="1515533"/>
                  <a:pt x="171450" y="1528233"/>
                </a:cubicBezTo>
                <a:cubicBezTo>
                  <a:pt x="186720" y="1551138"/>
                  <a:pt x="196152" y="1567984"/>
                  <a:pt x="222250" y="1585383"/>
                </a:cubicBezTo>
                <a:cubicBezTo>
                  <a:pt x="234950" y="1593850"/>
                  <a:pt x="245870" y="1605956"/>
                  <a:pt x="260350" y="1610783"/>
                </a:cubicBezTo>
                <a:cubicBezTo>
                  <a:pt x="324371" y="1632123"/>
                  <a:pt x="225066" y="1599563"/>
                  <a:pt x="304800" y="1623483"/>
                </a:cubicBezTo>
                <a:cubicBezTo>
                  <a:pt x="317622" y="1627330"/>
                  <a:pt x="329695" y="1633982"/>
                  <a:pt x="342900" y="1636183"/>
                </a:cubicBezTo>
                <a:cubicBezTo>
                  <a:pt x="355600" y="1638300"/>
                  <a:pt x="368455" y="1639638"/>
                  <a:pt x="381000" y="1642533"/>
                </a:cubicBezTo>
                <a:cubicBezTo>
                  <a:pt x="396015" y="1645998"/>
                  <a:pt x="410690" y="1650805"/>
                  <a:pt x="425450" y="1655233"/>
                </a:cubicBezTo>
                <a:cubicBezTo>
                  <a:pt x="431861" y="1657156"/>
                  <a:pt x="437966" y="1660131"/>
                  <a:pt x="444500" y="1661583"/>
                </a:cubicBezTo>
                <a:cubicBezTo>
                  <a:pt x="476727" y="1668745"/>
                  <a:pt x="514160" y="1671089"/>
                  <a:pt x="546100" y="1674283"/>
                </a:cubicBezTo>
                <a:cubicBezTo>
                  <a:pt x="582083" y="1672166"/>
                  <a:pt x="618152" y="1671196"/>
                  <a:pt x="654050" y="1667933"/>
                </a:cubicBezTo>
                <a:cubicBezTo>
                  <a:pt x="670255" y="1666460"/>
                  <a:pt x="694819" y="1658873"/>
                  <a:pt x="711200" y="1655233"/>
                </a:cubicBezTo>
                <a:cubicBezTo>
                  <a:pt x="721736" y="1652892"/>
                  <a:pt x="732414" y="1651224"/>
                  <a:pt x="742950" y="1648883"/>
                </a:cubicBezTo>
                <a:cubicBezTo>
                  <a:pt x="751469" y="1646990"/>
                  <a:pt x="759831" y="1644426"/>
                  <a:pt x="768350" y="1642533"/>
                </a:cubicBezTo>
                <a:cubicBezTo>
                  <a:pt x="778886" y="1640192"/>
                  <a:pt x="789564" y="1638524"/>
                  <a:pt x="800100" y="1636183"/>
                </a:cubicBezTo>
                <a:cubicBezTo>
                  <a:pt x="808619" y="1634290"/>
                  <a:pt x="816942" y="1631545"/>
                  <a:pt x="825500" y="1629833"/>
                </a:cubicBezTo>
                <a:cubicBezTo>
                  <a:pt x="838125" y="1627308"/>
                  <a:pt x="851109" y="1626606"/>
                  <a:pt x="863600" y="1623483"/>
                </a:cubicBezTo>
                <a:cubicBezTo>
                  <a:pt x="873174" y="1621090"/>
                  <a:pt x="922767" y="1603910"/>
                  <a:pt x="933450" y="1598083"/>
                </a:cubicBezTo>
                <a:cubicBezTo>
                  <a:pt x="946850" y="1590774"/>
                  <a:pt x="971550" y="1572683"/>
                  <a:pt x="971550" y="1572683"/>
                </a:cubicBezTo>
                <a:cubicBezTo>
                  <a:pt x="1024140" y="1493799"/>
                  <a:pt x="969947" y="1572703"/>
                  <a:pt x="1022350" y="1502833"/>
                </a:cubicBezTo>
                <a:cubicBezTo>
                  <a:pt x="1026929" y="1496728"/>
                  <a:pt x="1030164" y="1489646"/>
                  <a:pt x="1035050" y="1483783"/>
                </a:cubicBezTo>
                <a:cubicBezTo>
                  <a:pt x="1040799" y="1476884"/>
                  <a:pt x="1047011" y="1470246"/>
                  <a:pt x="1054100" y="1464733"/>
                </a:cubicBezTo>
                <a:cubicBezTo>
                  <a:pt x="1066148" y="1455362"/>
                  <a:pt x="1092200" y="1439333"/>
                  <a:pt x="1092200" y="1439333"/>
                </a:cubicBezTo>
                <a:cubicBezTo>
                  <a:pt x="1107299" y="1394037"/>
                  <a:pt x="1085889" y="1448799"/>
                  <a:pt x="1117600" y="1401233"/>
                </a:cubicBezTo>
                <a:cubicBezTo>
                  <a:pt x="1154359" y="1346094"/>
                  <a:pt x="1082229" y="1423904"/>
                  <a:pt x="1143000" y="1363133"/>
                </a:cubicBezTo>
                <a:cubicBezTo>
                  <a:pt x="1145117" y="1354666"/>
                  <a:pt x="1146952" y="1346124"/>
                  <a:pt x="1149350" y="1337733"/>
                </a:cubicBezTo>
                <a:cubicBezTo>
                  <a:pt x="1151189" y="1331297"/>
                  <a:pt x="1154600" y="1325285"/>
                  <a:pt x="1155700" y="1318683"/>
                </a:cubicBezTo>
                <a:cubicBezTo>
                  <a:pt x="1169636" y="1235066"/>
                  <a:pt x="1154690" y="1289191"/>
                  <a:pt x="1168400" y="1229783"/>
                </a:cubicBezTo>
                <a:cubicBezTo>
                  <a:pt x="1172325" y="1212776"/>
                  <a:pt x="1176867" y="1195916"/>
                  <a:pt x="1181100" y="1178983"/>
                </a:cubicBezTo>
                <a:cubicBezTo>
                  <a:pt x="1183217" y="1170516"/>
                  <a:pt x="1184690" y="1161862"/>
                  <a:pt x="1187450" y="1153583"/>
                </a:cubicBezTo>
                <a:cubicBezTo>
                  <a:pt x="1189567" y="1147233"/>
                  <a:pt x="1192348" y="1141067"/>
                  <a:pt x="1193800" y="1134533"/>
                </a:cubicBezTo>
                <a:cubicBezTo>
                  <a:pt x="1201029" y="1102002"/>
                  <a:pt x="1197453" y="1089128"/>
                  <a:pt x="1212850" y="1058333"/>
                </a:cubicBezTo>
                <a:cubicBezTo>
                  <a:pt x="1217083" y="1049866"/>
                  <a:pt x="1218857" y="1039626"/>
                  <a:pt x="1225550" y="1032933"/>
                </a:cubicBezTo>
                <a:cubicBezTo>
                  <a:pt x="1230283" y="1028200"/>
                  <a:pt x="1238250" y="1028700"/>
                  <a:pt x="1244600" y="1026583"/>
                </a:cubicBezTo>
                <a:cubicBezTo>
                  <a:pt x="1246717" y="1016000"/>
                  <a:pt x="1247160" y="1004939"/>
                  <a:pt x="1250950" y="994833"/>
                </a:cubicBezTo>
                <a:cubicBezTo>
                  <a:pt x="1253630" y="987687"/>
                  <a:pt x="1260237" y="982609"/>
                  <a:pt x="1263650" y="975783"/>
                </a:cubicBezTo>
                <a:cubicBezTo>
                  <a:pt x="1266643" y="969796"/>
                  <a:pt x="1267007" y="962720"/>
                  <a:pt x="1270000" y="956733"/>
                </a:cubicBezTo>
                <a:cubicBezTo>
                  <a:pt x="1278841" y="939052"/>
                  <a:pt x="1287706" y="932677"/>
                  <a:pt x="1301750" y="918633"/>
                </a:cubicBezTo>
                <a:lnTo>
                  <a:pt x="1320800" y="861483"/>
                </a:lnTo>
                <a:lnTo>
                  <a:pt x="1327150" y="842433"/>
                </a:lnTo>
                <a:cubicBezTo>
                  <a:pt x="1329267" y="819150"/>
                  <a:pt x="1330600" y="795782"/>
                  <a:pt x="1333500" y="772583"/>
                </a:cubicBezTo>
                <a:cubicBezTo>
                  <a:pt x="1334839" y="761873"/>
                  <a:pt x="1338424" y="751531"/>
                  <a:pt x="1339850" y="740833"/>
                </a:cubicBezTo>
                <a:cubicBezTo>
                  <a:pt x="1342661" y="719747"/>
                  <a:pt x="1344083" y="698500"/>
                  <a:pt x="1346200" y="677333"/>
                </a:cubicBezTo>
                <a:cubicBezTo>
                  <a:pt x="1331805" y="504598"/>
                  <a:pt x="1348538" y="655936"/>
                  <a:pt x="1333500" y="575733"/>
                </a:cubicBezTo>
                <a:cubicBezTo>
                  <a:pt x="1328755" y="550424"/>
                  <a:pt x="1328481" y="524111"/>
                  <a:pt x="1320800" y="499533"/>
                </a:cubicBezTo>
                <a:cubicBezTo>
                  <a:pt x="1317643" y="489431"/>
                  <a:pt x="1307359" y="483108"/>
                  <a:pt x="1301750" y="474133"/>
                </a:cubicBezTo>
                <a:cubicBezTo>
                  <a:pt x="1296733" y="466106"/>
                  <a:pt x="1294067" y="456760"/>
                  <a:pt x="1289050" y="448733"/>
                </a:cubicBezTo>
                <a:cubicBezTo>
                  <a:pt x="1283441" y="439758"/>
                  <a:pt x="1275723" y="432235"/>
                  <a:pt x="1270000" y="423333"/>
                </a:cubicBezTo>
                <a:cubicBezTo>
                  <a:pt x="1249368" y="391238"/>
                  <a:pt x="1233901" y="355484"/>
                  <a:pt x="1206500" y="328083"/>
                </a:cubicBezTo>
                <a:cubicBezTo>
                  <a:pt x="1191779" y="313362"/>
                  <a:pt x="1160999" y="296528"/>
                  <a:pt x="1143000" y="289983"/>
                </a:cubicBezTo>
                <a:cubicBezTo>
                  <a:pt x="1132857" y="286295"/>
                  <a:pt x="1121833" y="285750"/>
                  <a:pt x="1111250" y="283633"/>
                </a:cubicBezTo>
                <a:cubicBezTo>
                  <a:pt x="1065862" y="260939"/>
                  <a:pt x="1103943" y="281292"/>
                  <a:pt x="1047750" y="245533"/>
                </a:cubicBezTo>
                <a:cubicBezTo>
                  <a:pt x="1037337" y="238907"/>
                  <a:pt x="1025874" y="233888"/>
                  <a:pt x="1016000" y="226483"/>
                </a:cubicBezTo>
                <a:cubicBezTo>
                  <a:pt x="1007533" y="220133"/>
                  <a:pt x="999789" y="212684"/>
                  <a:pt x="990600" y="207433"/>
                </a:cubicBezTo>
                <a:cubicBezTo>
                  <a:pt x="954151" y="186605"/>
                  <a:pt x="988703" y="218552"/>
                  <a:pt x="952500" y="188383"/>
                </a:cubicBezTo>
                <a:cubicBezTo>
                  <a:pt x="945601" y="182634"/>
                  <a:pt x="940922" y="174314"/>
                  <a:pt x="933450" y="169333"/>
                </a:cubicBezTo>
                <a:cubicBezTo>
                  <a:pt x="927881" y="165620"/>
                  <a:pt x="920387" y="165976"/>
                  <a:pt x="914400" y="162983"/>
                </a:cubicBezTo>
                <a:cubicBezTo>
                  <a:pt x="907574" y="159570"/>
                  <a:pt x="902176" y="153696"/>
                  <a:pt x="895350" y="150283"/>
                </a:cubicBezTo>
                <a:cubicBezTo>
                  <a:pt x="824110" y="114663"/>
                  <a:pt x="943395" y="184087"/>
                  <a:pt x="850900" y="131233"/>
                </a:cubicBezTo>
                <a:cubicBezTo>
                  <a:pt x="844274" y="127447"/>
                  <a:pt x="838824" y="121633"/>
                  <a:pt x="831850" y="118533"/>
                </a:cubicBezTo>
                <a:cubicBezTo>
                  <a:pt x="819617" y="113096"/>
                  <a:pt x="804889" y="113259"/>
                  <a:pt x="793750" y="105833"/>
                </a:cubicBezTo>
                <a:cubicBezTo>
                  <a:pt x="781050" y="97366"/>
                  <a:pt x="770796" y="82326"/>
                  <a:pt x="755650" y="80433"/>
                </a:cubicBezTo>
                <a:cubicBezTo>
                  <a:pt x="725835" y="76706"/>
                  <a:pt x="661430" y="71166"/>
                  <a:pt x="622300" y="61383"/>
                </a:cubicBezTo>
                <a:cubicBezTo>
                  <a:pt x="615806" y="59760"/>
                  <a:pt x="609772" y="56538"/>
                  <a:pt x="603250" y="55033"/>
                </a:cubicBezTo>
                <a:cubicBezTo>
                  <a:pt x="582217" y="50179"/>
                  <a:pt x="560783" y="47187"/>
                  <a:pt x="539750" y="42333"/>
                </a:cubicBezTo>
                <a:cubicBezTo>
                  <a:pt x="533228" y="40828"/>
                  <a:pt x="526687" y="38976"/>
                  <a:pt x="520700" y="35983"/>
                </a:cubicBezTo>
                <a:cubicBezTo>
                  <a:pt x="518023" y="34644"/>
                  <a:pt x="495300" y="0"/>
                  <a:pt x="469900" y="4233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" name="Freeform 142"/>
          <p:cNvSpPr/>
          <p:nvPr/>
        </p:nvSpPr>
        <p:spPr>
          <a:xfrm>
            <a:off x="4794250" y="5172075"/>
            <a:ext cx="1054100" cy="1412875"/>
          </a:xfrm>
          <a:custGeom>
            <a:avLst/>
            <a:gdLst>
              <a:gd name="connsiteX0" fmla="*/ 590550 w 1054100"/>
              <a:gd name="connsiteY0" fmla="*/ 2392 h 1412092"/>
              <a:gd name="connsiteX1" fmla="*/ 381000 w 1054100"/>
              <a:gd name="connsiteY1" fmla="*/ 34142 h 1412092"/>
              <a:gd name="connsiteX2" fmla="*/ 330200 w 1054100"/>
              <a:gd name="connsiteY2" fmla="*/ 46842 h 1412092"/>
              <a:gd name="connsiteX3" fmla="*/ 260350 w 1054100"/>
              <a:gd name="connsiteY3" fmla="*/ 72242 h 1412092"/>
              <a:gd name="connsiteX4" fmla="*/ 209550 w 1054100"/>
              <a:gd name="connsiteY4" fmla="*/ 84942 h 1412092"/>
              <a:gd name="connsiteX5" fmla="*/ 190500 w 1054100"/>
              <a:gd name="connsiteY5" fmla="*/ 97642 h 1412092"/>
              <a:gd name="connsiteX6" fmla="*/ 171450 w 1054100"/>
              <a:gd name="connsiteY6" fmla="*/ 103992 h 1412092"/>
              <a:gd name="connsiteX7" fmla="*/ 152400 w 1054100"/>
              <a:gd name="connsiteY7" fmla="*/ 123042 h 1412092"/>
              <a:gd name="connsiteX8" fmla="*/ 127000 w 1054100"/>
              <a:gd name="connsiteY8" fmla="*/ 161142 h 1412092"/>
              <a:gd name="connsiteX9" fmla="*/ 95250 w 1054100"/>
              <a:gd name="connsiteY9" fmla="*/ 192892 h 1412092"/>
              <a:gd name="connsiteX10" fmla="*/ 69850 w 1054100"/>
              <a:gd name="connsiteY10" fmla="*/ 250042 h 1412092"/>
              <a:gd name="connsiteX11" fmla="*/ 63500 w 1054100"/>
              <a:gd name="connsiteY11" fmla="*/ 269092 h 1412092"/>
              <a:gd name="connsiteX12" fmla="*/ 31750 w 1054100"/>
              <a:gd name="connsiteY12" fmla="*/ 319892 h 1412092"/>
              <a:gd name="connsiteX13" fmla="*/ 6350 w 1054100"/>
              <a:gd name="connsiteY13" fmla="*/ 377042 h 1412092"/>
              <a:gd name="connsiteX14" fmla="*/ 0 w 1054100"/>
              <a:gd name="connsiteY14" fmla="*/ 396092 h 1412092"/>
              <a:gd name="connsiteX15" fmla="*/ 6350 w 1054100"/>
              <a:gd name="connsiteY15" fmla="*/ 853292 h 1412092"/>
              <a:gd name="connsiteX16" fmla="*/ 25400 w 1054100"/>
              <a:gd name="connsiteY16" fmla="*/ 948542 h 1412092"/>
              <a:gd name="connsiteX17" fmla="*/ 38100 w 1054100"/>
              <a:gd name="connsiteY17" fmla="*/ 1012042 h 1412092"/>
              <a:gd name="connsiteX18" fmla="*/ 44450 w 1054100"/>
              <a:gd name="connsiteY18" fmla="*/ 1119992 h 1412092"/>
              <a:gd name="connsiteX19" fmla="*/ 69850 w 1054100"/>
              <a:gd name="connsiteY19" fmla="*/ 1158092 h 1412092"/>
              <a:gd name="connsiteX20" fmla="*/ 95250 w 1054100"/>
              <a:gd name="connsiteY20" fmla="*/ 1215242 h 1412092"/>
              <a:gd name="connsiteX21" fmla="*/ 101600 w 1054100"/>
              <a:gd name="connsiteY21" fmla="*/ 1234292 h 1412092"/>
              <a:gd name="connsiteX22" fmla="*/ 120650 w 1054100"/>
              <a:gd name="connsiteY22" fmla="*/ 1240642 h 1412092"/>
              <a:gd name="connsiteX23" fmla="*/ 152400 w 1054100"/>
              <a:gd name="connsiteY23" fmla="*/ 1297792 h 1412092"/>
              <a:gd name="connsiteX24" fmla="*/ 171450 w 1054100"/>
              <a:gd name="connsiteY24" fmla="*/ 1310492 h 1412092"/>
              <a:gd name="connsiteX25" fmla="*/ 177800 w 1054100"/>
              <a:gd name="connsiteY25" fmla="*/ 1335892 h 1412092"/>
              <a:gd name="connsiteX26" fmla="*/ 234950 w 1054100"/>
              <a:gd name="connsiteY26" fmla="*/ 1367642 h 1412092"/>
              <a:gd name="connsiteX27" fmla="*/ 247650 w 1054100"/>
              <a:gd name="connsiteY27" fmla="*/ 1393042 h 1412092"/>
              <a:gd name="connsiteX28" fmla="*/ 266700 w 1054100"/>
              <a:gd name="connsiteY28" fmla="*/ 1399392 h 1412092"/>
              <a:gd name="connsiteX29" fmla="*/ 298450 w 1054100"/>
              <a:gd name="connsiteY29" fmla="*/ 1405742 h 1412092"/>
              <a:gd name="connsiteX30" fmla="*/ 323850 w 1054100"/>
              <a:gd name="connsiteY30" fmla="*/ 1412092 h 1412092"/>
              <a:gd name="connsiteX31" fmla="*/ 609600 w 1054100"/>
              <a:gd name="connsiteY31" fmla="*/ 1405742 h 1412092"/>
              <a:gd name="connsiteX32" fmla="*/ 666750 w 1054100"/>
              <a:gd name="connsiteY32" fmla="*/ 1386692 h 1412092"/>
              <a:gd name="connsiteX33" fmla="*/ 692150 w 1054100"/>
              <a:gd name="connsiteY33" fmla="*/ 1361292 h 1412092"/>
              <a:gd name="connsiteX34" fmla="*/ 723900 w 1054100"/>
              <a:gd name="connsiteY34" fmla="*/ 1335892 h 1412092"/>
              <a:gd name="connsiteX35" fmla="*/ 781050 w 1054100"/>
              <a:gd name="connsiteY35" fmla="*/ 1285092 h 1412092"/>
              <a:gd name="connsiteX36" fmla="*/ 812800 w 1054100"/>
              <a:gd name="connsiteY36" fmla="*/ 1246992 h 1412092"/>
              <a:gd name="connsiteX37" fmla="*/ 831850 w 1054100"/>
              <a:gd name="connsiteY37" fmla="*/ 1240642 h 1412092"/>
              <a:gd name="connsiteX38" fmla="*/ 850900 w 1054100"/>
              <a:gd name="connsiteY38" fmla="*/ 1227942 h 1412092"/>
              <a:gd name="connsiteX39" fmla="*/ 876300 w 1054100"/>
              <a:gd name="connsiteY39" fmla="*/ 1221592 h 1412092"/>
              <a:gd name="connsiteX40" fmla="*/ 895350 w 1054100"/>
              <a:gd name="connsiteY40" fmla="*/ 1215242 h 1412092"/>
              <a:gd name="connsiteX41" fmla="*/ 933450 w 1054100"/>
              <a:gd name="connsiteY41" fmla="*/ 1177142 h 1412092"/>
              <a:gd name="connsiteX42" fmla="*/ 939800 w 1054100"/>
              <a:gd name="connsiteY42" fmla="*/ 1151742 h 1412092"/>
              <a:gd name="connsiteX43" fmla="*/ 958850 w 1054100"/>
              <a:gd name="connsiteY43" fmla="*/ 1119992 h 1412092"/>
              <a:gd name="connsiteX44" fmla="*/ 971550 w 1054100"/>
              <a:gd name="connsiteY44" fmla="*/ 1100942 h 1412092"/>
              <a:gd name="connsiteX45" fmla="*/ 984250 w 1054100"/>
              <a:gd name="connsiteY45" fmla="*/ 1062842 h 1412092"/>
              <a:gd name="connsiteX46" fmla="*/ 996950 w 1054100"/>
              <a:gd name="connsiteY46" fmla="*/ 1037442 h 1412092"/>
              <a:gd name="connsiteX47" fmla="*/ 1022350 w 1054100"/>
              <a:gd name="connsiteY47" fmla="*/ 999342 h 1412092"/>
              <a:gd name="connsiteX48" fmla="*/ 1041400 w 1054100"/>
              <a:gd name="connsiteY48" fmla="*/ 948542 h 1412092"/>
              <a:gd name="connsiteX49" fmla="*/ 1054100 w 1054100"/>
              <a:gd name="connsiteY49" fmla="*/ 910442 h 1412092"/>
              <a:gd name="connsiteX50" fmla="*/ 1047750 w 1054100"/>
              <a:gd name="connsiteY50" fmla="*/ 802492 h 1412092"/>
              <a:gd name="connsiteX51" fmla="*/ 1028700 w 1054100"/>
              <a:gd name="connsiteY51" fmla="*/ 751692 h 1412092"/>
              <a:gd name="connsiteX52" fmla="*/ 1016000 w 1054100"/>
              <a:gd name="connsiteY52" fmla="*/ 719942 h 1412092"/>
              <a:gd name="connsiteX53" fmla="*/ 1003300 w 1054100"/>
              <a:gd name="connsiteY53" fmla="*/ 694542 h 1412092"/>
              <a:gd name="connsiteX54" fmla="*/ 996950 w 1054100"/>
              <a:gd name="connsiteY54" fmla="*/ 669142 h 1412092"/>
              <a:gd name="connsiteX55" fmla="*/ 984250 w 1054100"/>
              <a:gd name="connsiteY55" fmla="*/ 643742 h 1412092"/>
              <a:gd name="connsiteX56" fmla="*/ 977900 w 1054100"/>
              <a:gd name="connsiteY56" fmla="*/ 624692 h 1412092"/>
              <a:gd name="connsiteX57" fmla="*/ 971550 w 1054100"/>
              <a:gd name="connsiteY57" fmla="*/ 573892 h 1412092"/>
              <a:gd name="connsiteX58" fmla="*/ 958850 w 1054100"/>
              <a:gd name="connsiteY58" fmla="*/ 542142 h 1412092"/>
              <a:gd name="connsiteX59" fmla="*/ 946150 w 1054100"/>
              <a:gd name="connsiteY59" fmla="*/ 497692 h 1412092"/>
              <a:gd name="connsiteX60" fmla="*/ 914400 w 1054100"/>
              <a:gd name="connsiteY60" fmla="*/ 402442 h 1412092"/>
              <a:gd name="connsiteX61" fmla="*/ 908050 w 1054100"/>
              <a:gd name="connsiteY61" fmla="*/ 377042 h 1412092"/>
              <a:gd name="connsiteX62" fmla="*/ 882650 w 1054100"/>
              <a:gd name="connsiteY62" fmla="*/ 326242 h 1412092"/>
              <a:gd name="connsiteX63" fmla="*/ 876300 w 1054100"/>
              <a:gd name="connsiteY63" fmla="*/ 300842 h 1412092"/>
              <a:gd name="connsiteX64" fmla="*/ 850900 w 1054100"/>
              <a:gd name="connsiteY64" fmla="*/ 256392 h 1412092"/>
              <a:gd name="connsiteX65" fmla="*/ 844550 w 1054100"/>
              <a:gd name="connsiteY65" fmla="*/ 237342 h 1412092"/>
              <a:gd name="connsiteX66" fmla="*/ 825500 w 1054100"/>
              <a:gd name="connsiteY66" fmla="*/ 224642 h 1412092"/>
              <a:gd name="connsiteX67" fmla="*/ 806450 w 1054100"/>
              <a:gd name="connsiteY67" fmla="*/ 199242 h 1412092"/>
              <a:gd name="connsiteX68" fmla="*/ 787400 w 1054100"/>
              <a:gd name="connsiteY68" fmla="*/ 186542 h 1412092"/>
              <a:gd name="connsiteX69" fmla="*/ 723900 w 1054100"/>
              <a:gd name="connsiteY69" fmla="*/ 135742 h 1412092"/>
              <a:gd name="connsiteX70" fmla="*/ 704850 w 1054100"/>
              <a:gd name="connsiteY70" fmla="*/ 123042 h 1412092"/>
              <a:gd name="connsiteX71" fmla="*/ 685800 w 1054100"/>
              <a:gd name="connsiteY71" fmla="*/ 110342 h 1412092"/>
              <a:gd name="connsiteX72" fmla="*/ 666750 w 1054100"/>
              <a:gd name="connsiteY72" fmla="*/ 91292 h 1412092"/>
              <a:gd name="connsiteX73" fmla="*/ 609600 w 1054100"/>
              <a:gd name="connsiteY73" fmla="*/ 46842 h 1412092"/>
              <a:gd name="connsiteX74" fmla="*/ 590550 w 1054100"/>
              <a:gd name="connsiteY74" fmla="*/ 2392 h 141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54100" h="1412092">
                <a:moveTo>
                  <a:pt x="590550" y="2392"/>
                </a:moveTo>
                <a:cubicBezTo>
                  <a:pt x="552450" y="275"/>
                  <a:pt x="517569" y="0"/>
                  <a:pt x="381000" y="34142"/>
                </a:cubicBezTo>
                <a:cubicBezTo>
                  <a:pt x="364067" y="38375"/>
                  <a:pt x="346406" y="40360"/>
                  <a:pt x="330200" y="46842"/>
                </a:cubicBezTo>
                <a:cubicBezTo>
                  <a:pt x="303374" y="57572"/>
                  <a:pt x="288883" y="64090"/>
                  <a:pt x="260350" y="72242"/>
                </a:cubicBezTo>
                <a:cubicBezTo>
                  <a:pt x="243567" y="77037"/>
                  <a:pt x="209550" y="84942"/>
                  <a:pt x="209550" y="84942"/>
                </a:cubicBezTo>
                <a:cubicBezTo>
                  <a:pt x="203200" y="89175"/>
                  <a:pt x="197326" y="94229"/>
                  <a:pt x="190500" y="97642"/>
                </a:cubicBezTo>
                <a:cubicBezTo>
                  <a:pt x="184513" y="100635"/>
                  <a:pt x="177019" y="100279"/>
                  <a:pt x="171450" y="103992"/>
                </a:cubicBezTo>
                <a:cubicBezTo>
                  <a:pt x="163978" y="108973"/>
                  <a:pt x="158750" y="116692"/>
                  <a:pt x="152400" y="123042"/>
                </a:cubicBezTo>
                <a:cubicBezTo>
                  <a:pt x="141241" y="156520"/>
                  <a:pt x="153426" y="129431"/>
                  <a:pt x="127000" y="161142"/>
                </a:cubicBezTo>
                <a:cubicBezTo>
                  <a:pt x="100542" y="192892"/>
                  <a:pt x="130175" y="169609"/>
                  <a:pt x="95250" y="192892"/>
                </a:cubicBezTo>
                <a:cubicBezTo>
                  <a:pt x="75124" y="223081"/>
                  <a:pt x="84963" y="204702"/>
                  <a:pt x="69850" y="250042"/>
                </a:cubicBezTo>
                <a:cubicBezTo>
                  <a:pt x="67733" y="256392"/>
                  <a:pt x="67213" y="263523"/>
                  <a:pt x="63500" y="269092"/>
                </a:cubicBezTo>
                <a:cubicBezTo>
                  <a:pt x="34482" y="312619"/>
                  <a:pt x="70044" y="258621"/>
                  <a:pt x="31750" y="319892"/>
                </a:cubicBezTo>
                <a:cubicBezTo>
                  <a:pt x="10187" y="354393"/>
                  <a:pt x="23985" y="324137"/>
                  <a:pt x="6350" y="377042"/>
                </a:cubicBezTo>
                <a:lnTo>
                  <a:pt x="0" y="396092"/>
                </a:lnTo>
                <a:cubicBezTo>
                  <a:pt x="2117" y="548492"/>
                  <a:pt x="910" y="700974"/>
                  <a:pt x="6350" y="853292"/>
                </a:cubicBezTo>
                <a:cubicBezTo>
                  <a:pt x="8896" y="924582"/>
                  <a:pt x="13832" y="908056"/>
                  <a:pt x="25400" y="948542"/>
                </a:cubicBezTo>
                <a:cubicBezTo>
                  <a:pt x="32978" y="975066"/>
                  <a:pt x="33110" y="982103"/>
                  <a:pt x="38100" y="1012042"/>
                </a:cubicBezTo>
                <a:cubicBezTo>
                  <a:pt x="40217" y="1048025"/>
                  <a:pt x="36793" y="1084769"/>
                  <a:pt x="44450" y="1119992"/>
                </a:cubicBezTo>
                <a:cubicBezTo>
                  <a:pt x="47692" y="1134907"/>
                  <a:pt x="65023" y="1143612"/>
                  <a:pt x="69850" y="1158092"/>
                </a:cubicBezTo>
                <a:cubicBezTo>
                  <a:pt x="102615" y="1256386"/>
                  <a:pt x="65061" y="1154865"/>
                  <a:pt x="95250" y="1215242"/>
                </a:cubicBezTo>
                <a:cubicBezTo>
                  <a:pt x="98243" y="1221229"/>
                  <a:pt x="96867" y="1229559"/>
                  <a:pt x="101600" y="1234292"/>
                </a:cubicBezTo>
                <a:cubicBezTo>
                  <a:pt x="106333" y="1239025"/>
                  <a:pt x="114300" y="1238525"/>
                  <a:pt x="120650" y="1240642"/>
                </a:cubicBezTo>
                <a:cubicBezTo>
                  <a:pt x="132920" y="1277452"/>
                  <a:pt x="126078" y="1275857"/>
                  <a:pt x="152400" y="1297792"/>
                </a:cubicBezTo>
                <a:cubicBezTo>
                  <a:pt x="158263" y="1302678"/>
                  <a:pt x="165100" y="1306259"/>
                  <a:pt x="171450" y="1310492"/>
                </a:cubicBezTo>
                <a:cubicBezTo>
                  <a:pt x="173567" y="1318959"/>
                  <a:pt x="172053" y="1329324"/>
                  <a:pt x="177800" y="1335892"/>
                </a:cubicBezTo>
                <a:cubicBezTo>
                  <a:pt x="195781" y="1356442"/>
                  <a:pt x="212685" y="1360220"/>
                  <a:pt x="234950" y="1367642"/>
                </a:cubicBezTo>
                <a:cubicBezTo>
                  <a:pt x="239183" y="1376109"/>
                  <a:pt x="240957" y="1386349"/>
                  <a:pt x="247650" y="1393042"/>
                </a:cubicBezTo>
                <a:cubicBezTo>
                  <a:pt x="252383" y="1397775"/>
                  <a:pt x="260206" y="1397769"/>
                  <a:pt x="266700" y="1399392"/>
                </a:cubicBezTo>
                <a:cubicBezTo>
                  <a:pt x="277171" y="1402010"/>
                  <a:pt x="287914" y="1403401"/>
                  <a:pt x="298450" y="1405742"/>
                </a:cubicBezTo>
                <a:cubicBezTo>
                  <a:pt x="306969" y="1407635"/>
                  <a:pt x="315383" y="1409975"/>
                  <a:pt x="323850" y="1412092"/>
                </a:cubicBezTo>
                <a:lnTo>
                  <a:pt x="609600" y="1405742"/>
                </a:lnTo>
                <a:cubicBezTo>
                  <a:pt x="627313" y="1405033"/>
                  <a:pt x="652149" y="1397643"/>
                  <a:pt x="666750" y="1386692"/>
                </a:cubicBezTo>
                <a:cubicBezTo>
                  <a:pt x="676329" y="1379508"/>
                  <a:pt x="683201" y="1369247"/>
                  <a:pt x="692150" y="1361292"/>
                </a:cubicBezTo>
                <a:cubicBezTo>
                  <a:pt x="702280" y="1352288"/>
                  <a:pt x="713871" y="1345009"/>
                  <a:pt x="723900" y="1335892"/>
                </a:cubicBezTo>
                <a:cubicBezTo>
                  <a:pt x="783708" y="1281521"/>
                  <a:pt x="740125" y="1312375"/>
                  <a:pt x="781050" y="1285092"/>
                </a:cubicBezTo>
                <a:cubicBezTo>
                  <a:pt x="790421" y="1271035"/>
                  <a:pt x="798132" y="1256771"/>
                  <a:pt x="812800" y="1246992"/>
                </a:cubicBezTo>
                <a:cubicBezTo>
                  <a:pt x="818369" y="1243279"/>
                  <a:pt x="825863" y="1243635"/>
                  <a:pt x="831850" y="1240642"/>
                </a:cubicBezTo>
                <a:cubicBezTo>
                  <a:pt x="838676" y="1237229"/>
                  <a:pt x="843885" y="1230948"/>
                  <a:pt x="850900" y="1227942"/>
                </a:cubicBezTo>
                <a:cubicBezTo>
                  <a:pt x="858922" y="1224504"/>
                  <a:pt x="867909" y="1223990"/>
                  <a:pt x="876300" y="1221592"/>
                </a:cubicBezTo>
                <a:cubicBezTo>
                  <a:pt x="882736" y="1219753"/>
                  <a:pt x="889000" y="1217359"/>
                  <a:pt x="895350" y="1215242"/>
                </a:cubicBezTo>
                <a:cubicBezTo>
                  <a:pt x="908050" y="1202542"/>
                  <a:pt x="929094" y="1194566"/>
                  <a:pt x="933450" y="1177142"/>
                </a:cubicBezTo>
                <a:cubicBezTo>
                  <a:pt x="935567" y="1168675"/>
                  <a:pt x="936256" y="1159717"/>
                  <a:pt x="939800" y="1151742"/>
                </a:cubicBezTo>
                <a:cubicBezTo>
                  <a:pt x="944813" y="1140464"/>
                  <a:pt x="952309" y="1130458"/>
                  <a:pt x="958850" y="1119992"/>
                </a:cubicBezTo>
                <a:cubicBezTo>
                  <a:pt x="962895" y="1113520"/>
                  <a:pt x="968450" y="1107916"/>
                  <a:pt x="971550" y="1100942"/>
                </a:cubicBezTo>
                <a:cubicBezTo>
                  <a:pt x="976987" y="1088709"/>
                  <a:pt x="978263" y="1074816"/>
                  <a:pt x="984250" y="1062842"/>
                </a:cubicBezTo>
                <a:cubicBezTo>
                  <a:pt x="988483" y="1054375"/>
                  <a:pt x="992080" y="1045559"/>
                  <a:pt x="996950" y="1037442"/>
                </a:cubicBezTo>
                <a:cubicBezTo>
                  <a:pt x="1004803" y="1024354"/>
                  <a:pt x="1015524" y="1012994"/>
                  <a:pt x="1022350" y="999342"/>
                </a:cubicBezTo>
                <a:cubicBezTo>
                  <a:pt x="1043642" y="956758"/>
                  <a:pt x="1028431" y="991771"/>
                  <a:pt x="1041400" y="948542"/>
                </a:cubicBezTo>
                <a:cubicBezTo>
                  <a:pt x="1045247" y="935720"/>
                  <a:pt x="1054100" y="910442"/>
                  <a:pt x="1054100" y="910442"/>
                </a:cubicBezTo>
                <a:cubicBezTo>
                  <a:pt x="1051983" y="874459"/>
                  <a:pt x="1051167" y="838375"/>
                  <a:pt x="1047750" y="802492"/>
                </a:cubicBezTo>
                <a:cubicBezTo>
                  <a:pt x="1045452" y="778365"/>
                  <a:pt x="1038418" y="773556"/>
                  <a:pt x="1028700" y="751692"/>
                </a:cubicBezTo>
                <a:cubicBezTo>
                  <a:pt x="1024071" y="741276"/>
                  <a:pt x="1020629" y="730358"/>
                  <a:pt x="1016000" y="719942"/>
                </a:cubicBezTo>
                <a:cubicBezTo>
                  <a:pt x="1012155" y="711292"/>
                  <a:pt x="1006624" y="703405"/>
                  <a:pt x="1003300" y="694542"/>
                </a:cubicBezTo>
                <a:cubicBezTo>
                  <a:pt x="1000236" y="686370"/>
                  <a:pt x="1000014" y="677314"/>
                  <a:pt x="996950" y="669142"/>
                </a:cubicBezTo>
                <a:cubicBezTo>
                  <a:pt x="993626" y="660279"/>
                  <a:pt x="987979" y="652443"/>
                  <a:pt x="984250" y="643742"/>
                </a:cubicBezTo>
                <a:cubicBezTo>
                  <a:pt x="981613" y="637590"/>
                  <a:pt x="980017" y="631042"/>
                  <a:pt x="977900" y="624692"/>
                </a:cubicBezTo>
                <a:cubicBezTo>
                  <a:pt x="975783" y="607759"/>
                  <a:pt x="975387" y="590520"/>
                  <a:pt x="971550" y="573892"/>
                </a:cubicBezTo>
                <a:cubicBezTo>
                  <a:pt x="968987" y="562785"/>
                  <a:pt x="962455" y="552956"/>
                  <a:pt x="958850" y="542142"/>
                </a:cubicBezTo>
                <a:cubicBezTo>
                  <a:pt x="953977" y="527523"/>
                  <a:pt x="950822" y="512376"/>
                  <a:pt x="946150" y="497692"/>
                </a:cubicBezTo>
                <a:cubicBezTo>
                  <a:pt x="936003" y="465800"/>
                  <a:pt x="922517" y="434910"/>
                  <a:pt x="914400" y="402442"/>
                </a:cubicBezTo>
                <a:cubicBezTo>
                  <a:pt x="912283" y="393975"/>
                  <a:pt x="911407" y="385098"/>
                  <a:pt x="908050" y="377042"/>
                </a:cubicBezTo>
                <a:cubicBezTo>
                  <a:pt x="900768" y="359566"/>
                  <a:pt x="887242" y="344609"/>
                  <a:pt x="882650" y="326242"/>
                </a:cubicBezTo>
                <a:cubicBezTo>
                  <a:pt x="880533" y="317775"/>
                  <a:pt x="879364" y="309014"/>
                  <a:pt x="876300" y="300842"/>
                </a:cubicBezTo>
                <a:cubicBezTo>
                  <a:pt x="859601" y="256312"/>
                  <a:pt x="869323" y="293238"/>
                  <a:pt x="850900" y="256392"/>
                </a:cubicBezTo>
                <a:cubicBezTo>
                  <a:pt x="847907" y="250405"/>
                  <a:pt x="848731" y="242569"/>
                  <a:pt x="844550" y="237342"/>
                </a:cubicBezTo>
                <a:cubicBezTo>
                  <a:pt x="839782" y="231383"/>
                  <a:pt x="830896" y="230038"/>
                  <a:pt x="825500" y="224642"/>
                </a:cubicBezTo>
                <a:cubicBezTo>
                  <a:pt x="818016" y="217158"/>
                  <a:pt x="813934" y="206726"/>
                  <a:pt x="806450" y="199242"/>
                </a:cubicBezTo>
                <a:cubicBezTo>
                  <a:pt x="801054" y="193846"/>
                  <a:pt x="793194" y="191509"/>
                  <a:pt x="787400" y="186542"/>
                </a:cubicBezTo>
                <a:cubicBezTo>
                  <a:pt x="724062" y="132253"/>
                  <a:pt x="806566" y="190852"/>
                  <a:pt x="723900" y="135742"/>
                </a:cubicBezTo>
                <a:lnTo>
                  <a:pt x="704850" y="123042"/>
                </a:lnTo>
                <a:cubicBezTo>
                  <a:pt x="698500" y="118809"/>
                  <a:pt x="691196" y="115738"/>
                  <a:pt x="685800" y="110342"/>
                </a:cubicBezTo>
                <a:cubicBezTo>
                  <a:pt x="679450" y="103992"/>
                  <a:pt x="673839" y="96805"/>
                  <a:pt x="666750" y="91292"/>
                </a:cubicBezTo>
                <a:cubicBezTo>
                  <a:pt x="663253" y="88572"/>
                  <a:pt x="614688" y="60410"/>
                  <a:pt x="609600" y="46842"/>
                </a:cubicBezTo>
                <a:cubicBezTo>
                  <a:pt x="605884" y="36933"/>
                  <a:pt x="628650" y="4509"/>
                  <a:pt x="590550" y="2392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5" name="Freeform 144"/>
          <p:cNvSpPr/>
          <p:nvPr/>
        </p:nvSpPr>
        <p:spPr>
          <a:xfrm>
            <a:off x="6602413" y="4238625"/>
            <a:ext cx="1027112" cy="1274763"/>
          </a:xfrm>
          <a:custGeom>
            <a:avLst/>
            <a:gdLst>
              <a:gd name="connsiteX0" fmla="*/ 2117 w 1027583"/>
              <a:gd name="connsiteY0" fmla="*/ 22225 h 1274723"/>
              <a:gd name="connsiteX1" fmla="*/ 14817 w 1027583"/>
              <a:gd name="connsiteY1" fmla="*/ 193675 h 1274723"/>
              <a:gd name="connsiteX2" fmla="*/ 21167 w 1027583"/>
              <a:gd name="connsiteY2" fmla="*/ 263525 h 1274723"/>
              <a:gd name="connsiteX3" fmla="*/ 46567 w 1027583"/>
              <a:gd name="connsiteY3" fmla="*/ 422275 h 1274723"/>
              <a:gd name="connsiteX4" fmla="*/ 84667 w 1027583"/>
              <a:gd name="connsiteY4" fmla="*/ 568325 h 1274723"/>
              <a:gd name="connsiteX5" fmla="*/ 97367 w 1027583"/>
              <a:gd name="connsiteY5" fmla="*/ 619125 h 1274723"/>
              <a:gd name="connsiteX6" fmla="*/ 103717 w 1027583"/>
              <a:gd name="connsiteY6" fmla="*/ 644525 h 1274723"/>
              <a:gd name="connsiteX7" fmla="*/ 116417 w 1027583"/>
              <a:gd name="connsiteY7" fmla="*/ 676275 h 1274723"/>
              <a:gd name="connsiteX8" fmla="*/ 129117 w 1027583"/>
              <a:gd name="connsiteY8" fmla="*/ 746125 h 1274723"/>
              <a:gd name="connsiteX9" fmla="*/ 167217 w 1027583"/>
              <a:gd name="connsiteY9" fmla="*/ 822325 h 1274723"/>
              <a:gd name="connsiteX10" fmla="*/ 224367 w 1027583"/>
              <a:gd name="connsiteY10" fmla="*/ 936625 h 1274723"/>
              <a:gd name="connsiteX11" fmla="*/ 237067 w 1027583"/>
              <a:gd name="connsiteY11" fmla="*/ 962025 h 1274723"/>
              <a:gd name="connsiteX12" fmla="*/ 249767 w 1027583"/>
              <a:gd name="connsiteY12" fmla="*/ 981075 h 1274723"/>
              <a:gd name="connsiteX13" fmla="*/ 275167 w 1027583"/>
              <a:gd name="connsiteY13" fmla="*/ 1038225 h 1274723"/>
              <a:gd name="connsiteX14" fmla="*/ 294217 w 1027583"/>
              <a:gd name="connsiteY14" fmla="*/ 1050925 h 1274723"/>
              <a:gd name="connsiteX15" fmla="*/ 325967 w 1027583"/>
              <a:gd name="connsiteY15" fmla="*/ 1101725 h 1274723"/>
              <a:gd name="connsiteX16" fmla="*/ 383117 w 1027583"/>
              <a:gd name="connsiteY16" fmla="*/ 1165225 h 1274723"/>
              <a:gd name="connsiteX17" fmla="*/ 433917 w 1027583"/>
              <a:gd name="connsiteY17" fmla="*/ 1203325 h 1274723"/>
              <a:gd name="connsiteX18" fmla="*/ 472017 w 1027583"/>
              <a:gd name="connsiteY18" fmla="*/ 1241425 h 1274723"/>
              <a:gd name="connsiteX19" fmla="*/ 529167 w 1027583"/>
              <a:gd name="connsiteY19" fmla="*/ 1273175 h 1274723"/>
              <a:gd name="connsiteX20" fmla="*/ 668867 w 1027583"/>
              <a:gd name="connsiteY20" fmla="*/ 1260475 h 1274723"/>
              <a:gd name="connsiteX21" fmla="*/ 713317 w 1027583"/>
              <a:gd name="connsiteY21" fmla="*/ 1235075 h 1274723"/>
              <a:gd name="connsiteX22" fmla="*/ 738717 w 1027583"/>
              <a:gd name="connsiteY22" fmla="*/ 1216025 h 1274723"/>
              <a:gd name="connsiteX23" fmla="*/ 776817 w 1027583"/>
              <a:gd name="connsiteY23" fmla="*/ 1177925 h 1274723"/>
              <a:gd name="connsiteX24" fmla="*/ 789517 w 1027583"/>
              <a:gd name="connsiteY24" fmla="*/ 1158875 h 1274723"/>
              <a:gd name="connsiteX25" fmla="*/ 827617 w 1027583"/>
              <a:gd name="connsiteY25" fmla="*/ 1127125 h 1274723"/>
              <a:gd name="connsiteX26" fmla="*/ 865717 w 1027583"/>
              <a:gd name="connsiteY26" fmla="*/ 1089025 h 1274723"/>
              <a:gd name="connsiteX27" fmla="*/ 903817 w 1027583"/>
              <a:gd name="connsiteY27" fmla="*/ 1063625 h 1274723"/>
              <a:gd name="connsiteX28" fmla="*/ 954617 w 1027583"/>
              <a:gd name="connsiteY28" fmla="*/ 1025525 h 1274723"/>
              <a:gd name="connsiteX29" fmla="*/ 973667 w 1027583"/>
              <a:gd name="connsiteY29" fmla="*/ 1012825 h 1274723"/>
              <a:gd name="connsiteX30" fmla="*/ 992717 w 1027583"/>
              <a:gd name="connsiteY30" fmla="*/ 993775 h 1274723"/>
              <a:gd name="connsiteX31" fmla="*/ 1018117 w 1027583"/>
              <a:gd name="connsiteY31" fmla="*/ 955675 h 1274723"/>
              <a:gd name="connsiteX32" fmla="*/ 1024467 w 1027583"/>
              <a:gd name="connsiteY32" fmla="*/ 885825 h 1274723"/>
              <a:gd name="connsiteX33" fmla="*/ 1011767 w 1027583"/>
              <a:gd name="connsiteY33" fmla="*/ 727075 h 1274723"/>
              <a:gd name="connsiteX34" fmla="*/ 1005417 w 1027583"/>
              <a:gd name="connsiteY34" fmla="*/ 669925 h 1274723"/>
              <a:gd name="connsiteX35" fmla="*/ 999067 w 1027583"/>
              <a:gd name="connsiteY35" fmla="*/ 650875 h 1274723"/>
              <a:gd name="connsiteX36" fmla="*/ 935567 w 1027583"/>
              <a:gd name="connsiteY36" fmla="*/ 606425 h 1274723"/>
              <a:gd name="connsiteX37" fmla="*/ 878417 w 1027583"/>
              <a:gd name="connsiteY37" fmla="*/ 561975 h 1274723"/>
              <a:gd name="connsiteX38" fmla="*/ 853017 w 1027583"/>
              <a:gd name="connsiteY38" fmla="*/ 542925 h 1274723"/>
              <a:gd name="connsiteX39" fmla="*/ 802217 w 1027583"/>
              <a:gd name="connsiteY39" fmla="*/ 511175 h 1274723"/>
              <a:gd name="connsiteX40" fmla="*/ 770467 w 1027583"/>
              <a:gd name="connsiteY40" fmla="*/ 479425 h 1274723"/>
              <a:gd name="connsiteX41" fmla="*/ 732367 w 1027583"/>
              <a:gd name="connsiteY41" fmla="*/ 466725 h 1274723"/>
              <a:gd name="connsiteX42" fmla="*/ 681567 w 1027583"/>
              <a:gd name="connsiteY42" fmla="*/ 434975 h 1274723"/>
              <a:gd name="connsiteX43" fmla="*/ 637117 w 1027583"/>
              <a:gd name="connsiteY43" fmla="*/ 396875 h 1274723"/>
              <a:gd name="connsiteX44" fmla="*/ 611717 w 1027583"/>
              <a:gd name="connsiteY44" fmla="*/ 384175 h 1274723"/>
              <a:gd name="connsiteX45" fmla="*/ 554567 w 1027583"/>
              <a:gd name="connsiteY45" fmla="*/ 339725 h 1274723"/>
              <a:gd name="connsiteX46" fmla="*/ 535517 w 1027583"/>
              <a:gd name="connsiteY46" fmla="*/ 320675 h 1274723"/>
              <a:gd name="connsiteX47" fmla="*/ 497417 w 1027583"/>
              <a:gd name="connsiteY47" fmla="*/ 295275 h 1274723"/>
              <a:gd name="connsiteX48" fmla="*/ 446617 w 1027583"/>
              <a:gd name="connsiteY48" fmla="*/ 276225 h 1274723"/>
              <a:gd name="connsiteX49" fmla="*/ 395817 w 1027583"/>
              <a:gd name="connsiteY49" fmla="*/ 263525 h 1274723"/>
              <a:gd name="connsiteX50" fmla="*/ 351367 w 1027583"/>
              <a:gd name="connsiteY50" fmla="*/ 231775 h 1274723"/>
              <a:gd name="connsiteX51" fmla="*/ 325967 w 1027583"/>
              <a:gd name="connsiteY51" fmla="*/ 212725 h 1274723"/>
              <a:gd name="connsiteX52" fmla="*/ 262467 w 1027583"/>
              <a:gd name="connsiteY52" fmla="*/ 193675 h 1274723"/>
              <a:gd name="connsiteX53" fmla="*/ 224367 w 1027583"/>
              <a:gd name="connsiteY53" fmla="*/ 174625 h 1274723"/>
              <a:gd name="connsiteX54" fmla="*/ 205317 w 1027583"/>
              <a:gd name="connsiteY54" fmla="*/ 161925 h 1274723"/>
              <a:gd name="connsiteX55" fmla="*/ 154517 w 1027583"/>
              <a:gd name="connsiteY55" fmla="*/ 149225 h 1274723"/>
              <a:gd name="connsiteX56" fmla="*/ 116417 w 1027583"/>
              <a:gd name="connsiteY56" fmla="*/ 117475 h 1274723"/>
              <a:gd name="connsiteX57" fmla="*/ 97367 w 1027583"/>
              <a:gd name="connsiteY57" fmla="*/ 111125 h 1274723"/>
              <a:gd name="connsiteX58" fmla="*/ 84667 w 1027583"/>
              <a:gd name="connsiteY58" fmla="*/ 92075 h 1274723"/>
              <a:gd name="connsiteX59" fmla="*/ 65617 w 1027583"/>
              <a:gd name="connsiteY59" fmla="*/ 85725 h 1274723"/>
              <a:gd name="connsiteX60" fmla="*/ 27517 w 1027583"/>
              <a:gd name="connsiteY60" fmla="*/ 60325 h 1274723"/>
              <a:gd name="connsiteX61" fmla="*/ 27517 w 1027583"/>
              <a:gd name="connsiteY61" fmla="*/ 60325 h 1274723"/>
              <a:gd name="connsiteX62" fmla="*/ 2117 w 1027583"/>
              <a:gd name="connsiteY62" fmla="*/ 22225 h 1274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027583" h="1274723">
                <a:moveTo>
                  <a:pt x="2117" y="22225"/>
                </a:moveTo>
                <a:cubicBezTo>
                  <a:pt x="0" y="44450"/>
                  <a:pt x="1680" y="68878"/>
                  <a:pt x="14817" y="193675"/>
                </a:cubicBezTo>
                <a:cubicBezTo>
                  <a:pt x="17264" y="216926"/>
                  <a:pt x="17951" y="240368"/>
                  <a:pt x="21167" y="263525"/>
                </a:cubicBezTo>
                <a:cubicBezTo>
                  <a:pt x="28539" y="316605"/>
                  <a:pt x="33040" y="370421"/>
                  <a:pt x="46567" y="422275"/>
                </a:cubicBezTo>
                <a:cubicBezTo>
                  <a:pt x="59267" y="470958"/>
                  <a:pt x="72095" y="519608"/>
                  <a:pt x="84667" y="568325"/>
                </a:cubicBezTo>
                <a:cubicBezTo>
                  <a:pt x="89028" y="585226"/>
                  <a:pt x="93134" y="602192"/>
                  <a:pt x="97367" y="619125"/>
                </a:cubicBezTo>
                <a:cubicBezTo>
                  <a:pt x="99484" y="627592"/>
                  <a:pt x="100476" y="636422"/>
                  <a:pt x="103717" y="644525"/>
                </a:cubicBezTo>
                <a:cubicBezTo>
                  <a:pt x="107950" y="655108"/>
                  <a:pt x="113142" y="665357"/>
                  <a:pt x="116417" y="676275"/>
                </a:cubicBezTo>
                <a:cubicBezTo>
                  <a:pt x="128590" y="716851"/>
                  <a:pt x="117059" y="701911"/>
                  <a:pt x="129117" y="746125"/>
                </a:cubicBezTo>
                <a:cubicBezTo>
                  <a:pt x="137395" y="776479"/>
                  <a:pt x="152270" y="793790"/>
                  <a:pt x="167217" y="822325"/>
                </a:cubicBezTo>
                <a:cubicBezTo>
                  <a:pt x="186982" y="860059"/>
                  <a:pt x="205317" y="898525"/>
                  <a:pt x="224367" y="936625"/>
                </a:cubicBezTo>
                <a:cubicBezTo>
                  <a:pt x="228600" y="945092"/>
                  <a:pt x="231816" y="954149"/>
                  <a:pt x="237067" y="962025"/>
                </a:cubicBezTo>
                <a:cubicBezTo>
                  <a:pt x="241300" y="968375"/>
                  <a:pt x="246667" y="974101"/>
                  <a:pt x="249767" y="981075"/>
                </a:cubicBezTo>
                <a:cubicBezTo>
                  <a:pt x="259827" y="1003711"/>
                  <a:pt x="257922" y="1020980"/>
                  <a:pt x="275167" y="1038225"/>
                </a:cubicBezTo>
                <a:cubicBezTo>
                  <a:pt x="280563" y="1043621"/>
                  <a:pt x="287867" y="1046692"/>
                  <a:pt x="294217" y="1050925"/>
                </a:cubicBezTo>
                <a:cubicBezTo>
                  <a:pt x="314108" y="1090706"/>
                  <a:pt x="298490" y="1063257"/>
                  <a:pt x="325967" y="1101725"/>
                </a:cubicBezTo>
                <a:cubicBezTo>
                  <a:pt x="345355" y="1128868"/>
                  <a:pt x="346821" y="1141028"/>
                  <a:pt x="383117" y="1165225"/>
                </a:cubicBezTo>
                <a:cubicBezTo>
                  <a:pt x="403889" y="1179073"/>
                  <a:pt x="413177" y="1184470"/>
                  <a:pt x="433917" y="1203325"/>
                </a:cubicBezTo>
                <a:cubicBezTo>
                  <a:pt x="447207" y="1215407"/>
                  <a:pt x="457073" y="1231462"/>
                  <a:pt x="472017" y="1241425"/>
                </a:cubicBezTo>
                <a:cubicBezTo>
                  <a:pt x="515686" y="1270538"/>
                  <a:pt x="495637" y="1261998"/>
                  <a:pt x="529167" y="1273175"/>
                </a:cubicBezTo>
                <a:cubicBezTo>
                  <a:pt x="545386" y="1272274"/>
                  <a:pt x="630873" y="1274723"/>
                  <a:pt x="668867" y="1260475"/>
                </a:cubicBezTo>
                <a:cubicBezTo>
                  <a:pt x="684533" y="1254600"/>
                  <a:pt x="699742" y="1244771"/>
                  <a:pt x="713317" y="1235075"/>
                </a:cubicBezTo>
                <a:cubicBezTo>
                  <a:pt x="721929" y="1228924"/>
                  <a:pt x="730850" y="1223105"/>
                  <a:pt x="738717" y="1216025"/>
                </a:cubicBezTo>
                <a:cubicBezTo>
                  <a:pt x="752067" y="1204010"/>
                  <a:pt x="766854" y="1192869"/>
                  <a:pt x="776817" y="1177925"/>
                </a:cubicBezTo>
                <a:cubicBezTo>
                  <a:pt x="781050" y="1171575"/>
                  <a:pt x="784631" y="1164738"/>
                  <a:pt x="789517" y="1158875"/>
                </a:cubicBezTo>
                <a:cubicBezTo>
                  <a:pt x="820540" y="1121648"/>
                  <a:pt x="795506" y="1155668"/>
                  <a:pt x="827617" y="1127125"/>
                </a:cubicBezTo>
                <a:cubicBezTo>
                  <a:pt x="841041" y="1115193"/>
                  <a:pt x="850773" y="1098988"/>
                  <a:pt x="865717" y="1089025"/>
                </a:cubicBezTo>
                <a:cubicBezTo>
                  <a:pt x="878417" y="1080558"/>
                  <a:pt x="891606" y="1072783"/>
                  <a:pt x="903817" y="1063625"/>
                </a:cubicBezTo>
                <a:cubicBezTo>
                  <a:pt x="920750" y="1050925"/>
                  <a:pt x="937005" y="1037266"/>
                  <a:pt x="954617" y="1025525"/>
                </a:cubicBezTo>
                <a:cubicBezTo>
                  <a:pt x="960967" y="1021292"/>
                  <a:pt x="967804" y="1017711"/>
                  <a:pt x="973667" y="1012825"/>
                </a:cubicBezTo>
                <a:cubicBezTo>
                  <a:pt x="980566" y="1007076"/>
                  <a:pt x="987204" y="1000864"/>
                  <a:pt x="992717" y="993775"/>
                </a:cubicBezTo>
                <a:cubicBezTo>
                  <a:pt x="1002088" y="981727"/>
                  <a:pt x="1018117" y="955675"/>
                  <a:pt x="1018117" y="955675"/>
                </a:cubicBezTo>
                <a:cubicBezTo>
                  <a:pt x="1020234" y="932392"/>
                  <a:pt x="1024467" y="909204"/>
                  <a:pt x="1024467" y="885825"/>
                </a:cubicBezTo>
                <a:cubicBezTo>
                  <a:pt x="1024467" y="770818"/>
                  <a:pt x="1027583" y="790340"/>
                  <a:pt x="1011767" y="727075"/>
                </a:cubicBezTo>
                <a:cubicBezTo>
                  <a:pt x="1009650" y="708025"/>
                  <a:pt x="1008568" y="688831"/>
                  <a:pt x="1005417" y="669925"/>
                </a:cubicBezTo>
                <a:cubicBezTo>
                  <a:pt x="1004317" y="663323"/>
                  <a:pt x="1003352" y="656017"/>
                  <a:pt x="999067" y="650875"/>
                </a:cubicBezTo>
                <a:cubicBezTo>
                  <a:pt x="992877" y="643447"/>
                  <a:pt x="937157" y="607726"/>
                  <a:pt x="935567" y="606425"/>
                </a:cubicBezTo>
                <a:cubicBezTo>
                  <a:pt x="821259" y="512900"/>
                  <a:pt x="965185" y="616205"/>
                  <a:pt x="878417" y="561975"/>
                </a:cubicBezTo>
                <a:cubicBezTo>
                  <a:pt x="869442" y="556366"/>
                  <a:pt x="861823" y="548796"/>
                  <a:pt x="853017" y="542925"/>
                </a:cubicBezTo>
                <a:cubicBezTo>
                  <a:pt x="849884" y="540837"/>
                  <a:pt x="809794" y="517805"/>
                  <a:pt x="802217" y="511175"/>
                </a:cubicBezTo>
                <a:cubicBezTo>
                  <a:pt x="790953" y="501319"/>
                  <a:pt x="783094" y="487460"/>
                  <a:pt x="770467" y="479425"/>
                </a:cubicBezTo>
                <a:cubicBezTo>
                  <a:pt x="759173" y="472238"/>
                  <a:pt x="744341" y="472712"/>
                  <a:pt x="732367" y="466725"/>
                </a:cubicBezTo>
                <a:cubicBezTo>
                  <a:pt x="714507" y="457795"/>
                  <a:pt x="695687" y="449095"/>
                  <a:pt x="681567" y="434975"/>
                </a:cubicBezTo>
                <a:cubicBezTo>
                  <a:pt x="664250" y="417658"/>
                  <a:pt x="658840" y="410452"/>
                  <a:pt x="637117" y="396875"/>
                </a:cubicBezTo>
                <a:cubicBezTo>
                  <a:pt x="629090" y="391858"/>
                  <a:pt x="619500" y="389563"/>
                  <a:pt x="611717" y="384175"/>
                </a:cubicBezTo>
                <a:cubicBezTo>
                  <a:pt x="591874" y="370438"/>
                  <a:pt x="571632" y="356790"/>
                  <a:pt x="554567" y="339725"/>
                </a:cubicBezTo>
                <a:cubicBezTo>
                  <a:pt x="548217" y="333375"/>
                  <a:pt x="542606" y="326188"/>
                  <a:pt x="535517" y="320675"/>
                </a:cubicBezTo>
                <a:cubicBezTo>
                  <a:pt x="523469" y="311304"/>
                  <a:pt x="512225" y="298977"/>
                  <a:pt x="497417" y="295275"/>
                </a:cubicBezTo>
                <a:cubicBezTo>
                  <a:pt x="450588" y="283568"/>
                  <a:pt x="493105" y="296149"/>
                  <a:pt x="446617" y="276225"/>
                </a:cubicBezTo>
                <a:cubicBezTo>
                  <a:pt x="429532" y="268903"/>
                  <a:pt x="414453" y="267252"/>
                  <a:pt x="395817" y="263525"/>
                </a:cubicBezTo>
                <a:cubicBezTo>
                  <a:pt x="312806" y="201267"/>
                  <a:pt x="416364" y="278201"/>
                  <a:pt x="351367" y="231775"/>
                </a:cubicBezTo>
                <a:cubicBezTo>
                  <a:pt x="342755" y="225624"/>
                  <a:pt x="335433" y="217458"/>
                  <a:pt x="325967" y="212725"/>
                </a:cubicBezTo>
                <a:cubicBezTo>
                  <a:pt x="310507" y="204995"/>
                  <a:pt x="280697" y="198233"/>
                  <a:pt x="262467" y="193675"/>
                </a:cubicBezTo>
                <a:cubicBezTo>
                  <a:pt x="207872" y="157279"/>
                  <a:pt x="276947" y="200915"/>
                  <a:pt x="224367" y="174625"/>
                </a:cubicBezTo>
                <a:cubicBezTo>
                  <a:pt x="217541" y="171212"/>
                  <a:pt x="212463" y="164605"/>
                  <a:pt x="205317" y="161925"/>
                </a:cubicBezTo>
                <a:cubicBezTo>
                  <a:pt x="176334" y="151056"/>
                  <a:pt x="178019" y="160976"/>
                  <a:pt x="154517" y="149225"/>
                </a:cubicBezTo>
                <a:cubicBezTo>
                  <a:pt x="112966" y="128450"/>
                  <a:pt x="158548" y="145562"/>
                  <a:pt x="116417" y="117475"/>
                </a:cubicBezTo>
                <a:cubicBezTo>
                  <a:pt x="110848" y="113762"/>
                  <a:pt x="103717" y="113242"/>
                  <a:pt x="97367" y="111125"/>
                </a:cubicBezTo>
                <a:cubicBezTo>
                  <a:pt x="93134" y="104775"/>
                  <a:pt x="90626" y="96843"/>
                  <a:pt x="84667" y="92075"/>
                </a:cubicBezTo>
                <a:cubicBezTo>
                  <a:pt x="79440" y="87894"/>
                  <a:pt x="71468" y="88976"/>
                  <a:pt x="65617" y="85725"/>
                </a:cubicBezTo>
                <a:cubicBezTo>
                  <a:pt x="52274" y="78312"/>
                  <a:pt x="40217" y="68792"/>
                  <a:pt x="27517" y="60325"/>
                </a:cubicBezTo>
                <a:lnTo>
                  <a:pt x="27517" y="60325"/>
                </a:lnTo>
                <a:cubicBezTo>
                  <a:pt x="5120" y="37928"/>
                  <a:pt x="4234" y="0"/>
                  <a:pt x="2117" y="22225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6" name="Freeform 145"/>
          <p:cNvSpPr/>
          <p:nvPr/>
        </p:nvSpPr>
        <p:spPr>
          <a:xfrm>
            <a:off x="6026150" y="5160963"/>
            <a:ext cx="1104900" cy="1030287"/>
          </a:xfrm>
          <a:custGeom>
            <a:avLst/>
            <a:gdLst>
              <a:gd name="connsiteX0" fmla="*/ 222250 w 1104900"/>
              <a:gd name="connsiteY0" fmla="*/ 13758 h 1029758"/>
              <a:gd name="connsiteX1" fmla="*/ 196850 w 1104900"/>
              <a:gd name="connsiteY1" fmla="*/ 96308 h 1029758"/>
              <a:gd name="connsiteX2" fmla="*/ 177800 w 1104900"/>
              <a:gd name="connsiteY2" fmla="*/ 134408 h 1029758"/>
              <a:gd name="connsiteX3" fmla="*/ 152400 w 1104900"/>
              <a:gd name="connsiteY3" fmla="*/ 216958 h 1029758"/>
              <a:gd name="connsiteX4" fmla="*/ 139700 w 1104900"/>
              <a:gd name="connsiteY4" fmla="*/ 242358 h 1029758"/>
              <a:gd name="connsiteX5" fmla="*/ 127000 w 1104900"/>
              <a:gd name="connsiteY5" fmla="*/ 286808 h 1029758"/>
              <a:gd name="connsiteX6" fmla="*/ 114300 w 1104900"/>
              <a:gd name="connsiteY6" fmla="*/ 318558 h 1029758"/>
              <a:gd name="connsiteX7" fmla="*/ 107950 w 1104900"/>
              <a:gd name="connsiteY7" fmla="*/ 343958 h 1029758"/>
              <a:gd name="connsiteX8" fmla="*/ 95250 w 1104900"/>
              <a:gd name="connsiteY8" fmla="*/ 363008 h 1029758"/>
              <a:gd name="connsiteX9" fmla="*/ 82550 w 1104900"/>
              <a:gd name="connsiteY9" fmla="*/ 401108 h 1029758"/>
              <a:gd name="connsiteX10" fmla="*/ 69850 w 1104900"/>
              <a:gd name="connsiteY10" fmla="*/ 420158 h 1029758"/>
              <a:gd name="connsiteX11" fmla="*/ 57150 w 1104900"/>
              <a:gd name="connsiteY11" fmla="*/ 458258 h 1029758"/>
              <a:gd name="connsiteX12" fmla="*/ 44450 w 1104900"/>
              <a:gd name="connsiteY12" fmla="*/ 483658 h 1029758"/>
              <a:gd name="connsiteX13" fmla="*/ 31750 w 1104900"/>
              <a:gd name="connsiteY13" fmla="*/ 502708 h 1029758"/>
              <a:gd name="connsiteX14" fmla="*/ 19050 w 1104900"/>
              <a:gd name="connsiteY14" fmla="*/ 540808 h 1029758"/>
              <a:gd name="connsiteX15" fmla="*/ 12700 w 1104900"/>
              <a:gd name="connsiteY15" fmla="*/ 566208 h 1029758"/>
              <a:gd name="connsiteX16" fmla="*/ 0 w 1104900"/>
              <a:gd name="connsiteY16" fmla="*/ 604308 h 1029758"/>
              <a:gd name="connsiteX17" fmla="*/ 6350 w 1104900"/>
              <a:gd name="connsiteY17" fmla="*/ 750358 h 1029758"/>
              <a:gd name="connsiteX18" fmla="*/ 19050 w 1104900"/>
              <a:gd name="connsiteY18" fmla="*/ 782108 h 1029758"/>
              <a:gd name="connsiteX19" fmla="*/ 57150 w 1104900"/>
              <a:gd name="connsiteY19" fmla="*/ 820208 h 1029758"/>
              <a:gd name="connsiteX20" fmla="*/ 76200 w 1104900"/>
              <a:gd name="connsiteY20" fmla="*/ 839258 h 1029758"/>
              <a:gd name="connsiteX21" fmla="*/ 95250 w 1104900"/>
              <a:gd name="connsiteY21" fmla="*/ 858308 h 1029758"/>
              <a:gd name="connsiteX22" fmla="*/ 114300 w 1104900"/>
              <a:gd name="connsiteY22" fmla="*/ 877358 h 1029758"/>
              <a:gd name="connsiteX23" fmla="*/ 133350 w 1104900"/>
              <a:gd name="connsiteY23" fmla="*/ 890058 h 1029758"/>
              <a:gd name="connsiteX24" fmla="*/ 158750 w 1104900"/>
              <a:gd name="connsiteY24" fmla="*/ 909108 h 1029758"/>
              <a:gd name="connsiteX25" fmla="*/ 209550 w 1104900"/>
              <a:gd name="connsiteY25" fmla="*/ 934508 h 1029758"/>
              <a:gd name="connsiteX26" fmla="*/ 228600 w 1104900"/>
              <a:gd name="connsiteY26" fmla="*/ 959908 h 1029758"/>
              <a:gd name="connsiteX27" fmla="*/ 241300 w 1104900"/>
              <a:gd name="connsiteY27" fmla="*/ 978958 h 1029758"/>
              <a:gd name="connsiteX28" fmla="*/ 260350 w 1104900"/>
              <a:gd name="connsiteY28" fmla="*/ 985308 h 1029758"/>
              <a:gd name="connsiteX29" fmla="*/ 279400 w 1104900"/>
              <a:gd name="connsiteY29" fmla="*/ 1004358 h 1029758"/>
              <a:gd name="connsiteX30" fmla="*/ 317500 w 1104900"/>
              <a:gd name="connsiteY30" fmla="*/ 1017058 h 1029758"/>
              <a:gd name="connsiteX31" fmla="*/ 342900 w 1104900"/>
              <a:gd name="connsiteY31" fmla="*/ 1029758 h 1029758"/>
              <a:gd name="connsiteX32" fmla="*/ 590550 w 1104900"/>
              <a:gd name="connsiteY32" fmla="*/ 1023408 h 1029758"/>
              <a:gd name="connsiteX33" fmla="*/ 685800 w 1104900"/>
              <a:gd name="connsiteY33" fmla="*/ 1010708 h 1029758"/>
              <a:gd name="connsiteX34" fmla="*/ 704850 w 1104900"/>
              <a:gd name="connsiteY34" fmla="*/ 1004358 h 1029758"/>
              <a:gd name="connsiteX35" fmla="*/ 762000 w 1104900"/>
              <a:gd name="connsiteY35" fmla="*/ 991658 h 1029758"/>
              <a:gd name="connsiteX36" fmla="*/ 844550 w 1104900"/>
              <a:gd name="connsiteY36" fmla="*/ 985308 h 1029758"/>
              <a:gd name="connsiteX37" fmla="*/ 889000 w 1104900"/>
              <a:gd name="connsiteY37" fmla="*/ 972608 h 1029758"/>
              <a:gd name="connsiteX38" fmla="*/ 933450 w 1104900"/>
              <a:gd name="connsiteY38" fmla="*/ 959908 h 1029758"/>
              <a:gd name="connsiteX39" fmla="*/ 971550 w 1104900"/>
              <a:gd name="connsiteY39" fmla="*/ 934508 h 1029758"/>
              <a:gd name="connsiteX40" fmla="*/ 990600 w 1104900"/>
              <a:gd name="connsiteY40" fmla="*/ 921808 h 1029758"/>
              <a:gd name="connsiteX41" fmla="*/ 1035050 w 1104900"/>
              <a:gd name="connsiteY41" fmla="*/ 890058 h 1029758"/>
              <a:gd name="connsiteX42" fmla="*/ 1041400 w 1104900"/>
              <a:gd name="connsiteY42" fmla="*/ 871008 h 1029758"/>
              <a:gd name="connsiteX43" fmla="*/ 1073150 w 1104900"/>
              <a:gd name="connsiteY43" fmla="*/ 839258 h 1029758"/>
              <a:gd name="connsiteX44" fmla="*/ 1104900 w 1104900"/>
              <a:gd name="connsiteY44" fmla="*/ 782108 h 1029758"/>
              <a:gd name="connsiteX45" fmla="*/ 1098550 w 1104900"/>
              <a:gd name="connsiteY45" fmla="*/ 591608 h 1029758"/>
              <a:gd name="connsiteX46" fmla="*/ 1092200 w 1104900"/>
              <a:gd name="connsiteY46" fmla="*/ 572558 h 1029758"/>
              <a:gd name="connsiteX47" fmla="*/ 1073150 w 1104900"/>
              <a:gd name="connsiteY47" fmla="*/ 547158 h 1029758"/>
              <a:gd name="connsiteX48" fmla="*/ 1054100 w 1104900"/>
              <a:gd name="connsiteY48" fmla="*/ 528108 h 1029758"/>
              <a:gd name="connsiteX49" fmla="*/ 1041400 w 1104900"/>
              <a:gd name="connsiteY49" fmla="*/ 509058 h 1029758"/>
              <a:gd name="connsiteX50" fmla="*/ 1022350 w 1104900"/>
              <a:gd name="connsiteY50" fmla="*/ 502708 h 1029758"/>
              <a:gd name="connsiteX51" fmla="*/ 1003300 w 1104900"/>
              <a:gd name="connsiteY51" fmla="*/ 490008 h 1029758"/>
              <a:gd name="connsiteX52" fmla="*/ 977900 w 1104900"/>
              <a:gd name="connsiteY52" fmla="*/ 477308 h 1029758"/>
              <a:gd name="connsiteX53" fmla="*/ 939800 w 1104900"/>
              <a:gd name="connsiteY53" fmla="*/ 451908 h 1029758"/>
              <a:gd name="connsiteX54" fmla="*/ 927100 w 1104900"/>
              <a:gd name="connsiteY54" fmla="*/ 426508 h 1029758"/>
              <a:gd name="connsiteX55" fmla="*/ 920750 w 1104900"/>
              <a:gd name="connsiteY55" fmla="*/ 401108 h 1029758"/>
              <a:gd name="connsiteX56" fmla="*/ 876300 w 1104900"/>
              <a:gd name="connsiteY56" fmla="*/ 363008 h 1029758"/>
              <a:gd name="connsiteX57" fmla="*/ 857250 w 1104900"/>
              <a:gd name="connsiteY57" fmla="*/ 343958 h 1029758"/>
              <a:gd name="connsiteX58" fmla="*/ 800100 w 1104900"/>
              <a:gd name="connsiteY58" fmla="*/ 337608 h 1029758"/>
              <a:gd name="connsiteX59" fmla="*/ 768350 w 1104900"/>
              <a:gd name="connsiteY59" fmla="*/ 331258 h 1029758"/>
              <a:gd name="connsiteX60" fmla="*/ 730250 w 1104900"/>
              <a:gd name="connsiteY60" fmla="*/ 312208 h 1029758"/>
              <a:gd name="connsiteX61" fmla="*/ 698500 w 1104900"/>
              <a:gd name="connsiteY61" fmla="*/ 299508 h 1029758"/>
              <a:gd name="connsiteX62" fmla="*/ 647700 w 1104900"/>
              <a:gd name="connsiteY62" fmla="*/ 274108 h 1029758"/>
              <a:gd name="connsiteX63" fmla="*/ 609600 w 1104900"/>
              <a:gd name="connsiteY63" fmla="*/ 255058 h 1029758"/>
              <a:gd name="connsiteX64" fmla="*/ 590550 w 1104900"/>
              <a:gd name="connsiteY64" fmla="*/ 236008 h 1029758"/>
              <a:gd name="connsiteX65" fmla="*/ 546100 w 1104900"/>
              <a:gd name="connsiteY65" fmla="*/ 223308 h 1029758"/>
              <a:gd name="connsiteX66" fmla="*/ 520700 w 1104900"/>
              <a:gd name="connsiteY66" fmla="*/ 210608 h 1029758"/>
              <a:gd name="connsiteX67" fmla="*/ 501650 w 1104900"/>
              <a:gd name="connsiteY67" fmla="*/ 204258 h 1029758"/>
              <a:gd name="connsiteX68" fmla="*/ 463550 w 1104900"/>
              <a:gd name="connsiteY68" fmla="*/ 185208 h 1029758"/>
              <a:gd name="connsiteX69" fmla="*/ 431800 w 1104900"/>
              <a:gd name="connsiteY69" fmla="*/ 159808 h 1029758"/>
              <a:gd name="connsiteX70" fmla="*/ 374650 w 1104900"/>
              <a:gd name="connsiteY70" fmla="*/ 115358 h 1029758"/>
              <a:gd name="connsiteX71" fmla="*/ 336550 w 1104900"/>
              <a:gd name="connsiteY71" fmla="*/ 89958 h 1029758"/>
              <a:gd name="connsiteX72" fmla="*/ 317500 w 1104900"/>
              <a:gd name="connsiteY72" fmla="*/ 70908 h 1029758"/>
              <a:gd name="connsiteX73" fmla="*/ 298450 w 1104900"/>
              <a:gd name="connsiteY73" fmla="*/ 64558 h 1029758"/>
              <a:gd name="connsiteX74" fmla="*/ 260350 w 1104900"/>
              <a:gd name="connsiteY74" fmla="*/ 39158 h 1029758"/>
              <a:gd name="connsiteX75" fmla="*/ 241300 w 1104900"/>
              <a:gd name="connsiteY75" fmla="*/ 26458 h 1029758"/>
              <a:gd name="connsiteX76" fmla="*/ 196850 w 1104900"/>
              <a:gd name="connsiteY76" fmla="*/ 13758 h 1029758"/>
              <a:gd name="connsiteX77" fmla="*/ 222250 w 1104900"/>
              <a:gd name="connsiteY77" fmla="*/ 13758 h 1029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104900" h="1029758">
                <a:moveTo>
                  <a:pt x="222250" y="13758"/>
                </a:moveTo>
                <a:cubicBezTo>
                  <a:pt x="222250" y="27516"/>
                  <a:pt x="212835" y="61140"/>
                  <a:pt x="196850" y="96308"/>
                </a:cubicBezTo>
                <a:cubicBezTo>
                  <a:pt x="190974" y="109234"/>
                  <a:pt x="183261" y="121301"/>
                  <a:pt x="177800" y="134408"/>
                </a:cubicBezTo>
                <a:cubicBezTo>
                  <a:pt x="159863" y="177456"/>
                  <a:pt x="169196" y="170768"/>
                  <a:pt x="152400" y="216958"/>
                </a:cubicBezTo>
                <a:cubicBezTo>
                  <a:pt x="149165" y="225854"/>
                  <a:pt x="142935" y="233462"/>
                  <a:pt x="139700" y="242358"/>
                </a:cubicBezTo>
                <a:cubicBezTo>
                  <a:pt x="134434" y="256840"/>
                  <a:pt x="131873" y="272189"/>
                  <a:pt x="127000" y="286808"/>
                </a:cubicBezTo>
                <a:cubicBezTo>
                  <a:pt x="123395" y="297622"/>
                  <a:pt x="117905" y="307744"/>
                  <a:pt x="114300" y="318558"/>
                </a:cubicBezTo>
                <a:cubicBezTo>
                  <a:pt x="111540" y="326837"/>
                  <a:pt x="111388" y="335936"/>
                  <a:pt x="107950" y="343958"/>
                </a:cubicBezTo>
                <a:cubicBezTo>
                  <a:pt x="104944" y="350973"/>
                  <a:pt x="98350" y="356034"/>
                  <a:pt x="95250" y="363008"/>
                </a:cubicBezTo>
                <a:cubicBezTo>
                  <a:pt x="89813" y="375241"/>
                  <a:pt x="89976" y="389969"/>
                  <a:pt x="82550" y="401108"/>
                </a:cubicBezTo>
                <a:cubicBezTo>
                  <a:pt x="78317" y="407458"/>
                  <a:pt x="72950" y="413184"/>
                  <a:pt x="69850" y="420158"/>
                </a:cubicBezTo>
                <a:cubicBezTo>
                  <a:pt x="64413" y="432391"/>
                  <a:pt x="63137" y="446284"/>
                  <a:pt x="57150" y="458258"/>
                </a:cubicBezTo>
                <a:cubicBezTo>
                  <a:pt x="52917" y="466725"/>
                  <a:pt x="49146" y="475439"/>
                  <a:pt x="44450" y="483658"/>
                </a:cubicBezTo>
                <a:cubicBezTo>
                  <a:pt x="40664" y="490284"/>
                  <a:pt x="34850" y="495734"/>
                  <a:pt x="31750" y="502708"/>
                </a:cubicBezTo>
                <a:cubicBezTo>
                  <a:pt x="26313" y="514941"/>
                  <a:pt x="22297" y="527821"/>
                  <a:pt x="19050" y="540808"/>
                </a:cubicBezTo>
                <a:cubicBezTo>
                  <a:pt x="16933" y="549275"/>
                  <a:pt x="15208" y="557849"/>
                  <a:pt x="12700" y="566208"/>
                </a:cubicBezTo>
                <a:cubicBezTo>
                  <a:pt x="8853" y="579030"/>
                  <a:pt x="0" y="604308"/>
                  <a:pt x="0" y="604308"/>
                </a:cubicBezTo>
                <a:cubicBezTo>
                  <a:pt x="2117" y="652991"/>
                  <a:pt x="1159" y="701906"/>
                  <a:pt x="6350" y="750358"/>
                </a:cubicBezTo>
                <a:cubicBezTo>
                  <a:pt x="7564" y="761692"/>
                  <a:pt x="12346" y="772890"/>
                  <a:pt x="19050" y="782108"/>
                </a:cubicBezTo>
                <a:cubicBezTo>
                  <a:pt x="29614" y="796633"/>
                  <a:pt x="44450" y="807508"/>
                  <a:pt x="57150" y="820208"/>
                </a:cubicBezTo>
                <a:lnTo>
                  <a:pt x="76200" y="839258"/>
                </a:lnTo>
                <a:lnTo>
                  <a:pt x="95250" y="858308"/>
                </a:lnTo>
                <a:cubicBezTo>
                  <a:pt x="101600" y="864658"/>
                  <a:pt x="106828" y="872377"/>
                  <a:pt x="114300" y="877358"/>
                </a:cubicBezTo>
                <a:cubicBezTo>
                  <a:pt x="120650" y="881591"/>
                  <a:pt x="127140" y="885622"/>
                  <a:pt x="133350" y="890058"/>
                </a:cubicBezTo>
                <a:cubicBezTo>
                  <a:pt x="141962" y="896209"/>
                  <a:pt x="149608" y="903775"/>
                  <a:pt x="158750" y="909108"/>
                </a:cubicBezTo>
                <a:cubicBezTo>
                  <a:pt x="175103" y="918647"/>
                  <a:pt x="209550" y="934508"/>
                  <a:pt x="209550" y="934508"/>
                </a:cubicBezTo>
                <a:cubicBezTo>
                  <a:pt x="215900" y="942975"/>
                  <a:pt x="222449" y="951296"/>
                  <a:pt x="228600" y="959908"/>
                </a:cubicBezTo>
                <a:cubicBezTo>
                  <a:pt x="233036" y="966118"/>
                  <a:pt x="235341" y="974190"/>
                  <a:pt x="241300" y="978958"/>
                </a:cubicBezTo>
                <a:cubicBezTo>
                  <a:pt x="246527" y="983139"/>
                  <a:pt x="254000" y="983191"/>
                  <a:pt x="260350" y="985308"/>
                </a:cubicBezTo>
                <a:cubicBezTo>
                  <a:pt x="266700" y="991658"/>
                  <a:pt x="271550" y="999997"/>
                  <a:pt x="279400" y="1004358"/>
                </a:cubicBezTo>
                <a:cubicBezTo>
                  <a:pt x="291102" y="1010859"/>
                  <a:pt x="305526" y="1011071"/>
                  <a:pt x="317500" y="1017058"/>
                </a:cubicBezTo>
                <a:lnTo>
                  <a:pt x="342900" y="1029758"/>
                </a:lnTo>
                <a:lnTo>
                  <a:pt x="590550" y="1023408"/>
                </a:lnTo>
                <a:cubicBezTo>
                  <a:pt x="607482" y="1022703"/>
                  <a:pt x="664405" y="1015462"/>
                  <a:pt x="685800" y="1010708"/>
                </a:cubicBezTo>
                <a:cubicBezTo>
                  <a:pt x="692334" y="1009256"/>
                  <a:pt x="698414" y="1006197"/>
                  <a:pt x="704850" y="1004358"/>
                </a:cubicBezTo>
                <a:cubicBezTo>
                  <a:pt x="716791" y="1000946"/>
                  <a:pt x="751286" y="992848"/>
                  <a:pt x="762000" y="991658"/>
                </a:cubicBezTo>
                <a:cubicBezTo>
                  <a:pt x="789429" y="988610"/>
                  <a:pt x="817033" y="987425"/>
                  <a:pt x="844550" y="985308"/>
                </a:cubicBezTo>
                <a:lnTo>
                  <a:pt x="889000" y="972608"/>
                </a:lnTo>
                <a:cubicBezTo>
                  <a:pt x="895459" y="970846"/>
                  <a:pt x="925628" y="964254"/>
                  <a:pt x="933450" y="959908"/>
                </a:cubicBezTo>
                <a:cubicBezTo>
                  <a:pt x="946793" y="952495"/>
                  <a:pt x="958850" y="942975"/>
                  <a:pt x="971550" y="934508"/>
                </a:cubicBezTo>
                <a:cubicBezTo>
                  <a:pt x="977900" y="930275"/>
                  <a:pt x="983774" y="925221"/>
                  <a:pt x="990600" y="921808"/>
                </a:cubicBezTo>
                <a:cubicBezTo>
                  <a:pt x="1024032" y="905092"/>
                  <a:pt x="1009307" y="915801"/>
                  <a:pt x="1035050" y="890058"/>
                </a:cubicBezTo>
                <a:cubicBezTo>
                  <a:pt x="1037167" y="883708"/>
                  <a:pt x="1037219" y="876235"/>
                  <a:pt x="1041400" y="871008"/>
                </a:cubicBezTo>
                <a:cubicBezTo>
                  <a:pt x="1068917" y="836612"/>
                  <a:pt x="1054100" y="882121"/>
                  <a:pt x="1073150" y="839258"/>
                </a:cubicBezTo>
                <a:cubicBezTo>
                  <a:pt x="1098014" y="783315"/>
                  <a:pt x="1070129" y="816879"/>
                  <a:pt x="1104900" y="782108"/>
                </a:cubicBezTo>
                <a:cubicBezTo>
                  <a:pt x="1102783" y="718608"/>
                  <a:pt x="1102394" y="655027"/>
                  <a:pt x="1098550" y="591608"/>
                </a:cubicBezTo>
                <a:cubicBezTo>
                  <a:pt x="1098145" y="584927"/>
                  <a:pt x="1095521" y="578370"/>
                  <a:pt x="1092200" y="572558"/>
                </a:cubicBezTo>
                <a:cubicBezTo>
                  <a:pt x="1086949" y="563369"/>
                  <a:pt x="1080038" y="555193"/>
                  <a:pt x="1073150" y="547158"/>
                </a:cubicBezTo>
                <a:cubicBezTo>
                  <a:pt x="1067306" y="540340"/>
                  <a:pt x="1059849" y="535007"/>
                  <a:pt x="1054100" y="528108"/>
                </a:cubicBezTo>
                <a:cubicBezTo>
                  <a:pt x="1049214" y="522245"/>
                  <a:pt x="1047359" y="513826"/>
                  <a:pt x="1041400" y="509058"/>
                </a:cubicBezTo>
                <a:cubicBezTo>
                  <a:pt x="1036173" y="504877"/>
                  <a:pt x="1028337" y="505701"/>
                  <a:pt x="1022350" y="502708"/>
                </a:cubicBezTo>
                <a:cubicBezTo>
                  <a:pt x="1015524" y="499295"/>
                  <a:pt x="1009926" y="493794"/>
                  <a:pt x="1003300" y="490008"/>
                </a:cubicBezTo>
                <a:cubicBezTo>
                  <a:pt x="995081" y="485312"/>
                  <a:pt x="986017" y="482178"/>
                  <a:pt x="977900" y="477308"/>
                </a:cubicBezTo>
                <a:cubicBezTo>
                  <a:pt x="964812" y="469455"/>
                  <a:pt x="939800" y="451908"/>
                  <a:pt x="939800" y="451908"/>
                </a:cubicBezTo>
                <a:cubicBezTo>
                  <a:pt x="935567" y="443441"/>
                  <a:pt x="930424" y="435371"/>
                  <a:pt x="927100" y="426508"/>
                </a:cubicBezTo>
                <a:cubicBezTo>
                  <a:pt x="924036" y="418336"/>
                  <a:pt x="925080" y="408685"/>
                  <a:pt x="920750" y="401108"/>
                </a:cubicBezTo>
                <a:cubicBezTo>
                  <a:pt x="913187" y="387872"/>
                  <a:pt x="886527" y="371774"/>
                  <a:pt x="876300" y="363008"/>
                </a:cubicBezTo>
                <a:cubicBezTo>
                  <a:pt x="869482" y="357164"/>
                  <a:pt x="865769" y="346798"/>
                  <a:pt x="857250" y="343958"/>
                </a:cubicBezTo>
                <a:cubicBezTo>
                  <a:pt x="839066" y="337897"/>
                  <a:pt x="819075" y="340319"/>
                  <a:pt x="800100" y="337608"/>
                </a:cubicBezTo>
                <a:cubicBezTo>
                  <a:pt x="789416" y="336082"/>
                  <a:pt x="778933" y="333375"/>
                  <a:pt x="768350" y="331258"/>
                </a:cubicBezTo>
                <a:cubicBezTo>
                  <a:pt x="755650" y="324908"/>
                  <a:pt x="743176" y="318084"/>
                  <a:pt x="730250" y="312208"/>
                </a:cubicBezTo>
                <a:cubicBezTo>
                  <a:pt x="719873" y="307491"/>
                  <a:pt x="708849" y="304285"/>
                  <a:pt x="698500" y="299508"/>
                </a:cubicBezTo>
                <a:cubicBezTo>
                  <a:pt x="681310" y="291574"/>
                  <a:pt x="663452" y="284610"/>
                  <a:pt x="647700" y="274108"/>
                </a:cubicBezTo>
                <a:cubicBezTo>
                  <a:pt x="623081" y="257695"/>
                  <a:pt x="635890" y="263821"/>
                  <a:pt x="609600" y="255058"/>
                </a:cubicBezTo>
                <a:cubicBezTo>
                  <a:pt x="603250" y="248708"/>
                  <a:pt x="598022" y="240989"/>
                  <a:pt x="590550" y="236008"/>
                </a:cubicBezTo>
                <a:cubicBezTo>
                  <a:pt x="583971" y="231622"/>
                  <a:pt x="550939" y="225123"/>
                  <a:pt x="546100" y="223308"/>
                </a:cubicBezTo>
                <a:cubicBezTo>
                  <a:pt x="537237" y="219984"/>
                  <a:pt x="529401" y="214337"/>
                  <a:pt x="520700" y="210608"/>
                </a:cubicBezTo>
                <a:cubicBezTo>
                  <a:pt x="514548" y="207971"/>
                  <a:pt x="507637" y="207251"/>
                  <a:pt x="501650" y="204258"/>
                </a:cubicBezTo>
                <a:cubicBezTo>
                  <a:pt x="452411" y="179639"/>
                  <a:pt x="511433" y="201169"/>
                  <a:pt x="463550" y="185208"/>
                </a:cubicBezTo>
                <a:cubicBezTo>
                  <a:pt x="428691" y="132919"/>
                  <a:pt x="474269" y="192839"/>
                  <a:pt x="431800" y="159808"/>
                </a:cubicBezTo>
                <a:cubicBezTo>
                  <a:pt x="367550" y="109836"/>
                  <a:pt x="418720" y="130048"/>
                  <a:pt x="374650" y="115358"/>
                </a:cubicBezTo>
                <a:cubicBezTo>
                  <a:pt x="347179" y="74152"/>
                  <a:pt x="380709" y="115192"/>
                  <a:pt x="336550" y="89958"/>
                </a:cubicBezTo>
                <a:cubicBezTo>
                  <a:pt x="328753" y="85503"/>
                  <a:pt x="324972" y="75889"/>
                  <a:pt x="317500" y="70908"/>
                </a:cubicBezTo>
                <a:cubicBezTo>
                  <a:pt x="311931" y="67195"/>
                  <a:pt x="304301" y="67809"/>
                  <a:pt x="298450" y="64558"/>
                </a:cubicBezTo>
                <a:cubicBezTo>
                  <a:pt x="285107" y="57145"/>
                  <a:pt x="273050" y="47625"/>
                  <a:pt x="260350" y="39158"/>
                </a:cubicBezTo>
                <a:cubicBezTo>
                  <a:pt x="254000" y="34925"/>
                  <a:pt x="248704" y="28309"/>
                  <a:pt x="241300" y="26458"/>
                </a:cubicBezTo>
                <a:cubicBezTo>
                  <a:pt x="237913" y="25611"/>
                  <a:pt x="202316" y="17402"/>
                  <a:pt x="196850" y="13758"/>
                </a:cubicBezTo>
                <a:cubicBezTo>
                  <a:pt x="195089" y="12584"/>
                  <a:pt x="222250" y="0"/>
                  <a:pt x="222250" y="13758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>
                <a:alpha val="15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520" name="TextBox 147"/>
          <p:cNvSpPr txBox="1">
            <a:spLocks noChangeArrowheads="1"/>
          </p:cNvSpPr>
          <p:nvPr/>
        </p:nvSpPr>
        <p:spPr bwMode="auto">
          <a:xfrm>
            <a:off x="1800225" y="3971925"/>
            <a:ext cx="104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Portal</a:t>
            </a:r>
          </a:p>
        </p:txBody>
      </p:sp>
      <p:cxnSp>
        <p:nvCxnSpPr>
          <p:cNvPr id="150" name="Shape 149"/>
          <p:cNvCxnSpPr>
            <a:stCxn id="17520" idx="3"/>
            <a:endCxn id="107" idx="1"/>
          </p:cNvCxnSpPr>
          <p:nvPr/>
        </p:nvCxnSpPr>
        <p:spPr>
          <a:xfrm>
            <a:off x="2847975" y="4233863"/>
            <a:ext cx="954088" cy="458787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Open questions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How hard is it to approximate the minimum-degree arborescence spanning at least k vertices?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Can we get polylog k approximation?</a:t>
            </a:r>
          </a:p>
          <a:p>
            <a:pPr lvl="1"/>
            <a:r>
              <a:rPr lang="en-US" altLang="en-US" smtClean="0">
                <a:solidFill>
                  <a:srgbClr val="000000"/>
                </a:solidFill>
              </a:rPr>
              <a:t>Can we show k</a:t>
            </a:r>
            <a:r>
              <a:rPr lang="en-US" altLang="en-US" baseline="30000" smtClean="0">
                <a:solidFill>
                  <a:srgbClr val="000000"/>
                </a:solidFill>
              </a:rPr>
              <a:t>ε </a:t>
            </a:r>
            <a:r>
              <a:rPr lang="en-US" altLang="en-US" smtClean="0">
                <a:solidFill>
                  <a:srgbClr val="000000"/>
                </a:solidFill>
              </a:rPr>
              <a:t>hardness of approximation?</a:t>
            </a:r>
          </a:p>
          <a:p>
            <a:pPr lvl="1"/>
            <a:endParaRPr lang="en-US" altLang="en-US" smtClean="0">
              <a:solidFill>
                <a:srgbClr val="000000"/>
              </a:solidFill>
            </a:endParaRPr>
          </a:p>
          <a:p>
            <a:r>
              <a:rPr lang="en-US" altLang="en-US" smtClean="0">
                <a:solidFill>
                  <a:srgbClr val="000000"/>
                </a:solidFill>
              </a:rPr>
              <a:t>Is the problem easier in undirected graphs?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Problems we consider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Minimum cost 2-</a:t>
            </a:r>
            <a:r>
              <a:rPr lang="en-US" altLang="en-US" sz="2800" smtClean="0">
                <a:solidFill>
                  <a:srgbClr val="FF0000"/>
                </a:solidFill>
              </a:rPr>
              <a:t>vertex-connected </a:t>
            </a:r>
            <a:r>
              <a:rPr lang="en-US" altLang="en-US" sz="2800" smtClean="0"/>
              <a:t>spanning subgraph with degree constraints</a:t>
            </a:r>
          </a:p>
          <a:p>
            <a:r>
              <a:rPr lang="en-US" altLang="en-US" sz="2800" smtClean="0"/>
              <a:t>Minimum-degree arborescence/tree spanning </a:t>
            </a:r>
            <a:r>
              <a:rPr lang="en-US" altLang="en-US" sz="2800" smtClean="0">
                <a:solidFill>
                  <a:srgbClr val="FF0000"/>
                </a:solidFill>
              </a:rPr>
              <a:t>at least k vertices</a:t>
            </a:r>
          </a:p>
          <a:p>
            <a:r>
              <a:rPr lang="en-US" altLang="en-US" sz="2800" smtClean="0"/>
              <a:t>Minimum-degree </a:t>
            </a:r>
            <a:r>
              <a:rPr lang="en-US" altLang="en-US" sz="2800" smtClean="0">
                <a:solidFill>
                  <a:srgbClr val="FF0000"/>
                </a:solidFill>
              </a:rPr>
              <a:t>diameter-bounded </a:t>
            </a:r>
            <a:r>
              <a:rPr lang="en-US" altLang="en-US" sz="2800" smtClean="0"/>
              <a:t>tree spanning </a:t>
            </a:r>
            <a:r>
              <a:rPr lang="en-US" altLang="en-US" sz="2800" smtClean="0">
                <a:solidFill>
                  <a:srgbClr val="FF0000"/>
                </a:solidFill>
              </a:rPr>
              <a:t>at least k vertices</a:t>
            </a:r>
          </a:p>
          <a:p>
            <a:r>
              <a:rPr lang="en-US" altLang="en-US" sz="2800" smtClean="0">
                <a:solidFill>
                  <a:srgbClr val="FF0000"/>
                </a:solidFill>
              </a:rPr>
              <a:t>Prize-collecting </a:t>
            </a:r>
            <a:r>
              <a:rPr lang="en-US" altLang="en-US" sz="2800" smtClean="0"/>
              <a:t>Steiner network design with degree constraints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results (1)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Minimum cost 2-</a:t>
            </a:r>
            <a:r>
              <a:rPr lang="en-US" altLang="en-US" sz="2800" smtClean="0">
                <a:solidFill>
                  <a:srgbClr val="FF0000"/>
                </a:solidFill>
              </a:rPr>
              <a:t>vertex-connected </a:t>
            </a:r>
            <a:r>
              <a:rPr lang="en-US" altLang="en-US" sz="2800" smtClean="0"/>
              <a:t>spanning subgraph with degree constraints</a:t>
            </a:r>
          </a:p>
          <a:p>
            <a:endParaRPr lang="en-US" altLang="en-US" sz="2800" smtClean="0"/>
          </a:p>
          <a:p>
            <a:pPr lvl="1"/>
            <a:r>
              <a:rPr lang="en-US" altLang="en-US" sz="2400" smtClean="0"/>
              <a:t>First paper to deal with vertex-connectivity</a:t>
            </a:r>
          </a:p>
          <a:p>
            <a:pPr lvl="1"/>
            <a:r>
              <a:rPr lang="en-US" altLang="en-US" sz="2400" smtClean="0"/>
              <a:t>(6b(v) + 6)-degree violation, 4-approximation</a:t>
            </a:r>
          </a:p>
          <a:p>
            <a:pPr lvl="1"/>
            <a:r>
              <a:rPr lang="en-US" altLang="en-US" sz="2400" smtClean="0"/>
              <a:t>Algorithm:</a:t>
            </a:r>
          </a:p>
          <a:p>
            <a:pPr lvl="2"/>
            <a:r>
              <a:rPr lang="en-US" altLang="en-US" sz="2000" smtClean="0"/>
              <a:t>Compute an MST T with degree constraints</a:t>
            </a:r>
          </a:p>
          <a:p>
            <a:pPr lvl="2"/>
            <a:r>
              <a:rPr lang="en-US" altLang="en-US" sz="2000" smtClean="0">
                <a:solidFill>
                  <a:srgbClr val="FF0000"/>
                </a:solidFill>
              </a:rPr>
              <a:t>Augment T to a 2-vertex-connected spanning subgraph without violating the degree constraints by too much</a:t>
            </a:r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results (2)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Minimum-degree arborescence/tree spanning </a:t>
            </a:r>
            <a:r>
              <a:rPr lang="en-US" altLang="en-US" sz="2800" smtClean="0">
                <a:solidFill>
                  <a:srgbClr val="FF0000"/>
                </a:solidFill>
              </a:rPr>
              <a:t>at least k vertices</a:t>
            </a:r>
            <a:endParaRPr lang="en-US" altLang="en-US" sz="2800" smtClean="0"/>
          </a:p>
          <a:p>
            <a:pPr lvl="1"/>
            <a:r>
              <a:rPr lang="en-US" altLang="en-US" sz="2400" smtClean="0"/>
              <a:t>Much harder than minimum-degree arborescence</a:t>
            </a:r>
          </a:p>
          <a:p>
            <a:pPr lvl="1"/>
            <a:r>
              <a:rPr lang="en-US" altLang="en-US" sz="2400" smtClean="0"/>
              <a:t>Large integrality gap for natural LP: k</a:t>
            </a:r>
            <a:r>
              <a:rPr lang="en-US" altLang="en-US" sz="2400" baseline="30000" smtClean="0"/>
              <a:t>½</a:t>
            </a:r>
            <a:r>
              <a:rPr lang="en-US" altLang="en-US" sz="2400" smtClean="0"/>
              <a:t> = n</a:t>
            </a:r>
            <a:r>
              <a:rPr lang="en-US" altLang="en-US" sz="2400" baseline="30000" smtClean="0"/>
              <a:t>¼</a:t>
            </a:r>
          </a:p>
          <a:p>
            <a:pPr lvl="1"/>
            <a:r>
              <a:rPr lang="en-US" altLang="en-US" sz="2400" smtClean="0"/>
              <a:t>No o(log n)-approximation unless NP=Quasi(P)</a:t>
            </a:r>
          </a:p>
          <a:p>
            <a:pPr lvl="1"/>
            <a:r>
              <a:rPr lang="en-US" altLang="en-US" sz="2400" smtClean="0"/>
              <a:t>Combinatorial ((k log k)/OPT)</a:t>
            </a:r>
            <a:r>
              <a:rPr lang="en-US" altLang="en-US" sz="2400" baseline="30000" smtClean="0"/>
              <a:t>½</a:t>
            </a:r>
            <a:r>
              <a:rPr lang="en-US" altLang="en-US" sz="2400" smtClean="0"/>
              <a:t>-approximation</a:t>
            </a:r>
          </a:p>
          <a:p>
            <a:pPr lvl="1"/>
            <a:endParaRPr lang="en-US" altLang="en-US" sz="2400" smtClean="0"/>
          </a:p>
          <a:p>
            <a:r>
              <a:rPr lang="en-US" altLang="en-US" sz="2400" smtClean="0"/>
              <a:t>Minimum-degree </a:t>
            </a:r>
            <a:r>
              <a:rPr lang="en-US" altLang="en-US" sz="2400" smtClean="0">
                <a:solidFill>
                  <a:srgbClr val="FF0000"/>
                </a:solidFill>
              </a:rPr>
              <a:t>diameter-bounded </a:t>
            </a:r>
            <a:r>
              <a:rPr lang="en-US" altLang="en-US" sz="2400" smtClean="0"/>
              <a:t>(undirected) tree spanning </a:t>
            </a:r>
            <a:r>
              <a:rPr lang="en-US" altLang="en-US" sz="2400" smtClean="0">
                <a:solidFill>
                  <a:srgbClr val="FF0000"/>
                </a:solidFill>
              </a:rPr>
              <a:t>at least k vertices</a:t>
            </a:r>
          </a:p>
          <a:p>
            <a:pPr lvl="1"/>
            <a:r>
              <a:rPr lang="en-US" altLang="en-US" sz="2400" smtClean="0"/>
              <a:t>No o(log n)-approximation unless NP=Quasi(P)</a:t>
            </a:r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Our results (3)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>
                <a:solidFill>
                  <a:srgbClr val="FF0000"/>
                </a:solidFill>
              </a:rPr>
              <a:t>Prize-collecting </a:t>
            </a:r>
            <a:r>
              <a:rPr lang="en-US" altLang="en-US" sz="2800" smtClean="0"/>
              <a:t>Steiner network design with degree constraints</a:t>
            </a:r>
          </a:p>
          <a:p>
            <a:pPr lvl="1"/>
            <a:endParaRPr lang="en-US" altLang="en-US" sz="2400" smtClean="0"/>
          </a:p>
          <a:p>
            <a:pPr lvl="1"/>
            <a:r>
              <a:rPr lang="en-US" altLang="en-US" sz="2400" smtClean="0"/>
              <a:t>(α b(v) + β)-degree violation ρ-approximation algorithm for SNDP with degree constraints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smtClean="0"/>
              <a:t>	implies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400" smtClean="0"/>
              <a:t>	</a:t>
            </a:r>
            <a:r>
              <a:rPr lang="en-US" altLang="en-US" sz="2400" smtClean="0">
                <a:solidFill>
                  <a:srgbClr val="FF0000"/>
                </a:solidFill>
              </a:rPr>
              <a:t>(α (1+1/ρ) b(v) + β)-degree violation (ρ+1)-approximation </a:t>
            </a:r>
            <a:r>
              <a:rPr lang="en-US" altLang="en-US" sz="2400" smtClean="0"/>
              <a:t>algorithm for prize-collecting SNDP with degree constraints</a:t>
            </a:r>
          </a:p>
          <a:p>
            <a:pPr lvl="1"/>
            <a:endParaRPr lang="en-US" altLang="en-US" sz="2000" smtClean="0"/>
          </a:p>
          <a:p>
            <a:pPr lvl="1"/>
            <a:r>
              <a:rPr lang="en-US" altLang="en-US" sz="2000" smtClean="0"/>
              <a:t>For example, ρ = 2, α = 1, β = 6r+3 where r = maximum connectivity requirement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 smtClean="0"/>
          </a:p>
          <a:p>
            <a:pPr lvl="1"/>
            <a:endParaRPr lang="en-US" altLang="en-US" sz="2000" smtClean="0"/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smtClean="0"/>
              <a:t>Minimum cost 2-vertex-connected spanning subgraph with degree constraints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en-US" sz="280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en-US" sz="2800" smtClean="0"/>
              <a:t>Minimum-degree arborescence/tree spanning at least k vertices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2100" y="1417638"/>
            <a:ext cx="8394700" cy="1401762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Vertex connectivity with degree constraints</a:t>
            </a:r>
            <a:endParaRPr lang="en-U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Minimum cost 2-</a:t>
            </a:r>
            <a:r>
              <a:rPr lang="en-US" altLang="en-US" sz="2800" smtClean="0">
                <a:solidFill>
                  <a:srgbClr val="FF0000"/>
                </a:solidFill>
              </a:rPr>
              <a:t>vertex-connected </a:t>
            </a:r>
            <a:r>
              <a:rPr lang="en-US" altLang="en-US" sz="2800" smtClean="0"/>
              <a:t>spanning subgraph with degree constraints</a:t>
            </a:r>
          </a:p>
          <a:p>
            <a:r>
              <a:rPr lang="en-US" altLang="en-US" sz="2800" smtClean="0"/>
              <a:t>Algorithm:</a:t>
            </a:r>
          </a:p>
          <a:p>
            <a:pPr lvl="2"/>
            <a:r>
              <a:rPr lang="en-US" altLang="en-US" smtClean="0"/>
              <a:t>Compute an MST T with degree constraints</a:t>
            </a:r>
          </a:p>
          <a:p>
            <a:pPr lvl="2"/>
            <a:r>
              <a:rPr lang="en-US" altLang="en-US" smtClean="0">
                <a:solidFill>
                  <a:srgbClr val="FF0000"/>
                </a:solidFill>
              </a:rPr>
              <a:t>Augment T to a 2-vertex-connected spanning subgraph without violating the degree constraints by too much</a:t>
            </a:r>
          </a:p>
          <a:p>
            <a:pPr lvl="1"/>
            <a:endParaRPr lang="en-US" alt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1338263" y="3517900"/>
            <a:ext cx="7234237" cy="866775"/>
          </a:xfrm>
          <a:prstGeom prst="roundRect">
            <a:avLst/>
          </a:prstGeom>
          <a:noFill/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97"/>
          <p:cNvCxnSpPr>
            <a:endCxn id="96" idx="0"/>
          </p:cNvCxnSpPr>
          <p:nvPr/>
        </p:nvCxnSpPr>
        <p:spPr>
          <a:xfrm rot="5400000">
            <a:off x="5738019" y="3620294"/>
            <a:ext cx="1063625" cy="68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Augmenting vertex connectivity with degree constraints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60638" y="344963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Oval 10"/>
          <p:cNvSpPr/>
          <p:nvPr/>
        </p:nvSpPr>
        <p:spPr>
          <a:xfrm>
            <a:off x="3297238" y="4749800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Oval 11"/>
          <p:cNvSpPr/>
          <p:nvPr/>
        </p:nvSpPr>
        <p:spPr>
          <a:xfrm>
            <a:off x="3830638" y="4213225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Oval 13"/>
          <p:cNvSpPr/>
          <p:nvPr/>
        </p:nvSpPr>
        <p:spPr>
          <a:xfrm>
            <a:off x="2492375" y="4651375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6" name="Straight Connector 15"/>
          <p:cNvCxnSpPr>
            <a:stCxn id="69" idx="3"/>
            <a:endCxn id="9" idx="6"/>
          </p:cNvCxnSpPr>
          <p:nvPr/>
        </p:nvCxnSpPr>
        <p:spPr>
          <a:xfrm rot="5400000">
            <a:off x="2742406" y="2805907"/>
            <a:ext cx="668337" cy="7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</p:cNvCxnSpPr>
          <p:nvPr/>
        </p:nvCxnSpPr>
        <p:spPr>
          <a:xfrm rot="10800000">
            <a:off x="1033463" y="3449638"/>
            <a:ext cx="1527175" cy="68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4" idx="0"/>
          </p:cNvCxnSpPr>
          <p:nvPr/>
        </p:nvCxnSpPr>
        <p:spPr>
          <a:xfrm rot="5400000">
            <a:off x="2062957" y="4083844"/>
            <a:ext cx="1065212" cy="69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4"/>
            <a:endCxn id="11" idx="0"/>
          </p:cNvCxnSpPr>
          <p:nvPr/>
        </p:nvCxnSpPr>
        <p:spPr>
          <a:xfrm rot="16200000" flipH="1">
            <a:off x="2416175" y="3800476"/>
            <a:ext cx="1163637" cy="735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5"/>
            <a:endCxn id="12" idx="1"/>
          </p:cNvCxnSpPr>
          <p:nvPr/>
        </p:nvCxnSpPr>
        <p:spPr>
          <a:xfrm rot="16200000" flipH="1">
            <a:off x="2931320" y="3313906"/>
            <a:ext cx="665162" cy="1171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433763" y="2733675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76" name="Straight Connector 75"/>
          <p:cNvCxnSpPr>
            <a:endCxn id="84" idx="4"/>
          </p:cNvCxnSpPr>
          <p:nvPr/>
        </p:nvCxnSpPr>
        <p:spPr>
          <a:xfrm rot="10800000">
            <a:off x="4908550" y="3103563"/>
            <a:ext cx="793750" cy="644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840288" y="296703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85" name="Straight Connector 84"/>
          <p:cNvCxnSpPr>
            <a:stCxn id="87" idx="3"/>
          </p:cNvCxnSpPr>
          <p:nvPr/>
        </p:nvCxnSpPr>
        <p:spPr>
          <a:xfrm rot="5400000">
            <a:off x="3616325" y="2078038"/>
            <a:ext cx="666750" cy="7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551238" y="2838450"/>
            <a:ext cx="1304925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306888" y="2005013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0" name="Straight Connector 89"/>
          <p:cNvCxnSpPr>
            <a:stCxn id="84" idx="7"/>
          </p:cNvCxnSpPr>
          <p:nvPr/>
        </p:nvCxnSpPr>
        <p:spPr>
          <a:xfrm rot="5400000" flipH="1" flipV="1">
            <a:off x="5174457" y="1924844"/>
            <a:ext cx="844550" cy="12779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219825" y="2995613"/>
            <a:ext cx="138113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4" name="Oval 93"/>
          <p:cNvSpPr/>
          <p:nvPr/>
        </p:nvSpPr>
        <p:spPr>
          <a:xfrm>
            <a:off x="6970713" y="4284663"/>
            <a:ext cx="138112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5" name="Oval 94"/>
          <p:cNvSpPr/>
          <p:nvPr/>
        </p:nvSpPr>
        <p:spPr>
          <a:xfrm>
            <a:off x="7504113" y="374808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6" name="Oval 95"/>
          <p:cNvSpPr/>
          <p:nvPr/>
        </p:nvSpPr>
        <p:spPr>
          <a:xfrm>
            <a:off x="6167438" y="418623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7" name="Straight Connector 96"/>
          <p:cNvCxnSpPr>
            <a:stCxn id="101" idx="3"/>
          </p:cNvCxnSpPr>
          <p:nvPr/>
        </p:nvCxnSpPr>
        <p:spPr>
          <a:xfrm rot="5400000">
            <a:off x="6417469" y="2340769"/>
            <a:ext cx="666750" cy="75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4" idx="0"/>
          </p:cNvCxnSpPr>
          <p:nvPr/>
        </p:nvCxnSpPr>
        <p:spPr>
          <a:xfrm rot="16200000" flipH="1">
            <a:off x="6091238" y="3335338"/>
            <a:ext cx="116205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5" idx="0"/>
          </p:cNvCxnSpPr>
          <p:nvPr/>
        </p:nvCxnSpPr>
        <p:spPr>
          <a:xfrm rot="16200000" flipH="1">
            <a:off x="6640512" y="2814638"/>
            <a:ext cx="646113" cy="1220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108825" y="226853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3" name="Oval 102"/>
          <p:cNvSpPr/>
          <p:nvPr/>
        </p:nvSpPr>
        <p:spPr>
          <a:xfrm>
            <a:off x="5634038" y="3679825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4" name="Straight Connector 103"/>
          <p:cNvCxnSpPr>
            <a:stCxn id="84" idx="5"/>
            <a:endCxn id="93" idx="2"/>
          </p:cNvCxnSpPr>
          <p:nvPr/>
        </p:nvCxnSpPr>
        <p:spPr>
          <a:xfrm rot="5400000" flipH="1" flipV="1">
            <a:off x="5579269" y="2443957"/>
            <a:ext cx="19050" cy="1262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215063" y="2066925"/>
            <a:ext cx="138112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247" name="TextBox 109"/>
          <p:cNvSpPr txBox="1">
            <a:spLocks noChangeArrowheads="1"/>
          </p:cNvSpPr>
          <p:nvPr/>
        </p:nvSpPr>
        <p:spPr bwMode="auto">
          <a:xfrm>
            <a:off x="1689100" y="1681163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Tree T</a:t>
            </a:r>
          </a:p>
        </p:txBody>
      </p:sp>
      <p:sp>
        <p:nvSpPr>
          <p:cNvPr id="111" name="Freeform 110"/>
          <p:cNvSpPr/>
          <p:nvPr/>
        </p:nvSpPr>
        <p:spPr>
          <a:xfrm>
            <a:off x="5421313" y="1627188"/>
            <a:ext cx="2473325" cy="3022600"/>
          </a:xfrm>
          <a:custGeom>
            <a:avLst/>
            <a:gdLst>
              <a:gd name="connsiteX0" fmla="*/ 789517 w 2474384"/>
              <a:gd name="connsiteY0" fmla="*/ 277283 h 3022600"/>
              <a:gd name="connsiteX1" fmla="*/ 2117 w 2474384"/>
              <a:gd name="connsiteY1" fmla="*/ 2169583 h 3022600"/>
              <a:gd name="connsiteX2" fmla="*/ 802217 w 2474384"/>
              <a:gd name="connsiteY2" fmla="*/ 2868083 h 3022600"/>
              <a:gd name="connsiteX3" fmla="*/ 1932517 w 2474384"/>
              <a:gd name="connsiteY3" fmla="*/ 2880783 h 3022600"/>
              <a:gd name="connsiteX4" fmla="*/ 2465917 w 2474384"/>
              <a:gd name="connsiteY4" fmla="*/ 2017183 h 3022600"/>
              <a:gd name="connsiteX5" fmla="*/ 1881717 w 2474384"/>
              <a:gd name="connsiteY5" fmla="*/ 505883 h 3022600"/>
              <a:gd name="connsiteX6" fmla="*/ 789517 w 2474384"/>
              <a:gd name="connsiteY6" fmla="*/ 277283 h 30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4384" h="3022600">
                <a:moveTo>
                  <a:pt x="789517" y="277283"/>
                </a:moveTo>
                <a:cubicBezTo>
                  <a:pt x="476250" y="554566"/>
                  <a:pt x="0" y="1737783"/>
                  <a:pt x="2117" y="2169583"/>
                </a:cubicBezTo>
                <a:cubicBezTo>
                  <a:pt x="4234" y="2601383"/>
                  <a:pt x="480484" y="2749550"/>
                  <a:pt x="802217" y="2868083"/>
                </a:cubicBezTo>
                <a:cubicBezTo>
                  <a:pt x="1123950" y="2986616"/>
                  <a:pt x="1655234" y="3022600"/>
                  <a:pt x="1932517" y="2880783"/>
                </a:cubicBezTo>
                <a:cubicBezTo>
                  <a:pt x="2209800" y="2738966"/>
                  <a:pt x="2474384" y="2413000"/>
                  <a:pt x="2465917" y="2017183"/>
                </a:cubicBezTo>
                <a:cubicBezTo>
                  <a:pt x="2457450" y="1621366"/>
                  <a:pt x="2167467" y="795866"/>
                  <a:pt x="1881717" y="505883"/>
                </a:cubicBezTo>
                <a:cubicBezTo>
                  <a:pt x="1595967" y="215900"/>
                  <a:pt x="1102784" y="0"/>
                  <a:pt x="789517" y="27728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49" name="TextBox 111"/>
          <p:cNvSpPr txBox="1">
            <a:spLocks noChangeArrowheads="1"/>
          </p:cNvSpPr>
          <p:nvPr/>
        </p:nvSpPr>
        <p:spPr bwMode="auto">
          <a:xfrm>
            <a:off x="7642225" y="4318000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32200" y="5114925"/>
            <a:ext cx="534352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+mn-lt"/>
              </a:rPr>
              <a:t>Set S is violated if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+mn-lt"/>
              </a:rPr>
              <a:t>S has only one neighbor Γ(S) in T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latin typeface="+mn-lt"/>
              </a:rPr>
              <a:t>S + Γ(S) ≠ V</a:t>
            </a:r>
            <a:endParaRPr lang="en-US" sz="2800" dirty="0">
              <a:latin typeface="+mn-lt"/>
            </a:endParaRPr>
          </a:p>
        </p:txBody>
      </p:sp>
      <p:sp>
        <p:nvSpPr>
          <p:cNvPr id="9251" name="TextBox 114"/>
          <p:cNvSpPr txBox="1">
            <a:spLocks noChangeArrowheads="1"/>
          </p:cNvSpPr>
          <p:nvPr/>
        </p:nvSpPr>
        <p:spPr bwMode="auto">
          <a:xfrm>
            <a:off x="4598988" y="2184400"/>
            <a:ext cx="717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Γ(S)</a:t>
            </a:r>
          </a:p>
        </p:txBody>
      </p:sp>
      <p:sp>
        <p:nvSpPr>
          <p:cNvPr id="117" name="Freeform 116"/>
          <p:cNvSpPr/>
          <p:nvPr/>
        </p:nvSpPr>
        <p:spPr>
          <a:xfrm>
            <a:off x="4608513" y="2706688"/>
            <a:ext cx="598487" cy="593725"/>
          </a:xfrm>
          <a:custGeom>
            <a:avLst/>
            <a:gdLst>
              <a:gd name="connsiteX0" fmla="*/ 116417 w 599017"/>
              <a:gd name="connsiteY0" fmla="*/ 86783 h 592666"/>
              <a:gd name="connsiteX1" fmla="*/ 522817 w 599017"/>
              <a:gd name="connsiteY1" fmla="*/ 74083 h 592666"/>
              <a:gd name="connsiteX2" fmla="*/ 522817 w 599017"/>
              <a:gd name="connsiteY2" fmla="*/ 531283 h 592666"/>
              <a:gd name="connsiteX3" fmla="*/ 65617 w 599017"/>
              <a:gd name="connsiteY3" fmla="*/ 442383 h 592666"/>
              <a:gd name="connsiteX4" fmla="*/ 116417 w 599017"/>
              <a:gd name="connsiteY4" fmla="*/ 86783 h 59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017" h="592666">
                <a:moveTo>
                  <a:pt x="116417" y="86783"/>
                </a:moveTo>
                <a:cubicBezTo>
                  <a:pt x="192617" y="25400"/>
                  <a:pt x="455084" y="0"/>
                  <a:pt x="522817" y="74083"/>
                </a:cubicBezTo>
                <a:cubicBezTo>
                  <a:pt x="590550" y="148166"/>
                  <a:pt x="599017" y="469900"/>
                  <a:pt x="522817" y="531283"/>
                </a:cubicBezTo>
                <a:cubicBezTo>
                  <a:pt x="446617" y="592666"/>
                  <a:pt x="131234" y="516466"/>
                  <a:pt x="65617" y="442383"/>
                </a:cubicBezTo>
                <a:cubicBezTo>
                  <a:pt x="0" y="368300"/>
                  <a:pt x="40217" y="148166"/>
                  <a:pt x="116417" y="8678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930275" y="3381375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Straight Connector 97"/>
          <p:cNvCxnSpPr>
            <a:endCxn id="96" idx="0"/>
          </p:cNvCxnSpPr>
          <p:nvPr/>
        </p:nvCxnSpPr>
        <p:spPr>
          <a:xfrm rot="5400000">
            <a:off x="5738019" y="3620294"/>
            <a:ext cx="1063625" cy="682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Vertex connectivity with degree constraints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560638" y="344963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1" name="Oval 10"/>
          <p:cNvSpPr/>
          <p:nvPr/>
        </p:nvSpPr>
        <p:spPr>
          <a:xfrm>
            <a:off x="3297238" y="4749800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2" name="Oval 11"/>
          <p:cNvSpPr/>
          <p:nvPr/>
        </p:nvSpPr>
        <p:spPr>
          <a:xfrm>
            <a:off x="3830638" y="4213225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4" name="Oval 13"/>
          <p:cNvSpPr/>
          <p:nvPr/>
        </p:nvSpPr>
        <p:spPr>
          <a:xfrm>
            <a:off x="2492375" y="4651375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6" name="Straight Connector 15"/>
          <p:cNvCxnSpPr>
            <a:stCxn id="69" idx="3"/>
            <a:endCxn id="9" idx="6"/>
          </p:cNvCxnSpPr>
          <p:nvPr/>
        </p:nvCxnSpPr>
        <p:spPr>
          <a:xfrm rot="5400000">
            <a:off x="2742406" y="2805907"/>
            <a:ext cx="668337" cy="7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</p:cNvCxnSpPr>
          <p:nvPr/>
        </p:nvCxnSpPr>
        <p:spPr>
          <a:xfrm rot="10800000">
            <a:off x="1033463" y="3449638"/>
            <a:ext cx="1527175" cy="682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4"/>
            <a:endCxn id="14" idx="0"/>
          </p:cNvCxnSpPr>
          <p:nvPr/>
        </p:nvCxnSpPr>
        <p:spPr>
          <a:xfrm rot="5400000">
            <a:off x="2062957" y="4083844"/>
            <a:ext cx="1065212" cy="69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9" idx="4"/>
            <a:endCxn id="11" idx="0"/>
          </p:cNvCxnSpPr>
          <p:nvPr/>
        </p:nvCxnSpPr>
        <p:spPr>
          <a:xfrm rot="16200000" flipH="1">
            <a:off x="2416175" y="3800476"/>
            <a:ext cx="1163637" cy="7350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5"/>
            <a:endCxn id="12" idx="1"/>
          </p:cNvCxnSpPr>
          <p:nvPr/>
        </p:nvCxnSpPr>
        <p:spPr>
          <a:xfrm rot="16200000" flipH="1">
            <a:off x="2931320" y="3313906"/>
            <a:ext cx="665162" cy="11715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433763" y="2733675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76" name="Straight Connector 75"/>
          <p:cNvCxnSpPr>
            <a:endCxn id="84" idx="4"/>
          </p:cNvCxnSpPr>
          <p:nvPr/>
        </p:nvCxnSpPr>
        <p:spPr>
          <a:xfrm rot="10800000">
            <a:off x="4908550" y="3103563"/>
            <a:ext cx="793750" cy="6445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4840288" y="296703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85" name="Straight Connector 84"/>
          <p:cNvCxnSpPr>
            <a:stCxn id="87" idx="3"/>
          </p:cNvCxnSpPr>
          <p:nvPr/>
        </p:nvCxnSpPr>
        <p:spPr>
          <a:xfrm rot="5400000">
            <a:off x="3616325" y="2078038"/>
            <a:ext cx="666750" cy="7556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551238" y="2838450"/>
            <a:ext cx="1304925" cy="1968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4306888" y="2005013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0" name="Straight Connector 89"/>
          <p:cNvCxnSpPr>
            <a:stCxn id="84" idx="7"/>
          </p:cNvCxnSpPr>
          <p:nvPr/>
        </p:nvCxnSpPr>
        <p:spPr>
          <a:xfrm rot="5400000" flipH="1" flipV="1">
            <a:off x="5174457" y="1924844"/>
            <a:ext cx="844550" cy="12779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6219825" y="2995613"/>
            <a:ext cx="138113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4" name="Oval 93"/>
          <p:cNvSpPr/>
          <p:nvPr/>
        </p:nvSpPr>
        <p:spPr>
          <a:xfrm>
            <a:off x="6970713" y="4284663"/>
            <a:ext cx="138112" cy="1381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5" name="Oval 94"/>
          <p:cNvSpPr/>
          <p:nvPr/>
        </p:nvSpPr>
        <p:spPr>
          <a:xfrm>
            <a:off x="7504113" y="3748088"/>
            <a:ext cx="138112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96" name="Oval 95"/>
          <p:cNvSpPr/>
          <p:nvPr/>
        </p:nvSpPr>
        <p:spPr>
          <a:xfrm>
            <a:off x="6167438" y="418623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97" name="Straight Connector 96"/>
          <p:cNvCxnSpPr>
            <a:stCxn id="101" idx="3"/>
          </p:cNvCxnSpPr>
          <p:nvPr/>
        </p:nvCxnSpPr>
        <p:spPr>
          <a:xfrm rot="5400000">
            <a:off x="6417469" y="2340769"/>
            <a:ext cx="666750" cy="7572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endCxn id="94" idx="0"/>
          </p:cNvCxnSpPr>
          <p:nvPr/>
        </p:nvCxnSpPr>
        <p:spPr>
          <a:xfrm rot="16200000" flipH="1">
            <a:off x="6091238" y="3335338"/>
            <a:ext cx="1162050" cy="736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endCxn id="95" idx="0"/>
          </p:cNvCxnSpPr>
          <p:nvPr/>
        </p:nvCxnSpPr>
        <p:spPr>
          <a:xfrm rot="16200000" flipH="1">
            <a:off x="6640512" y="2814638"/>
            <a:ext cx="646113" cy="12207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7108825" y="2268538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3" name="Oval 102"/>
          <p:cNvSpPr/>
          <p:nvPr/>
        </p:nvSpPr>
        <p:spPr>
          <a:xfrm>
            <a:off x="5634038" y="3679825"/>
            <a:ext cx="136525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cxnSp>
        <p:nvCxnSpPr>
          <p:cNvPr id="104" name="Straight Connector 103"/>
          <p:cNvCxnSpPr>
            <a:stCxn id="84" idx="5"/>
            <a:endCxn id="93" idx="2"/>
          </p:cNvCxnSpPr>
          <p:nvPr/>
        </p:nvCxnSpPr>
        <p:spPr>
          <a:xfrm rot="5400000" flipH="1" flipV="1">
            <a:off x="5579269" y="2443957"/>
            <a:ext cx="19050" cy="12620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215063" y="2066925"/>
            <a:ext cx="138112" cy="1381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1" name="TextBox 109"/>
          <p:cNvSpPr txBox="1">
            <a:spLocks noChangeArrowheads="1"/>
          </p:cNvSpPr>
          <p:nvPr/>
        </p:nvSpPr>
        <p:spPr bwMode="auto">
          <a:xfrm>
            <a:off x="1689100" y="1681163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Tree T</a:t>
            </a:r>
          </a:p>
        </p:txBody>
      </p:sp>
      <p:sp>
        <p:nvSpPr>
          <p:cNvPr id="111" name="Freeform 110"/>
          <p:cNvSpPr/>
          <p:nvPr/>
        </p:nvSpPr>
        <p:spPr>
          <a:xfrm>
            <a:off x="5421313" y="1627188"/>
            <a:ext cx="2473325" cy="3022600"/>
          </a:xfrm>
          <a:custGeom>
            <a:avLst/>
            <a:gdLst>
              <a:gd name="connsiteX0" fmla="*/ 789517 w 2474384"/>
              <a:gd name="connsiteY0" fmla="*/ 277283 h 3022600"/>
              <a:gd name="connsiteX1" fmla="*/ 2117 w 2474384"/>
              <a:gd name="connsiteY1" fmla="*/ 2169583 h 3022600"/>
              <a:gd name="connsiteX2" fmla="*/ 802217 w 2474384"/>
              <a:gd name="connsiteY2" fmla="*/ 2868083 h 3022600"/>
              <a:gd name="connsiteX3" fmla="*/ 1932517 w 2474384"/>
              <a:gd name="connsiteY3" fmla="*/ 2880783 h 3022600"/>
              <a:gd name="connsiteX4" fmla="*/ 2465917 w 2474384"/>
              <a:gd name="connsiteY4" fmla="*/ 2017183 h 3022600"/>
              <a:gd name="connsiteX5" fmla="*/ 1881717 w 2474384"/>
              <a:gd name="connsiteY5" fmla="*/ 505883 h 3022600"/>
              <a:gd name="connsiteX6" fmla="*/ 789517 w 2474384"/>
              <a:gd name="connsiteY6" fmla="*/ 277283 h 302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4384" h="3022600">
                <a:moveTo>
                  <a:pt x="789517" y="277283"/>
                </a:moveTo>
                <a:cubicBezTo>
                  <a:pt x="476250" y="554566"/>
                  <a:pt x="0" y="1737783"/>
                  <a:pt x="2117" y="2169583"/>
                </a:cubicBezTo>
                <a:cubicBezTo>
                  <a:pt x="4234" y="2601383"/>
                  <a:pt x="480484" y="2749550"/>
                  <a:pt x="802217" y="2868083"/>
                </a:cubicBezTo>
                <a:cubicBezTo>
                  <a:pt x="1123950" y="2986616"/>
                  <a:pt x="1655234" y="3022600"/>
                  <a:pt x="1932517" y="2880783"/>
                </a:cubicBezTo>
                <a:cubicBezTo>
                  <a:pt x="2209800" y="2738966"/>
                  <a:pt x="2474384" y="2413000"/>
                  <a:pt x="2465917" y="2017183"/>
                </a:cubicBezTo>
                <a:cubicBezTo>
                  <a:pt x="2457450" y="1621366"/>
                  <a:pt x="2167467" y="795866"/>
                  <a:pt x="1881717" y="505883"/>
                </a:cubicBezTo>
                <a:cubicBezTo>
                  <a:pt x="1595967" y="215900"/>
                  <a:pt x="1102784" y="0"/>
                  <a:pt x="789517" y="27728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3" name="TextBox 111"/>
          <p:cNvSpPr txBox="1">
            <a:spLocks noChangeArrowheads="1"/>
          </p:cNvSpPr>
          <p:nvPr/>
        </p:nvSpPr>
        <p:spPr bwMode="auto">
          <a:xfrm>
            <a:off x="7642225" y="4318000"/>
            <a:ext cx="34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S</a:t>
            </a:r>
          </a:p>
        </p:txBody>
      </p:sp>
      <p:sp>
        <p:nvSpPr>
          <p:cNvPr id="10274" name="TextBox 113"/>
          <p:cNvSpPr txBox="1">
            <a:spLocks noChangeArrowheads="1"/>
          </p:cNvSpPr>
          <p:nvPr/>
        </p:nvSpPr>
        <p:spPr bwMode="auto">
          <a:xfrm>
            <a:off x="457200" y="5114925"/>
            <a:ext cx="8518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Menger’s theorem: T + F is 2-vertex-connected if and only if each violated S has an edge outside S + Γ(S).</a:t>
            </a:r>
          </a:p>
        </p:txBody>
      </p:sp>
      <p:sp>
        <p:nvSpPr>
          <p:cNvPr id="10275" name="TextBox 36"/>
          <p:cNvSpPr txBox="1">
            <a:spLocks noChangeArrowheads="1"/>
          </p:cNvSpPr>
          <p:nvPr/>
        </p:nvSpPr>
        <p:spPr bwMode="auto">
          <a:xfrm>
            <a:off x="4598988" y="2184400"/>
            <a:ext cx="717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800"/>
              <a:t>Γ(S)</a:t>
            </a:r>
          </a:p>
        </p:txBody>
      </p:sp>
      <p:sp>
        <p:nvSpPr>
          <p:cNvPr id="38" name="Freeform 37"/>
          <p:cNvSpPr/>
          <p:nvPr/>
        </p:nvSpPr>
        <p:spPr>
          <a:xfrm>
            <a:off x="4608513" y="2706688"/>
            <a:ext cx="598487" cy="593725"/>
          </a:xfrm>
          <a:custGeom>
            <a:avLst/>
            <a:gdLst>
              <a:gd name="connsiteX0" fmla="*/ 116417 w 599017"/>
              <a:gd name="connsiteY0" fmla="*/ 86783 h 592666"/>
              <a:gd name="connsiteX1" fmla="*/ 522817 w 599017"/>
              <a:gd name="connsiteY1" fmla="*/ 74083 h 592666"/>
              <a:gd name="connsiteX2" fmla="*/ 522817 w 599017"/>
              <a:gd name="connsiteY2" fmla="*/ 531283 h 592666"/>
              <a:gd name="connsiteX3" fmla="*/ 65617 w 599017"/>
              <a:gd name="connsiteY3" fmla="*/ 442383 h 592666"/>
              <a:gd name="connsiteX4" fmla="*/ 116417 w 599017"/>
              <a:gd name="connsiteY4" fmla="*/ 86783 h 59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017" h="592666">
                <a:moveTo>
                  <a:pt x="116417" y="86783"/>
                </a:moveTo>
                <a:cubicBezTo>
                  <a:pt x="192617" y="25400"/>
                  <a:pt x="455084" y="0"/>
                  <a:pt x="522817" y="74083"/>
                </a:cubicBezTo>
                <a:cubicBezTo>
                  <a:pt x="590550" y="148166"/>
                  <a:pt x="599017" y="469900"/>
                  <a:pt x="522817" y="531283"/>
                </a:cubicBezTo>
                <a:cubicBezTo>
                  <a:pt x="446617" y="592666"/>
                  <a:pt x="131234" y="516466"/>
                  <a:pt x="65617" y="442383"/>
                </a:cubicBezTo>
                <a:cubicBezTo>
                  <a:pt x="0" y="368300"/>
                  <a:pt x="40217" y="148166"/>
                  <a:pt x="116417" y="86783"/>
                </a:cubicBezTo>
                <a:close/>
              </a:path>
            </a:pathLst>
          </a:cu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9" name="Straight Connector 38"/>
          <p:cNvCxnSpPr>
            <a:endCxn id="12" idx="6"/>
          </p:cNvCxnSpPr>
          <p:nvPr/>
        </p:nvCxnSpPr>
        <p:spPr>
          <a:xfrm rot="10800000">
            <a:off x="3967163" y="4281488"/>
            <a:ext cx="2200275" cy="31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930275" y="3381375"/>
            <a:ext cx="138113" cy="136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9297</TotalTime>
  <Words>623</Words>
  <Application>Microsoft Office PowerPoint</Application>
  <PresentationFormat>On-screen Show (4:3)</PresentationFormat>
  <Paragraphs>225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Arial</vt:lpstr>
      <vt:lpstr>Office Theme</vt:lpstr>
      <vt:lpstr>Network Design with Degree Constraints</vt:lpstr>
      <vt:lpstr>Problems we consider</vt:lpstr>
      <vt:lpstr>Our results (1)</vt:lpstr>
      <vt:lpstr>Our results (2)</vt:lpstr>
      <vt:lpstr>Our results (3)</vt:lpstr>
      <vt:lpstr>Outline</vt:lpstr>
      <vt:lpstr>Vertex connectivity with degree constraints</vt:lpstr>
      <vt:lpstr>Augmenting vertex connectivity with degree constraints</vt:lpstr>
      <vt:lpstr>Vertex connectivity with degree constraints</vt:lpstr>
      <vt:lpstr>Natural LP with degree bounds</vt:lpstr>
      <vt:lpstr>Outline</vt:lpstr>
      <vt:lpstr>k½ integrality gap</vt:lpstr>
      <vt:lpstr>Minimum-degree k-arborescence:    Our approach</vt:lpstr>
      <vt:lpstr>Minimum-degree k-arborescence:    Our approach</vt:lpstr>
      <vt:lpstr>Minimum-degree k-arborescence:    Our approach</vt:lpstr>
      <vt:lpstr>Minimum-degree k-arborescence:    Our approach</vt:lpstr>
      <vt:lpstr>Open questions</vt:lpstr>
    </vt:vector>
  </TitlesOfParts>
  <Company>abc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Design with Degree Constraints</dc:title>
  <dc:creator>abc</dc:creator>
  <cp:lastModifiedBy>forensics</cp:lastModifiedBy>
  <cp:revision>17</cp:revision>
  <dcterms:created xsi:type="dcterms:W3CDTF">2011-08-02T14:36:35Z</dcterms:created>
  <dcterms:modified xsi:type="dcterms:W3CDTF">2022-07-25T18:52:37Z</dcterms:modified>
</cp:coreProperties>
</file>