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63" r:id="rId2"/>
    <p:sldId id="296" r:id="rId3"/>
    <p:sldId id="346" r:id="rId4"/>
    <p:sldId id="354" r:id="rId5"/>
    <p:sldId id="345" r:id="rId6"/>
    <p:sldId id="356" r:id="rId7"/>
    <p:sldId id="355" r:id="rId8"/>
    <p:sldId id="353" r:id="rId9"/>
    <p:sldId id="357" r:id="rId10"/>
    <p:sldId id="301" r:id="rId11"/>
    <p:sldId id="348" r:id="rId12"/>
    <p:sldId id="358" r:id="rId13"/>
    <p:sldId id="257" r:id="rId14"/>
    <p:sldId id="258" r:id="rId15"/>
    <p:sldId id="359" r:id="rId16"/>
    <p:sldId id="349" r:id="rId17"/>
    <p:sldId id="350" r:id="rId18"/>
    <p:sldId id="351" r:id="rId19"/>
    <p:sldId id="352" r:id="rId20"/>
    <p:sldId id="308" r:id="rId21"/>
    <p:sldId id="360" r:id="rId22"/>
    <p:sldId id="312" r:id="rId23"/>
    <p:sldId id="341" r:id="rId24"/>
    <p:sldId id="361" r:id="rId25"/>
    <p:sldId id="315" r:id="rId26"/>
    <p:sldId id="317" r:id="rId27"/>
    <p:sldId id="320" r:id="rId28"/>
    <p:sldId id="321" r:id="rId29"/>
    <p:sldId id="324" r:id="rId30"/>
    <p:sldId id="327" r:id="rId31"/>
    <p:sldId id="343" r:id="rId32"/>
    <p:sldId id="342" r:id="rId33"/>
    <p:sldId id="328" r:id="rId34"/>
    <p:sldId id="362" r:id="rId35"/>
    <p:sldId id="332" r:id="rId36"/>
    <p:sldId id="335" r:id="rId37"/>
    <p:sldId id="337" r:id="rId38"/>
    <p:sldId id="306" r:id="rId39"/>
  </p:sldIdLst>
  <p:sldSz cx="9144000" cy="6858000" type="screen4x3"/>
  <p:notesSz cx="6858000" cy="9144000"/>
  <p:custShowLst>
    <p:custShow name="Presenting the problems" id="0">
      <p:sldLst>
        <p:sld r:id="rId3"/>
        <p:sld r:id="rId4"/>
        <p:sld r:id="rId5"/>
        <p:sld r:id="rId6"/>
        <p:sld r:id="rId7"/>
        <p:sld r:id="rId8"/>
        <p:sld r:id="rId9"/>
        <p:sld r:id="rId10"/>
      </p:sldLst>
    </p:custShow>
    <p:custShow name="Greedy Algorithm" id="1">
      <p:sldLst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</p:sldLst>
    </p:custShow>
    <p:custShow name="Previous algorithm for DSF" id="2">
      <p:sldLst>
        <p:sld r:id="rId21"/>
        <p:sld r:id="rId22"/>
        <p:sld r:id="rId23"/>
      </p:sldLst>
    </p:custShow>
    <p:custShow name="Our algorithms" id="3">
      <p:sldLst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CC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CC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CC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CC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CC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000" kern="1200">
        <a:solidFill>
          <a:srgbClr val="0000CC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000" kern="1200">
        <a:solidFill>
          <a:srgbClr val="0000CC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000" kern="1200">
        <a:solidFill>
          <a:srgbClr val="0000CC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000" kern="1200">
        <a:solidFill>
          <a:srgbClr val="0000CC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CCFFFF"/>
    <a:srgbClr val="CC3300"/>
    <a:srgbClr val="FF9900"/>
    <a:srgbClr val="00CC99"/>
    <a:srgbClr val="00B000"/>
    <a:srgbClr val="339D33"/>
    <a:srgbClr val="3FB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87758" autoAdjust="0"/>
  </p:normalViewPr>
  <p:slideViewPr>
    <p:cSldViewPr>
      <p:cViewPr varScale="1">
        <p:scale>
          <a:sx n="77" d="100"/>
          <a:sy n="77" d="100"/>
        </p:scale>
        <p:origin x="16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B043AA3-0845-41AF-B946-7179E563901E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2864179-A8F3-4735-ACC1-4DB6CBC0159B}" type="slidenum">
              <a:rPr lang="he-IL" altLang="en-US" sz="12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[RZ 00] - Robin and Zelikovsky</a:t>
            </a:r>
          </a:p>
          <a:p>
            <a:pPr eaLnBrk="1" hangingPunct="1"/>
            <a:r>
              <a:rPr lang="en-US" altLang="en-US" smtClean="0"/>
              <a:t>[CCCDG 99] - Charikar, Chekuri, Cheung, Dai and Goel</a:t>
            </a:r>
          </a:p>
          <a:p>
            <a:pPr eaLnBrk="1" hangingPunct="1"/>
            <a:r>
              <a:rPr lang="en-US" altLang="en-US" smtClean="0"/>
              <a:t>[G 05] - Garg</a:t>
            </a:r>
          </a:p>
          <a:p>
            <a:pPr eaLnBrk="1" hangingPunct="1"/>
            <a:r>
              <a:rPr lang="en-US" altLang="en-US" smtClean="0"/>
              <a:t>[AKR 95] – Agrawal,  Klein and Ravi</a:t>
            </a:r>
          </a:p>
          <a:p>
            <a:pPr eaLnBrk="1" hangingPunct="1"/>
            <a:r>
              <a:rPr lang="en-US" altLang="en-US" smtClean="0"/>
              <a:t>[CEGS 08] – Chekuri, Even, Gupta and Segev</a:t>
            </a:r>
          </a:p>
          <a:p>
            <a:pPr eaLnBrk="1" hangingPunct="1"/>
            <a:r>
              <a:rPr lang="en-US" altLang="en-US" smtClean="0"/>
              <a:t>[GHNR 07] – Gupta, Hajiaghayi, Nagarajan and Ravi</a:t>
            </a:r>
          </a:p>
          <a:p>
            <a:pPr eaLnBrk="1" hangingPunct="1"/>
            <a:r>
              <a:rPr lang="en-US" altLang="en-US" smtClean="0"/>
              <a:t>[J 01] - Jain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AC057CC-CD90-43EF-A069-654A86118944}" type="slidenum">
              <a:rPr lang="he-IL" altLang="en-US" sz="12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374FBD0-54CF-4399-B41E-B8EB6F3124F3}" type="slidenum">
              <a:rPr lang="he-IL" altLang="en-US" sz="120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[KR 93] – Klein and Ravi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D2B799A-BAE4-4174-8ED1-82141C0BE3C0}" type="slidenum">
              <a:rPr lang="he-IL" altLang="en-US" sz="1200">
                <a:solidFill>
                  <a:schemeClr val="tx1"/>
                </a:solidFill>
              </a:rPr>
              <a:pPr eaLnBrk="1" hangingPunct="1"/>
              <a:t>20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[CEGS 08] – Chekuri, Even, Gupta and Segev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187EE46-A8E0-4163-B00D-F238F2EF9FA7}" type="slidenum">
              <a:rPr lang="he-IL" altLang="en-US" sz="1200">
                <a:solidFill>
                  <a:schemeClr val="tx1"/>
                </a:solidFill>
              </a:rPr>
              <a:pPr eaLnBrk="1" hangingPunct="1"/>
              <a:t>22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[CEGS 08] – Chekuri, Even, Gupta and Segev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04C56D1-7083-41C3-BEAD-506DBC5B1B27}" type="slidenum">
              <a:rPr lang="he-IL" altLang="en-US" sz="1200">
                <a:solidFill>
                  <a:schemeClr val="tx1"/>
                </a:solidFill>
              </a:rPr>
              <a:pPr eaLnBrk="1" hangingPunct="1"/>
              <a:t>35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[CEGS 08] – Chekuri, Even, Gupta and Segev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7B447D5-C5E1-409D-940E-804495CC37EA}" type="slidenum">
              <a:rPr lang="he-IL" altLang="en-US" sz="1200">
                <a:solidFill>
                  <a:schemeClr val="tx1"/>
                </a:solidFill>
              </a:rPr>
              <a:pPr eaLnBrk="1" hangingPunct="1"/>
              <a:t>37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[DK 99] – Doddis and Khana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E7A85-BB7F-43E1-A461-F4C1CA9076C3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13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B0AE1-D2CB-4252-B43B-0B9FD17509B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98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66DB8-2A10-4F82-B43F-69ACB94B4CD0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404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785CC-EFD5-42D6-9E19-9E9F9855A0C9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566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B38F8-8CA4-4D1B-9C1F-45DA1B413835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55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D6E69-C8C8-4811-8228-7FA47DF14569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06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4CC679-135B-43F3-8E3B-23AA5925410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19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FBF70-165A-42E4-AB3B-A86BB0985590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50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43BD2-1BED-4442-8D03-6B1D1EEC28D2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29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EA427-E8E9-4473-B114-F6BBD261817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71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FCF37-2C1F-475E-8CD6-5D6BD02DE754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00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AD9E3-646A-4D7F-BC41-26B4A6FF8735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9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6153D-8BC7-4C41-92B4-2FD573E4763C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60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2C29B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817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F4B6848-9480-4ADF-AF61-4A6250587273}" type="slidenum">
              <a:rPr lang="he-IL" altLang="en-US"/>
              <a:pPr/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762000" y="838200"/>
            <a:ext cx="4724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Approximating the directed Steiner forest problem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Feldman, Kortsarz, Nutov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F5FB528-1100-4D4E-A08C-CC4B59EA84C3}" type="slidenum">
              <a:rPr lang="he-IL" alt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74C618F-1459-499A-9201-BE55C0249C10}" type="slidenum">
              <a:rPr lang="he-IL" altLang="en-US" sz="14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15950" y="5397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Covering Problems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611188" y="908050"/>
            <a:ext cx="80883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Instance:</a:t>
            </a:r>
            <a:r>
              <a:rPr lang="en-US" altLang="en-US" sz="2400">
                <a:solidFill>
                  <a:schemeClr val="tx1"/>
                </a:solidFill>
              </a:rPr>
              <a:t> A groundset </a:t>
            </a:r>
            <a:r>
              <a:rPr lang="en-US" altLang="en-US" sz="2400" i="1">
                <a:solidFill>
                  <a:schemeClr val="tx1"/>
                </a:solidFill>
              </a:rPr>
              <a:t>S</a:t>
            </a:r>
            <a:r>
              <a:rPr lang="en-US" altLang="en-US" sz="2400">
                <a:solidFill>
                  <a:schemeClr val="tx1"/>
                </a:solidFill>
              </a:rPr>
              <a:t>, integral functions </a:t>
            </a:r>
            <a:r>
              <a:rPr lang="en-US" altLang="en-US" sz="2400" i="1">
                <a:solidFill>
                  <a:schemeClr val="tx1"/>
                </a:solidFill>
              </a:rPr>
              <a:t>ν</a:t>
            </a:r>
            <a:r>
              <a:rPr lang="en-US" altLang="en-US" sz="2400">
                <a:solidFill>
                  <a:schemeClr val="tx1"/>
                </a:solidFill>
              </a:rPr>
              <a:t>,</a:t>
            </a:r>
            <a:r>
              <a:rPr lang="en-US" altLang="en-US" sz="2400" i="1">
                <a:solidFill>
                  <a:schemeClr val="tx1"/>
                </a:solidFill>
              </a:rPr>
              <a:t>c</a:t>
            </a:r>
            <a:r>
              <a:rPr lang="en-US" altLang="en-US" sz="2400">
                <a:solidFill>
                  <a:schemeClr val="tx1"/>
                </a:solidFill>
              </a:rPr>
              <a:t> on 2</a:t>
            </a:r>
            <a:r>
              <a:rPr lang="en-US" altLang="en-US" sz="2400" i="1" baseline="30000">
                <a:solidFill>
                  <a:schemeClr val="tx1"/>
                </a:solidFill>
              </a:rPr>
              <a:t>S</a:t>
            </a:r>
            <a:r>
              <a:rPr lang="en-US" altLang="en-US" sz="240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Objective:</a:t>
            </a:r>
            <a:r>
              <a:rPr lang="en-US" altLang="en-US" sz="2400">
                <a:solidFill>
                  <a:schemeClr val="tx1"/>
                </a:solidFill>
              </a:rPr>
              <a:t> Partial cover </a:t>
            </a:r>
            <a:r>
              <a:rPr lang="en-US" altLang="en-US" sz="2400" i="1">
                <a:solidFill>
                  <a:schemeClr val="tx1"/>
                </a:solidFill>
              </a:rPr>
              <a:t>X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 i="1">
                <a:solidFill>
                  <a:schemeClr val="tx1"/>
                </a:solidFill>
              </a:rPr>
              <a:t>S</a:t>
            </a:r>
            <a:r>
              <a:rPr lang="en-US" altLang="en-US" sz="2400">
                <a:solidFill>
                  <a:schemeClr val="tx1"/>
                </a:solidFill>
              </a:rPr>
              <a:t> with </a:t>
            </a:r>
            <a:r>
              <a:rPr lang="en-US" altLang="en-US" sz="2400" i="1">
                <a:solidFill>
                  <a:schemeClr val="tx1"/>
                </a:solidFill>
              </a:rPr>
              <a:t>ν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X</a:t>
            </a:r>
            <a:r>
              <a:rPr lang="en-US" altLang="en-US" sz="2400">
                <a:solidFill>
                  <a:schemeClr val="tx1"/>
                </a:solidFill>
              </a:rPr>
              <a:t>) = 0</a:t>
            </a:r>
            <a:r>
              <a:rPr lang="en-US" altLang="en-US" sz="2400"/>
              <a:t> </a:t>
            </a:r>
            <a:r>
              <a:rPr lang="en-US" altLang="en-US" sz="2400">
                <a:solidFill>
                  <a:schemeClr val="tx1"/>
                </a:solidFill>
              </a:rPr>
              <a:t>and </a:t>
            </a:r>
            <a:r>
              <a:rPr lang="en-US" altLang="en-US" sz="2400" i="1">
                <a:solidFill>
                  <a:schemeClr val="tx1"/>
                </a:solidFill>
              </a:rPr>
              <a:t>c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X</a:t>
            </a:r>
            <a:r>
              <a:rPr lang="en-US" altLang="en-US" sz="2400">
                <a:solidFill>
                  <a:schemeClr val="tx1"/>
                </a:solidFill>
              </a:rPr>
              <a:t>)</a:t>
            </a:r>
            <a:r>
              <a:rPr lang="en-US" altLang="en-US" sz="2400"/>
              <a:t> </a:t>
            </a:r>
            <a:r>
              <a:rPr lang="en-US" altLang="en-US" sz="2400">
                <a:solidFill>
                  <a:schemeClr val="tx1"/>
                </a:solidFill>
              </a:rPr>
              <a:t>minimum.</a:t>
            </a:r>
            <a:endParaRPr lang="en-US" altLang="en-US" sz="2400" i="1">
              <a:solidFill>
                <a:schemeClr val="tx1"/>
              </a:solidFill>
            </a:endParaRP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611188" y="1773238"/>
            <a:ext cx="8820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i="1">
                <a:solidFill>
                  <a:schemeClr val="tx1"/>
                </a:solidFill>
              </a:rPr>
              <a:t>ν</a:t>
            </a:r>
            <a:r>
              <a:rPr lang="en-US" altLang="en-US" sz="2400" i="1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</a:rPr>
              <a:t>– the </a:t>
            </a:r>
            <a:r>
              <a:rPr lang="en-US" altLang="en-US" sz="2400" b="1">
                <a:solidFill>
                  <a:schemeClr val="tx1"/>
                </a:solidFill>
              </a:rPr>
              <a:t>deficiency</a:t>
            </a:r>
            <a:r>
              <a:rPr lang="en-US" altLang="en-US" sz="2400">
                <a:solidFill>
                  <a:schemeClr val="tx1"/>
                </a:solidFill>
              </a:rPr>
              <a:t> function (measures distance to feasibility)</a:t>
            </a:r>
            <a:endParaRPr lang="en-US" altLang="en-US" sz="2400" i="1">
              <a:solidFill>
                <a:schemeClr val="tx1"/>
              </a:solidFill>
            </a:endParaRP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611188" y="2136775"/>
            <a:ext cx="807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i="1">
                <a:solidFill>
                  <a:schemeClr val="tx1"/>
                </a:solidFill>
              </a:rPr>
              <a:t>c</a:t>
            </a:r>
            <a:r>
              <a:rPr lang="en-US" altLang="en-US" sz="2400" i="1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</a:rPr>
              <a:t>– the </a:t>
            </a:r>
            <a:r>
              <a:rPr lang="en-US" altLang="en-US" sz="2400" b="1">
                <a:solidFill>
                  <a:schemeClr val="tx1"/>
                </a:solidFill>
              </a:rPr>
              <a:t>cost </a:t>
            </a:r>
            <a:r>
              <a:rPr lang="en-US" altLang="en-US" sz="2400">
                <a:solidFill>
                  <a:schemeClr val="tx1"/>
                </a:solidFill>
              </a:rPr>
              <a:t>function.</a:t>
            </a:r>
            <a:endParaRPr lang="en-US" altLang="en-US" sz="2400" i="1">
              <a:solidFill>
                <a:schemeClr val="tx1"/>
              </a:solidFill>
            </a:endParaRPr>
          </a:p>
        </p:txBody>
      </p:sp>
      <p:sp>
        <p:nvSpPr>
          <p:cNvPr id="78867" name="Line 19"/>
          <p:cNvSpPr>
            <a:spLocks noChangeShapeType="1"/>
          </p:cNvSpPr>
          <p:nvPr/>
        </p:nvSpPr>
        <p:spPr bwMode="auto">
          <a:xfrm>
            <a:off x="757238" y="3363913"/>
            <a:ext cx="4724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615950" y="2717800"/>
            <a:ext cx="7772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Example 1: Set-Cover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639763" y="3462338"/>
            <a:ext cx="7461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Instance:</a:t>
            </a:r>
            <a:r>
              <a:rPr lang="en-US" altLang="en-US" sz="2400">
                <a:solidFill>
                  <a:schemeClr val="tx1"/>
                </a:solidFill>
              </a:rPr>
              <a:t> A universe </a:t>
            </a:r>
            <a:r>
              <a:rPr lang="en-US" altLang="en-US" sz="2400" i="1">
                <a:solidFill>
                  <a:schemeClr val="tx1"/>
                </a:solidFill>
              </a:rPr>
              <a:t>U</a:t>
            </a:r>
            <a:r>
              <a:rPr lang="en-US" altLang="en-US" sz="2400">
                <a:solidFill>
                  <a:schemeClr val="tx1"/>
                </a:solidFill>
              </a:rPr>
              <a:t> and a set </a:t>
            </a:r>
            <a:r>
              <a:rPr lang="en-US" altLang="en-US" sz="2400" i="1">
                <a:solidFill>
                  <a:schemeClr val="tx1"/>
                </a:solidFill>
              </a:rPr>
              <a:t>S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 2</a:t>
            </a:r>
            <a:r>
              <a:rPr lang="en-US" altLang="en-US" sz="2400" i="1" baseline="30000">
                <a:solidFill>
                  <a:schemeClr val="tx1"/>
                </a:solidFill>
                <a:sym typeface="Symbol" panose="05050102010706020507" pitchFamily="18" charset="2"/>
              </a:rPr>
              <a:t>U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and cost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c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) for every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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 i="1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Objective:</a:t>
            </a:r>
            <a:r>
              <a:rPr lang="en-US" altLang="en-US" sz="2400">
                <a:solidFill>
                  <a:schemeClr val="tx1"/>
                </a:solidFill>
              </a:rPr>
              <a:t> Find </a:t>
            </a:r>
            <a:r>
              <a:rPr lang="en-US" altLang="en-US" sz="2400" i="1">
                <a:solidFill>
                  <a:schemeClr val="tx1"/>
                </a:solidFill>
              </a:rPr>
              <a:t>X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 i="1">
                <a:solidFill>
                  <a:schemeClr val="tx1"/>
                </a:solidFill>
              </a:rPr>
              <a:t>S</a:t>
            </a:r>
            <a:r>
              <a:rPr lang="en-US" altLang="en-US" sz="2400">
                <a:solidFill>
                  <a:schemeClr val="tx1"/>
                </a:solidFill>
              </a:rPr>
              <a:t> of</a:t>
            </a:r>
            <a:r>
              <a:rPr lang="en-US" altLang="en-US" sz="2400"/>
              <a:t> </a:t>
            </a:r>
            <a:r>
              <a:rPr lang="en-US" altLang="en-US" sz="2400">
                <a:solidFill>
                  <a:schemeClr val="tx1"/>
                </a:solidFill>
              </a:rPr>
              <a:t>minimum cost such that:</a:t>
            </a:r>
          </a:p>
        </p:txBody>
      </p:sp>
      <p:graphicFrame>
        <p:nvGraphicFramePr>
          <p:cNvPr id="78870" name="Object 22"/>
          <p:cNvGraphicFramePr>
            <a:graphicFrameLocks noChangeAspect="1"/>
          </p:cNvGraphicFramePr>
          <p:nvPr>
            <p:ph idx="1"/>
          </p:nvPr>
        </p:nvGraphicFramePr>
        <p:xfrm>
          <a:off x="3492500" y="4733925"/>
          <a:ext cx="17287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משוואה" r:id="rId3" imgW="558720" imgH="342720" progId="Equation.3">
                  <p:embed/>
                </p:oleObj>
              </mc:Choice>
              <mc:Fallback>
                <p:oleObj name="משוואה" r:id="rId3" imgW="558720" imgH="34272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733925"/>
                        <a:ext cx="17287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611188" y="5302250"/>
            <a:ext cx="8820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i="1">
                <a:solidFill>
                  <a:schemeClr val="tx1"/>
                </a:solidFill>
              </a:rPr>
              <a:t>ν</a:t>
            </a:r>
            <a:r>
              <a:rPr lang="en-US" altLang="en-US" sz="2400" i="1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</a:rPr>
              <a:t>– The number of items of </a:t>
            </a:r>
            <a:r>
              <a:rPr lang="en-US" altLang="en-US" sz="2400" i="1">
                <a:solidFill>
                  <a:schemeClr val="tx1"/>
                </a:solidFill>
              </a:rPr>
              <a:t>U</a:t>
            </a:r>
            <a:r>
              <a:rPr lang="en-US" altLang="en-US" sz="2400">
                <a:solidFill>
                  <a:schemeClr val="tx1"/>
                </a:solidFill>
              </a:rPr>
              <a:t> not covered by any set of </a:t>
            </a:r>
            <a:r>
              <a:rPr lang="en-US" altLang="en-US" sz="2400" i="1">
                <a:solidFill>
                  <a:schemeClr val="tx1"/>
                </a:solidFill>
              </a:rPr>
              <a:t>X</a:t>
            </a:r>
            <a:r>
              <a:rPr lang="en-US" altLang="en-US" sz="2400">
                <a:solidFill>
                  <a:schemeClr val="tx1"/>
                </a:solidFill>
              </a:rPr>
              <a:t>.</a:t>
            </a:r>
            <a:endParaRPr lang="en-US" altLang="en-US" sz="2400" i="1">
              <a:solidFill>
                <a:schemeClr val="tx1"/>
              </a:solidFill>
            </a:endParaRP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611188" y="5665788"/>
            <a:ext cx="807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i="1">
                <a:solidFill>
                  <a:schemeClr val="tx1"/>
                </a:solidFill>
              </a:rPr>
              <a:t>c</a:t>
            </a:r>
            <a:r>
              <a:rPr lang="en-US" altLang="en-US" sz="2400" i="1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</a:rPr>
              <a:t>– The total cost of sets in </a:t>
            </a:r>
            <a:r>
              <a:rPr lang="en-US" altLang="en-US" sz="2400" i="1">
                <a:solidFill>
                  <a:schemeClr val="tx1"/>
                </a:solidFill>
              </a:rPr>
              <a:t>X</a:t>
            </a:r>
            <a:r>
              <a:rPr lang="en-US" altLang="en-US" sz="2400">
                <a:solidFill>
                  <a:schemeClr val="tx1"/>
                </a:solidFill>
              </a:rPr>
              <a:t>.</a:t>
            </a:r>
            <a:endParaRPr lang="en-US" altLang="en-US" sz="2400" i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/>
      <p:bldP spid="78855" grpId="0"/>
      <p:bldP spid="78856" grpId="0"/>
      <p:bldP spid="78868" grpId="0"/>
      <p:bldP spid="78869" grpId="0"/>
      <p:bldP spid="78873" grpId="0"/>
      <p:bldP spid="788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B7EF535-B21F-4923-ABE2-7D179DEDF90A}" type="slidenum">
              <a:rPr lang="he-IL" altLang="en-US" sz="14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281987" cy="792162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2: Minimum Steiner Tree with Node Costs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647700" y="981075"/>
            <a:ext cx="7453313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519238" indent="-1519238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tx1"/>
                </a:solidFill>
              </a:rPr>
              <a:t>Instance:</a:t>
            </a:r>
            <a:r>
              <a:rPr lang="en-US" altLang="en-US" sz="2400">
                <a:solidFill>
                  <a:schemeClr val="tx1"/>
                </a:solidFill>
              </a:rPr>
              <a:t> A graph </a:t>
            </a:r>
            <a:r>
              <a:rPr lang="en-US" altLang="en-US" sz="2400" i="1">
                <a:solidFill>
                  <a:schemeClr val="tx1"/>
                </a:solidFill>
              </a:rPr>
              <a:t>G=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V,E</a:t>
            </a:r>
            <a:r>
              <a:rPr lang="en-US" altLang="en-US" sz="2400">
                <a:solidFill>
                  <a:schemeClr val="tx1"/>
                </a:solidFill>
              </a:rPr>
              <a:t>), a set </a:t>
            </a:r>
            <a:r>
              <a:rPr lang="en-US" altLang="en-US" sz="2400" i="1">
                <a:solidFill>
                  <a:schemeClr val="tx1"/>
                </a:solidFill>
              </a:rPr>
              <a:t>U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V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of terminals</a:t>
            </a:r>
            <a:r>
              <a:rPr lang="en-US" altLang="en-US" sz="2400" i="1">
                <a:solidFill>
                  <a:schemeClr val="tx1"/>
                </a:solidFill>
              </a:rPr>
              <a:t>, </a:t>
            </a:r>
            <a:r>
              <a:rPr lang="en-US" altLang="en-US" sz="2400">
                <a:solidFill>
                  <a:schemeClr val="tx1"/>
                </a:solidFill>
              </a:rPr>
              <a:t>cost </a:t>
            </a:r>
            <a:r>
              <a:rPr lang="en-US" altLang="en-US" sz="2400" i="1">
                <a:solidFill>
                  <a:schemeClr val="tx1"/>
                </a:solidFill>
              </a:rPr>
              <a:t>c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s</a:t>
            </a:r>
            <a:r>
              <a:rPr lang="en-US" altLang="en-US" sz="2400">
                <a:solidFill>
                  <a:schemeClr val="tx1"/>
                </a:solidFill>
              </a:rPr>
              <a:t>) for each node in </a:t>
            </a:r>
            <a:r>
              <a:rPr lang="en-US" altLang="en-US" sz="2400" i="1">
                <a:solidFill>
                  <a:schemeClr val="tx1"/>
                </a:solidFill>
              </a:rPr>
              <a:t>V-U</a:t>
            </a:r>
            <a:r>
              <a:rPr lang="en-US" altLang="en-US" sz="240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Objective:</a:t>
            </a:r>
            <a:r>
              <a:rPr lang="en-US" altLang="en-US" sz="2400">
                <a:solidFill>
                  <a:schemeClr val="tx1"/>
                </a:solidFill>
              </a:rPr>
              <a:t>  Find a min-cost subtree </a:t>
            </a:r>
            <a:r>
              <a:rPr lang="en-US" altLang="en-US" sz="2400" i="1">
                <a:solidFill>
                  <a:schemeClr val="tx1"/>
                </a:solidFill>
              </a:rPr>
              <a:t>T</a:t>
            </a:r>
            <a:r>
              <a:rPr lang="en-US" altLang="en-US" sz="2400">
                <a:solidFill>
                  <a:schemeClr val="tx1"/>
                </a:solidFill>
              </a:rPr>
              <a:t> of </a:t>
            </a:r>
            <a:r>
              <a:rPr lang="en-US" altLang="en-US" sz="2400" i="1">
                <a:solidFill>
                  <a:schemeClr val="tx1"/>
                </a:solidFill>
              </a:rPr>
              <a:t>G</a:t>
            </a:r>
            <a:r>
              <a:rPr lang="en-US" altLang="en-US" sz="2400">
                <a:solidFill>
                  <a:schemeClr val="tx1"/>
                </a:solidFill>
              </a:rPr>
              <a:t> containing </a:t>
            </a:r>
            <a:r>
              <a:rPr lang="en-US" altLang="en-US" sz="2400" i="1">
                <a:solidFill>
                  <a:schemeClr val="tx1"/>
                </a:solidFill>
              </a:rPr>
              <a:t>U</a:t>
            </a:r>
            <a:r>
              <a:rPr lang="en-US" altLang="en-US" sz="2400">
                <a:solidFill>
                  <a:schemeClr val="tx1"/>
                </a:solidFill>
              </a:rPr>
              <a:t>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60475" y="2492375"/>
            <a:ext cx="3527425" cy="2109788"/>
            <a:chOff x="521" y="1570"/>
            <a:chExt cx="2222" cy="1329"/>
          </a:xfrm>
        </p:grpSpPr>
        <p:sp>
          <p:nvSpPr>
            <p:cNvPr id="21553" name="Oval 5"/>
            <p:cNvSpPr>
              <a:spLocks noChangeArrowheads="1"/>
            </p:cNvSpPr>
            <p:nvPr/>
          </p:nvSpPr>
          <p:spPr bwMode="auto">
            <a:xfrm>
              <a:off x="609" y="2137"/>
              <a:ext cx="263" cy="2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54" name="Text Box 6"/>
            <p:cNvSpPr txBox="1">
              <a:spLocks noChangeArrowheads="1"/>
            </p:cNvSpPr>
            <p:nvPr/>
          </p:nvSpPr>
          <p:spPr bwMode="auto">
            <a:xfrm>
              <a:off x="645" y="2154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55" name="Text Box 7"/>
            <p:cNvSpPr txBox="1">
              <a:spLocks noChangeArrowheads="1"/>
            </p:cNvSpPr>
            <p:nvPr/>
          </p:nvSpPr>
          <p:spPr bwMode="auto">
            <a:xfrm>
              <a:off x="657" y="213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556" name="Text Box 8"/>
            <p:cNvSpPr txBox="1">
              <a:spLocks noChangeArrowheads="1"/>
            </p:cNvSpPr>
            <p:nvPr/>
          </p:nvSpPr>
          <p:spPr bwMode="auto">
            <a:xfrm>
              <a:off x="1112" y="1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57" name="Oval 9"/>
            <p:cNvSpPr>
              <a:spLocks noChangeArrowheads="1"/>
            </p:cNvSpPr>
            <p:nvPr/>
          </p:nvSpPr>
          <p:spPr bwMode="auto">
            <a:xfrm>
              <a:off x="1077" y="1739"/>
              <a:ext cx="263" cy="245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58" name="Text Box 10"/>
            <p:cNvSpPr txBox="1">
              <a:spLocks noChangeArrowheads="1"/>
            </p:cNvSpPr>
            <p:nvPr/>
          </p:nvSpPr>
          <p:spPr bwMode="auto">
            <a:xfrm>
              <a:off x="1110" y="172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1559" name="Oval 11"/>
            <p:cNvSpPr>
              <a:spLocks noChangeArrowheads="1"/>
            </p:cNvSpPr>
            <p:nvPr/>
          </p:nvSpPr>
          <p:spPr bwMode="auto">
            <a:xfrm>
              <a:off x="1077" y="2473"/>
              <a:ext cx="263" cy="24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60" name="Text Box 12"/>
            <p:cNvSpPr txBox="1">
              <a:spLocks noChangeArrowheads="1"/>
            </p:cNvSpPr>
            <p:nvPr/>
          </p:nvSpPr>
          <p:spPr bwMode="auto">
            <a:xfrm>
              <a:off x="1112" y="249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61" name="Text Box 13"/>
            <p:cNvSpPr txBox="1">
              <a:spLocks noChangeArrowheads="1"/>
            </p:cNvSpPr>
            <p:nvPr/>
          </p:nvSpPr>
          <p:spPr bwMode="auto">
            <a:xfrm>
              <a:off x="1110" y="244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1562" name="Text Box 14"/>
            <p:cNvSpPr txBox="1">
              <a:spLocks noChangeArrowheads="1"/>
            </p:cNvSpPr>
            <p:nvPr/>
          </p:nvSpPr>
          <p:spPr bwMode="auto">
            <a:xfrm>
              <a:off x="1785" y="249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63" name="Oval 15"/>
            <p:cNvSpPr>
              <a:spLocks noChangeArrowheads="1"/>
            </p:cNvSpPr>
            <p:nvPr/>
          </p:nvSpPr>
          <p:spPr bwMode="auto">
            <a:xfrm>
              <a:off x="1749" y="2473"/>
              <a:ext cx="263" cy="245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64" name="Text Box 16"/>
            <p:cNvSpPr txBox="1">
              <a:spLocks noChangeArrowheads="1"/>
            </p:cNvSpPr>
            <p:nvPr/>
          </p:nvSpPr>
          <p:spPr bwMode="auto">
            <a:xfrm>
              <a:off x="1791" y="2448"/>
              <a:ext cx="1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1565" name="Oval 17"/>
            <p:cNvSpPr>
              <a:spLocks noChangeArrowheads="1"/>
            </p:cNvSpPr>
            <p:nvPr/>
          </p:nvSpPr>
          <p:spPr bwMode="auto">
            <a:xfrm>
              <a:off x="2480" y="2137"/>
              <a:ext cx="263" cy="24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66" name="Text Box 18"/>
            <p:cNvSpPr txBox="1">
              <a:spLocks noChangeArrowheads="1"/>
            </p:cNvSpPr>
            <p:nvPr/>
          </p:nvSpPr>
          <p:spPr bwMode="auto">
            <a:xfrm>
              <a:off x="2516" y="2154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67" name="Text Box 19"/>
            <p:cNvSpPr txBox="1">
              <a:spLocks noChangeArrowheads="1"/>
            </p:cNvSpPr>
            <p:nvPr/>
          </p:nvSpPr>
          <p:spPr bwMode="auto">
            <a:xfrm>
              <a:off x="2516" y="213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1568" name="Oval 20"/>
            <p:cNvSpPr>
              <a:spLocks noChangeArrowheads="1"/>
            </p:cNvSpPr>
            <p:nvPr/>
          </p:nvSpPr>
          <p:spPr bwMode="auto">
            <a:xfrm>
              <a:off x="1749" y="2137"/>
              <a:ext cx="263" cy="2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69" name="Text Box 21"/>
            <p:cNvSpPr txBox="1">
              <a:spLocks noChangeArrowheads="1"/>
            </p:cNvSpPr>
            <p:nvPr/>
          </p:nvSpPr>
          <p:spPr bwMode="auto">
            <a:xfrm>
              <a:off x="1784" y="2154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70" name="Text Box 22"/>
            <p:cNvSpPr txBox="1">
              <a:spLocks noChangeArrowheads="1"/>
            </p:cNvSpPr>
            <p:nvPr/>
          </p:nvSpPr>
          <p:spPr bwMode="auto">
            <a:xfrm>
              <a:off x="1791" y="213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1571" name="Line 23"/>
            <p:cNvSpPr>
              <a:spLocks noChangeShapeType="1"/>
            </p:cNvSpPr>
            <p:nvPr/>
          </p:nvSpPr>
          <p:spPr bwMode="auto">
            <a:xfrm flipH="1">
              <a:off x="843" y="1922"/>
              <a:ext cx="263" cy="2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72" name="Line 24"/>
            <p:cNvSpPr>
              <a:spLocks noChangeShapeType="1"/>
            </p:cNvSpPr>
            <p:nvPr/>
          </p:nvSpPr>
          <p:spPr bwMode="auto">
            <a:xfrm>
              <a:off x="843" y="2351"/>
              <a:ext cx="263" cy="1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73" name="Line 25"/>
            <p:cNvSpPr>
              <a:spLocks noChangeShapeType="1"/>
            </p:cNvSpPr>
            <p:nvPr/>
          </p:nvSpPr>
          <p:spPr bwMode="auto">
            <a:xfrm>
              <a:off x="1340" y="2595"/>
              <a:ext cx="40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74" name="Line 26"/>
            <p:cNvSpPr>
              <a:spLocks noChangeShapeType="1"/>
            </p:cNvSpPr>
            <p:nvPr/>
          </p:nvSpPr>
          <p:spPr bwMode="auto">
            <a:xfrm flipV="1">
              <a:off x="1311" y="2290"/>
              <a:ext cx="438" cy="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75" name="Line 27"/>
            <p:cNvSpPr>
              <a:spLocks noChangeShapeType="1"/>
            </p:cNvSpPr>
            <p:nvPr/>
          </p:nvSpPr>
          <p:spPr bwMode="auto">
            <a:xfrm>
              <a:off x="1895" y="2381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76" name="Line 28"/>
            <p:cNvSpPr>
              <a:spLocks noChangeShapeType="1"/>
            </p:cNvSpPr>
            <p:nvPr/>
          </p:nvSpPr>
          <p:spPr bwMode="auto">
            <a:xfrm flipV="1">
              <a:off x="2012" y="2320"/>
              <a:ext cx="497" cy="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77" name="Line 29"/>
            <p:cNvSpPr>
              <a:spLocks noChangeShapeType="1"/>
            </p:cNvSpPr>
            <p:nvPr/>
          </p:nvSpPr>
          <p:spPr bwMode="auto">
            <a:xfrm flipH="1">
              <a:off x="2012" y="2259"/>
              <a:ext cx="4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78" name="Line 30"/>
            <p:cNvSpPr>
              <a:spLocks noChangeShapeType="1"/>
            </p:cNvSpPr>
            <p:nvPr/>
          </p:nvSpPr>
          <p:spPr bwMode="auto">
            <a:xfrm flipH="1">
              <a:off x="872" y="2259"/>
              <a:ext cx="87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79" name="Line 31"/>
            <p:cNvSpPr>
              <a:spLocks noChangeShapeType="1"/>
            </p:cNvSpPr>
            <p:nvPr/>
          </p:nvSpPr>
          <p:spPr bwMode="auto">
            <a:xfrm>
              <a:off x="1340" y="1861"/>
              <a:ext cx="1199" cy="3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80" name="Oval 32"/>
            <p:cNvSpPr>
              <a:spLocks noChangeArrowheads="1"/>
            </p:cNvSpPr>
            <p:nvPr/>
          </p:nvSpPr>
          <p:spPr bwMode="auto">
            <a:xfrm>
              <a:off x="1927" y="1586"/>
              <a:ext cx="261" cy="2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81" name="Text Box 33"/>
            <p:cNvSpPr txBox="1">
              <a:spLocks noChangeArrowheads="1"/>
            </p:cNvSpPr>
            <p:nvPr/>
          </p:nvSpPr>
          <p:spPr bwMode="auto">
            <a:xfrm>
              <a:off x="1962" y="1603"/>
              <a:ext cx="1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82" name="Text Box 34"/>
            <p:cNvSpPr txBox="1">
              <a:spLocks noChangeArrowheads="1"/>
            </p:cNvSpPr>
            <p:nvPr/>
          </p:nvSpPr>
          <p:spPr bwMode="auto">
            <a:xfrm>
              <a:off x="1927" y="157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1583" name="Line 35"/>
            <p:cNvSpPr>
              <a:spLocks noChangeShapeType="1"/>
            </p:cNvSpPr>
            <p:nvPr/>
          </p:nvSpPr>
          <p:spPr bwMode="auto">
            <a:xfrm flipV="1">
              <a:off x="1311" y="1708"/>
              <a:ext cx="614" cy="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84" name="Text Box 36"/>
            <p:cNvSpPr txBox="1">
              <a:spLocks noChangeArrowheads="1"/>
            </p:cNvSpPr>
            <p:nvPr/>
          </p:nvSpPr>
          <p:spPr bwMode="auto">
            <a:xfrm>
              <a:off x="556" y="2611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85" name="Oval 37"/>
            <p:cNvSpPr>
              <a:spLocks noChangeArrowheads="1"/>
            </p:cNvSpPr>
            <p:nvPr/>
          </p:nvSpPr>
          <p:spPr bwMode="auto">
            <a:xfrm>
              <a:off x="521" y="2595"/>
              <a:ext cx="263" cy="245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86" name="Text Box 38"/>
            <p:cNvSpPr txBox="1">
              <a:spLocks noChangeArrowheads="1"/>
            </p:cNvSpPr>
            <p:nvPr/>
          </p:nvSpPr>
          <p:spPr bwMode="auto">
            <a:xfrm>
              <a:off x="566" y="258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1587" name="Line 39"/>
            <p:cNvSpPr>
              <a:spLocks noChangeShapeType="1"/>
            </p:cNvSpPr>
            <p:nvPr/>
          </p:nvSpPr>
          <p:spPr bwMode="auto">
            <a:xfrm flipV="1">
              <a:off x="667" y="2381"/>
              <a:ext cx="29" cy="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88" name="Line 40"/>
            <p:cNvSpPr>
              <a:spLocks noChangeShapeType="1"/>
            </p:cNvSpPr>
            <p:nvPr/>
          </p:nvSpPr>
          <p:spPr bwMode="auto">
            <a:xfrm flipV="1">
              <a:off x="784" y="2626"/>
              <a:ext cx="293" cy="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89" name="Oval 41"/>
            <p:cNvSpPr>
              <a:spLocks noChangeArrowheads="1"/>
            </p:cNvSpPr>
            <p:nvPr/>
          </p:nvSpPr>
          <p:spPr bwMode="auto">
            <a:xfrm>
              <a:off x="2451" y="1586"/>
              <a:ext cx="263" cy="245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90" name="Text Box 42"/>
            <p:cNvSpPr txBox="1">
              <a:spLocks noChangeArrowheads="1"/>
            </p:cNvSpPr>
            <p:nvPr/>
          </p:nvSpPr>
          <p:spPr bwMode="auto">
            <a:xfrm>
              <a:off x="2471" y="15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591" name="Line 43"/>
            <p:cNvSpPr>
              <a:spLocks noChangeShapeType="1"/>
            </p:cNvSpPr>
            <p:nvPr/>
          </p:nvSpPr>
          <p:spPr bwMode="auto">
            <a:xfrm flipV="1">
              <a:off x="2597" y="1831"/>
              <a:ext cx="0" cy="3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59788" name="Text Box 44"/>
          <p:cNvSpPr txBox="1">
            <a:spLocks noChangeArrowheads="1"/>
          </p:cNvSpPr>
          <p:nvPr/>
        </p:nvSpPr>
        <p:spPr bwMode="auto">
          <a:xfrm>
            <a:off x="660400" y="5229225"/>
            <a:ext cx="84486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98525" indent="-898525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chemeClr val="tx1"/>
                </a:solidFill>
              </a:rPr>
              <a:t>v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X</a:t>
            </a:r>
            <a:r>
              <a:rPr lang="en-US" altLang="en-US" sz="2400">
                <a:solidFill>
                  <a:schemeClr val="tx1"/>
                </a:solidFill>
              </a:rPr>
              <a:t>) = Number of connected components in </a:t>
            </a:r>
            <a:r>
              <a:rPr lang="en-US" altLang="en-US" sz="2400" i="1">
                <a:solidFill>
                  <a:schemeClr val="tx1"/>
                </a:solidFill>
              </a:rPr>
              <a:t>G</a:t>
            </a:r>
            <a:r>
              <a:rPr lang="en-US" altLang="en-US" sz="2400">
                <a:solidFill>
                  <a:schemeClr val="tx1"/>
                </a:solidFill>
              </a:rPr>
              <a:t>[</a:t>
            </a:r>
            <a:r>
              <a:rPr lang="en-US" altLang="en-US" sz="2400" i="1">
                <a:solidFill>
                  <a:schemeClr val="tx1"/>
                </a:solidFill>
              </a:rPr>
              <a:t>X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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U</a:t>
            </a:r>
            <a:r>
              <a:rPr lang="en-US" altLang="en-US" sz="2400">
                <a:solidFill>
                  <a:schemeClr val="tx1"/>
                </a:solidFill>
              </a:rPr>
              <a:t>] containing terminals, minus 1.</a:t>
            </a:r>
          </a:p>
        </p:txBody>
      </p:sp>
      <p:sp>
        <p:nvSpPr>
          <p:cNvPr id="159789" name="Text Box 45"/>
          <p:cNvSpPr txBox="1">
            <a:spLocks noChangeArrowheads="1"/>
          </p:cNvSpPr>
          <p:nvPr/>
        </p:nvSpPr>
        <p:spPr bwMode="auto">
          <a:xfrm>
            <a:off x="6064250" y="3057525"/>
            <a:ext cx="1244600" cy="1016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 = {3, 2}</a:t>
            </a:r>
          </a:p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v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) = 0</a:t>
            </a:r>
          </a:p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c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) = 5</a:t>
            </a:r>
          </a:p>
        </p:txBody>
      </p:sp>
      <p:sp>
        <p:nvSpPr>
          <p:cNvPr id="159790" name="Text Box 46"/>
          <p:cNvSpPr txBox="1">
            <a:spLocks noChangeArrowheads="1"/>
          </p:cNvSpPr>
          <p:nvPr/>
        </p:nvSpPr>
        <p:spPr bwMode="auto">
          <a:xfrm>
            <a:off x="6064250" y="3057525"/>
            <a:ext cx="1244600" cy="1016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 = {3, 5}</a:t>
            </a:r>
          </a:p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v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) = 0</a:t>
            </a:r>
          </a:p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c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) = 8</a:t>
            </a:r>
          </a:p>
        </p:txBody>
      </p:sp>
      <p:sp>
        <p:nvSpPr>
          <p:cNvPr id="159791" name="Text Box 47"/>
          <p:cNvSpPr txBox="1">
            <a:spLocks noChangeArrowheads="1"/>
          </p:cNvSpPr>
          <p:nvPr/>
        </p:nvSpPr>
        <p:spPr bwMode="auto">
          <a:xfrm>
            <a:off x="6064250" y="3057525"/>
            <a:ext cx="1244600" cy="1016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 = {3, 4}</a:t>
            </a:r>
          </a:p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v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) = 1</a:t>
            </a:r>
          </a:p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c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) = 7</a:t>
            </a:r>
          </a:p>
        </p:txBody>
      </p:sp>
      <p:sp>
        <p:nvSpPr>
          <p:cNvPr id="159792" name="Rectangle 48"/>
          <p:cNvSpPr>
            <a:spLocks noChangeArrowheads="1"/>
          </p:cNvSpPr>
          <p:nvPr/>
        </p:nvSpPr>
        <p:spPr bwMode="auto">
          <a:xfrm>
            <a:off x="622300" y="6096000"/>
            <a:ext cx="6565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chemeClr val="tx1"/>
                </a:solidFill>
              </a:rPr>
              <a:t>G</a:t>
            </a:r>
            <a:r>
              <a:rPr lang="en-US" altLang="en-US" sz="2400">
                <a:solidFill>
                  <a:schemeClr val="tx1"/>
                </a:solidFill>
              </a:rPr>
              <a:t>[</a:t>
            </a:r>
            <a:r>
              <a:rPr lang="en-US" altLang="en-US" sz="2400" i="1">
                <a:solidFill>
                  <a:schemeClr val="tx1"/>
                </a:solidFill>
              </a:rPr>
              <a:t>X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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U</a:t>
            </a:r>
            <a:r>
              <a:rPr lang="en-US" altLang="en-US" sz="2400">
                <a:solidFill>
                  <a:schemeClr val="tx1"/>
                </a:solidFill>
              </a:rPr>
              <a:t>] has a component containing </a:t>
            </a:r>
            <a:r>
              <a:rPr lang="en-US" altLang="en-US" sz="2400" i="1">
                <a:solidFill>
                  <a:schemeClr val="tx1"/>
                </a:solidFill>
              </a:rPr>
              <a:t>U</a:t>
            </a:r>
            <a:r>
              <a:rPr lang="en-US" altLang="en-US" sz="2400">
                <a:solidFill>
                  <a:schemeClr val="tx1"/>
                </a:solidFill>
              </a:rPr>
              <a:t>  iff  </a:t>
            </a:r>
            <a:r>
              <a:rPr lang="en-US" altLang="en-US" sz="2800" i="1">
                <a:solidFill>
                  <a:schemeClr val="tx1"/>
                </a:solidFill>
              </a:rPr>
              <a:t>v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X</a:t>
            </a:r>
            <a:r>
              <a:rPr lang="en-US" altLang="en-US" sz="2400">
                <a:solidFill>
                  <a:schemeClr val="tx1"/>
                </a:solidFill>
              </a:rPr>
              <a:t>)=0.</a:t>
            </a:r>
          </a:p>
        </p:txBody>
      </p:sp>
      <p:sp>
        <p:nvSpPr>
          <p:cNvPr id="159793" name="Text Box 49"/>
          <p:cNvSpPr txBox="1">
            <a:spLocks noChangeArrowheads="1"/>
          </p:cNvSpPr>
          <p:nvPr/>
        </p:nvSpPr>
        <p:spPr bwMode="auto">
          <a:xfrm>
            <a:off x="647700" y="4772025"/>
            <a:ext cx="849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A partial cover:</a:t>
            </a:r>
            <a:r>
              <a:rPr lang="en-US" altLang="en-US" sz="2400"/>
              <a:t> </a:t>
            </a:r>
            <a:r>
              <a:rPr lang="en-US" altLang="en-US" sz="2400" i="1">
                <a:solidFill>
                  <a:schemeClr val="tx1"/>
                </a:solidFill>
              </a:rPr>
              <a:t>X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</a:rPr>
              <a:t>V-U.</a:t>
            </a:r>
            <a:endParaRPr lang="en-US" altLang="en-US" sz="2400">
              <a:solidFill>
                <a:schemeClr val="tx1"/>
              </a:solidFill>
            </a:endParaRP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492250" y="2906713"/>
            <a:ext cx="3063875" cy="1212850"/>
            <a:chOff x="940" y="1831"/>
            <a:chExt cx="1930" cy="764"/>
          </a:xfrm>
        </p:grpSpPr>
        <p:sp>
          <p:nvSpPr>
            <p:cNvPr id="21548" name="Line 51"/>
            <p:cNvSpPr>
              <a:spLocks noChangeShapeType="1"/>
            </p:cNvSpPr>
            <p:nvPr/>
          </p:nvSpPr>
          <p:spPr bwMode="auto">
            <a:xfrm flipH="1">
              <a:off x="1116" y="1922"/>
              <a:ext cx="263" cy="245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49" name="Line 52"/>
            <p:cNvSpPr>
              <a:spLocks noChangeShapeType="1"/>
            </p:cNvSpPr>
            <p:nvPr/>
          </p:nvSpPr>
          <p:spPr bwMode="auto">
            <a:xfrm flipV="1">
              <a:off x="2285" y="2320"/>
              <a:ext cx="497" cy="245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50" name="Line 53"/>
            <p:cNvSpPr>
              <a:spLocks noChangeShapeType="1"/>
            </p:cNvSpPr>
            <p:nvPr/>
          </p:nvSpPr>
          <p:spPr bwMode="auto">
            <a:xfrm>
              <a:off x="1613" y="1861"/>
              <a:ext cx="1199" cy="30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51" name="Line 54"/>
            <p:cNvSpPr>
              <a:spLocks noChangeShapeType="1"/>
            </p:cNvSpPr>
            <p:nvPr/>
          </p:nvSpPr>
          <p:spPr bwMode="auto">
            <a:xfrm flipV="1">
              <a:off x="940" y="2381"/>
              <a:ext cx="29" cy="21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52" name="Line 55"/>
            <p:cNvSpPr>
              <a:spLocks noChangeShapeType="1"/>
            </p:cNvSpPr>
            <p:nvPr/>
          </p:nvSpPr>
          <p:spPr bwMode="auto">
            <a:xfrm flipV="1">
              <a:off x="2870" y="1831"/>
              <a:ext cx="0" cy="30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2514600" y="2711450"/>
            <a:ext cx="2041525" cy="1360488"/>
            <a:chOff x="1584" y="1708"/>
            <a:chExt cx="1286" cy="857"/>
          </a:xfrm>
        </p:grpSpPr>
        <p:sp>
          <p:nvSpPr>
            <p:cNvPr id="21544" name="Line 57"/>
            <p:cNvSpPr>
              <a:spLocks noChangeShapeType="1"/>
            </p:cNvSpPr>
            <p:nvPr/>
          </p:nvSpPr>
          <p:spPr bwMode="auto">
            <a:xfrm flipV="1">
              <a:off x="1584" y="1708"/>
              <a:ext cx="614" cy="9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45" name="Line 58"/>
            <p:cNvSpPr>
              <a:spLocks noChangeShapeType="1"/>
            </p:cNvSpPr>
            <p:nvPr/>
          </p:nvSpPr>
          <p:spPr bwMode="auto">
            <a:xfrm flipV="1">
              <a:off x="2285" y="2320"/>
              <a:ext cx="497" cy="245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46" name="Line 59"/>
            <p:cNvSpPr>
              <a:spLocks noChangeShapeType="1"/>
            </p:cNvSpPr>
            <p:nvPr/>
          </p:nvSpPr>
          <p:spPr bwMode="auto">
            <a:xfrm>
              <a:off x="1613" y="1861"/>
              <a:ext cx="1199" cy="30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47" name="Line 60"/>
            <p:cNvSpPr>
              <a:spLocks noChangeShapeType="1"/>
            </p:cNvSpPr>
            <p:nvPr/>
          </p:nvSpPr>
          <p:spPr bwMode="auto">
            <a:xfrm flipV="1">
              <a:off x="2870" y="1831"/>
              <a:ext cx="0" cy="30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1677988" y="2906713"/>
            <a:ext cx="2878137" cy="1358900"/>
            <a:chOff x="1057" y="1831"/>
            <a:chExt cx="1813" cy="856"/>
          </a:xfrm>
        </p:grpSpPr>
        <p:sp>
          <p:nvSpPr>
            <p:cNvPr id="21539" name="Line 62"/>
            <p:cNvSpPr>
              <a:spLocks noChangeShapeType="1"/>
            </p:cNvSpPr>
            <p:nvPr/>
          </p:nvSpPr>
          <p:spPr bwMode="auto">
            <a:xfrm>
              <a:off x="1613" y="2595"/>
              <a:ext cx="409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40" name="Line 63"/>
            <p:cNvSpPr>
              <a:spLocks noChangeShapeType="1"/>
            </p:cNvSpPr>
            <p:nvPr/>
          </p:nvSpPr>
          <p:spPr bwMode="auto">
            <a:xfrm flipV="1">
              <a:off x="1057" y="2626"/>
              <a:ext cx="293" cy="61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41" name="Line 64"/>
            <p:cNvSpPr>
              <a:spLocks noChangeShapeType="1"/>
            </p:cNvSpPr>
            <p:nvPr/>
          </p:nvSpPr>
          <p:spPr bwMode="auto">
            <a:xfrm flipV="1">
              <a:off x="2285" y="2320"/>
              <a:ext cx="497" cy="245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42" name="Line 65"/>
            <p:cNvSpPr>
              <a:spLocks noChangeShapeType="1"/>
            </p:cNvSpPr>
            <p:nvPr/>
          </p:nvSpPr>
          <p:spPr bwMode="auto">
            <a:xfrm>
              <a:off x="1613" y="1861"/>
              <a:ext cx="1199" cy="30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43" name="Line 66"/>
            <p:cNvSpPr>
              <a:spLocks noChangeShapeType="1"/>
            </p:cNvSpPr>
            <p:nvPr/>
          </p:nvSpPr>
          <p:spPr bwMode="auto">
            <a:xfrm flipV="1">
              <a:off x="2870" y="1831"/>
              <a:ext cx="0" cy="30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3492500" y="2492375"/>
            <a:ext cx="1295400" cy="1384300"/>
            <a:chOff x="2200" y="1570"/>
            <a:chExt cx="816" cy="872"/>
          </a:xfrm>
        </p:grpSpPr>
        <p:sp>
          <p:nvSpPr>
            <p:cNvPr id="21533" name="Oval 68"/>
            <p:cNvSpPr>
              <a:spLocks noChangeArrowheads="1"/>
            </p:cNvSpPr>
            <p:nvPr/>
          </p:nvSpPr>
          <p:spPr bwMode="auto">
            <a:xfrm>
              <a:off x="2200" y="1586"/>
              <a:ext cx="261" cy="245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34" name="Text Box 69"/>
            <p:cNvSpPr txBox="1">
              <a:spLocks noChangeArrowheads="1"/>
            </p:cNvSpPr>
            <p:nvPr/>
          </p:nvSpPr>
          <p:spPr bwMode="auto">
            <a:xfrm>
              <a:off x="2235" y="1603"/>
              <a:ext cx="1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35" name="Text Box 70"/>
            <p:cNvSpPr txBox="1">
              <a:spLocks noChangeArrowheads="1"/>
            </p:cNvSpPr>
            <p:nvPr/>
          </p:nvSpPr>
          <p:spPr bwMode="auto">
            <a:xfrm>
              <a:off x="2200" y="1570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1536" name="Oval 71"/>
            <p:cNvSpPr>
              <a:spLocks noChangeArrowheads="1"/>
            </p:cNvSpPr>
            <p:nvPr/>
          </p:nvSpPr>
          <p:spPr bwMode="auto">
            <a:xfrm>
              <a:off x="2753" y="2137"/>
              <a:ext cx="263" cy="245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37" name="Text Box 72"/>
            <p:cNvSpPr txBox="1">
              <a:spLocks noChangeArrowheads="1"/>
            </p:cNvSpPr>
            <p:nvPr/>
          </p:nvSpPr>
          <p:spPr bwMode="auto">
            <a:xfrm>
              <a:off x="2789" y="2154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38" name="Text Box 73"/>
            <p:cNvSpPr txBox="1">
              <a:spLocks noChangeArrowheads="1"/>
            </p:cNvSpPr>
            <p:nvPr/>
          </p:nvSpPr>
          <p:spPr bwMode="auto">
            <a:xfrm>
              <a:off x="2789" y="213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2143125" y="3382963"/>
            <a:ext cx="2644775" cy="962025"/>
            <a:chOff x="1350" y="2131"/>
            <a:chExt cx="1666" cy="606"/>
          </a:xfrm>
        </p:grpSpPr>
        <p:sp>
          <p:nvSpPr>
            <p:cNvPr id="21528" name="Oval 75"/>
            <p:cNvSpPr>
              <a:spLocks noChangeArrowheads="1"/>
            </p:cNvSpPr>
            <p:nvPr/>
          </p:nvSpPr>
          <p:spPr bwMode="auto">
            <a:xfrm>
              <a:off x="1350" y="2473"/>
              <a:ext cx="263" cy="245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9" name="Oval 76"/>
            <p:cNvSpPr>
              <a:spLocks noChangeArrowheads="1"/>
            </p:cNvSpPr>
            <p:nvPr/>
          </p:nvSpPr>
          <p:spPr bwMode="auto">
            <a:xfrm>
              <a:off x="2753" y="2137"/>
              <a:ext cx="263" cy="245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30" name="Text Box 77"/>
            <p:cNvSpPr txBox="1">
              <a:spLocks noChangeArrowheads="1"/>
            </p:cNvSpPr>
            <p:nvPr/>
          </p:nvSpPr>
          <p:spPr bwMode="auto">
            <a:xfrm>
              <a:off x="2789" y="2154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31" name="Text Box 78"/>
            <p:cNvSpPr txBox="1">
              <a:spLocks noChangeArrowheads="1"/>
            </p:cNvSpPr>
            <p:nvPr/>
          </p:nvSpPr>
          <p:spPr bwMode="auto">
            <a:xfrm>
              <a:off x="1383" y="244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1532" name="Text Box 79"/>
            <p:cNvSpPr txBox="1">
              <a:spLocks noChangeArrowheads="1"/>
            </p:cNvSpPr>
            <p:nvPr/>
          </p:nvSpPr>
          <p:spPr bwMode="auto">
            <a:xfrm>
              <a:off x="2789" y="213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1400175" y="3382963"/>
            <a:ext cx="3387725" cy="493712"/>
            <a:chOff x="882" y="2131"/>
            <a:chExt cx="2134" cy="311"/>
          </a:xfrm>
        </p:grpSpPr>
        <p:sp>
          <p:nvSpPr>
            <p:cNvPr id="21522" name="Oval 81"/>
            <p:cNvSpPr>
              <a:spLocks noChangeArrowheads="1"/>
            </p:cNvSpPr>
            <p:nvPr/>
          </p:nvSpPr>
          <p:spPr bwMode="auto">
            <a:xfrm>
              <a:off x="882" y="2137"/>
              <a:ext cx="263" cy="245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3" name="Text Box 82"/>
            <p:cNvSpPr txBox="1">
              <a:spLocks noChangeArrowheads="1"/>
            </p:cNvSpPr>
            <p:nvPr/>
          </p:nvSpPr>
          <p:spPr bwMode="auto">
            <a:xfrm>
              <a:off x="918" y="2154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24" name="Text Box 83"/>
            <p:cNvSpPr txBox="1">
              <a:spLocks noChangeArrowheads="1"/>
            </p:cNvSpPr>
            <p:nvPr/>
          </p:nvSpPr>
          <p:spPr bwMode="auto">
            <a:xfrm>
              <a:off x="930" y="213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525" name="Oval 84"/>
            <p:cNvSpPr>
              <a:spLocks noChangeArrowheads="1"/>
            </p:cNvSpPr>
            <p:nvPr/>
          </p:nvSpPr>
          <p:spPr bwMode="auto">
            <a:xfrm>
              <a:off x="2753" y="2137"/>
              <a:ext cx="263" cy="245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6" name="Text Box 85"/>
            <p:cNvSpPr txBox="1">
              <a:spLocks noChangeArrowheads="1"/>
            </p:cNvSpPr>
            <p:nvPr/>
          </p:nvSpPr>
          <p:spPr bwMode="auto">
            <a:xfrm>
              <a:off x="2789" y="2154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27" name="Text Box 86"/>
            <p:cNvSpPr txBox="1">
              <a:spLocks noChangeArrowheads="1"/>
            </p:cNvSpPr>
            <p:nvPr/>
          </p:nvSpPr>
          <p:spPr bwMode="auto">
            <a:xfrm>
              <a:off x="2789" y="213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9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9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/>
      <p:bldP spid="159788" grpId="0"/>
      <p:bldP spid="159789" grpId="0" animBg="1"/>
      <p:bldP spid="159790" grpId="0" animBg="1"/>
      <p:bldP spid="159790" grpId="1" animBg="1"/>
      <p:bldP spid="159791" grpId="0" animBg="1"/>
      <p:bldP spid="159792" grpId="0"/>
      <p:bldP spid="1597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EE9E53D-16D0-4C18-96B0-5241A7F9E073}" type="slidenum">
              <a:rPr lang="he-IL" altLang="en-US" sz="14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3975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32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3: </a:t>
            </a:r>
            <a:r>
              <a:rPr lang="en-US" altLang="en-US" sz="3200" i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k-</a:t>
            </a:r>
            <a:r>
              <a:rPr lang="en-US" altLang="en-US" sz="32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Directed Steiner Forest</a:t>
            </a:r>
          </a:p>
        </p:txBody>
      </p:sp>
      <p:sp>
        <p:nvSpPr>
          <p:cNvPr id="177197" name="Text Box 45"/>
          <p:cNvSpPr txBox="1">
            <a:spLocks noChangeArrowheads="1"/>
          </p:cNvSpPr>
          <p:nvPr/>
        </p:nvSpPr>
        <p:spPr bwMode="auto">
          <a:xfrm>
            <a:off x="6659563" y="3836988"/>
            <a:ext cx="2089150" cy="1320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 = {</a:t>
            </a:r>
            <a:r>
              <a:rPr lang="en-US" altLang="en-US" i="1">
                <a:solidFill>
                  <a:schemeClr val="accent2"/>
                </a:solidFill>
              </a:rPr>
              <a:t>ad, df, fg, fe,</a:t>
            </a:r>
          </a:p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        ca, eb, ba</a:t>
            </a:r>
            <a:r>
              <a:rPr lang="en-US" altLang="en-US">
                <a:solidFill>
                  <a:schemeClr val="accent2"/>
                </a:solidFill>
              </a:rPr>
              <a:t>}</a:t>
            </a:r>
          </a:p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v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) = 0</a:t>
            </a:r>
          </a:p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c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) = 34</a:t>
            </a:r>
          </a:p>
        </p:txBody>
      </p:sp>
      <p:sp>
        <p:nvSpPr>
          <p:cNvPr id="177198" name="Text Box 46"/>
          <p:cNvSpPr txBox="1">
            <a:spLocks noChangeArrowheads="1"/>
          </p:cNvSpPr>
          <p:nvPr/>
        </p:nvSpPr>
        <p:spPr bwMode="auto">
          <a:xfrm>
            <a:off x="6659563" y="3836988"/>
            <a:ext cx="2089150" cy="1320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 = {</a:t>
            </a:r>
            <a:r>
              <a:rPr lang="en-US" altLang="en-US" i="1">
                <a:solidFill>
                  <a:schemeClr val="accent2"/>
                </a:solidFill>
              </a:rPr>
              <a:t>df, fe, ce, eb</a:t>
            </a:r>
            <a:r>
              <a:rPr lang="en-US" altLang="en-US">
                <a:solidFill>
                  <a:schemeClr val="accent2"/>
                </a:solidFill>
              </a:rPr>
              <a:t>}</a:t>
            </a:r>
          </a:p>
          <a:p>
            <a:pPr eaLnBrk="1" hangingPunct="1"/>
            <a:endParaRPr lang="en-US" altLang="en-US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v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) = 1</a:t>
            </a:r>
          </a:p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c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) = 16</a:t>
            </a:r>
          </a:p>
        </p:txBody>
      </p:sp>
      <p:sp>
        <p:nvSpPr>
          <p:cNvPr id="177201" name="Text Box 49"/>
          <p:cNvSpPr txBox="1">
            <a:spLocks noChangeArrowheads="1"/>
          </p:cNvSpPr>
          <p:nvPr/>
        </p:nvSpPr>
        <p:spPr bwMode="auto">
          <a:xfrm>
            <a:off x="647700" y="1125538"/>
            <a:ext cx="84963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</a:rPr>
              <a:t>As a covering problem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A partial cover:</a:t>
            </a:r>
            <a:r>
              <a:rPr lang="en-US" altLang="en-US" sz="2400"/>
              <a:t> </a:t>
            </a:r>
            <a:r>
              <a:rPr lang="en-US" altLang="en-US" sz="2400" i="1">
                <a:solidFill>
                  <a:schemeClr val="tx1"/>
                </a:solidFill>
              </a:rPr>
              <a:t>X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</a:rPr>
              <a:t>E</a:t>
            </a:r>
          </a:p>
          <a:p>
            <a:pPr eaLnBrk="1" hangingPunct="1"/>
            <a:r>
              <a:rPr lang="en-US" altLang="en-US" sz="2400" i="1">
                <a:solidFill>
                  <a:schemeClr val="tx1"/>
                </a:solidFill>
              </a:rPr>
              <a:t>v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X</a:t>
            </a:r>
            <a:r>
              <a:rPr lang="en-US" altLang="en-US" sz="2400">
                <a:solidFill>
                  <a:schemeClr val="tx1"/>
                </a:solidFill>
              </a:rPr>
              <a:t>) = </a:t>
            </a:r>
            <a:r>
              <a:rPr lang="en-US" altLang="en-US" sz="2400" b="1">
                <a:solidFill>
                  <a:schemeClr val="tx1"/>
                </a:solidFill>
              </a:rPr>
              <a:t>max</a:t>
            </a:r>
            <a:r>
              <a:rPr lang="en-US" altLang="en-US" sz="2400">
                <a:solidFill>
                  <a:schemeClr val="tx1"/>
                </a:solidFill>
              </a:rPr>
              <a:t> {0, 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>
                <a:solidFill>
                  <a:schemeClr val="tx1"/>
                </a:solidFill>
              </a:rPr>
              <a:t> – (# of pairs of </a:t>
            </a:r>
            <a:r>
              <a:rPr lang="en-US" altLang="en-US" sz="2400" i="1">
                <a:solidFill>
                  <a:schemeClr val="tx1"/>
                </a:solidFill>
              </a:rPr>
              <a:t>D</a:t>
            </a:r>
            <a:r>
              <a:rPr lang="en-US" altLang="en-US" sz="2400">
                <a:solidFill>
                  <a:schemeClr val="tx1"/>
                </a:solidFill>
              </a:rPr>
              <a:t> connected by </a:t>
            </a:r>
            <a:r>
              <a:rPr lang="en-US" altLang="en-US" sz="2400" i="1">
                <a:solidFill>
                  <a:schemeClr val="tx1"/>
                </a:solidFill>
              </a:rPr>
              <a:t>X</a:t>
            </a:r>
            <a:r>
              <a:rPr lang="en-US" altLang="en-US" sz="2400">
                <a:solidFill>
                  <a:schemeClr val="tx1"/>
                </a:solidFill>
              </a:rPr>
              <a:t>) }</a:t>
            </a:r>
          </a:p>
        </p:txBody>
      </p:sp>
      <p:grpSp>
        <p:nvGrpSpPr>
          <p:cNvPr id="2" name="Group 253"/>
          <p:cNvGrpSpPr>
            <a:grpSpLocks/>
          </p:cNvGrpSpPr>
          <p:nvPr/>
        </p:nvGrpSpPr>
        <p:grpSpPr bwMode="auto">
          <a:xfrm>
            <a:off x="539750" y="3429000"/>
            <a:ext cx="5567363" cy="2225675"/>
            <a:chOff x="340" y="2300"/>
            <a:chExt cx="3507" cy="1402"/>
          </a:xfrm>
        </p:grpSpPr>
        <p:sp>
          <p:nvSpPr>
            <p:cNvPr id="3117" name="Text Box 184"/>
            <p:cNvSpPr txBox="1">
              <a:spLocks noChangeAspect="1" noChangeArrowheads="1"/>
            </p:cNvSpPr>
            <p:nvPr/>
          </p:nvSpPr>
          <p:spPr bwMode="auto">
            <a:xfrm>
              <a:off x="340" y="2754"/>
              <a:ext cx="2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118" name="Oval 186"/>
            <p:cNvSpPr>
              <a:spLocks noChangeAspect="1" noChangeArrowheads="1"/>
            </p:cNvSpPr>
            <p:nvPr/>
          </p:nvSpPr>
          <p:spPr bwMode="auto">
            <a:xfrm>
              <a:off x="398" y="2413"/>
              <a:ext cx="340" cy="33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9" name="Text Box 187"/>
            <p:cNvSpPr txBox="1">
              <a:spLocks noChangeAspect="1" noChangeArrowheads="1"/>
            </p:cNvSpPr>
            <p:nvPr/>
          </p:nvSpPr>
          <p:spPr bwMode="auto">
            <a:xfrm>
              <a:off x="443" y="2346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120" name="Oval 188"/>
            <p:cNvSpPr>
              <a:spLocks noChangeAspect="1" noChangeArrowheads="1"/>
            </p:cNvSpPr>
            <p:nvPr/>
          </p:nvSpPr>
          <p:spPr bwMode="auto">
            <a:xfrm>
              <a:off x="1077" y="2794"/>
              <a:ext cx="340" cy="33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1" name="Text Box 189"/>
            <p:cNvSpPr txBox="1">
              <a:spLocks noChangeAspect="1" noChangeArrowheads="1"/>
            </p:cNvSpPr>
            <p:nvPr/>
          </p:nvSpPr>
          <p:spPr bwMode="auto">
            <a:xfrm>
              <a:off x="1094" y="2709"/>
              <a:ext cx="2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22" name="Oval 190"/>
            <p:cNvSpPr>
              <a:spLocks noChangeAspect="1" noChangeArrowheads="1"/>
            </p:cNvSpPr>
            <p:nvPr/>
          </p:nvSpPr>
          <p:spPr bwMode="auto">
            <a:xfrm>
              <a:off x="398" y="3176"/>
              <a:ext cx="340" cy="33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3" name="Text Box 191"/>
            <p:cNvSpPr txBox="1">
              <a:spLocks noChangeAspect="1" noChangeArrowheads="1"/>
            </p:cNvSpPr>
            <p:nvPr/>
          </p:nvSpPr>
          <p:spPr bwMode="auto">
            <a:xfrm>
              <a:off x="443" y="3118"/>
              <a:ext cx="26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124" name="Oval 192"/>
            <p:cNvSpPr>
              <a:spLocks noChangeAspect="1" noChangeArrowheads="1"/>
            </p:cNvSpPr>
            <p:nvPr/>
          </p:nvSpPr>
          <p:spPr bwMode="auto">
            <a:xfrm>
              <a:off x="1758" y="3224"/>
              <a:ext cx="341" cy="33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5" name="Text Box 193"/>
            <p:cNvSpPr txBox="1">
              <a:spLocks noChangeAspect="1" noChangeArrowheads="1"/>
            </p:cNvSpPr>
            <p:nvPr/>
          </p:nvSpPr>
          <p:spPr bwMode="auto">
            <a:xfrm>
              <a:off x="1791" y="3162"/>
              <a:ext cx="24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3126" name="Oval 194"/>
            <p:cNvSpPr>
              <a:spLocks noChangeAspect="1" noChangeArrowheads="1"/>
            </p:cNvSpPr>
            <p:nvPr/>
          </p:nvSpPr>
          <p:spPr bwMode="auto">
            <a:xfrm>
              <a:off x="2585" y="2842"/>
              <a:ext cx="340" cy="33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7" name="Text Box 195"/>
            <p:cNvSpPr txBox="1">
              <a:spLocks noChangeAspect="1" noChangeArrowheads="1"/>
            </p:cNvSpPr>
            <p:nvPr/>
          </p:nvSpPr>
          <p:spPr bwMode="auto">
            <a:xfrm>
              <a:off x="2648" y="2793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 i="1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3128" name="Oval 196"/>
            <p:cNvSpPr>
              <a:spLocks noChangeAspect="1" noChangeArrowheads="1"/>
            </p:cNvSpPr>
            <p:nvPr/>
          </p:nvSpPr>
          <p:spPr bwMode="auto">
            <a:xfrm>
              <a:off x="1710" y="2556"/>
              <a:ext cx="340" cy="33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9" name="Text Box 197"/>
            <p:cNvSpPr txBox="1">
              <a:spLocks noChangeAspect="1" noChangeArrowheads="1"/>
            </p:cNvSpPr>
            <p:nvPr/>
          </p:nvSpPr>
          <p:spPr bwMode="auto">
            <a:xfrm>
              <a:off x="1746" y="2523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130" name="Oval 198"/>
            <p:cNvSpPr>
              <a:spLocks noChangeAspect="1" noChangeArrowheads="1"/>
            </p:cNvSpPr>
            <p:nvPr/>
          </p:nvSpPr>
          <p:spPr bwMode="auto">
            <a:xfrm>
              <a:off x="3505" y="2604"/>
              <a:ext cx="342" cy="33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31" name="Text Box 199"/>
            <p:cNvSpPr txBox="1">
              <a:spLocks noChangeAspect="1" noChangeArrowheads="1"/>
            </p:cNvSpPr>
            <p:nvPr/>
          </p:nvSpPr>
          <p:spPr bwMode="auto">
            <a:xfrm>
              <a:off x="3527" y="2482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132" name="Line 200"/>
            <p:cNvSpPr>
              <a:spLocks noChangeAspect="1" noChangeShapeType="1"/>
            </p:cNvSpPr>
            <p:nvPr/>
          </p:nvSpPr>
          <p:spPr bwMode="auto">
            <a:xfrm>
              <a:off x="738" y="2604"/>
              <a:ext cx="972" cy="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33" name="Line 201"/>
            <p:cNvSpPr>
              <a:spLocks noChangeAspect="1" noChangeShapeType="1"/>
            </p:cNvSpPr>
            <p:nvPr/>
          </p:nvSpPr>
          <p:spPr bwMode="auto">
            <a:xfrm flipH="1" flipV="1">
              <a:off x="689" y="2698"/>
              <a:ext cx="388" cy="1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34" name="Line 202"/>
            <p:cNvSpPr>
              <a:spLocks noChangeAspect="1" noChangeShapeType="1"/>
            </p:cNvSpPr>
            <p:nvPr/>
          </p:nvSpPr>
          <p:spPr bwMode="auto">
            <a:xfrm>
              <a:off x="1368" y="3081"/>
              <a:ext cx="389" cy="2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35" name="Line 203"/>
            <p:cNvSpPr>
              <a:spLocks noChangeAspect="1" noChangeShapeType="1"/>
            </p:cNvSpPr>
            <p:nvPr/>
          </p:nvSpPr>
          <p:spPr bwMode="auto">
            <a:xfrm flipH="1" flipV="1">
              <a:off x="738" y="3368"/>
              <a:ext cx="10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36" name="Line 204"/>
            <p:cNvSpPr>
              <a:spLocks noChangeAspect="1" noChangeShapeType="1"/>
            </p:cNvSpPr>
            <p:nvPr/>
          </p:nvSpPr>
          <p:spPr bwMode="auto">
            <a:xfrm flipV="1">
              <a:off x="557" y="2744"/>
              <a:ext cx="0" cy="4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37" name="Line 205"/>
            <p:cNvSpPr>
              <a:spLocks noChangeAspect="1" noChangeShapeType="1"/>
            </p:cNvSpPr>
            <p:nvPr/>
          </p:nvSpPr>
          <p:spPr bwMode="auto">
            <a:xfrm>
              <a:off x="2049" y="2794"/>
              <a:ext cx="53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38" name="Line 206"/>
            <p:cNvSpPr>
              <a:spLocks noChangeAspect="1" noChangeShapeType="1"/>
            </p:cNvSpPr>
            <p:nvPr/>
          </p:nvSpPr>
          <p:spPr bwMode="auto">
            <a:xfrm flipV="1">
              <a:off x="2099" y="3081"/>
              <a:ext cx="484" cy="2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39" name="Line 207"/>
            <p:cNvSpPr>
              <a:spLocks noChangeAspect="1" noChangeShapeType="1"/>
            </p:cNvSpPr>
            <p:nvPr/>
          </p:nvSpPr>
          <p:spPr bwMode="auto">
            <a:xfrm flipV="1">
              <a:off x="2924" y="2794"/>
              <a:ext cx="581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40" name="Line 208"/>
            <p:cNvSpPr>
              <a:spLocks noChangeAspect="1" noChangeShapeType="1"/>
            </p:cNvSpPr>
            <p:nvPr/>
          </p:nvSpPr>
          <p:spPr bwMode="auto">
            <a:xfrm flipH="1">
              <a:off x="2049" y="2747"/>
              <a:ext cx="14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41" name="Text Box 209"/>
            <p:cNvSpPr txBox="1">
              <a:spLocks noChangeAspect="1" noChangeArrowheads="1"/>
            </p:cNvSpPr>
            <p:nvPr/>
          </p:nvSpPr>
          <p:spPr bwMode="auto">
            <a:xfrm>
              <a:off x="1125" y="2300"/>
              <a:ext cx="25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3142" name="Text Box 210"/>
            <p:cNvSpPr txBox="1">
              <a:spLocks noChangeAspect="1" noChangeArrowheads="1"/>
            </p:cNvSpPr>
            <p:nvPr/>
          </p:nvSpPr>
          <p:spPr bwMode="auto">
            <a:xfrm>
              <a:off x="2582" y="2391"/>
              <a:ext cx="2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143" name="Text Box 211"/>
            <p:cNvSpPr txBox="1">
              <a:spLocks noChangeAspect="1" noChangeArrowheads="1"/>
            </p:cNvSpPr>
            <p:nvPr/>
          </p:nvSpPr>
          <p:spPr bwMode="auto">
            <a:xfrm>
              <a:off x="2049" y="2754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144" name="Text Box 212"/>
            <p:cNvSpPr txBox="1">
              <a:spLocks noChangeAspect="1" noChangeArrowheads="1"/>
            </p:cNvSpPr>
            <p:nvPr/>
          </p:nvSpPr>
          <p:spPr bwMode="auto">
            <a:xfrm>
              <a:off x="3019" y="2799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3145" name="Text Box 213"/>
            <p:cNvSpPr txBox="1">
              <a:spLocks noChangeAspect="1" noChangeArrowheads="1"/>
            </p:cNvSpPr>
            <p:nvPr/>
          </p:nvSpPr>
          <p:spPr bwMode="auto">
            <a:xfrm>
              <a:off x="2243" y="3117"/>
              <a:ext cx="25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146" name="Text Box 214"/>
            <p:cNvSpPr txBox="1">
              <a:spLocks noChangeAspect="1" noChangeArrowheads="1"/>
            </p:cNvSpPr>
            <p:nvPr/>
          </p:nvSpPr>
          <p:spPr bwMode="auto">
            <a:xfrm>
              <a:off x="1077" y="3298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147" name="Text Box 215"/>
            <p:cNvSpPr txBox="1">
              <a:spLocks noChangeAspect="1" noChangeArrowheads="1"/>
            </p:cNvSpPr>
            <p:nvPr/>
          </p:nvSpPr>
          <p:spPr bwMode="auto">
            <a:xfrm>
              <a:off x="738" y="2750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148" name="Text Box 216"/>
            <p:cNvSpPr txBox="1">
              <a:spLocks noChangeAspect="1" noChangeArrowheads="1"/>
            </p:cNvSpPr>
            <p:nvPr/>
          </p:nvSpPr>
          <p:spPr bwMode="auto">
            <a:xfrm>
              <a:off x="1465" y="2844"/>
              <a:ext cx="26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>
                  <a:solidFill>
                    <a:schemeClr val="accent2"/>
                  </a:solidFill>
                </a:rPr>
                <a:t>9</a:t>
              </a:r>
            </a:p>
          </p:txBody>
        </p:sp>
      </p:grpSp>
      <p:sp>
        <p:nvSpPr>
          <p:cNvPr id="177406" name="Text Box 254"/>
          <p:cNvSpPr txBox="1">
            <a:spLocks noChangeArrowheads="1"/>
          </p:cNvSpPr>
          <p:nvPr/>
        </p:nvSpPr>
        <p:spPr bwMode="auto">
          <a:xfrm>
            <a:off x="1692275" y="5445125"/>
            <a:ext cx="567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i="1">
                <a:solidFill>
                  <a:schemeClr val="tx1"/>
                </a:solidFill>
              </a:rPr>
              <a:t>D</a:t>
            </a:r>
            <a:r>
              <a:rPr lang="en-US" altLang="en-US" sz="3200">
                <a:solidFill>
                  <a:schemeClr val="tx1"/>
                </a:solidFill>
              </a:rPr>
              <a:t> = {(</a:t>
            </a:r>
            <a:r>
              <a:rPr lang="en-US" altLang="en-US" sz="3200" i="1">
                <a:solidFill>
                  <a:schemeClr val="tx1"/>
                </a:solidFill>
              </a:rPr>
              <a:t>c, e</a:t>
            </a:r>
            <a:r>
              <a:rPr lang="en-US" altLang="en-US" sz="3200">
                <a:solidFill>
                  <a:schemeClr val="tx1"/>
                </a:solidFill>
              </a:rPr>
              <a:t>), (</a:t>
            </a:r>
            <a:r>
              <a:rPr lang="en-US" altLang="en-US" sz="3200" i="1">
                <a:solidFill>
                  <a:schemeClr val="tx1"/>
                </a:solidFill>
              </a:rPr>
              <a:t>d, b</a:t>
            </a:r>
            <a:r>
              <a:rPr lang="en-US" altLang="en-US" sz="3200">
                <a:solidFill>
                  <a:schemeClr val="tx1"/>
                </a:solidFill>
              </a:rPr>
              <a:t>), (</a:t>
            </a:r>
            <a:r>
              <a:rPr lang="en-US" altLang="en-US" sz="3200" i="1">
                <a:solidFill>
                  <a:schemeClr val="tx1"/>
                </a:solidFill>
              </a:rPr>
              <a:t>b, g</a:t>
            </a:r>
            <a:r>
              <a:rPr lang="en-US" altLang="en-US" sz="3200">
                <a:solidFill>
                  <a:schemeClr val="tx1"/>
                </a:solidFill>
              </a:rPr>
              <a:t>)},   </a:t>
            </a:r>
            <a:r>
              <a:rPr lang="en-US" altLang="en-US" sz="3200" i="1">
                <a:solidFill>
                  <a:schemeClr val="tx1"/>
                </a:solidFill>
              </a:rPr>
              <a:t>k = </a:t>
            </a:r>
            <a:r>
              <a:rPr lang="en-US" altLang="en-US" sz="3200">
                <a:solidFill>
                  <a:schemeClr val="tx1"/>
                </a:solidFill>
              </a:rPr>
              <a:t>3 </a:t>
            </a:r>
          </a:p>
        </p:txBody>
      </p:sp>
      <p:graphicFrame>
        <p:nvGraphicFramePr>
          <p:cNvPr id="177403" name="Object 251"/>
          <p:cNvGraphicFramePr>
            <a:graphicFrameLocks noChangeAspect="1"/>
          </p:cNvGraphicFramePr>
          <p:nvPr>
            <p:ph idx="1"/>
          </p:nvPr>
        </p:nvGraphicFramePr>
        <p:xfrm>
          <a:off x="684213" y="2355850"/>
          <a:ext cx="20859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3" imgW="1002960" imgH="342720" progId="Equation.DSMT4">
                  <p:embed/>
                </p:oleObj>
              </mc:Choice>
              <mc:Fallback>
                <p:oleObj name="Equation" r:id="rId3" imgW="1002960" imgH="342720" progId="Equation.DSMT4">
                  <p:embed/>
                  <p:pic>
                    <p:nvPicPr>
                      <p:cNvPr id="0" name="Object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355850"/>
                        <a:ext cx="20859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89"/>
          <p:cNvGrpSpPr>
            <a:grpSpLocks/>
          </p:cNvGrpSpPr>
          <p:nvPr/>
        </p:nvGrpSpPr>
        <p:grpSpPr bwMode="auto">
          <a:xfrm>
            <a:off x="631825" y="3789363"/>
            <a:ext cx="4011613" cy="1655762"/>
            <a:chOff x="398" y="2387"/>
            <a:chExt cx="2527" cy="1043"/>
          </a:xfrm>
        </p:grpSpPr>
        <p:sp>
          <p:nvSpPr>
            <p:cNvPr id="3104" name="Oval 259"/>
            <p:cNvSpPr>
              <a:spLocks noChangeAspect="1" noChangeArrowheads="1"/>
            </p:cNvSpPr>
            <p:nvPr/>
          </p:nvSpPr>
          <p:spPr bwMode="auto">
            <a:xfrm>
              <a:off x="1077" y="2658"/>
              <a:ext cx="340" cy="33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5" name="Text Box 260"/>
            <p:cNvSpPr txBox="1">
              <a:spLocks noChangeAspect="1" noChangeArrowheads="1"/>
            </p:cNvSpPr>
            <p:nvPr/>
          </p:nvSpPr>
          <p:spPr bwMode="auto">
            <a:xfrm>
              <a:off x="1094" y="2573"/>
              <a:ext cx="2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106" name="Oval 261"/>
            <p:cNvSpPr>
              <a:spLocks noChangeAspect="1" noChangeArrowheads="1"/>
            </p:cNvSpPr>
            <p:nvPr/>
          </p:nvSpPr>
          <p:spPr bwMode="auto">
            <a:xfrm>
              <a:off x="398" y="3040"/>
              <a:ext cx="340" cy="33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7" name="Text Box 262"/>
            <p:cNvSpPr txBox="1">
              <a:spLocks noChangeAspect="1" noChangeArrowheads="1"/>
            </p:cNvSpPr>
            <p:nvPr/>
          </p:nvSpPr>
          <p:spPr bwMode="auto">
            <a:xfrm>
              <a:off x="443" y="2982"/>
              <a:ext cx="26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108" name="Text Box 264"/>
            <p:cNvSpPr txBox="1">
              <a:spLocks noChangeAspect="1" noChangeArrowheads="1"/>
            </p:cNvSpPr>
            <p:nvPr/>
          </p:nvSpPr>
          <p:spPr bwMode="auto">
            <a:xfrm>
              <a:off x="1791" y="3026"/>
              <a:ext cx="24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3109" name="Oval 265"/>
            <p:cNvSpPr>
              <a:spLocks noChangeAspect="1" noChangeArrowheads="1"/>
            </p:cNvSpPr>
            <p:nvPr/>
          </p:nvSpPr>
          <p:spPr bwMode="auto">
            <a:xfrm>
              <a:off x="2585" y="2706"/>
              <a:ext cx="340" cy="33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0" name="Text Box 266"/>
            <p:cNvSpPr txBox="1">
              <a:spLocks noChangeAspect="1" noChangeArrowheads="1"/>
            </p:cNvSpPr>
            <p:nvPr/>
          </p:nvSpPr>
          <p:spPr bwMode="auto">
            <a:xfrm>
              <a:off x="2648" y="2657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 i="1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3111" name="Oval 267"/>
            <p:cNvSpPr>
              <a:spLocks noChangeAspect="1" noChangeArrowheads="1"/>
            </p:cNvSpPr>
            <p:nvPr/>
          </p:nvSpPr>
          <p:spPr bwMode="auto">
            <a:xfrm>
              <a:off x="1710" y="2420"/>
              <a:ext cx="340" cy="33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2" name="Text Box 268"/>
            <p:cNvSpPr txBox="1">
              <a:spLocks noChangeAspect="1" noChangeArrowheads="1"/>
            </p:cNvSpPr>
            <p:nvPr/>
          </p:nvSpPr>
          <p:spPr bwMode="auto">
            <a:xfrm>
              <a:off x="1746" y="2387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113" name="Line 273"/>
            <p:cNvSpPr>
              <a:spLocks noChangeAspect="1" noChangeShapeType="1"/>
            </p:cNvSpPr>
            <p:nvPr/>
          </p:nvSpPr>
          <p:spPr bwMode="auto">
            <a:xfrm>
              <a:off x="1368" y="2945"/>
              <a:ext cx="389" cy="239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14" name="Line 274"/>
            <p:cNvSpPr>
              <a:spLocks noChangeAspect="1" noChangeShapeType="1"/>
            </p:cNvSpPr>
            <p:nvPr/>
          </p:nvSpPr>
          <p:spPr bwMode="auto">
            <a:xfrm flipH="1" flipV="1">
              <a:off x="738" y="3232"/>
              <a:ext cx="1019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15" name="Line 276"/>
            <p:cNvSpPr>
              <a:spLocks noChangeAspect="1" noChangeShapeType="1"/>
            </p:cNvSpPr>
            <p:nvPr/>
          </p:nvSpPr>
          <p:spPr bwMode="auto">
            <a:xfrm>
              <a:off x="2049" y="2658"/>
              <a:ext cx="534" cy="14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16" name="Line 277"/>
            <p:cNvSpPr>
              <a:spLocks noChangeAspect="1" noChangeShapeType="1"/>
            </p:cNvSpPr>
            <p:nvPr/>
          </p:nvSpPr>
          <p:spPr bwMode="auto">
            <a:xfrm flipV="1">
              <a:off x="2099" y="2945"/>
              <a:ext cx="484" cy="239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4" name="Group 323"/>
          <p:cNvGrpSpPr>
            <a:grpSpLocks/>
          </p:cNvGrpSpPr>
          <p:nvPr/>
        </p:nvGrpSpPr>
        <p:grpSpPr bwMode="auto">
          <a:xfrm>
            <a:off x="631825" y="3508375"/>
            <a:ext cx="5475288" cy="1936750"/>
            <a:chOff x="398" y="936"/>
            <a:chExt cx="3449" cy="1220"/>
          </a:xfrm>
        </p:grpSpPr>
        <p:sp>
          <p:nvSpPr>
            <p:cNvPr id="3084" name="Oval 292"/>
            <p:cNvSpPr>
              <a:spLocks noChangeAspect="1" noChangeArrowheads="1"/>
            </p:cNvSpPr>
            <p:nvPr/>
          </p:nvSpPr>
          <p:spPr bwMode="auto">
            <a:xfrm>
              <a:off x="398" y="1003"/>
              <a:ext cx="340" cy="33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5" name="Text Box 293"/>
            <p:cNvSpPr txBox="1">
              <a:spLocks noChangeAspect="1" noChangeArrowheads="1"/>
            </p:cNvSpPr>
            <p:nvPr/>
          </p:nvSpPr>
          <p:spPr bwMode="auto">
            <a:xfrm>
              <a:off x="443" y="936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086" name="Oval 294"/>
            <p:cNvSpPr>
              <a:spLocks noChangeAspect="1" noChangeArrowheads="1"/>
            </p:cNvSpPr>
            <p:nvPr/>
          </p:nvSpPr>
          <p:spPr bwMode="auto">
            <a:xfrm>
              <a:off x="1077" y="1384"/>
              <a:ext cx="340" cy="33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7" name="Text Box 295"/>
            <p:cNvSpPr txBox="1">
              <a:spLocks noChangeAspect="1" noChangeArrowheads="1"/>
            </p:cNvSpPr>
            <p:nvPr/>
          </p:nvSpPr>
          <p:spPr bwMode="auto">
            <a:xfrm>
              <a:off x="1094" y="1299"/>
              <a:ext cx="2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088" name="Oval 296"/>
            <p:cNvSpPr>
              <a:spLocks noChangeAspect="1" noChangeArrowheads="1"/>
            </p:cNvSpPr>
            <p:nvPr/>
          </p:nvSpPr>
          <p:spPr bwMode="auto">
            <a:xfrm>
              <a:off x="398" y="1766"/>
              <a:ext cx="340" cy="33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9" name="Text Box 297"/>
            <p:cNvSpPr txBox="1">
              <a:spLocks noChangeAspect="1" noChangeArrowheads="1"/>
            </p:cNvSpPr>
            <p:nvPr/>
          </p:nvSpPr>
          <p:spPr bwMode="auto">
            <a:xfrm>
              <a:off x="443" y="1708"/>
              <a:ext cx="26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090" name="Text Box 299"/>
            <p:cNvSpPr txBox="1">
              <a:spLocks noChangeAspect="1" noChangeArrowheads="1"/>
            </p:cNvSpPr>
            <p:nvPr/>
          </p:nvSpPr>
          <p:spPr bwMode="auto">
            <a:xfrm>
              <a:off x="1791" y="1752"/>
              <a:ext cx="24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3091" name="Oval 300"/>
            <p:cNvSpPr>
              <a:spLocks noChangeAspect="1" noChangeArrowheads="1"/>
            </p:cNvSpPr>
            <p:nvPr/>
          </p:nvSpPr>
          <p:spPr bwMode="auto">
            <a:xfrm>
              <a:off x="2585" y="1432"/>
              <a:ext cx="340" cy="33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2" name="Text Box 301"/>
            <p:cNvSpPr txBox="1">
              <a:spLocks noChangeAspect="1" noChangeArrowheads="1"/>
            </p:cNvSpPr>
            <p:nvPr/>
          </p:nvSpPr>
          <p:spPr bwMode="auto">
            <a:xfrm>
              <a:off x="2648" y="1383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 i="1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3093" name="Oval 302"/>
            <p:cNvSpPr>
              <a:spLocks noChangeAspect="1" noChangeArrowheads="1"/>
            </p:cNvSpPr>
            <p:nvPr/>
          </p:nvSpPr>
          <p:spPr bwMode="auto">
            <a:xfrm>
              <a:off x="1710" y="1146"/>
              <a:ext cx="340" cy="33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4" name="Text Box 303"/>
            <p:cNvSpPr txBox="1">
              <a:spLocks noChangeAspect="1" noChangeArrowheads="1"/>
            </p:cNvSpPr>
            <p:nvPr/>
          </p:nvSpPr>
          <p:spPr bwMode="auto">
            <a:xfrm>
              <a:off x="1746" y="1113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095" name="Oval 304"/>
            <p:cNvSpPr>
              <a:spLocks noChangeAspect="1" noChangeArrowheads="1"/>
            </p:cNvSpPr>
            <p:nvPr/>
          </p:nvSpPr>
          <p:spPr bwMode="auto">
            <a:xfrm>
              <a:off x="3505" y="1194"/>
              <a:ext cx="342" cy="33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6" name="Text Box 305"/>
            <p:cNvSpPr txBox="1">
              <a:spLocks noChangeAspect="1" noChangeArrowheads="1"/>
            </p:cNvSpPr>
            <p:nvPr/>
          </p:nvSpPr>
          <p:spPr bwMode="auto">
            <a:xfrm>
              <a:off x="3527" y="1072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3097" name="Line 306"/>
            <p:cNvSpPr>
              <a:spLocks noChangeAspect="1" noChangeShapeType="1"/>
            </p:cNvSpPr>
            <p:nvPr/>
          </p:nvSpPr>
          <p:spPr bwMode="auto">
            <a:xfrm>
              <a:off x="738" y="1194"/>
              <a:ext cx="972" cy="9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098" name="Line 307"/>
            <p:cNvSpPr>
              <a:spLocks noChangeAspect="1" noChangeShapeType="1"/>
            </p:cNvSpPr>
            <p:nvPr/>
          </p:nvSpPr>
          <p:spPr bwMode="auto">
            <a:xfrm flipH="1" flipV="1">
              <a:off x="689" y="1288"/>
              <a:ext cx="388" cy="191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099" name="Line 309"/>
            <p:cNvSpPr>
              <a:spLocks noChangeAspect="1" noChangeShapeType="1"/>
            </p:cNvSpPr>
            <p:nvPr/>
          </p:nvSpPr>
          <p:spPr bwMode="auto">
            <a:xfrm flipH="1" flipV="1">
              <a:off x="738" y="1958"/>
              <a:ext cx="1019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00" name="Line 310"/>
            <p:cNvSpPr>
              <a:spLocks noChangeAspect="1" noChangeShapeType="1"/>
            </p:cNvSpPr>
            <p:nvPr/>
          </p:nvSpPr>
          <p:spPr bwMode="auto">
            <a:xfrm flipV="1">
              <a:off x="557" y="1334"/>
              <a:ext cx="0" cy="43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01" name="Line 311"/>
            <p:cNvSpPr>
              <a:spLocks noChangeAspect="1" noChangeShapeType="1"/>
            </p:cNvSpPr>
            <p:nvPr/>
          </p:nvSpPr>
          <p:spPr bwMode="auto">
            <a:xfrm>
              <a:off x="2049" y="1384"/>
              <a:ext cx="534" cy="14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02" name="Line 312"/>
            <p:cNvSpPr>
              <a:spLocks noChangeAspect="1" noChangeShapeType="1"/>
            </p:cNvSpPr>
            <p:nvPr/>
          </p:nvSpPr>
          <p:spPr bwMode="auto">
            <a:xfrm flipV="1">
              <a:off x="2099" y="1671"/>
              <a:ext cx="484" cy="239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03" name="Line 313"/>
            <p:cNvSpPr>
              <a:spLocks noChangeAspect="1" noChangeShapeType="1"/>
            </p:cNvSpPr>
            <p:nvPr/>
          </p:nvSpPr>
          <p:spPr bwMode="auto">
            <a:xfrm flipV="1">
              <a:off x="2924" y="1384"/>
              <a:ext cx="581" cy="14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97" grpId="0" animBg="1"/>
      <p:bldP spid="177198" grpId="0" animBg="1"/>
      <p:bldP spid="177198" grpId="1" animBg="1"/>
      <p:bldP spid="177201" grpId="0"/>
      <p:bldP spid="1774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821DBEB-70BA-4A40-9972-7F6C62C0B523}" type="slidenum">
              <a:rPr lang="he-IL" altLang="en-US" sz="14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552825" y="4683125"/>
            <a:ext cx="1704975" cy="1417638"/>
            <a:chOff x="2238" y="2950"/>
            <a:chExt cx="1074" cy="893"/>
          </a:xfrm>
        </p:grpSpPr>
        <p:sp>
          <p:nvSpPr>
            <p:cNvPr id="4123" name="Oval 9"/>
            <p:cNvSpPr>
              <a:spLocks noChangeArrowheads="1"/>
            </p:cNvSpPr>
            <p:nvPr/>
          </p:nvSpPr>
          <p:spPr bwMode="auto">
            <a:xfrm>
              <a:off x="2304" y="3123"/>
              <a:ext cx="1008" cy="720"/>
            </a:xfrm>
            <a:prstGeom prst="ellipse">
              <a:avLst/>
            </a:prstGeom>
            <a:solidFill>
              <a:srgbClr val="C3C7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4800">
                <a:solidFill>
                  <a:schemeClr val="tx1"/>
                </a:solidFill>
              </a:endParaRPr>
            </a:p>
          </p:txBody>
        </p:sp>
        <p:sp>
          <p:nvSpPr>
            <p:cNvPr id="4124" name="Text Box 11"/>
            <p:cNvSpPr txBox="1">
              <a:spLocks noChangeArrowheads="1"/>
            </p:cNvSpPr>
            <p:nvPr/>
          </p:nvSpPr>
          <p:spPr bwMode="auto">
            <a:xfrm>
              <a:off x="2238" y="2950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 i="1">
                  <a:solidFill>
                    <a:schemeClr val="tx1"/>
                  </a:solidFill>
                </a:rPr>
                <a:t>S</a:t>
              </a: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533400" y="4652963"/>
            <a:ext cx="1676400" cy="1417637"/>
            <a:chOff x="336" y="2931"/>
            <a:chExt cx="1056" cy="893"/>
          </a:xfrm>
        </p:grpSpPr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384" y="3104"/>
              <a:ext cx="1008" cy="720"/>
            </a:xfrm>
            <a:prstGeom prst="ellipse">
              <a:avLst/>
            </a:prstGeom>
            <a:solidFill>
              <a:srgbClr val="C3C7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4800">
                <a:solidFill>
                  <a:schemeClr val="tx1"/>
                </a:solidFill>
              </a:endParaRPr>
            </a:p>
          </p:txBody>
        </p:sp>
        <p:sp>
          <p:nvSpPr>
            <p:cNvPr id="6" name="Text Box 27"/>
            <p:cNvSpPr txBox="1">
              <a:spLocks noChangeArrowheads="1"/>
            </p:cNvSpPr>
            <p:nvPr/>
          </p:nvSpPr>
          <p:spPr bwMode="auto">
            <a:xfrm>
              <a:off x="336" y="2931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 i="1">
                  <a:solidFill>
                    <a:schemeClr val="tx1"/>
                  </a:solidFill>
                </a:rPr>
                <a:t>S</a:t>
              </a:r>
            </a:p>
          </p:txBody>
        </p:sp>
      </p:grp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5800" y="2971800"/>
            <a:ext cx="8077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3525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F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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–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X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 is called an </a:t>
            </a:r>
            <a:r>
              <a:rPr lang="en-US" altLang="en-US" sz="2400" b="1">
                <a:solidFill>
                  <a:schemeClr val="tx1"/>
                </a:solidFill>
                <a:sym typeface="Symbol" panose="05050102010706020507" pitchFamily="18" charset="2"/>
              </a:rPr>
              <a:t>augmentation of </a:t>
            </a:r>
            <a:r>
              <a:rPr lang="en-US" altLang="en-US" sz="2400" b="1" i="1">
                <a:solidFill>
                  <a:schemeClr val="tx1"/>
                </a:solidFill>
                <a:sym typeface="Symbol" panose="05050102010706020507" pitchFamily="18" charset="2"/>
              </a:rPr>
              <a:t>X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. 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The quantity                                  </a:t>
            </a:r>
            <a:r>
              <a:rPr lang="en-US" altLang="en-US" sz="2400">
                <a:solidFill>
                  <a:schemeClr val="tx1"/>
                </a:solidFill>
              </a:rPr>
              <a:t>is the </a:t>
            </a:r>
            <a:r>
              <a:rPr lang="en-US" altLang="en-US" sz="2400" b="1">
                <a:solidFill>
                  <a:schemeClr val="tx1"/>
                </a:solidFill>
              </a:rPr>
              <a:t>density </a:t>
            </a:r>
            <a:r>
              <a:rPr lang="en-US" altLang="en-US" sz="2400">
                <a:solidFill>
                  <a:schemeClr val="tx1"/>
                </a:solidFill>
              </a:rPr>
              <a:t>of </a:t>
            </a:r>
            <a:r>
              <a:rPr lang="en-US" altLang="en-US" sz="2400" i="1">
                <a:solidFill>
                  <a:schemeClr val="tx1"/>
                </a:solidFill>
              </a:rPr>
              <a:t>F </a:t>
            </a:r>
            <a:r>
              <a:rPr lang="en-US" altLang="en-US" sz="2400">
                <a:solidFill>
                  <a:schemeClr val="tx1"/>
                </a:solidFill>
              </a:rPr>
              <a:t>(w.r.t</a:t>
            </a:r>
            <a:r>
              <a:rPr lang="en-US" altLang="en-US" sz="2400" i="1">
                <a:solidFill>
                  <a:schemeClr val="tx1"/>
                </a:solidFill>
              </a:rPr>
              <a:t> X</a:t>
            </a:r>
            <a:r>
              <a:rPr lang="en-US" altLang="en-US" sz="2400">
                <a:solidFill>
                  <a:schemeClr val="tx1"/>
                </a:solidFill>
              </a:rPr>
              <a:t>).</a:t>
            </a:r>
            <a:endParaRPr lang="en-US" altLang="en-US" sz="2400" i="1">
              <a:solidFill>
                <a:schemeClr val="tx1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The function </a:t>
            </a:r>
            <a:r>
              <a:rPr lang="en-US" altLang="en-US" sz="2400" i="1">
                <a:solidFill>
                  <a:schemeClr val="tx1"/>
                </a:solidFill>
              </a:rPr>
              <a:t>ρ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l-GR" altLang="en-US" sz="2400" i="1">
                <a:solidFill>
                  <a:schemeClr val="tx1"/>
                </a:solidFill>
              </a:rPr>
              <a:t>ν</a:t>
            </a:r>
            <a:r>
              <a:rPr lang="en-US" altLang="en-US" sz="2400">
                <a:solidFill>
                  <a:schemeClr val="tx1"/>
                </a:solidFill>
              </a:rPr>
              <a:t>)</a:t>
            </a:r>
            <a:r>
              <a:rPr lang="en-US" altLang="en-US" sz="2400" i="1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</a:rPr>
              <a:t>depends on the problem.</a:t>
            </a:r>
          </a:p>
        </p:txBody>
      </p: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127000"/>
            <a:ext cx="7772400" cy="9985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Greedy Algorithm</a:t>
            </a: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3810000" y="5186363"/>
            <a:ext cx="762000" cy="609600"/>
          </a:xfrm>
          <a:prstGeom prst="ellipse">
            <a:avLst/>
          </a:prstGeom>
          <a:solidFill>
            <a:srgbClr val="CDF2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i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flipH="1">
            <a:off x="4267200" y="5186363"/>
            <a:ext cx="762000" cy="609600"/>
          </a:xfrm>
          <a:prstGeom prst="moon">
            <a:avLst>
              <a:gd name="adj" fmla="val 58958"/>
            </a:avLst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i="1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5410200" y="5186363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6629400" y="4683125"/>
            <a:ext cx="1676400" cy="1417638"/>
            <a:chOff x="4176" y="2950"/>
            <a:chExt cx="1056" cy="893"/>
          </a:xfrm>
        </p:grpSpPr>
        <p:sp>
          <p:nvSpPr>
            <p:cNvPr id="4119" name="Oval 15"/>
            <p:cNvSpPr>
              <a:spLocks noChangeArrowheads="1"/>
            </p:cNvSpPr>
            <p:nvPr/>
          </p:nvSpPr>
          <p:spPr bwMode="auto">
            <a:xfrm>
              <a:off x="4224" y="3123"/>
              <a:ext cx="1008" cy="720"/>
            </a:xfrm>
            <a:prstGeom prst="ellipse">
              <a:avLst/>
            </a:prstGeom>
            <a:solidFill>
              <a:srgbClr val="C3C7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4800">
                <a:solidFill>
                  <a:schemeClr val="tx1"/>
                </a:solidFill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4176" y="2950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 i="1">
                  <a:solidFill>
                    <a:schemeClr val="tx1"/>
                  </a:solidFill>
                </a:rPr>
                <a:t>S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858000" y="5186363"/>
            <a:ext cx="1219200" cy="635000"/>
            <a:chOff x="3552" y="3552"/>
            <a:chExt cx="768" cy="400"/>
          </a:xfrm>
        </p:grpSpPr>
        <p:sp>
          <p:nvSpPr>
            <p:cNvPr id="4116" name="Oval 16"/>
            <p:cNvSpPr>
              <a:spLocks noChangeArrowheads="1"/>
            </p:cNvSpPr>
            <p:nvPr/>
          </p:nvSpPr>
          <p:spPr bwMode="auto">
            <a:xfrm>
              <a:off x="3552" y="3552"/>
              <a:ext cx="480" cy="384"/>
            </a:xfrm>
            <a:prstGeom prst="ellipse">
              <a:avLst/>
            </a:prstGeom>
            <a:solidFill>
              <a:srgbClr val="CDF2FF"/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4117" name="AutoShape 17"/>
            <p:cNvSpPr>
              <a:spLocks noChangeArrowheads="1"/>
            </p:cNvSpPr>
            <p:nvPr/>
          </p:nvSpPr>
          <p:spPr bwMode="auto">
            <a:xfrm flipH="1">
              <a:off x="3840" y="3552"/>
              <a:ext cx="480" cy="384"/>
            </a:xfrm>
            <a:prstGeom prst="moon">
              <a:avLst>
                <a:gd name="adj" fmla="val 58958"/>
              </a:avLst>
            </a:prstGeom>
            <a:solidFill>
              <a:srgbClr val="CDF2FF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auto">
            <a:xfrm>
              <a:off x="3807" y="3559"/>
              <a:ext cx="289" cy="393"/>
            </a:xfrm>
            <a:custGeom>
              <a:avLst/>
              <a:gdLst>
                <a:gd name="T0" fmla="*/ 36 w 289"/>
                <a:gd name="T1" fmla="*/ 0 h 393"/>
                <a:gd name="T2" fmla="*/ 216 w 289"/>
                <a:gd name="T3" fmla="*/ 35 h 393"/>
                <a:gd name="T4" fmla="*/ 277 w 289"/>
                <a:gd name="T5" fmla="*/ 78 h 393"/>
                <a:gd name="T6" fmla="*/ 285 w 289"/>
                <a:gd name="T7" fmla="*/ 129 h 393"/>
                <a:gd name="T8" fmla="*/ 277 w 289"/>
                <a:gd name="T9" fmla="*/ 249 h 393"/>
                <a:gd name="T10" fmla="*/ 130 w 289"/>
                <a:gd name="T11" fmla="*/ 335 h 393"/>
                <a:gd name="T12" fmla="*/ 10 w 289"/>
                <a:gd name="T13" fmla="*/ 353 h 393"/>
                <a:gd name="T14" fmla="*/ 27 w 289"/>
                <a:gd name="T15" fmla="*/ 327 h 393"/>
                <a:gd name="T16" fmla="*/ 79 w 289"/>
                <a:gd name="T17" fmla="*/ 249 h 393"/>
                <a:gd name="T18" fmla="*/ 70 w 289"/>
                <a:gd name="T19" fmla="*/ 35 h 3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9"/>
                <a:gd name="T31" fmla="*/ 0 h 393"/>
                <a:gd name="T32" fmla="*/ 289 w 289"/>
                <a:gd name="T33" fmla="*/ 393 h 3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9" h="393">
                  <a:moveTo>
                    <a:pt x="36" y="0"/>
                  </a:moveTo>
                  <a:cubicBezTo>
                    <a:pt x="209" y="12"/>
                    <a:pt x="120" y="0"/>
                    <a:pt x="216" y="35"/>
                  </a:cubicBezTo>
                  <a:cubicBezTo>
                    <a:pt x="237" y="55"/>
                    <a:pt x="257" y="58"/>
                    <a:pt x="277" y="78"/>
                  </a:cubicBezTo>
                  <a:cubicBezTo>
                    <a:pt x="280" y="95"/>
                    <a:pt x="285" y="112"/>
                    <a:pt x="285" y="129"/>
                  </a:cubicBezTo>
                  <a:cubicBezTo>
                    <a:pt x="285" y="169"/>
                    <a:pt x="289" y="211"/>
                    <a:pt x="277" y="249"/>
                  </a:cubicBezTo>
                  <a:cubicBezTo>
                    <a:pt x="259" y="305"/>
                    <a:pt x="176" y="321"/>
                    <a:pt x="130" y="335"/>
                  </a:cubicBezTo>
                  <a:cubicBezTo>
                    <a:pt x="113" y="389"/>
                    <a:pt x="121" y="393"/>
                    <a:pt x="10" y="353"/>
                  </a:cubicBezTo>
                  <a:cubicBezTo>
                    <a:pt x="0" y="350"/>
                    <a:pt x="22" y="336"/>
                    <a:pt x="27" y="327"/>
                  </a:cubicBezTo>
                  <a:cubicBezTo>
                    <a:pt x="42" y="297"/>
                    <a:pt x="60" y="277"/>
                    <a:pt x="79" y="249"/>
                  </a:cubicBezTo>
                  <a:cubicBezTo>
                    <a:pt x="69" y="75"/>
                    <a:pt x="70" y="146"/>
                    <a:pt x="70" y="35"/>
                  </a:cubicBezTo>
                </a:path>
              </a:pathLst>
            </a:custGeom>
            <a:solidFill>
              <a:srgbClr val="CDF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7239000" y="5262563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762000" y="5156200"/>
            <a:ext cx="762000" cy="609600"/>
          </a:xfrm>
          <a:prstGeom prst="ellipse">
            <a:avLst/>
          </a:prstGeom>
          <a:solidFill>
            <a:srgbClr val="CDF2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i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2362200" y="5186363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755650" y="981075"/>
            <a:ext cx="7129463" cy="195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6699"/>
                </a:solidFill>
              </a:rPr>
              <a:t>Initialize: </a:t>
            </a:r>
            <a:r>
              <a:rPr lang="en-US" altLang="en-US" sz="2400" i="1">
                <a:solidFill>
                  <a:srgbClr val="006699"/>
                </a:solidFill>
              </a:rPr>
              <a:t>X</a:t>
            </a:r>
            <a:r>
              <a:rPr lang="en-US" altLang="en-US" sz="2400">
                <a:solidFill>
                  <a:srgbClr val="006699"/>
                </a:solidFill>
              </a:rPr>
              <a:t> </a:t>
            </a:r>
            <a:r>
              <a:rPr lang="en-US" altLang="en-US" sz="2400">
                <a:solidFill>
                  <a:srgbClr val="006699"/>
                </a:solidFill>
                <a:sym typeface="Wingdings" panose="05000000000000000000" pitchFamily="2" charset="2"/>
              </a:rPr>
              <a:t> </a:t>
            </a:r>
            <a:r>
              <a:rPr lang="en-US" altLang="en-US" sz="2400">
                <a:solidFill>
                  <a:srgbClr val="006699"/>
                </a:solidFill>
                <a:sym typeface="Symbol" panose="05050102010706020507" pitchFamily="18" charset="2"/>
              </a:rPr>
              <a:t></a:t>
            </a:r>
          </a:p>
          <a:p>
            <a:pPr eaLnBrk="1" hangingPunct="1"/>
            <a:r>
              <a:rPr lang="en-US" altLang="en-US" sz="2400">
                <a:solidFill>
                  <a:srgbClr val="006699"/>
                </a:solidFill>
                <a:sym typeface="Symbol" panose="05050102010706020507" pitchFamily="18" charset="2"/>
              </a:rPr>
              <a:t>While </a:t>
            </a:r>
            <a:r>
              <a:rPr lang="en-US" altLang="en-US" sz="2400" i="1">
                <a:solidFill>
                  <a:srgbClr val="006699"/>
                </a:solidFill>
              </a:rPr>
              <a:t>ν</a:t>
            </a:r>
            <a:r>
              <a:rPr lang="en-US" altLang="en-US" sz="2400">
                <a:solidFill>
                  <a:srgbClr val="006699"/>
                </a:solidFill>
              </a:rPr>
              <a:t>(</a:t>
            </a:r>
            <a:r>
              <a:rPr lang="en-US" altLang="en-US" sz="2400" i="1">
                <a:solidFill>
                  <a:srgbClr val="006699"/>
                </a:solidFill>
              </a:rPr>
              <a:t>X</a:t>
            </a:r>
            <a:r>
              <a:rPr lang="en-US" altLang="en-US" sz="2400">
                <a:solidFill>
                  <a:srgbClr val="006699"/>
                </a:solidFill>
              </a:rPr>
              <a:t>) &gt; 0 do:</a:t>
            </a:r>
          </a:p>
          <a:p>
            <a:pPr eaLnBrk="1" hangingPunct="1"/>
            <a:r>
              <a:rPr lang="en-US" altLang="en-US" sz="2400">
                <a:solidFill>
                  <a:srgbClr val="006699"/>
                </a:solidFill>
              </a:rPr>
              <a:t>      Find </a:t>
            </a:r>
            <a:r>
              <a:rPr lang="en-US" altLang="en-US" sz="2400" i="1">
                <a:solidFill>
                  <a:srgbClr val="006699"/>
                </a:solidFill>
                <a:sym typeface="Symbol" panose="05050102010706020507" pitchFamily="18" charset="2"/>
              </a:rPr>
              <a:t>F</a:t>
            </a:r>
            <a:r>
              <a:rPr lang="en-US" altLang="en-US" sz="2400">
                <a:solidFill>
                  <a:srgbClr val="006699"/>
                </a:solidFill>
                <a:sym typeface="Symbol" panose="05050102010706020507" pitchFamily="18" charset="2"/>
              </a:rPr>
              <a:t>  </a:t>
            </a:r>
            <a:r>
              <a:rPr lang="en-US" altLang="en-US" sz="2400" i="1">
                <a:solidFill>
                  <a:srgbClr val="006699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rgbClr val="006699"/>
                </a:solidFill>
                <a:sym typeface="Symbol" panose="05050102010706020507" pitchFamily="18" charset="2"/>
              </a:rPr>
              <a:t> – </a:t>
            </a:r>
            <a:r>
              <a:rPr lang="en-US" altLang="en-US" sz="2400" i="1">
                <a:solidFill>
                  <a:srgbClr val="006699"/>
                </a:solidFill>
                <a:sym typeface="Symbol" panose="05050102010706020507" pitchFamily="18" charset="2"/>
              </a:rPr>
              <a:t>X </a:t>
            </a:r>
            <a:r>
              <a:rPr lang="en-US" altLang="en-US" sz="2400">
                <a:solidFill>
                  <a:srgbClr val="006699"/>
                </a:solidFill>
                <a:sym typeface="Symbol" panose="05050102010706020507" pitchFamily="18" charset="2"/>
              </a:rPr>
              <a:t>so that</a:t>
            </a:r>
            <a:r>
              <a:rPr lang="en-US" altLang="en-US" sz="2400">
                <a:solidFill>
                  <a:srgbClr val="006699"/>
                </a:solidFill>
              </a:rPr>
              <a:t>	</a:t>
            </a:r>
          </a:p>
          <a:p>
            <a:pPr eaLnBrk="1" hangingPunct="1"/>
            <a:r>
              <a:rPr lang="en-US" altLang="en-US" sz="2400" i="1">
                <a:solidFill>
                  <a:srgbClr val="006699"/>
                </a:solidFill>
              </a:rPr>
              <a:t>      X </a:t>
            </a:r>
            <a:r>
              <a:rPr lang="en-US" altLang="en-US" sz="2400">
                <a:solidFill>
                  <a:srgbClr val="006699"/>
                </a:solidFill>
                <a:sym typeface="Wingdings" panose="05000000000000000000" pitchFamily="2" charset="2"/>
              </a:rPr>
              <a:t></a:t>
            </a:r>
            <a:r>
              <a:rPr lang="en-US" altLang="en-US" sz="2400" i="1">
                <a:solidFill>
                  <a:srgbClr val="006699"/>
                </a:solidFill>
                <a:sym typeface="Wingdings" panose="05000000000000000000" pitchFamily="2" charset="2"/>
              </a:rPr>
              <a:t> X</a:t>
            </a:r>
            <a:r>
              <a:rPr lang="en-US" altLang="en-US" sz="2400">
                <a:solidFill>
                  <a:srgbClr val="006699"/>
                </a:solidFill>
              </a:rPr>
              <a:t> </a:t>
            </a:r>
            <a:r>
              <a:rPr lang="en-US" altLang="en-US" sz="2400">
                <a:solidFill>
                  <a:srgbClr val="006699"/>
                </a:solidFill>
                <a:sym typeface="Symbol" panose="05050102010706020507" pitchFamily="18" charset="2"/>
              </a:rPr>
              <a:t> </a:t>
            </a:r>
            <a:r>
              <a:rPr lang="en-US" altLang="en-US" sz="2400" i="1">
                <a:solidFill>
                  <a:srgbClr val="006699"/>
                </a:solidFill>
                <a:sym typeface="Symbol" panose="05050102010706020507" pitchFamily="18" charset="2"/>
              </a:rPr>
              <a:t>F</a:t>
            </a:r>
          </a:p>
          <a:p>
            <a:pPr eaLnBrk="1" hangingPunct="1"/>
            <a:r>
              <a:rPr lang="en-US" altLang="en-US" sz="2400">
                <a:solidFill>
                  <a:srgbClr val="006699"/>
                </a:solidFill>
              </a:rPr>
              <a:t>Return  </a:t>
            </a:r>
            <a:r>
              <a:rPr lang="en-US" altLang="en-US" sz="2400" i="1">
                <a:solidFill>
                  <a:srgbClr val="006699"/>
                </a:solidFill>
              </a:rPr>
              <a:t>X</a:t>
            </a:r>
            <a:r>
              <a:rPr lang="en-US" altLang="en-US" sz="2400">
                <a:solidFill>
                  <a:srgbClr val="006699"/>
                </a:solidFill>
              </a:rPr>
              <a:t>.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4140200" y="1560513"/>
            <a:ext cx="3671888" cy="860425"/>
          </a:xfrm>
          <a:prstGeom prst="rect">
            <a:avLst/>
          </a:prstGeom>
          <a:noFill/>
          <a:ln w="38100">
            <a:solidFill>
              <a:srgbClr val="00B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>
              <a:solidFill>
                <a:srgbClr val="006699"/>
              </a:solidFill>
            </a:endParaRPr>
          </a:p>
          <a:p>
            <a:pPr eaLnBrk="1" hangingPunct="1"/>
            <a:endParaRPr lang="en-US" altLang="en-US" sz="2400">
              <a:solidFill>
                <a:srgbClr val="006699"/>
              </a:solidFill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4429125" y="1171575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B000"/>
                </a:solidFill>
              </a:rPr>
              <a:t>The Density Condition</a:t>
            </a:r>
          </a:p>
        </p:txBody>
      </p:sp>
      <p:graphicFrame>
        <p:nvGraphicFramePr>
          <p:cNvPr id="4136" name="Object 40"/>
          <p:cNvGraphicFramePr>
            <a:graphicFrameLocks noChangeAspect="1"/>
          </p:cNvGraphicFramePr>
          <p:nvPr/>
        </p:nvGraphicFramePr>
        <p:xfrm>
          <a:off x="2627313" y="3498850"/>
          <a:ext cx="250983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4" imgW="1714320" imgH="444240" progId="Equation.DSMT4">
                  <p:embed/>
                </p:oleObj>
              </mc:Choice>
              <mc:Fallback>
                <p:oleObj name="Equation" r:id="rId4" imgW="1714320" imgH="44424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498850"/>
                        <a:ext cx="2509837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2" name="Object 46"/>
          <p:cNvGraphicFramePr>
            <a:graphicFrameLocks noChangeAspect="1"/>
          </p:cNvGraphicFramePr>
          <p:nvPr/>
        </p:nvGraphicFramePr>
        <p:xfrm>
          <a:off x="4413250" y="1635125"/>
          <a:ext cx="3124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6" imgW="2108160" imgH="444240" progId="Equation.DSMT4">
                  <p:embed/>
                </p:oleObj>
              </mc:Choice>
              <mc:Fallback>
                <p:oleObj name="Equation" r:id="rId6" imgW="2108160" imgH="44424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0" y="1635125"/>
                        <a:ext cx="3124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  <p:bldP spid="4109" grpId="0" animBg="1"/>
      <p:bldP spid="4114" grpId="0" animBg="1"/>
      <p:bldP spid="4120" grpId="0"/>
      <p:bldP spid="4122" grpId="0" animBg="1"/>
      <p:bldP spid="4125" grpId="0" animBg="1"/>
      <p:bldP spid="41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D5EEB58-9139-45C3-8D78-AD19617AB51A}" type="slidenum">
              <a:rPr lang="he-IL" altLang="en-US" sz="14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1788"/>
            <a:ext cx="8278812" cy="576262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Approximation Ratio of the Greedy Algorithm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47700" y="2205038"/>
            <a:ext cx="75247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tx1"/>
                </a:solidFill>
                <a:sym typeface="Symbol" panose="05050102010706020507" pitchFamily="18" charset="2"/>
              </a:rPr>
              <a:t>Theorem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: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If the following holds:</a:t>
            </a:r>
          </a:p>
          <a:p>
            <a:pPr eaLnBrk="1" hangingPunct="1">
              <a:buFontTx/>
              <a:buChar char="•"/>
            </a:pPr>
            <a:r>
              <a:rPr lang="en-US" altLang="en-US" i="1">
                <a:solidFill>
                  <a:schemeClr val="tx1"/>
                </a:solidFill>
              </a:rPr>
              <a:t>ν</a:t>
            </a:r>
            <a:r>
              <a:rPr lang="en-US" altLang="en-US">
                <a:solidFill>
                  <a:schemeClr val="tx1"/>
                </a:solidFill>
              </a:rPr>
              <a:t> is decreasing</a:t>
            </a:r>
          </a:p>
          <a:p>
            <a:pPr eaLnBrk="1" hangingPunct="1">
              <a:buFontTx/>
              <a:buChar char="•"/>
            </a:pPr>
            <a:r>
              <a:rPr lang="en-US" altLang="en-US" i="1">
                <a:solidFill>
                  <a:schemeClr val="tx1"/>
                </a:solidFill>
              </a:rPr>
              <a:t>c</a:t>
            </a:r>
            <a:r>
              <a:rPr lang="en-US" altLang="en-US">
                <a:solidFill>
                  <a:schemeClr val="tx1"/>
                </a:solidFill>
              </a:rPr>
              <a:t> is subadditive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The approximation ratio of the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greedy algorithm is:</a:t>
            </a:r>
          </a:p>
        </p:txBody>
      </p:sp>
      <p:sp>
        <p:nvSpPr>
          <p:cNvPr id="5129" name="Line 15"/>
          <p:cNvSpPr>
            <a:spLocks noChangeShapeType="1"/>
          </p:cNvSpPr>
          <p:nvPr/>
        </p:nvSpPr>
        <p:spPr bwMode="auto">
          <a:xfrm>
            <a:off x="762000" y="836613"/>
            <a:ext cx="4724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58813" y="908050"/>
            <a:ext cx="8016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Definition: </a:t>
            </a:r>
            <a:r>
              <a:rPr lang="en-US" altLang="en-US" sz="2400">
                <a:solidFill>
                  <a:schemeClr val="tx1"/>
                </a:solidFill>
              </a:rPr>
              <a:t>A set-function  </a:t>
            </a:r>
            <a:r>
              <a:rPr lang="en-US" altLang="en-US" sz="2400" i="1">
                <a:solidFill>
                  <a:schemeClr val="tx1"/>
                </a:solidFill>
              </a:rPr>
              <a:t>f</a:t>
            </a:r>
            <a:r>
              <a:rPr lang="en-US" altLang="en-US" sz="2400">
                <a:solidFill>
                  <a:schemeClr val="tx1"/>
                </a:solidFill>
              </a:rPr>
              <a:t> on 2</a:t>
            </a:r>
            <a:r>
              <a:rPr lang="en-US" altLang="en-US" sz="2400" i="1" baseline="30000">
                <a:solidFill>
                  <a:schemeClr val="tx1"/>
                </a:solidFill>
              </a:rPr>
              <a:t>S</a:t>
            </a:r>
            <a:r>
              <a:rPr lang="en-US" altLang="en-US" sz="2400"/>
              <a:t> </a:t>
            </a:r>
            <a:r>
              <a:rPr lang="en-US" altLang="en-US" sz="2400">
                <a:solidFill>
                  <a:schemeClr val="tx1"/>
                </a:solidFill>
              </a:rPr>
              <a:t>is:</a:t>
            </a:r>
            <a:r>
              <a:rPr lang="en-US" altLang="en-US" sz="2400"/>
              <a:t> </a:t>
            </a:r>
            <a:endParaRPr lang="en-US" altLang="en-US" sz="240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en-US" b="1">
                <a:solidFill>
                  <a:schemeClr val="tx1"/>
                </a:solidFill>
              </a:rPr>
              <a:t>decreasing</a:t>
            </a:r>
            <a:r>
              <a:rPr lang="en-US" altLang="en-US">
                <a:solidFill>
                  <a:schemeClr val="tx1"/>
                </a:solidFill>
              </a:rPr>
              <a:t> if </a:t>
            </a:r>
            <a:r>
              <a:rPr lang="en-US" altLang="en-US" i="1">
                <a:solidFill>
                  <a:schemeClr val="tx1"/>
                </a:solidFill>
              </a:rPr>
              <a:t>f</a:t>
            </a:r>
            <a:r>
              <a:rPr lang="en-US" altLang="en-US">
                <a:solidFill>
                  <a:schemeClr val="tx1"/>
                </a:solidFill>
              </a:rPr>
              <a:t>(</a:t>
            </a:r>
            <a:r>
              <a:rPr lang="en-US" altLang="en-US" i="1">
                <a:solidFill>
                  <a:schemeClr val="tx1"/>
                </a:solidFill>
              </a:rPr>
              <a:t>S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r>
              <a:rPr lang="en-US" altLang="en-US">
                <a:solidFill>
                  <a:schemeClr val="tx1"/>
                </a:solidFill>
              </a:rPr>
              <a:t>)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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f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) for any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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baseline="-25000">
                <a:solidFill>
                  <a:schemeClr val="tx1"/>
                </a:solidFill>
                <a:sym typeface="Symbol" panose="05050102010706020507" pitchFamily="18" charset="2"/>
              </a:rPr>
              <a:t>2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S.</a:t>
            </a:r>
          </a:p>
          <a:p>
            <a:pPr eaLnBrk="1" hangingPunct="1">
              <a:buFontTx/>
              <a:buChar char="•"/>
            </a:pPr>
            <a:r>
              <a:rPr lang="en-US" altLang="en-US" b="1">
                <a:solidFill>
                  <a:schemeClr val="tx1"/>
                </a:solidFill>
              </a:rPr>
              <a:t>subadditive</a:t>
            </a:r>
            <a:r>
              <a:rPr lang="en-US" altLang="en-US">
                <a:solidFill>
                  <a:schemeClr val="tx1"/>
                </a:solidFill>
              </a:rPr>
              <a:t> if </a:t>
            </a:r>
            <a:r>
              <a:rPr lang="en-US" altLang="en-US" i="1">
                <a:solidFill>
                  <a:schemeClr val="tx1"/>
                </a:solidFill>
              </a:rPr>
              <a:t>f</a:t>
            </a:r>
            <a:r>
              <a:rPr lang="en-US" altLang="en-US">
                <a:solidFill>
                  <a:schemeClr val="tx1"/>
                </a:solidFill>
              </a:rPr>
              <a:t>(</a:t>
            </a:r>
            <a:r>
              <a:rPr lang="en-US" altLang="en-US" i="1">
                <a:solidFill>
                  <a:schemeClr val="tx1"/>
                </a:solidFill>
              </a:rPr>
              <a:t>S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r>
              <a:rPr lang="en-US" altLang="en-US">
                <a:solidFill>
                  <a:schemeClr val="tx1"/>
                </a:solidFill>
              </a:rPr>
              <a:t>)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+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f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) 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f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baseline="-25000">
                <a:solidFill>
                  <a:schemeClr val="tx1"/>
                </a:solidFill>
                <a:sym typeface="Symbol" panose="05050102010706020507" pitchFamily="18" charset="2"/>
              </a:rPr>
              <a:t>1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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) for any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,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baseline="-25000">
                <a:solidFill>
                  <a:schemeClr val="tx1"/>
                </a:solidFill>
                <a:sym typeface="Symbol" panose="05050102010706020507" pitchFamily="18" charset="2"/>
              </a:rPr>
              <a:t>2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S.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860800" y="3563938"/>
            <a:ext cx="166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accent2"/>
                </a:solidFill>
              </a:rPr>
              <a:t>if    </a:t>
            </a:r>
            <a:r>
              <a:rPr lang="el-GR" altLang="en-US" sz="2400" b="1" i="1">
                <a:solidFill>
                  <a:schemeClr val="accent2"/>
                </a:solidFill>
              </a:rPr>
              <a:t>ρ</a:t>
            </a:r>
            <a:r>
              <a:rPr lang="en-US" altLang="en-US" sz="2400" b="1">
                <a:solidFill>
                  <a:schemeClr val="accent2"/>
                </a:solidFill>
              </a:rPr>
              <a:t>(</a:t>
            </a:r>
            <a:r>
              <a:rPr lang="el-GR" altLang="en-US" sz="2400" b="1" i="1">
                <a:solidFill>
                  <a:schemeClr val="accent2"/>
                </a:solidFill>
              </a:rPr>
              <a:t>ν</a:t>
            </a:r>
            <a:r>
              <a:rPr lang="en-US" altLang="en-US" sz="2400" b="1">
                <a:solidFill>
                  <a:schemeClr val="accent2"/>
                </a:solidFill>
              </a:rPr>
              <a:t>) = </a:t>
            </a:r>
            <a:r>
              <a:rPr lang="el-GR" altLang="en-US" sz="2400" b="1" i="1">
                <a:solidFill>
                  <a:schemeClr val="accent2"/>
                </a:solidFill>
              </a:rPr>
              <a:t>α</a:t>
            </a:r>
            <a:endParaRPr lang="el-GR" altLang="en-US" sz="2400" b="1">
              <a:solidFill>
                <a:schemeClr val="accent2"/>
              </a:solidFill>
            </a:endParaRPr>
          </a:p>
        </p:txBody>
      </p:sp>
      <p:graphicFrame>
        <p:nvGraphicFramePr>
          <p:cNvPr id="7197" name="Object 29"/>
          <p:cNvGraphicFramePr>
            <a:graphicFrameLocks noChangeAspect="1"/>
          </p:cNvGraphicFramePr>
          <p:nvPr/>
        </p:nvGraphicFramePr>
        <p:xfrm>
          <a:off x="1801813" y="3590925"/>
          <a:ext cx="16906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888840" imgH="253800" progId="Equation.DSMT4">
                  <p:embed/>
                </p:oleObj>
              </mc:Choice>
              <mc:Fallback>
                <p:oleObj name="Equation" r:id="rId3" imgW="888840" imgH="2538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3" y="3590925"/>
                        <a:ext cx="169068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3851275" y="3971925"/>
            <a:ext cx="174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6600"/>
                </a:solidFill>
              </a:rPr>
              <a:t>if</a:t>
            </a:r>
            <a:r>
              <a:rPr lang="en-US" altLang="en-US" sz="2400" b="1" i="1">
                <a:solidFill>
                  <a:srgbClr val="006600"/>
                </a:solidFill>
              </a:rPr>
              <a:t>    </a:t>
            </a:r>
            <a:r>
              <a:rPr lang="el-GR" altLang="en-US" sz="2400" b="1" i="1">
                <a:solidFill>
                  <a:srgbClr val="006600"/>
                </a:solidFill>
              </a:rPr>
              <a:t>ρ</a:t>
            </a:r>
            <a:r>
              <a:rPr lang="en-US" altLang="en-US" sz="2400" b="1">
                <a:solidFill>
                  <a:srgbClr val="006600"/>
                </a:solidFill>
              </a:rPr>
              <a:t>(</a:t>
            </a:r>
            <a:r>
              <a:rPr lang="el-GR" altLang="en-US" sz="2400" b="1" i="1">
                <a:solidFill>
                  <a:srgbClr val="006600"/>
                </a:solidFill>
              </a:rPr>
              <a:t>ν</a:t>
            </a:r>
            <a:r>
              <a:rPr lang="en-US" altLang="en-US" sz="2400" b="1">
                <a:solidFill>
                  <a:srgbClr val="006600"/>
                </a:solidFill>
              </a:rPr>
              <a:t>) = </a:t>
            </a:r>
            <a:r>
              <a:rPr lang="el-GR" altLang="en-US" sz="2400" b="1" i="1">
                <a:solidFill>
                  <a:srgbClr val="006600"/>
                </a:solidFill>
              </a:rPr>
              <a:t>ν</a:t>
            </a:r>
            <a:r>
              <a:rPr lang="el-GR" altLang="en-US" sz="2400" b="1" i="1" baseline="30000">
                <a:solidFill>
                  <a:srgbClr val="006600"/>
                </a:solidFill>
              </a:rPr>
              <a:t>α</a:t>
            </a:r>
            <a:endParaRPr lang="el-GR" altLang="en-US" sz="2400" b="1">
              <a:solidFill>
                <a:srgbClr val="006600"/>
              </a:solidFill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576263" y="4868863"/>
            <a:ext cx="8388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Objective: </a:t>
            </a:r>
            <a:r>
              <a:rPr lang="en-US" altLang="en-US">
                <a:solidFill>
                  <a:schemeClr val="tx1"/>
                </a:solidFill>
              </a:rPr>
              <a:t>Finding in polynomial time an augmentation satisfying the density condition for some “small” function </a:t>
            </a:r>
            <a:r>
              <a:rPr lang="el-GR" altLang="en-US" i="1">
                <a:solidFill>
                  <a:schemeClr val="tx1"/>
                </a:solidFill>
              </a:rPr>
              <a:t>ρ</a:t>
            </a:r>
            <a:r>
              <a:rPr lang="en-US" altLang="en-US">
                <a:solidFill>
                  <a:schemeClr val="tx1"/>
                </a:solidFill>
              </a:rPr>
              <a:t>(</a:t>
            </a:r>
            <a:r>
              <a:rPr lang="el-GR" altLang="en-US" i="1">
                <a:solidFill>
                  <a:schemeClr val="tx1"/>
                </a:solidFill>
              </a:rPr>
              <a:t>ν</a:t>
            </a:r>
            <a:r>
              <a:rPr lang="en-US" altLang="en-US">
                <a:solidFill>
                  <a:schemeClr val="tx1"/>
                </a:solidFill>
              </a:rPr>
              <a:t>).</a:t>
            </a:r>
          </a:p>
        </p:txBody>
      </p:sp>
      <p:graphicFrame>
        <p:nvGraphicFramePr>
          <p:cNvPr id="7202" name="Object 34"/>
          <p:cNvGraphicFramePr>
            <a:graphicFrameLocks noChangeAspect="1"/>
          </p:cNvGraphicFramePr>
          <p:nvPr/>
        </p:nvGraphicFramePr>
        <p:xfrm>
          <a:off x="2746375" y="5640388"/>
          <a:ext cx="41306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משוואה" r:id="rId5" imgW="2323800" imgH="419040" progId="Equation.3">
                  <p:embed/>
                </p:oleObj>
              </mc:Choice>
              <mc:Fallback>
                <p:oleObj name="משוואה" r:id="rId5" imgW="2323800" imgH="4190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5640388"/>
                        <a:ext cx="413067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3" name="Object 35"/>
          <p:cNvGraphicFramePr>
            <a:graphicFrameLocks noChangeAspect="1"/>
          </p:cNvGraphicFramePr>
          <p:nvPr/>
        </p:nvGraphicFramePr>
        <p:xfrm>
          <a:off x="5556250" y="5518150"/>
          <a:ext cx="6000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משוואה" r:id="rId7" imgW="152280" imgH="164880" progId="Equation.3">
                  <p:embed/>
                </p:oleObj>
              </mc:Choice>
              <mc:Fallback>
                <p:oleObj name="משוואה" r:id="rId7" imgW="152280" imgH="1648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0" y="5518150"/>
                        <a:ext cx="600075" cy="649288"/>
                      </a:xfrm>
                      <a:prstGeom prst="rect">
                        <a:avLst/>
                      </a:prstGeom>
                      <a:solidFill>
                        <a:srgbClr val="FFFFCC">
                          <a:alpha val="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4" name="Object 36"/>
          <p:cNvGraphicFramePr>
            <a:graphicFrameLocks noChangeAspect="1"/>
          </p:cNvGraphicFramePr>
          <p:nvPr/>
        </p:nvGraphicFramePr>
        <p:xfrm>
          <a:off x="1824038" y="3930650"/>
          <a:ext cx="13081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9" imgW="583920" imgH="304560" progId="Equation.DSMT4">
                  <p:embed/>
                </p:oleObj>
              </mc:Choice>
              <mc:Fallback>
                <p:oleObj name="Equation" r:id="rId9" imgW="583920" imgH="30456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3930650"/>
                        <a:ext cx="13081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7203"/>
                                        </p:tgtEl>
                                      </p:cBhvr>
                                      <p:by x="30000" y="3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86 0.01227 L -1.38889E-6 -2.96296E-6 " pathEditMode="relative" rAng="0" ptsTypes="AA">
                                      <p:cBhvr>
                                        <p:cTn id="44" dur="2000" spd="-100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" y="-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91" grpId="0"/>
      <p:bldP spid="7195" grpId="0"/>
      <p:bldP spid="7198" grpId="0"/>
      <p:bldP spid="72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19827A9-327C-4444-8005-01F2FF8CEC19}" type="slidenum">
              <a:rPr lang="he-IL" altLang="en-US" sz="140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4445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2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 ID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351837" cy="202406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Problem:			Node Weighted Steiner Tree</a:t>
            </a:r>
          </a:p>
          <a:p>
            <a:pPr eaLnBrk="1" hangingPunct="1"/>
            <a:r>
              <a:rPr lang="en-US" altLang="en-US" sz="2800" smtClean="0"/>
              <a:t>Algorithm Type:		Greedy Algorithm</a:t>
            </a:r>
          </a:p>
          <a:p>
            <a:pPr eaLnBrk="1" hangingPunct="1"/>
            <a:r>
              <a:rPr lang="en-US" altLang="en-US" sz="2800" smtClean="0"/>
              <a:t>Augmentations Used:	Spiders</a:t>
            </a:r>
          </a:p>
        </p:txBody>
      </p:sp>
      <p:pic>
        <p:nvPicPr>
          <p:cNvPr id="22533" name="Picture 5" descr="spiderar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213100"/>
            <a:ext cx="374332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2C29A29-42D8-4FB6-8C2D-4A1D36870703}" type="slidenum">
              <a:rPr lang="he-IL" altLang="en-US" sz="140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1788"/>
            <a:ext cx="8388350" cy="576262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Lesson in Zoology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609600" y="2514600"/>
            <a:ext cx="294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These are also spiders: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3048000"/>
            <a:ext cx="1066800" cy="1524000"/>
            <a:chOff x="960" y="1920"/>
            <a:chExt cx="672" cy="960"/>
          </a:xfrm>
        </p:grpSpPr>
        <p:sp>
          <p:nvSpPr>
            <p:cNvPr id="23602" name="Oval 5"/>
            <p:cNvSpPr>
              <a:spLocks noChangeArrowheads="1"/>
            </p:cNvSpPr>
            <p:nvPr/>
          </p:nvSpPr>
          <p:spPr bwMode="auto">
            <a:xfrm>
              <a:off x="1200" y="1920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3" name="Oval 6"/>
            <p:cNvSpPr>
              <a:spLocks noChangeArrowheads="1"/>
            </p:cNvSpPr>
            <p:nvPr/>
          </p:nvSpPr>
          <p:spPr bwMode="auto">
            <a:xfrm>
              <a:off x="960" y="225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4" name="Line 7"/>
            <p:cNvSpPr>
              <a:spLocks noChangeAspect="1" noChangeShapeType="1"/>
            </p:cNvSpPr>
            <p:nvPr/>
          </p:nvSpPr>
          <p:spPr bwMode="auto">
            <a:xfrm flipH="1">
              <a:off x="1104" y="2092"/>
              <a:ext cx="132" cy="1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5" name="Oval 8"/>
            <p:cNvSpPr>
              <a:spLocks noChangeArrowheads="1"/>
            </p:cNvSpPr>
            <p:nvPr/>
          </p:nvSpPr>
          <p:spPr bwMode="auto">
            <a:xfrm>
              <a:off x="1440" y="225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6" name="Line 9"/>
            <p:cNvSpPr>
              <a:spLocks noChangeAspect="1" noChangeShapeType="1"/>
            </p:cNvSpPr>
            <p:nvPr/>
          </p:nvSpPr>
          <p:spPr bwMode="auto">
            <a:xfrm>
              <a:off x="1356" y="2092"/>
              <a:ext cx="132" cy="1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7" name="Oval 10"/>
            <p:cNvSpPr>
              <a:spLocks noChangeArrowheads="1"/>
            </p:cNvSpPr>
            <p:nvPr/>
          </p:nvSpPr>
          <p:spPr bwMode="auto">
            <a:xfrm>
              <a:off x="960" y="2688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08" name="Line 11"/>
            <p:cNvSpPr>
              <a:spLocks noChangeShapeType="1"/>
            </p:cNvSpPr>
            <p:nvPr/>
          </p:nvSpPr>
          <p:spPr bwMode="auto">
            <a:xfrm flipV="1">
              <a:off x="1056" y="244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9" name="Oval 12"/>
            <p:cNvSpPr>
              <a:spLocks noChangeArrowheads="1"/>
            </p:cNvSpPr>
            <p:nvPr/>
          </p:nvSpPr>
          <p:spPr bwMode="auto">
            <a:xfrm>
              <a:off x="1440" y="2688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0" name="Line 13"/>
            <p:cNvSpPr>
              <a:spLocks noChangeShapeType="1"/>
            </p:cNvSpPr>
            <p:nvPr/>
          </p:nvSpPr>
          <p:spPr bwMode="auto">
            <a:xfrm flipV="1">
              <a:off x="1536" y="244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048000" y="3048000"/>
            <a:ext cx="1371600" cy="2209800"/>
            <a:chOff x="1920" y="1920"/>
            <a:chExt cx="864" cy="1392"/>
          </a:xfrm>
        </p:grpSpPr>
        <p:sp>
          <p:nvSpPr>
            <p:cNvPr id="23589" name="Oval 15"/>
            <p:cNvSpPr>
              <a:spLocks noChangeArrowheads="1"/>
            </p:cNvSpPr>
            <p:nvPr/>
          </p:nvSpPr>
          <p:spPr bwMode="auto">
            <a:xfrm>
              <a:off x="2256" y="1920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0" name="Oval 16"/>
            <p:cNvSpPr>
              <a:spLocks noChangeArrowheads="1"/>
            </p:cNvSpPr>
            <p:nvPr/>
          </p:nvSpPr>
          <p:spPr bwMode="auto">
            <a:xfrm>
              <a:off x="1920" y="225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1" name="Oval 17"/>
            <p:cNvSpPr>
              <a:spLocks noChangeArrowheads="1"/>
            </p:cNvSpPr>
            <p:nvPr/>
          </p:nvSpPr>
          <p:spPr bwMode="auto">
            <a:xfrm>
              <a:off x="2592" y="225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2" name="Oval 18"/>
            <p:cNvSpPr>
              <a:spLocks noChangeArrowheads="1"/>
            </p:cNvSpPr>
            <p:nvPr/>
          </p:nvSpPr>
          <p:spPr bwMode="auto">
            <a:xfrm>
              <a:off x="1920" y="2688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3" name="Line 19"/>
            <p:cNvSpPr>
              <a:spLocks noChangeShapeType="1"/>
            </p:cNvSpPr>
            <p:nvPr/>
          </p:nvSpPr>
          <p:spPr bwMode="auto">
            <a:xfrm flipV="1">
              <a:off x="2016" y="244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94" name="Oval 20"/>
            <p:cNvSpPr>
              <a:spLocks noChangeArrowheads="1"/>
            </p:cNvSpPr>
            <p:nvPr/>
          </p:nvSpPr>
          <p:spPr bwMode="auto">
            <a:xfrm>
              <a:off x="2592" y="2688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5" name="Line 21"/>
            <p:cNvSpPr>
              <a:spLocks noChangeShapeType="1"/>
            </p:cNvSpPr>
            <p:nvPr/>
          </p:nvSpPr>
          <p:spPr bwMode="auto">
            <a:xfrm flipV="1">
              <a:off x="2688" y="244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96" name="Oval 22"/>
            <p:cNvSpPr>
              <a:spLocks noChangeArrowheads="1"/>
            </p:cNvSpPr>
            <p:nvPr/>
          </p:nvSpPr>
          <p:spPr bwMode="auto">
            <a:xfrm>
              <a:off x="2592" y="3120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7" name="Line 23"/>
            <p:cNvSpPr>
              <a:spLocks noChangeShapeType="1"/>
            </p:cNvSpPr>
            <p:nvPr/>
          </p:nvSpPr>
          <p:spPr bwMode="auto">
            <a:xfrm flipV="1">
              <a:off x="2688" y="288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98" name="Oval 24"/>
            <p:cNvSpPr>
              <a:spLocks noChangeArrowheads="1"/>
            </p:cNvSpPr>
            <p:nvPr/>
          </p:nvSpPr>
          <p:spPr bwMode="auto">
            <a:xfrm>
              <a:off x="2256" y="225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9" name="Line 25"/>
            <p:cNvSpPr>
              <a:spLocks noChangeShapeType="1"/>
            </p:cNvSpPr>
            <p:nvPr/>
          </p:nvSpPr>
          <p:spPr bwMode="auto">
            <a:xfrm flipV="1">
              <a:off x="2352" y="211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0" name="Line 26"/>
            <p:cNvSpPr>
              <a:spLocks noChangeAspect="1" noChangeShapeType="1"/>
            </p:cNvSpPr>
            <p:nvPr/>
          </p:nvSpPr>
          <p:spPr bwMode="auto">
            <a:xfrm>
              <a:off x="2433" y="2064"/>
              <a:ext cx="202" cy="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1" name="Line 27"/>
            <p:cNvSpPr>
              <a:spLocks noChangeAspect="1" noChangeShapeType="1"/>
            </p:cNvSpPr>
            <p:nvPr/>
          </p:nvSpPr>
          <p:spPr bwMode="auto">
            <a:xfrm flipH="1">
              <a:off x="2064" y="2064"/>
              <a:ext cx="202" cy="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029200" y="3048000"/>
            <a:ext cx="304800" cy="2362200"/>
            <a:chOff x="3168" y="1920"/>
            <a:chExt cx="192" cy="1488"/>
          </a:xfrm>
        </p:grpSpPr>
        <p:sp>
          <p:nvSpPr>
            <p:cNvPr id="23582" name="Oval 29"/>
            <p:cNvSpPr>
              <a:spLocks noChangeArrowheads="1"/>
            </p:cNvSpPr>
            <p:nvPr/>
          </p:nvSpPr>
          <p:spPr bwMode="auto">
            <a:xfrm>
              <a:off x="3168" y="1920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3" name="Oval 30"/>
            <p:cNvSpPr>
              <a:spLocks noChangeArrowheads="1"/>
            </p:cNvSpPr>
            <p:nvPr/>
          </p:nvSpPr>
          <p:spPr bwMode="auto">
            <a:xfrm>
              <a:off x="3168" y="2352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4" name="Line 31"/>
            <p:cNvSpPr>
              <a:spLocks noChangeShapeType="1"/>
            </p:cNvSpPr>
            <p:nvPr/>
          </p:nvSpPr>
          <p:spPr bwMode="auto">
            <a:xfrm flipV="1">
              <a:off x="3264" y="2112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85" name="Oval 32"/>
            <p:cNvSpPr>
              <a:spLocks noChangeArrowheads="1"/>
            </p:cNvSpPr>
            <p:nvPr/>
          </p:nvSpPr>
          <p:spPr bwMode="auto">
            <a:xfrm>
              <a:off x="3168" y="2784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6" name="Line 33"/>
            <p:cNvSpPr>
              <a:spLocks noChangeShapeType="1"/>
            </p:cNvSpPr>
            <p:nvPr/>
          </p:nvSpPr>
          <p:spPr bwMode="auto">
            <a:xfrm flipV="1">
              <a:off x="3264" y="254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87" name="Oval 34"/>
            <p:cNvSpPr>
              <a:spLocks noChangeArrowheads="1"/>
            </p:cNvSpPr>
            <p:nvPr/>
          </p:nvSpPr>
          <p:spPr bwMode="auto">
            <a:xfrm>
              <a:off x="3168" y="321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8" name="Line 35"/>
            <p:cNvSpPr>
              <a:spLocks noChangeShapeType="1"/>
            </p:cNvSpPr>
            <p:nvPr/>
          </p:nvSpPr>
          <p:spPr bwMode="auto">
            <a:xfrm flipV="1">
              <a:off x="3264" y="297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5943600" y="3048000"/>
            <a:ext cx="1981200" cy="2209800"/>
            <a:chOff x="3744" y="1920"/>
            <a:chExt cx="1248" cy="1392"/>
          </a:xfrm>
        </p:grpSpPr>
        <p:sp>
          <p:nvSpPr>
            <p:cNvPr id="23565" name="Oval 37"/>
            <p:cNvSpPr>
              <a:spLocks noChangeArrowheads="1"/>
            </p:cNvSpPr>
            <p:nvPr/>
          </p:nvSpPr>
          <p:spPr bwMode="auto">
            <a:xfrm>
              <a:off x="4272" y="1920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6" name="Oval 38"/>
            <p:cNvSpPr>
              <a:spLocks noChangeArrowheads="1"/>
            </p:cNvSpPr>
            <p:nvPr/>
          </p:nvSpPr>
          <p:spPr bwMode="auto">
            <a:xfrm>
              <a:off x="3744" y="225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7" name="Oval 39"/>
            <p:cNvSpPr>
              <a:spLocks noChangeArrowheads="1"/>
            </p:cNvSpPr>
            <p:nvPr/>
          </p:nvSpPr>
          <p:spPr bwMode="auto">
            <a:xfrm>
              <a:off x="4416" y="225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8" name="Oval 40"/>
            <p:cNvSpPr>
              <a:spLocks noChangeArrowheads="1"/>
            </p:cNvSpPr>
            <p:nvPr/>
          </p:nvSpPr>
          <p:spPr bwMode="auto">
            <a:xfrm>
              <a:off x="3744" y="2688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9" name="Line 41"/>
            <p:cNvSpPr>
              <a:spLocks noChangeShapeType="1"/>
            </p:cNvSpPr>
            <p:nvPr/>
          </p:nvSpPr>
          <p:spPr bwMode="auto">
            <a:xfrm flipV="1">
              <a:off x="3840" y="244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70" name="Oval 42"/>
            <p:cNvSpPr>
              <a:spLocks noChangeArrowheads="1"/>
            </p:cNvSpPr>
            <p:nvPr/>
          </p:nvSpPr>
          <p:spPr bwMode="auto">
            <a:xfrm>
              <a:off x="4416" y="2688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1" name="Line 43"/>
            <p:cNvSpPr>
              <a:spLocks noChangeShapeType="1"/>
            </p:cNvSpPr>
            <p:nvPr/>
          </p:nvSpPr>
          <p:spPr bwMode="auto">
            <a:xfrm flipV="1">
              <a:off x="4512" y="244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72" name="Oval 44"/>
            <p:cNvSpPr>
              <a:spLocks noChangeArrowheads="1"/>
            </p:cNvSpPr>
            <p:nvPr/>
          </p:nvSpPr>
          <p:spPr bwMode="auto">
            <a:xfrm>
              <a:off x="4416" y="3120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3" name="Line 45"/>
            <p:cNvSpPr>
              <a:spLocks noChangeShapeType="1"/>
            </p:cNvSpPr>
            <p:nvPr/>
          </p:nvSpPr>
          <p:spPr bwMode="auto">
            <a:xfrm flipV="1">
              <a:off x="4512" y="288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74" name="Oval 46"/>
            <p:cNvSpPr>
              <a:spLocks noChangeArrowheads="1"/>
            </p:cNvSpPr>
            <p:nvPr/>
          </p:nvSpPr>
          <p:spPr bwMode="auto">
            <a:xfrm>
              <a:off x="4080" y="225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5" name="Oval 47"/>
            <p:cNvSpPr>
              <a:spLocks noChangeArrowheads="1"/>
            </p:cNvSpPr>
            <p:nvPr/>
          </p:nvSpPr>
          <p:spPr bwMode="auto">
            <a:xfrm>
              <a:off x="4800" y="225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6" name="Oval 48"/>
            <p:cNvSpPr>
              <a:spLocks noChangeArrowheads="1"/>
            </p:cNvSpPr>
            <p:nvPr/>
          </p:nvSpPr>
          <p:spPr bwMode="auto">
            <a:xfrm>
              <a:off x="4800" y="2688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7" name="Line 49"/>
            <p:cNvSpPr>
              <a:spLocks noChangeShapeType="1"/>
            </p:cNvSpPr>
            <p:nvPr/>
          </p:nvSpPr>
          <p:spPr bwMode="auto">
            <a:xfrm flipV="1">
              <a:off x="4896" y="244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78" name="Line 50"/>
            <p:cNvSpPr>
              <a:spLocks noChangeAspect="1" noChangeShapeType="1"/>
            </p:cNvSpPr>
            <p:nvPr/>
          </p:nvSpPr>
          <p:spPr bwMode="auto">
            <a:xfrm flipV="1">
              <a:off x="3873" y="2016"/>
              <a:ext cx="397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79" name="Line 51"/>
            <p:cNvSpPr>
              <a:spLocks noChangeAspect="1" noChangeShapeType="1"/>
            </p:cNvSpPr>
            <p:nvPr/>
          </p:nvSpPr>
          <p:spPr bwMode="auto">
            <a:xfrm flipH="1">
              <a:off x="4224" y="2103"/>
              <a:ext cx="109" cy="1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80" name="Line 52"/>
            <p:cNvSpPr>
              <a:spLocks noChangeAspect="1" noChangeShapeType="1"/>
            </p:cNvSpPr>
            <p:nvPr/>
          </p:nvSpPr>
          <p:spPr bwMode="auto">
            <a:xfrm flipH="1" flipV="1">
              <a:off x="4464" y="2016"/>
              <a:ext cx="397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81" name="Line 53"/>
            <p:cNvSpPr>
              <a:spLocks noChangeShapeType="1"/>
            </p:cNvSpPr>
            <p:nvPr/>
          </p:nvSpPr>
          <p:spPr bwMode="auto">
            <a:xfrm>
              <a:off x="4403" y="2103"/>
              <a:ext cx="109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60822" name="Text Box 54"/>
          <p:cNvSpPr txBox="1">
            <a:spLocks noChangeArrowheads="1"/>
          </p:cNvSpPr>
          <p:nvPr/>
        </p:nvSpPr>
        <p:spPr bwMode="auto">
          <a:xfrm>
            <a:off x="609600" y="5502275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In general, a spider is a tree of at least 2 nodes, which has at most one node of degree 3 or higher.</a:t>
            </a:r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09600" y="1066800"/>
            <a:ext cx="6667500" cy="1905000"/>
            <a:chOff x="384" y="672"/>
            <a:chExt cx="4200" cy="1200"/>
          </a:xfrm>
        </p:grpSpPr>
        <p:sp>
          <p:nvSpPr>
            <p:cNvPr id="23563" name="Text Box 56"/>
            <p:cNvSpPr txBox="1">
              <a:spLocks noChangeArrowheads="1"/>
            </p:cNvSpPr>
            <p:nvPr/>
          </p:nvSpPr>
          <p:spPr bwMode="auto">
            <a:xfrm>
              <a:off x="384" y="912"/>
              <a:ext cx="1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This is a spider:</a:t>
              </a:r>
            </a:p>
          </p:txBody>
        </p:sp>
        <p:pic>
          <p:nvPicPr>
            <p:cNvPr id="23564" name="Picture 57" descr="j0236315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672"/>
              <a:ext cx="408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  <p:bldP spid="1608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4DBE3DD-1290-4BE6-B13A-BB6E60ABA913}" type="slidenum">
              <a:rPr lang="he-IL" altLang="en-US" sz="140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4076700"/>
            <a:ext cx="3646488" cy="1816100"/>
            <a:chOff x="204" y="2703"/>
            <a:chExt cx="2297" cy="1144"/>
          </a:xfrm>
        </p:grpSpPr>
        <p:sp>
          <p:nvSpPr>
            <p:cNvPr id="24676" name="Freeform 3"/>
            <p:cNvSpPr>
              <a:spLocks/>
            </p:cNvSpPr>
            <p:nvPr/>
          </p:nvSpPr>
          <p:spPr bwMode="auto">
            <a:xfrm>
              <a:off x="204" y="2703"/>
              <a:ext cx="992" cy="912"/>
            </a:xfrm>
            <a:custGeom>
              <a:avLst/>
              <a:gdLst>
                <a:gd name="T0" fmla="*/ 808 w 992"/>
                <a:gd name="T1" fmla="*/ 0 h 912"/>
                <a:gd name="T2" fmla="*/ 0 w 992"/>
                <a:gd name="T3" fmla="*/ 912 h 912"/>
                <a:gd name="T4" fmla="*/ 992 w 992"/>
                <a:gd name="T5" fmla="*/ 896 h 912"/>
                <a:gd name="T6" fmla="*/ 808 w 992"/>
                <a:gd name="T7" fmla="*/ 0 h 9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2"/>
                <a:gd name="T13" fmla="*/ 0 h 912"/>
                <a:gd name="T14" fmla="*/ 992 w 992"/>
                <a:gd name="T15" fmla="*/ 912 h 9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2" h="912">
                  <a:moveTo>
                    <a:pt x="808" y="0"/>
                  </a:moveTo>
                  <a:lnTo>
                    <a:pt x="0" y="912"/>
                  </a:lnTo>
                  <a:lnTo>
                    <a:pt x="992" y="896"/>
                  </a:lnTo>
                  <a:lnTo>
                    <a:pt x="808" y="0"/>
                  </a:lnTo>
                  <a:close/>
                </a:path>
              </a:pathLst>
            </a:custGeom>
            <a:solidFill>
              <a:srgbClr val="FF99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677" name="Freeform 4"/>
            <p:cNvSpPr>
              <a:spLocks/>
            </p:cNvSpPr>
            <p:nvPr/>
          </p:nvSpPr>
          <p:spPr bwMode="auto">
            <a:xfrm>
              <a:off x="1565" y="2935"/>
              <a:ext cx="936" cy="912"/>
            </a:xfrm>
            <a:custGeom>
              <a:avLst/>
              <a:gdLst>
                <a:gd name="T0" fmla="*/ 0 w 936"/>
                <a:gd name="T1" fmla="*/ 552 h 912"/>
                <a:gd name="T2" fmla="*/ 464 w 936"/>
                <a:gd name="T3" fmla="*/ 0 h 912"/>
                <a:gd name="T4" fmla="*/ 936 w 936"/>
                <a:gd name="T5" fmla="*/ 416 h 912"/>
                <a:gd name="T6" fmla="*/ 496 w 936"/>
                <a:gd name="T7" fmla="*/ 912 h 912"/>
                <a:gd name="T8" fmla="*/ 0 w 936"/>
                <a:gd name="T9" fmla="*/ 552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6"/>
                <a:gd name="T16" fmla="*/ 0 h 912"/>
                <a:gd name="T17" fmla="*/ 936 w 936"/>
                <a:gd name="T18" fmla="*/ 912 h 9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6" h="912">
                  <a:moveTo>
                    <a:pt x="0" y="552"/>
                  </a:moveTo>
                  <a:lnTo>
                    <a:pt x="464" y="0"/>
                  </a:lnTo>
                  <a:lnTo>
                    <a:pt x="936" y="416"/>
                  </a:lnTo>
                  <a:lnTo>
                    <a:pt x="496" y="912"/>
                  </a:lnTo>
                  <a:lnTo>
                    <a:pt x="0" y="552"/>
                  </a:lnTo>
                  <a:close/>
                </a:path>
              </a:pathLst>
            </a:custGeom>
            <a:solidFill>
              <a:srgbClr val="FF99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61797" name="Freeform 5"/>
          <p:cNvSpPr>
            <a:spLocks/>
          </p:cNvSpPr>
          <p:nvPr/>
        </p:nvSpPr>
        <p:spPr bwMode="auto">
          <a:xfrm>
            <a:off x="3906838" y="5651500"/>
            <a:ext cx="1625600" cy="876300"/>
          </a:xfrm>
          <a:custGeom>
            <a:avLst/>
            <a:gdLst>
              <a:gd name="T0" fmla="*/ 2147483647 w 1024"/>
              <a:gd name="T1" fmla="*/ 0 h 552"/>
              <a:gd name="T2" fmla="*/ 0 w 1024"/>
              <a:gd name="T3" fmla="*/ 2147483647 h 552"/>
              <a:gd name="T4" fmla="*/ 2147483647 w 1024"/>
              <a:gd name="T5" fmla="*/ 2147483647 h 552"/>
              <a:gd name="T6" fmla="*/ 2147483647 w 1024"/>
              <a:gd name="T7" fmla="*/ 0 h 552"/>
              <a:gd name="T8" fmla="*/ 0 60000 65536"/>
              <a:gd name="T9" fmla="*/ 0 60000 65536"/>
              <a:gd name="T10" fmla="*/ 0 60000 65536"/>
              <a:gd name="T11" fmla="*/ 0 60000 65536"/>
              <a:gd name="T12" fmla="*/ 0 w 1024"/>
              <a:gd name="T13" fmla="*/ 0 h 552"/>
              <a:gd name="T14" fmla="*/ 1024 w 1024"/>
              <a:gd name="T15" fmla="*/ 552 h 5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24" h="552">
                <a:moveTo>
                  <a:pt x="384" y="0"/>
                </a:moveTo>
                <a:lnTo>
                  <a:pt x="0" y="552"/>
                </a:lnTo>
                <a:lnTo>
                  <a:pt x="1024" y="552"/>
                </a:lnTo>
                <a:lnTo>
                  <a:pt x="384" y="0"/>
                </a:lnTo>
                <a:close/>
              </a:path>
            </a:pathLst>
          </a:custGeom>
          <a:solidFill>
            <a:srgbClr val="FF99FF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1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1071562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Spider Decomposition of Trees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767513" y="565150"/>
            <a:ext cx="1981200" cy="2209800"/>
            <a:chOff x="2064" y="960"/>
            <a:chExt cx="1248" cy="1392"/>
          </a:xfrm>
        </p:grpSpPr>
        <p:sp>
          <p:nvSpPr>
            <p:cNvPr id="24659" name="Oval 8"/>
            <p:cNvSpPr>
              <a:spLocks noChangeArrowheads="1"/>
            </p:cNvSpPr>
            <p:nvPr/>
          </p:nvSpPr>
          <p:spPr bwMode="auto">
            <a:xfrm>
              <a:off x="2592" y="960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60" name="Oval 9"/>
            <p:cNvSpPr>
              <a:spLocks noChangeArrowheads="1"/>
            </p:cNvSpPr>
            <p:nvPr/>
          </p:nvSpPr>
          <p:spPr bwMode="auto">
            <a:xfrm>
              <a:off x="2064" y="129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61" name="Oval 10"/>
            <p:cNvSpPr>
              <a:spLocks noChangeArrowheads="1"/>
            </p:cNvSpPr>
            <p:nvPr/>
          </p:nvSpPr>
          <p:spPr bwMode="auto">
            <a:xfrm>
              <a:off x="2736" y="129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62" name="Oval 11"/>
            <p:cNvSpPr>
              <a:spLocks noChangeArrowheads="1"/>
            </p:cNvSpPr>
            <p:nvPr/>
          </p:nvSpPr>
          <p:spPr bwMode="auto">
            <a:xfrm>
              <a:off x="2064" y="1728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63" name="Line 12"/>
            <p:cNvSpPr>
              <a:spLocks noChangeShapeType="1"/>
            </p:cNvSpPr>
            <p:nvPr/>
          </p:nvSpPr>
          <p:spPr bwMode="auto">
            <a:xfrm flipV="1">
              <a:off x="2160" y="148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664" name="Oval 13"/>
            <p:cNvSpPr>
              <a:spLocks noChangeArrowheads="1"/>
            </p:cNvSpPr>
            <p:nvPr/>
          </p:nvSpPr>
          <p:spPr bwMode="auto">
            <a:xfrm>
              <a:off x="2736" y="1728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65" name="Line 14"/>
            <p:cNvSpPr>
              <a:spLocks noChangeShapeType="1"/>
            </p:cNvSpPr>
            <p:nvPr/>
          </p:nvSpPr>
          <p:spPr bwMode="auto">
            <a:xfrm flipV="1">
              <a:off x="2832" y="148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666" name="Oval 15"/>
            <p:cNvSpPr>
              <a:spLocks noChangeArrowheads="1"/>
            </p:cNvSpPr>
            <p:nvPr/>
          </p:nvSpPr>
          <p:spPr bwMode="auto">
            <a:xfrm>
              <a:off x="2736" y="2160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67" name="Line 16"/>
            <p:cNvSpPr>
              <a:spLocks noChangeShapeType="1"/>
            </p:cNvSpPr>
            <p:nvPr/>
          </p:nvSpPr>
          <p:spPr bwMode="auto">
            <a:xfrm flipV="1">
              <a:off x="2832" y="192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668" name="Oval 17"/>
            <p:cNvSpPr>
              <a:spLocks noChangeArrowheads="1"/>
            </p:cNvSpPr>
            <p:nvPr/>
          </p:nvSpPr>
          <p:spPr bwMode="auto">
            <a:xfrm>
              <a:off x="2400" y="129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69" name="Oval 18"/>
            <p:cNvSpPr>
              <a:spLocks noChangeArrowheads="1"/>
            </p:cNvSpPr>
            <p:nvPr/>
          </p:nvSpPr>
          <p:spPr bwMode="auto">
            <a:xfrm>
              <a:off x="3120" y="129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70" name="Oval 19"/>
            <p:cNvSpPr>
              <a:spLocks noChangeArrowheads="1"/>
            </p:cNvSpPr>
            <p:nvPr/>
          </p:nvSpPr>
          <p:spPr bwMode="auto">
            <a:xfrm>
              <a:off x="3120" y="1728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71" name="Line 20"/>
            <p:cNvSpPr>
              <a:spLocks noChangeShapeType="1"/>
            </p:cNvSpPr>
            <p:nvPr/>
          </p:nvSpPr>
          <p:spPr bwMode="auto">
            <a:xfrm flipV="1">
              <a:off x="3216" y="148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672" name="Line 21"/>
            <p:cNvSpPr>
              <a:spLocks noChangeAspect="1" noChangeShapeType="1"/>
            </p:cNvSpPr>
            <p:nvPr/>
          </p:nvSpPr>
          <p:spPr bwMode="auto">
            <a:xfrm flipV="1">
              <a:off x="2193" y="1056"/>
              <a:ext cx="397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673" name="Line 22"/>
            <p:cNvSpPr>
              <a:spLocks noChangeAspect="1" noChangeShapeType="1"/>
            </p:cNvSpPr>
            <p:nvPr/>
          </p:nvSpPr>
          <p:spPr bwMode="auto">
            <a:xfrm flipH="1">
              <a:off x="2544" y="1143"/>
              <a:ext cx="109" cy="1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674" name="Line 23"/>
            <p:cNvSpPr>
              <a:spLocks noChangeAspect="1" noChangeShapeType="1"/>
            </p:cNvSpPr>
            <p:nvPr/>
          </p:nvSpPr>
          <p:spPr bwMode="auto">
            <a:xfrm flipH="1" flipV="1">
              <a:off x="2784" y="1056"/>
              <a:ext cx="397" cy="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675" name="Line 24"/>
            <p:cNvSpPr>
              <a:spLocks noChangeShapeType="1"/>
            </p:cNvSpPr>
            <p:nvPr/>
          </p:nvSpPr>
          <p:spPr bwMode="auto">
            <a:xfrm>
              <a:off x="2723" y="1143"/>
              <a:ext cx="109" cy="1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61817" name="Oval 25"/>
          <p:cNvSpPr>
            <a:spLocks noChangeArrowheads="1"/>
          </p:cNvSpPr>
          <p:nvPr/>
        </p:nvSpPr>
        <p:spPr bwMode="auto">
          <a:xfrm>
            <a:off x="7605713" y="565150"/>
            <a:ext cx="304800" cy="304800"/>
          </a:xfrm>
          <a:prstGeom prst="ellipse">
            <a:avLst/>
          </a:prstGeom>
          <a:solidFill>
            <a:srgbClr val="6600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767513" y="1104900"/>
            <a:ext cx="1981200" cy="1676400"/>
            <a:chOff x="4263" y="696"/>
            <a:chExt cx="1248" cy="1056"/>
          </a:xfrm>
        </p:grpSpPr>
        <p:sp>
          <p:nvSpPr>
            <p:cNvPr id="24655" name="Oval 27"/>
            <p:cNvSpPr>
              <a:spLocks noChangeArrowheads="1"/>
            </p:cNvSpPr>
            <p:nvPr/>
          </p:nvSpPr>
          <p:spPr bwMode="auto">
            <a:xfrm>
              <a:off x="4263" y="1128"/>
              <a:ext cx="192" cy="192"/>
            </a:xfrm>
            <a:prstGeom prst="ellipse">
              <a:avLst/>
            </a:prstGeom>
            <a:solidFill>
              <a:srgbClr val="00808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56" name="Oval 28"/>
            <p:cNvSpPr>
              <a:spLocks noChangeArrowheads="1"/>
            </p:cNvSpPr>
            <p:nvPr/>
          </p:nvSpPr>
          <p:spPr bwMode="auto">
            <a:xfrm>
              <a:off x="4599" y="696"/>
              <a:ext cx="192" cy="192"/>
            </a:xfrm>
            <a:prstGeom prst="ellipse">
              <a:avLst/>
            </a:prstGeom>
            <a:solidFill>
              <a:srgbClr val="00808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57" name="Oval 29"/>
            <p:cNvSpPr>
              <a:spLocks noChangeArrowheads="1"/>
            </p:cNvSpPr>
            <p:nvPr/>
          </p:nvSpPr>
          <p:spPr bwMode="auto">
            <a:xfrm>
              <a:off x="4935" y="1560"/>
              <a:ext cx="192" cy="192"/>
            </a:xfrm>
            <a:prstGeom prst="ellipse">
              <a:avLst/>
            </a:prstGeom>
            <a:solidFill>
              <a:srgbClr val="00808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58" name="Oval 30"/>
            <p:cNvSpPr>
              <a:spLocks noChangeArrowheads="1"/>
            </p:cNvSpPr>
            <p:nvPr/>
          </p:nvSpPr>
          <p:spPr bwMode="auto">
            <a:xfrm>
              <a:off x="5319" y="1128"/>
              <a:ext cx="192" cy="192"/>
            </a:xfrm>
            <a:prstGeom prst="ellipse">
              <a:avLst/>
            </a:prstGeom>
            <a:solidFill>
              <a:srgbClr val="00808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235825" y="1112838"/>
            <a:ext cx="1066800" cy="1524000"/>
            <a:chOff x="960" y="1920"/>
            <a:chExt cx="672" cy="960"/>
          </a:xfrm>
        </p:grpSpPr>
        <p:sp>
          <p:nvSpPr>
            <p:cNvPr id="24646" name="Oval 32"/>
            <p:cNvSpPr>
              <a:spLocks noChangeArrowheads="1"/>
            </p:cNvSpPr>
            <p:nvPr/>
          </p:nvSpPr>
          <p:spPr bwMode="auto">
            <a:xfrm>
              <a:off x="1200" y="1920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47" name="Oval 33"/>
            <p:cNvSpPr>
              <a:spLocks noChangeArrowheads="1"/>
            </p:cNvSpPr>
            <p:nvPr/>
          </p:nvSpPr>
          <p:spPr bwMode="auto">
            <a:xfrm>
              <a:off x="960" y="225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48" name="Line 34"/>
            <p:cNvSpPr>
              <a:spLocks noChangeAspect="1" noChangeShapeType="1"/>
            </p:cNvSpPr>
            <p:nvPr/>
          </p:nvSpPr>
          <p:spPr bwMode="auto">
            <a:xfrm flipH="1">
              <a:off x="1104" y="2092"/>
              <a:ext cx="132" cy="1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649" name="Oval 35"/>
            <p:cNvSpPr>
              <a:spLocks noChangeArrowheads="1"/>
            </p:cNvSpPr>
            <p:nvPr/>
          </p:nvSpPr>
          <p:spPr bwMode="auto">
            <a:xfrm>
              <a:off x="1440" y="2256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50" name="Line 36"/>
            <p:cNvSpPr>
              <a:spLocks noChangeAspect="1" noChangeShapeType="1"/>
            </p:cNvSpPr>
            <p:nvPr/>
          </p:nvSpPr>
          <p:spPr bwMode="auto">
            <a:xfrm>
              <a:off x="1356" y="2092"/>
              <a:ext cx="132" cy="1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651" name="Oval 37"/>
            <p:cNvSpPr>
              <a:spLocks noChangeArrowheads="1"/>
            </p:cNvSpPr>
            <p:nvPr/>
          </p:nvSpPr>
          <p:spPr bwMode="auto">
            <a:xfrm>
              <a:off x="960" y="2688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52" name="Line 38"/>
            <p:cNvSpPr>
              <a:spLocks noChangeShapeType="1"/>
            </p:cNvSpPr>
            <p:nvPr/>
          </p:nvSpPr>
          <p:spPr bwMode="auto">
            <a:xfrm flipV="1">
              <a:off x="1056" y="244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653" name="Oval 39"/>
            <p:cNvSpPr>
              <a:spLocks noChangeArrowheads="1"/>
            </p:cNvSpPr>
            <p:nvPr/>
          </p:nvSpPr>
          <p:spPr bwMode="auto">
            <a:xfrm>
              <a:off x="1440" y="2688"/>
              <a:ext cx="192" cy="192"/>
            </a:xfrm>
            <a:prstGeom prst="ellipse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54" name="Line 40"/>
            <p:cNvSpPr>
              <a:spLocks noChangeShapeType="1"/>
            </p:cNvSpPr>
            <p:nvPr/>
          </p:nvSpPr>
          <p:spPr bwMode="auto">
            <a:xfrm flipV="1">
              <a:off x="1536" y="244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235825" y="1108075"/>
            <a:ext cx="1066800" cy="1528763"/>
            <a:chOff x="4558" y="346"/>
            <a:chExt cx="672" cy="963"/>
          </a:xfrm>
        </p:grpSpPr>
        <p:grpSp>
          <p:nvGrpSpPr>
            <p:cNvPr id="24633" name="Group 42"/>
            <p:cNvGrpSpPr>
              <a:grpSpLocks/>
            </p:cNvGrpSpPr>
            <p:nvPr/>
          </p:nvGrpSpPr>
          <p:grpSpPr bwMode="auto">
            <a:xfrm>
              <a:off x="4558" y="346"/>
              <a:ext cx="672" cy="960"/>
              <a:chOff x="960" y="1920"/>
              <a:chExt cx="672" cy="960"/>
            </a:xfrm>
          </p:grpSpPr>
          <p:sp>
            <p:nvSpPr>
              <p:cNvPr id="24637" name="Oval 43"/>
              <p:cNvSpPr>
                <a:spLocks noChangeArrowheads="1"/>
              </p:cNvSpPr>
              <p:nvPr/>
            </p:nvSpPr>
            <p:spPr bwMode="auto">
              <a:xfrm>
                <a:off x="1200" y="1920"/>
                <a:ext cx="192" cy="192"/>
              </a:xfrm>
              <a:prstGeom prst="ellipse">
                <a:avLst/>
              </a:prstGeom>
              <a:solidFill>
                <a:srgbClr val="660033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38" name="Oval 44"/>
              <p:cNvSpPr>
                <a:spLocks noChangeArrowheads="1"/>
              </p:cNvSpPr>
              <p:nvPr/>
            </p:nvSpPr>
            <p:spPr bwMode="auto">
              <a:xfrm>
                <a:off x="960" y="2256"/>
                <a:ext cx="192" cy="192"/>
              </a:xfrm>
              <a:prstGeom prst="ellipse">
                <a:avLst/>
              </a:prstGeom>
              <a:solidFill>
                <a:srgbClr val="660033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39" name="Line 45"/>
              <p:cNvSpPr>
                <a:spLocks noChangeAspect="1" noChangeShapeType="1"/>
              </p:cNvSpPr>
              <p:nvPr/>
            </p:nvSpPr>
            <p:spPr bwMode="auto">
              <a:xfrm flipH="1">
                <a:off x="1104" y="2092"/>
                <a:ext cx="132" cy="1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40" name="Oval 46"/>
              <p:cNvSpPr>
                <a:spLocks noChangeArrowheads="1"/>
              </p:cNvSpPr>
              <p:nvPr/>
            </p:nvSpPr>
            <p:spPr bwMode="auto">
              <a:xfrm>
                <a:off x="1440" y="2256"/>
                <a:ext cx="192" cy="192"/>
              </a:xfrm>
              <a:prstGeom prst="ellipse">
                <a:avLst/>
              </a:prstGeom>
              <a:solidFill>
                <a:srgbClr val="660033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41" name="Line 47"/>
              <p:cNvSpPr>
                <a:spLocks noChangeAspect="1" noChangeShapeType="1"/>
              </p:cNvSpPr>
              <p:nvPr/>
            </p:nvSpPr>
            <p:spPr bwMode="auto">
              <a:xfrm>
                <a:off x="1356" y="2092"/>
                <a:ext cx="132" cy="1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42" name="Oval 48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ellipse">
                <a:avLst/>
              </a:prstGeom>
              <a:solidFill>
                <a:srgbClr val="660033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43" name="Line 49"/>
              <p:cNvSpPr>
                <a:spLocks noChangeShapeType="1"/>
              </p:cNvSpPr>
              <p:nvPr/>
            </p:nvSpPr>
            <p:spPr bwMode="auto">
              <a:xfrm flipV="1">
                <a:off x="1056" y="244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44" name="Oval 50"/>
              <p:cNvSpPr>
                <a:spLocks noChangeArrowheads="1"/>
              </p:cNvSpPr>
              <p:nvPr/>
            </p:nvSpPr>
            <p:spPr bwMode="auto">
              <a:xfrm>
                <a:off x="1440" y="2688"/>
                <a:ext cx="192" cy="192"/>
              </a:xfrm>
              <a:prstGeom prst="ellipse">
                <a:avLst/>
              </a:prstGeom>
              <a:solidFill>
                <a:srgbClr val="660033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45" name="Line 51"/>
              <p:cNvSpPr>
                <a:spLocks noChangeShapeType="1"/>
              </p:cNvSpPr>
              <p:nvPr/>
            </p:nvSpPr>
            <p:spPr bwMode="auto">
              <a:xfrm flipV="1">
                <a:off x="1536" y="244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grpSp>
          <p:nvGrpSpPr>
            <p:cNvPr id="24634" name="Group 52"/>
            <p:cNvGrpSpPr>
              <a:grpSpLocks/>
            </p:cNvGrpSpPr>
            <p:nvPr/>
          </p:nvGrpSpPr>
          <p:grpSpPr bwMode="auto">
            <a:xfrm>
              <a:off x="4558" y="1117"/>
              <a:ext cx="672" cy="192"/>
              <a:chOff x="3936" y="3744"/>
              <a:chExt cx="672" cy="192"/>
            </a:xfrm>
          </p:grpSpPr>
          <p:sp>
            <p:nvSpPr>
              <p:cNvPr id="24635" name="Oval 53" descr="Wide downward diagonal"/>
              <p:cNvSpPr>
                <a:spLocks noChangeArrowheads="1"/>
              </p:cNvSpPr>
              <p:nvPr/>
            </p:nvSpPr>
            <p:spPr bwMode="auto">
              <a:xfrm>
                <a:off x="3936" y="3744"/>
                <a:ext cx="192" cy="192"/>
              </a:xfrm>
              <a:prstGeom prst="ellipse">
                <a:avLst/>
              </a:prstGeom>
              <a:pattFill prst="wdDnDiag">
                <a:fgClr>
                  <a:srgbClr val="660033"/>
                </a:fgClr>
                <a:bgClr>
                  <a:srgbClr val="008080"/>
                </a:bgClr>
              </a:patt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36" name="Oval 54" descr="Wide downward diagonal"/>
              <p:cNvSpPr>
                <a:spLocks noChangeArrowheads="1"/>
              </p:cNvSpPr>
              <p:nvPr/>
            </p:nvSpPr>
            <p:spPr bwMode="auto">
              <a:xfrm>
                <a:off x="4416" y="3744"/>
                <a:ext cx="192" cy="192"/>
              </a:xfrm>
              <a:prstGeom prst="ellipse">
                <a:avLst/>
              </a:prstGeom>
              <a:pattFill prst="wdDnDiag">
                <a:fgClr>
                  <a:srgbClr val="660033"/>
                </a:fgClr>
                <a:bgClr>
                  <a:srgbClr val="008080"/>
                </a:bgClr>
              </a:patt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61847" name="Text Box 55"/>
          <p:cNvSpPr txBox="1">
            <a:spLocks noChangeArrowheads="1"/>
          </p:cNvSpPr>
          <p:nvPr/>
        </p:nvSpPr>
        <p:spPr bwMode="auto">
          <a:xfrm>
            <a:off x="609600" y="981075"/>
            <a:ext cx="59070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38238" indent="-1138238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Center – The single node of degree ≥</a:t>
            </a:r>
            <a:r>
              <a:rPr lang="en-US" altLang="en-US" sz="2400"/>
              <a:t> </a:t>
            </a:r>
            <a:r>
              <a:rPr lang="en-US" altLang="en-US" sz="2400">
                <a:solidFill>
                  <a:schemeClr val="tx1"/>
                </a:solidFill>
              </a:rPr>
              <a:t>3,          if none exists, any node can be a center.</a:t>
            </a:r>
          </a:p>
          <a:p>
            <a:pPr eaLnBrk="1" hangingPunct="1"/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61848" name="Text Box 56"/>
          <p:cNvSpPr txBox="1">
            <a:spLocks noChangeArrowheads="1"/>
          </p:cNvSpPr>
          <p:nvPr/>
        </p:nvSpPr>
        <p:spPr bwMode="auto">
          <a:xfrm>
            <a:off x="684213" y="21336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38238" indent="-1138238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Leaves – The nodes of degree 1.</a:t>
            </a:r>
          </a:p>
        </p:txBody>
      </p:sp>
      <p:sp>
        <p:nvSpPr>
          <p:cNvPr id="161849" name="Text Box 57"/>
          <p:cNvSpPr txBox="1">
            <a:spLocks noChangeArrowheads="1"/>
          </p:cNvSpPr>
          <p:nvPr/>
        </p:nvSpPr>
        <p:spPr bwMode="auto">
          <a:xfrm>
            <a:off x="669925" y="2606675"/>
            <a:ext cx="8245475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5738" indent="-185738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tx1"/>
                </a:solidFill>
              </a:rPr>
              <a:t>Lemma:</a:t>
            </a:r>
            <a:r>
              <a:rPr lang="en-US" altLang="en-US" sz="2400">
                <a:solidFill>
                  <a:schemeClr val="tx1"/>
                </a:solidFill>
              </a:rPr>
              <a:t> Every tree can be decomposed into spiders such that: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The spiders are node disjoint.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Every leaf of the tree belongs to a unique spider.</a:t>
            </a:r>
          </a:p>
          <a:p>
            <a:pPr eaLnBrk="1" hangingPunct="1"/>
            <a:endParaRPr lang="en-US" altLang="en-US" sz="2400">
              <a:solidFill>
                <a:schemeClr val="tx1"/>
              </a:solidFill>
            </a:endParaRPr>
          </a:p>
        </p:txBody>
      </p: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323850" y="4076700"/>
            <a:ext cx="5208588" cy="2451100"/>
            <a:chOff x="204" y="2703"/>
            <a:chExt cx="3281" cy="1544"/>
          </a:xfrm>
        </p:grpSpPr>
        <p:sp>
          <p:nvSpPr>
            <p:cNvPr id="24629" name="Freeform 59"/>
            <p:cNvSpPr>
              <a:spLocks/>
            </p:cNvSpPr>
            <p:nvPr/>
          </p:nvSpPr>
          <p:spPr bwMode="auto">
            <a:xfrm>
              <a:off x="2461" y="3695"/>
              <a:ext cx="1024" cy="552"/>
            </a:xfrm>
            <a:custGeom>
              <a:avLst/>
              <a:gdLst>
                <a:gd name="T0" fmla="*/ 384 w 1024"/>
                <a:gd name="T1" fmla="*/ 0 h 552"/>
                <a:gd name="T2" fmla="*/ 0 w 1024"/>
                <a:gd name="T3" fmla="*/ 552 h 552"/>
                <a:gd name="T4" fmla="*/ 1024 w 1024"/>
                <a:gd name="T5" fmla="*/ 552 h 552"/>
                <a:gd name="T6" fmla="*/ 384 w 1024"/>
                <a:gd name="T7" fmla="*/ 0 h 5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24"/>
                <a:gd name="T13" fmla="*/ 0 h 552"/>
                <a:gd name="T14" fmla="*/ 1024 w 1024"/>
                <a:gd name="T15" fmla="*/ 552 h 5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24" h="552">
                  <a:moveTo>
                    <a:pt x="384" y="0"/>
                  </a:moveTo>
                  <a:lnTo>
                    <a:pt x="0" y="552"/>
                  </a:lnTo>
                  <a:lnTo>
                    <a:pt x="1024" y="552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24630" name="Group 60"/>
            <p:cNvGrpSpPr>
              <a:grpSpLocks/>
            </p:cNvGrpSpPr>
            <p:nvPr/>
          </p:nvGrpSpPr>
          <p:grpSpPr bwMode="auto">
            <a:xfrm>
              <a:off x="204" y="2703"/>
              <a:ext cx="2297" cy="1144"/>
              <a:chOff x="204" y="2703"/>
              <a:chExt cx="2297" cy="1144"/>
            </a:xfrm>
          </p:grpSpPr>
          <p:sp>
            <p:nvSpPr>
              <p:cNvPr id="24631" name="Freeform 61"/>
              <p:cNvSpPr>
                <a:spLocks/>
              </p:cNvSpPr>
              <p:nvPr/>
            </p:nvSpPr>
            <p:spPr bwMode="auto">
              <a:xfrm>
                <a:off x="204" y="2703"/>
                <a:ext cx="992" cy="912"/>
              </a:xfrm>
              <a:custGeom>
                <a:avLst/>
                <a:gdLst>
                  <a:gd name="T0" fmla="*/ 808 w 992"/>
                  <a:gd name="T1" fmla="*/ 0 h 912"/>
                  <a:gd name="T2" fmla="*/ 0 w 992"/>
                  <a:gd name="T3" fmla="*/ 912 h 912"/>
                  <a:gd name="T4" fmla="*/ 992 w 992"/>
                  <a:gd name="T5" fmla="*/ 896 h 912"/>
                  <a:gd name="T6" fmla="*/ 808 w 992"/>
                  <a:gd name="T7" fmla="*/ 0 h 9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2"/>
                  <a:gd name="T13" fmla="*/ 0 h 912"/>
                  <a:gd name="T14" fmla="*/ 992 w 992"/>
                  <a:gd name="T15" fmla="*/ 912 h 9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2" h="912">
                    <a:moveTo>
                      <a:pt x="808" y="0"/>
                    </a:moveTo>
                    <a:lnTo>
                      <a:pt x="0" y="912"/>
                    </a:lnTo>
                    <a:lnTo>
                      <a:pt x="992" y="896"/>
                    </a:lnTo>
                    <a:lnTo>
                      <a:pt x="808" y="0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2" name="Freeform 62"/>
              <p:cNvSpPr>
                <a:spLocks/>
              </p:cNvSpPr>
              <p:nvPr/>
            </p:nvSpPr>
            <p:spPr bwMode="auto">
              <a:xfrm>
                <a:off x="1565" y="2935"/>
                <a:ext cx="936" cy="912"/>
              </a:xfrm>
              <a:custGeom>
                <a:avLst/>
                <a:gdLst>
                  <a:gd name="T0" fmla="*/ 0 w 936"/>
                  <a:gd name="T1" fmla="*/ 552 h 912"/>
                  <a:gd name="T2" fmla="*/ 464 w 936"/>
                  <a:gd name="T3" fmla="*/ 0 h 912"/>
                  <a:gd name="T4" fmla="*/ 936 w 936"/>
                  <a:gd name="T5" fmla="*/ 416 h 912"/>
                  <a:gd name="T6" fmla="*/ 496 w 936"/>
                  <a:gd name="T7" fmla="*/ 912 h 912"/>
                  <a:gd name="T8" fmla="*/ 0 w 936"/>
                  <a:gd name="T9" fmla="*/ 552 h 9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36"/>
                  <a:gd name="T16" fmla="*/ 0 h 912"/>
                  <a:gd name="T17" fmla="*/ 936 w 936"/>
                  <a:gd name="T18" fmla="*/ 912 h 9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36" h="912">
                    <a:moveTo>
                      <a:pt x="0" y="552"/>
                    </a:moveTo>
                    <a:lnTo>
                      <a:pt x="464" y="0"/>
                    </a:lnTo>
                    <a:lnTo>
                      <a:pt x="936" y="416"/>
                    </a:lnTo>
                    <a:lnTo>
                      <a:pt x="496" y="912"/>
                    </a:lnTo>
                    <a:lnTo>
                      <a:pt x="0" y="552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635000" y="3860800"/>
            <a:ext cx="3125788" cy="1833563"/>
            <a:chOff x="400" y="2567"/>
            <a:chExt cx="1969" cy="1155"/>
          </a:xfrm>
        </p:grpSpPr>
        <p:sp>
          <p:nvSpPr>
            <p:cNvPr id="24604" name="Oval 64"/>
            <p:cNvSpPr>
              <a:spLocks noChangeArrowheads="1"/>
            </p:cNvSpPr>
            <p:nvPr/>
          </p:nvSpPr>
          <p:spPr bwMode="auto">
            <a:xfrm>
              <a:off x="1985" y="3609"/>
              <a:ext cx="113" cy="113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5" name="Line 65"/>
            <p:cNvSpPr>
              <a:spLocks noChangeShapeType="1"/>
            </p:cNvSpPr>
            <p:nvPr/>
          </p:nvSpPr>
          <p:spPr bwMode="auto">
            <a:xfrm flipH="1">
              <a:off x="967" y="2612"/>
              <a:ext cx="408" cy="3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06" name="Line 66"/>
            <p:cNvSpPr>
              <a:spLocks noChangeShapeType="1"/>
            </p:cNvSpPr>
            <p:nvPr/>
          </p:nvSpPr>
          <p:spPr bwMode="auto">
            <a:xfrm>
              <a:off x="1463" y="2612"/>
              <a:ext cx="249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07" name="Line 67"/>
            <p:cNvSpPr>
              <a:spLocks noChangeShapeType="1"/>
            </p:cNvSpPr>
            <p:nvPr/>
          </p:nvSpPr>
          <p:spPr bwMode="auto">
            <a:xfrm>
              <a:off x="1780" y="2861"/>
              <a:ext cx="250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08" name="Line 68"/>
            <p:cNvSpPr>
              <a:spLocks noChangeShapeType="1"/>
            </p:cNvSpPr>
            <p:nvPr/>
          </p:nvSpPr>
          <p:spPr bwMode="auto">
            <a:xfrm flipH="1">
              <a:off x="2077" y="3383"/>
              <a:ext cx="225" cy="2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09" name="Line 69"/>
            <p:cNvSpPr>
              <a:spLocks noChangeShapeType="1"/>
            </p:cNvSpPr>
            <p:nvPr/>
          </p:nvSpPr>
          <p:spPr bwMode="auto">
            <a:xfrm flipH="1">
              <a:off x="1803" y="3111"/>
              <a:ext cx="227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10" name="Oval 70"/>
            <p:cNvSpPr>
              <a:spLocks noChangeArrowheads="1"/>
            </p:cNvSpPr>
            <p:nvPr/>
          </p:nvSpPr>
          <p:spPr bwMode="auto">
            <a:xfrm>
              <a:off x="1713" y="3360"/>
              <a:ext cx="113" cy="113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1" name="Line 71"/>
            <p:cNvSpPr>
              <a:spLocks noChangeShapeType="1"/>
            </p:cNvSpPr>
            <p:nvPr/>
          </p:nvSpPr>
          <p:spPr bwMode="auto">
            <a:xfrm>
              <a:off x="2075" y="3111"/>
              <a:ext cx="227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12" name="Oval 72"/>
            <p:cNvSpPr>
              <a:spLocks noChangeArrowheads="1"/>
            </p:cNvSpPr>
            <p:nvPr/>
          </p:nvSpPr>
          <p:spPr bwMode="auto">
            <a:xfrm>
              <a:off x="1375" y="2567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3" name="Oval 73"/>
            <p:cNvSpPr>
              <a:spLocks noChangeArrowheads="1"/>
            </p:cNvSpPr>
            <p:nvPr/>
          </p:nvSpPr>
          <p:spPr bwMode="auto">
            <a:xfrm>
              <a:off x="2120" y="3155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4" name="Oval 74"/>
            <p:cNvSpPr>
              <a:spLocks noChangeArrowheads="1"/>
            </p:cNvSpPr>
            <p:nvPr/>
          </p:nvSpPr>
          <p:spPr bwMode="auto">
            <a:xfrm>
              <a:off x="1894" y="3179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5" name="Oval 75"/>
            <p:cNvSpPr>
              <a:spLocks noChangeArrowheads="1"/>
            </p:cNvSpPr>
            <p:nvPr/>
          </p:nvSpPr>
          <p:spPr bwMode="auto">
            <a:xfrm>
              <a:off x="900" y="2906"/>
              <a:ext cx="90" cy="90"/>
            </a:xfrm>
            <a:prstGeom prst="ellipse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6" name="Oval 76"/>
            <p:cNvSpPr>
              <a:spLocks noChangeArrowheads="1"/>
            </p:cNvSpPr>
            <p:nvPr/>
          </p:nvSpPr>
          <p:spPr bwMode="auto">
            <a:xfrm>
              <a:off x="400" y="3451"/>
              <a:ext cx="113" cy="113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7" name="Oval 77"/>
            <p:cNvSpPr>
              <a:spLocks noChangeArrowheads="1"/>
            </p:cNvSpPr>
            <p:nvPr/>
          </p:nvSpPr>
          <p:spPr bwMode="auto">
            <a:xfrm>
              <a:off x="717" y="3451"/>
              <a:ext cx="113" cy="113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8" name="Oval 78"/>
            <p:cNvSpPr>
              <a:spLocks noChangeArrowheads="1"/>
            </p:cNvSpPr>
            <p:nvPr/>
          </p:nvSpPr>
          <p:spPr bwMode="auto">
            <a:xfrm>
              <a:off x="1013" y="3451"/>
              <a:ext cx="113" cy="113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9" name="Line 79"/>
            <p:cNvSpPr>
              <a:spLocks noChangeShapeType="1"/>
            </p:cNvSpPr>
            <p:nvPr/>
          </p:nvSpPr>
          <p:spPr bwMode="auto">
            <a:xfrm flipH="1">
              <a:off x="468" y="2952"/>
              <a:ext cx="431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20" name="Line 80"/>
            <p:cNvSpPr>
              <a:spLocks noChangeShapeType="1"/>
            </p:cNvSpPr>
            <p:nvPr/>
          </p:nvSpPr>
          <p:spPr bwMode="auto">
            <a:xfrm flipH="1">
              <a:off x="785" y="2997"/>
              <a:ext cx="136" cy="4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21" name="Line 81"/>
            <p:cNvSpPr>
              <a:spLocks noChangeShapeType="1"/>
            </p:cNvSpPr>
            <p:nvPr/>
          </p:nvSpPr>
          <p:spPr bwMode="auto">
            <a:xfrm>
              <a:off x="967" y="2997"/>
              <a:ext cx="91" cy="4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22" name="Oval 82"/>
            <p:cNvSpPr>
              <a:spLocks noChangeArrowheads="1"/>
            </p:cNvSpPr>
            <p:nvPr/>
          </p:nvSpPr>
          <p:spPr bwMode="auto">
            <a:xfrm>
              <a:off x="581" y="3224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23" name="Oval 83"/>
            <p:cNvSpPr>
              <a:spLocks noChangeArrowheads="1"/>
            </p:cNvSpPr>
            <p:nvPr/>
          </p:nvSpPr>
          <p:spPr bwMode="auto">
            <a:xfrm>
              <a:off x="809" y="3201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24" name="Oval 84"/>
            <p:cNvSpPr>
              <a:spLocks noChangeArrowheads="1"/>
            </p:cNvSpPr>
            <p:nvPr/>
          </p:nvSpPr>
          <p:spPr bwMode="auto">
            <a:xfrm>
              <a:off x="740" y="3043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25" name="Oval 85"/>
            <p:cNvSpPr>
              <a:spLocks noChangeArrowheads="1"/>
            </p:cNvSpPr>
            <p:nvPr/>
          </p:nvSpPr>
          <p:spPr bwMode="auto">
            <a:xfrm>
              <a:off x="2007" y="3042"/>
              <a:ext cx="90" cy="90"/>
            </a:xfrm>
            <a:prstGeom prst="ellipse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26" name="Oval 86"/>
            <p:cNvSpPr>
              <a:spLocks noChangeArrowheads="1"/>
            </p:cNvSpPr>
            <p:nvPr/>
          </p:nvSpPr>
          <p:spPr bwMode="auto">
            <a:xfrm>
              <a:off x="1690" y="2793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27" name="Oval 87"/>
            <p:cNvSpPr>
              <a:spLocks noChangeArrowheads="1"/>
            </p:cNvSpPr>
            <p:nvPr/>
          </p:nvSpPr>
          <p:spPr bwMode="auto">
            <a:xfrm>
              <a:off x="2279" y="3315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28" name="Oval 88"/>
            <p:cNvSpPr>
              <a:spLocks noChangeArrowheads="1"/>
            </p:cNvSpPr>
            <p:nvPr/>
          </p:nvSpPr>
          <p:spPr bwMode="auto">
            <a:xfrm>
              <a:off x="2167" y="3428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61881" name="Line 89"/>
          <p:cNvSpPr>
            <a:spLocks noChangeShapeType="1"/>
          </p:cNvSpPr>
          <p:nvPr/>
        </p:nvSpPr>
        <p:spPr bwMode="auto">
          <a:xfrm>
            <a:off x="4140200" y="5519738"/>
            <a:ext cx="328613" cy="322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2" name="Group 90"/>
          <p:cNvGrpSpPr>
            <a:grpSpLocks/>
          </p:cNvGrpSpPr>
          <p:nvPr/>
        </p:nvGrpSpPr>
        <p:grpSpPr bwMode="auto">
          <a:xfrm>
            <a:off x="3762375" y="5156200"/>
            <a:ext cx="468313" cy="447675"/>
            <a:chOff x="2370" y="3383"/>
            <a:chExt cx="295" cy="282"/>
          </a:xfrm>
        </p:grpSpPr>
        <p:sp>
          <p:nvSpPr>
            <p:cNvPr id="24602" name="Line 91"/>
            <p:cNvSpPr>
              <a:spLocks noChangeShapeType="1"/>
            </p:cNvSpPr>
            <p:nvPr/>
          </p:nvSpPr>
          <p:spPr bwMode="auto">
            <a:xfrm>
              <a:off x="2370" y="3383"/>
              <a:ext cx="227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03" name="Oval 92"/>
            <p:cNvSpPr>
              <a:spLocks noChangeArrowheads="1"/>
            </p:cNvSpPr>
            <p:nvPr/>
          </p:nvSpPr>
          <p:spPr bwMode="auto">
            <a:xfrm>
              <a:off x="2575" y="3575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61885" name="Text Box 93"/>
          <p:cNvSpPr txBox="1">
            <a:spLocks noChangeArrowheads="1"/>
          </p:cNvSpPr>
          <p:nvPr/>
        </p:nvSpPr>
        <p:spPr bwMode="auto">
          <a:xfrm>
            <a:off x="4789488" y="3825875"/>
            <a:ext cx="431958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2400">
                <a:solidFill>
                  <a:schemeClr val="tx1"/>
                </a:solidFill>
              </a:rPr>
              <a:t>Select a node </a:t>
            </a:r>
            <a:r>
              <a:rPr lang="en-US" altLang="en-US" sz="2400" i="1">
                <a:solidFill>
                  <a:schemeClr val="tx1"/>
                </a:solidFill>
              </a:rPr>
              <a:t>v</a:t>
            </a:r>
            <a:r>
              <a:rPr lang="en-US" altLang="en-US" sz="2400">
                <a:solidFill>
                  <a:schemeClr val="tx1"/>
                </a:solidFill>
              </a:rPr>
              <a:t> whose sub-tree is a spider.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>
                <a:solidFill>
                  <a:schemeClr val="tx1"/>
                </a:solidFill>
              </a:rPr>
              <a:t>Remove </a:t>
            </a:r>
            <a:r>
              <a:rPr lang="en-US" altLang="en-US" sz="2400" i="1">
                <a:solidFill>
                  <a:schemeClr val="tx1"/>
                </a:solidFill>
              </a:rPr>
              <a:t>v</a:t>
            </a:r>
            <a:r>
              <a:rPr lang="en-US" altLang="en-US" sz="2400">
                <a:solidFill>
                  <a:schemeClr val="tx1"/>
                </a:solidFill>
              </a:rPr>
              <a:t> and its sub-tree.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>
                <a:solidFill>
                  <a:schemeClr val="tx1"/>
                </a:solidFill>
              </a:rPr>
              <a:t>Remove the path from </a:t>
            </a:r>
            <a:r>
              <a:rPr lang="en-US" altLang="en-US" sz="2400" i="1">
                <a:solidFill>
                  <a:schemeClr val="tx1"/>
                </a:solidFill>
              </a:rPr>
              <a:t>v</a:t>
            </a:r>
            <a:r>
              <a:rPr lang="en-US" altLang="en-US" sz="2400">
                <a:solidFill>
                  <a:schemeClr val="tx1"/>
                </a:solidFill>
              </a:rPr>
              <a:t> to its closet ancestor of degree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 3.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Repeat.</a:t>
            </a:r>
          </a:p>
        </p:txBody>
      </p: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4148138" y="5786438"/>
            <a:ext cx="1006475" cy="573087"/>
            <a:chOff x="2613" y="3780"/>
            <a:chExt cx="634" cy="361"/>
          </a:xfrm>
        </p:grpSpPr>
        <p:sp>
          <p:nvSpPr>
            <p:cNvPr id="24596" name="Oval 95"/>
            <p:cNvSpPr>
              <a:spLocks noChangeArrowheads="1"/>
            </p:cNvSpPr>
            <p:nvPr/>
          </p:nvSpPr>
          <p:spPr bwMode="auto">
            <a:xfrm>
              <a:off x="2613" y="4028"/>
              <a:ext cx="113" cy="113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7" name="Oval 96"/>
            <p:cNvSpPr>
              <a:spLocks noChangeArrowheads="1"/>
            </p:cNvSpPr>
            <p:nvPr/>
          </p:nvSpPr>
          <p:spPr bwMode="auto">
            <a:xfrm>
              <a:off x="3134" y="4028"/>
              <a:ext cx="113" cy="113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8" name="Line 97"/>
            <p:cNvSpPr>
              <a:spLocks noChangeShapeType="1"/>
            </p:cNvSpPr>
            <p:nvPr/>
          </p:nvSpPr>
          <p:spPr bwMode="auto">
            <a:xfrm flipH="1">
              <a:off x="2703" y="3838"/>
              <a:ext cx="132" cy="2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599" name="Line 98"/>
            <p:cNvSpPr>
              <a:spLocks noChangeShapeType="1"/>
            </p:cNvSpPr>
            <p:nvPr/>
          </p:nvSpPr>
          <p:spPr bwMode="auto">
            <a:xfrm>
              <a:off x="2880" y="3838"/>
              <a:ext cx="276" cy="2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00" name="Oval 99"/>
            <p:cNvSpPr>
              <a:spLocks noChangeArrowheads="1"/>
            </p:cNvSpPr>
            <p:nvPr/>
          </p:nvSpPr>
          <p:spPr bwMode="auto">
            <a:xfrm>
              <a:off x="2975" y="3892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1" name="Oval 100"/>
            <p:cNvSpPr>
              <a:spLocks noChangeArrowheads="1"/>
            </p:cNvSpPr>
            <p:nvPr/>
          </p:nvSpPr>
          <p:spPr bwMode="auto">
            <a:xfrm>
              <a:off x="2817" y="3780"/>
              <a:ext cx="90" cy="90"/>
            </a:xfrm>
            <a:prstGeom prst="ellipse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17" grpId="0" animBg="1"/>
      <p:bldP spid="161817" grpId="1" animBg="1"/>
      <p:bldP spid="161847" grpId="0" autoUpdateAnimBg="0"/>
      <p:bldP spid="161848" grpId="0" autoUpdateAnimBg="0"/>
      <p:bldP spid="1618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F0813BC-4B59-4081-B149-DA17742218B8}" type="slidenum">
              <a:rPr lang="he-IL" altLang="en-US" sz="140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27000"/>
            <a:ext cx="7772400" cy="9985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 the First Augmentation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609600" y="3357563"/>
            <a:ext cx="8474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Finding a spider (in fact, a Shortest Path Tree) of optimal density: 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611188" y="3649663"/>
            <a:ext cx="79216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indent="-4572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For each node </a:t>
            </a:r>
            <a:r>
              <a:rPr lang="en-US" altLang="en-US" i="1">
                <a:solidFill>
                  <a:schemeClr val="tx1"/>
                </a:solidFill>
              </a:rPr>
              <a:t>u</a:t>
            </a:r>
            <a:r>
              <a:rPr lang="en-US" altLang="en-US">
                <a:solidFill>
                  <a:schemeClr val="tx1"/>
                </a:solidFill>
              </a:rPr>
              <a:t> in the graph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Sort the paths from </a:t>
            </a:r>
            <a:r>
              <a:rPr lang="en-US" altLang="en-US" i="1">
                <a:solidFill>
                  <a:schemeClr val="tx1"/>
                </a:solidFill>
              </a:rPr>
              <a:t>u</a:t>
            </a:r>
            <a:r>
              <a:rPr lang="en-US" altLang="en-US">
                <a:solidFill>
                  <a:schemeClr val="tx1"/>
                </a:solidFill>
              </a:rPr>
              <a:t> to terminals in increasing cost order.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Add the two cheapest paths.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Add paths in increasing cost order, till reaching minimum density.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71825" y="5029200"/>
            <a:ext cx="2263775" cy="1460500"/>
            <a:chOff x="1998" y="3326"/>
            <a:chExt cx="1426" cy="920"/>
          </a:xfrm>
        </p:grpSpPr>
        <p:sp>
          <p:nvSpPr>
            <p:cNvPr id="6175" name="Text Box 6"/>
            <p:cNvSpPr txBox="1">
              <a:spLocks noChangeArrowheads="1"/>
            </p:cNvSpPr>
            <p:nvPr/>
          </p:nvSpPr>
          <p:spPr bwMode="auto">
            <a:xfrm>
              <a:off x="2084" y="344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176" name="Text Box 7"/>
            <p:cNvSpPr txBox="1">
              <a:spLocks noChangeArrowheads="1"/>
            </p:cNvSpPr>
            <p:nvPr/>
          </p:nvSpPr>
          <p:spPr bwMode="auto">
            <a:xfrm>
              <a:off x="2410" y="361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177" name="Text Box 8"/>
            <p:cNvSpPr txBox="1">
              <a:spLocks noChangeArrowheads="1"/>
            </p:cNvSpPr>
            <p:nvPr/>
          </p:nvSpPr>
          <p:spPr bwMode="auto">
            <a:xfrm>
              <a:off x="3212" y="356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178" name="Text Box 9"/>
            <p:cNvSpPr txBox="1">
              <a:spLocks noChangeArrowheads="1"/>
            </p:cNvSpPr>
            <p:nvPr/>
          </p:nvSpPr>
          <p:spPr bwMode="auto">
            <a:xfrm>
              <a:off x="2670" y="3326"/>
              <a:ext cx="2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3.</a:t>
              </a:r>
            </a:p>
          </p:txBody>
        </p:sp>
        <p:sp>
          <p:nvSpPr>
            <p:cNvPr id="6179" name="Text Box 10"/>
            <p:cNvSpPr txBox="1">
              <a:spLocks noChangeArrowheads="1"/>
            </p:cNvSpPr>
            <p:nvPr/>
          </p:nvSpPr>
          <p:spPr bwMode="auto">
            <a:xfrm>
              <a:off x="2814" y="356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4</a:t>
              </a:r>
            </a:p>
          </p:txBody>
        </p:sp>
        <p:grpSp>
          <p:nvGrpSpPr>
            <p:cNvPr id="6180" name="Group 11"/>
            <p:cNvGrpSpPr>
              <a:grpSpLocks/>
            </p:cNvGrpSpPr>
            <p:nvPr/>
          </p:nvGrpSpPr>
          <p:grpSpPr bwMode="auto">
            <a:xfrm>
              <a:off x="1998" y="3374"/>
              <a:ext cx="1392" cy="872"/>
              <a:chOff x="1998" y="3374"/>
              <a:chExt cx="1392" cy="872"/>
            </a:xfrm>
          </p:grpSpPr>
          <p:sp>
            <p:nvSpPr>
              <p:cNvPr id="6181" name="Oval 12"/>
              <p:cNvSpPr>
                <a:spLocks noChangeArrowheads="1"/>
              </p:cNvSpPr>
              <p:nvPr/>
            </p:nvSpPr>
            <p:spPr bwMode="auto">
              <a:xfrm>
                <a:off x="2670" y="3374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6182" name="Group 13"/>
              <p:cNvGrpSpPr>
                <a:grpSpLocks/>
              </p:cNvGrpSpPr>
              <p:nvPr/>
            </p:nvGrpSpPr>
            <p:grpSpPr bwMode="auto">
              <a:xfrm>
                <a:off x="1998" y="3470"/>
                <a:ext cx="672" cy="768"/>
                <a:chOff x="1680" y="3264"/>
                <a:chExt cx="672" cy="768"/>
              </a:xfrm>
            </p:grpSpPr>
            <p:sp>
              <p:nvSpPr>
                <p:cNvPr id="6192" name="Oval 14"/>
                <p:cNvSpPr>
                  <a:spLocks noChangeArrowheads="1"/>
                </p:cNvSpPr>
                <p:nvPr/>
              </p:nvSpPr>
              <p:spPr bwMode="auto">
                <a:xfrm>
                  <a:off x="1680" y="3840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6193" name="AutoShape 15"/>
                <p:cNvCxnSpPr>
                  <a:cxnSpLocks noChangeShapeType="1"/>
                  <a:stCxn id="6192" idx="0"/>
                  <a:endCxn id="6181" idx="2"/>
                </p:cNvCxnSpPr>
                <p:nvPr/>
              </p:nvCxnSpPr>
              <p:spPr bwMode="auto">
                <a:xfrm rot="-5400000">
                  <a:off x="1780" y="3260"/>
                  <a:ext cx="567" cy="576"/>
                </a:xfrm>
                <a:prstGeom prst="curvedConnector2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6183" name="Group 16"/>
              <p:cNvGrpSpPr>
                <a:grpSpLocks/>
              </p:cNvGrpSpPr>
              <p:nvPr/>
            </p:nvGrpSpPr>
            <p:grpSpPr bwMode="auto">
              <a:xfrm>
                <a:off x="2382" y="3538"/>
                <a:ext cx="316" cy="700"/>
                <a:chOff x="2064" y="3332"/>
                <a:chExt cx="316" cy="700"/>
              </a:xfrm>
            </p:grpSpPr>
            <p:sp>
              <p:nvSpPr>
                <p:cNvPr id="6190" name="Oval 17"/>
                <p:cNvSpPr>
                  <a:spLocks noChangeArrowheads="1"/>
                </p:cNvSpPr>
                <p:nvPr/>
              </p:nvSpPr>
              <p:spPr bwMode="auto">
                <a:xfrm>
                  <a:off x="2064" y="3840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6191" name="AutoShape 18"/>
                <p:cNvCxnSpPr>
                  <a:cxnSpLocks noChangeShapeType="1"/>
                  <a:stCxn id="6190" idx="0"/>
                  <a:endCxn id="6181" idx="3"/>
                </p:cNvCxnSpPr>
                <p:nvPr/>
              </p:nvCxnSpPr>
              <p:spPr bwMode="auto">
                <a:xfrm rot="-5400000">
                  <a:off x="2020" y="3472"/>
                  <a:ext cx="499" cy="220"/>
                </a:xfrm>
                <a:prstGeom prst="curvedConnector3">
                  <a:avLst>
                    <a:gd name="adj1" fmla="val 4629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6184" name="Group 19"/>
              <p:cNvGrpSpPr>
                <a:grpSpLocks/>
              </p:cNvGrpSpPr>
              <p:nvPr/>
            </p:nvGrpSpPr>
            <p:grpSpPr bwMode="auto">
              <a:xfrm>
                <a:off x="2862" y="3470"/>
                <a:ext cx="528" cy="768"/>
                <a:chOff x="2862" y="3470"/>
                <a:chExt cx="528" cy="768"/>
              </a:xfrm>
            </p:grpSpPr>
            <p:sp>
              <p:nvSpPr>
                <p:cNvPr id="6188" name="Oval 20"/>
                <p:cNvSpPr>
                  <a:spLocks noChangeArrowheads="1"/>
                </p:cNvSpPr>
                <p:nvPr/>
              </p:nvSpPr>
              <p:spPr bwMode="auto">
                <a:xfrm>
                  <a:off x="3198" y="4046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6189" name="AutoShape 21"/>
                <p:cNvCxnSpPr>
                  <a:cxnSpLocks noChangeShapeType="1"/>
                  <a:stCxn id="6188" idx="0"/>
                  <a:endCxn id="6181" idx="6"/>
                </p:cNvCxnSpPr>
                <p:nvPr/>
              </p:nvCxnSpPr>
              <p:spPr bwMode="auto">
                <a:xfrm rot="5400000" flipH="1">
                  <a:off x="2794" y="3538"/>
                  <a:ext cx="567" cy="432"/>
                </a:xfrm>
                <a:prstGeom prst="curvedConnector2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6185" name="Group 22"/>
              <p:cNvGrpSpPr>
                <a:grpSpLocks/>
              </p:cNvGrpSpPr>
              <p:nvPr/>
            </p:nvGrpSpPr>
            <p:grpSpPr bwMode="auto">
              <a:xfrm>
                <a:off x="2814" y="3538"/>
                <a:ext cx="192" cy="708"/>
                <a:chOff x="2496" y="3332"/>
                <a:chExt cx="192" cy="708"/>
              </a:xfrm>
            </p:grpSpPr>
            <p:sp>
              <p:nvSpPr>
                <p:cNvPr id="6186" name="Oval 23"/>
                <p:cNvSpPr>
                  <a:spLocks noChangeArrowheads="1"/>
                </p:cNvSpPr>
                <p:nvPr/>
              </p:nvSpPr>
              <p:spPr bwMode="auto">
                <a:xfrm>
                  <a:off x="2496" y="3848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6187" name="AutoShape 24"/>
                <p:cNvCxnSpPr>
                  <a:cxnSpLocks noChangeShapeType="1"/>
                  <a:stCxn id="6186" idx="0"/>
                  <a:endCxn id="6181" idx="5"/>
                </p:cNvCxnSpPr>
                <p:nvPr/>
              </p:nvCxnSpPr>
              <p:spPr bwMode="auto">
                <a:xfrm rot="5400000" flipH="1">
                  <a:off x="2300" y="3548"/>
                  <a:ext cx="507" cy="76"/>
                </a:xfrm>
                <a:prstGeom prst="curvedConnector3">
                  <a:avLst>
                    <a:gd name="adj1" fmla="val 46352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162841" name="Text Box 25"/>
          <p:cNvSpPr txBox="1">
            <a:spLocks noChangeArrowheads="1"/>
          </p:cNvSpPr>
          <p:nvPr/>
        </p:nvSpPr>
        <p:spPr bwMode="auto">
          <a:xfrm>
            <a:off x="5435600" y="5230813"/>
            <a:ext cx="26146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rtl="1" eaLnBrk="1" hangingPunct="1"/>
            <a:r>
              <a:rPr lang="en-US" altLang="en-US" sz="2400">
                <a:solidFill>
                  <a:schemeClr val="accent2"/>
                </a:solidFill>
              </a:rPr>
              <a:t>Terminals: 2</a:t>
            </a:r>
          </a:p>
          <a:p>
            <a:pPr rtl="1" eaLnBrk="1" hangingPunct="1"/>
            <a:r>
              <a:rPr lang="en-US" altLang="en-US" sz="2400">
                <a:solidFill>
                  <a:schemeClr val="accent2"/>
                </a:solidFill>
              </a:rPr>
              <a:t>Cost: 8</a:t>
            </a:r>
          </a:p>
          <a:p>
            <a:pPr rtl="1" eaLnBrk="1" hangingPunct="1"/>
            <a:r>
              <a:rPr lang="en-US" altLang="en-US" sz="2400">
                <a:solidFill>
                  <a:schemeClr val="accent2"/>
                </a:solidFill>
              </a:rPr>
              <a:t>Density: 8 = 8/(2-1)</a:t>
            </a:r>
          </a:p>
        </p:txBody>
      </p:sp>
      <p:sp>
        <p:nvSpPr>
          <p:cNvPr id="162842" name="Text Box 26"/>
          <p:cNvSpPr txBox="1">
            <a:spLocks noChangeArrowheads="1"/>
          </p:cNvSpPr>
          <p:nvPr/>
        </p:nvSpPr>
        <p:spPr bwMode="auto">
          <a:xfrm>
            <a:off x="107950" y="5213350"/>
            <a:ext cx="31480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CC3300"/>
                </a:solidFill>
              </a:rPr>
              <a:t>Terminals: 4</a:t>
            </a:r>
          </a:p>
          <a:p>
            <a:pPr eaLnBrk="1" hangingPunct="1"/>
            <a:r>
              <a:rPr lang="en-US" altLang="en-US" sz="2400">
                <a:solidFill>
                  <a:srgbClr val="CC3300"/>
                </a:solidFill>
              </a:rPr>
              <a:t>Cost: 19</a:t>
            </a:r>
          </a:p>
          <a:p>
            <a:pPr eaLnBrk="1" hangingPunct="1"/>
            <a:r>
              <a:rPr lang="en-US" altLang="en-US" sz="2400">
                <a:solidFill>
                  <a:srgbClr val="CC3300"/>
                </a:solidFill>
              </a:rPr>
              <a:t>Density: 6.333=19/(4-1)</a:t>
            </a:r>
          </a:p>
        </p:txBody>
      </p:sp>
      <p:sp>
        <p:nvSpPr>
          <p:cNvPr id="162843" name="Text Box 27"/>
          <p:cNvSpPr txBox="1">
            <a:spLocks noChangeArrowheads="1"/>
          </p:cNvSpPr>
          <p:nvPr/>
        </p:nvSpPr>
        <p:spPr bwMode="auto">
          <a:xfrm>
            <a:off x="590550" y="844550"/>
            <a:ext cx="3324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We assume: terminals = leaves</a:t>
            </a:r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162844" name="Object 28"/>
          <p:cNvGraphicFramePr>
            <a:graphicFrameLocks noChangeAspect="1"/>
          </p:cNvGraphicFramePr>
          <p:nvPr/>
        </p:nvGraphicFramePr>
        <p:xfrm>
          <a:off x="3983038" y="1733550"/>
          <a:ext cx="15970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3" imgW="1104840" imgH="279360" progId="Equation.DSMT4">
                  <p:embed/>
                </p:oleObj>
              </mc:Choice>
              <mc:Fallback>
                <p:oleObj name="Equation" r:id="rId3" imgW="1104840" imgH="27936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8" y="1733550"/>
                        <a:ext cx="15970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45" name="Object 29"/>
          <p:cNvGraphicFramePr>
            <a:graphicFrameLocks noChangeAspect="1"/>
          </p:cNvGraphicFramePr>
          <p:nvPr/>
        </p:nvGraphicFramePr>
        <p:xfrm>
          <a:off x="682625" y="2065338"/>
          <a:ext cx="266541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משוואה" r:id="rId5" imgW="1688760" imgH="228600" progId="Equation.3">
                  <p:embed/>
                </p:oleObj>
              </mc:Choice>
              <mc:Fallback>
                <p:oleObj name="משוואה" r:id="rId5" imgW="168876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065338"/>
                        <a:ext cx="2665413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46" name="Text Box 30"/>
          <p:cNvSpPr txBox="1">
            <a:spLocks noChangeArrowheads="1"/>
          </p:cNvSpPr>
          <p:nvPr/>
        </p:nvSpPr>
        <p:spPr bwMode="auto">
          <a:xfrm>
            <a:off x="3419475" y="2028825"/>
            <a:ext cx="455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62847" name="Text Box 31"/>
          <p:cNvSpPr txBox="1">
            <a:spLocks noChangeArrowheads="1"/>
          </p:cNvSpPr>
          <p:nvPr/>
        </p:nvSpPr>
        <p:spPr bwMode="auto">
          <a:xfrm>
            <a:off x="592138" y="2716213"/>
            <a:ext cx="4511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By averaging there is a spider </a:t>
            </a:r>
            <a:r>
              <a:rPr lang="en-US" altLang="en-US" i="1">
                <a:solidFill>
                  <a:schemeClr val="tx1"/>
                </a:solidFill>
              </a:rPr>
              <a:t>F</a:t>
            </a:r>
            <a:r>
              <a:rPr lang="en-US" altLang="en-US" i="1" baseline="-25000">
                <a:solidFill>
                  <a:schemeClr val="tx1"/>
                </a:solidFill>
              </a:rPr>
              <a:t>i</a:t>
            </a:r>
            <a:r>
              <a:rPr lang="en-US" altLang="en-US">
                <a:solidFill>
                  <a:schemeClr val="tx1"/>
                </a:solidFill>
              </a:rPr>
              <a:t> such that:</a:t>
            </a:r>
          </a:p>
        </p:txBody>
      </p:sp>
      <p:graphicFrame>
        <p:nvGraphicFramePr>
          <p:cNvPr id="162848" name="Object 32"/>
          <p:cNvGraphicFramePr>
            <a:graphicFrameLocks noChangeAspect="1"/>
          </p:cNvGraphicFramePr>
          <p:nvPr/>
        </p:nvGraphicFramePr>
        <p:xfrm>
          <a:off x="5364163" y="2571750"/>
          <a:ext cx="28130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7" imgW="1854000" imgH="469800" progId="Equation.DSMT4">
                  <p:embed/>
                </p:oleObj>
              </mc:Choice>
              <mc:Fallback>
                <p:oleObj name="Equation" r:id="rId7" imgW="1854000" imgH="4698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571750"/>
                        <a:ext cx="28130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49" name="Object 33"/>
          <p:cNvGraphicFramePr>
            <a:graphicFrameLocks noChangeAspect="1"/>
          </p:cNvGraphicFramePr>
          <p:nvPr/>
        </p:nvGraphicFramePr>
        <p:xfrm>
          <a:off x="3995738" y="2065338"/>
          <a:ext cx="3097212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משוואה" r:id="rId9" imgW="2120760" imgH="279360" progId="Equation.3">
                  <p:embed/>
                </p:oleObj>
              </mc:Choice>
              <mc:Fallback>
                <p:oleObj name="משוואה" r:id="rId9" imgW="2120760" imgH="2793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065338"/>
                        <a:ext cx="3097212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50" name="Text Box 34"/>
          <p:cNvSpPr txBox="1">
            <a:spLocks noChangeArrowheads="1"/>
          </p:cNvSpPr>
          <p:nvPr/>
        </p:nvSpPr>
        <p:spPr bwMode="auto">
          <a:xfrm>
            <a:off x="5434013" y="5230813"/>
            <a:ext cx="27670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Terminals: 3</a:t>
            </a: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Cost: 12</a:t>
            </a: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Density: 6 = 12/(3-1)</a:t>
            </a:r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3173413" y="5265738"/>
            <a:ext cx="1111250" cy="1219200"/>
            <a:chOff x="1999" y="3475"/>
            <a:chExt cx="700" cy="768"/>
          </a:xfrm>
        </p:grpSpPr>
        <p:grpSp>
          <p:nvGrpSpPr>
            <p:cNvPr id="6169" name="Group 36"/>
            <p:cNvGrpSpPr>
              <a:grpSpLocks/>
            </p:cNvGrpSpPr>
            <p:nvPr/>
          </p:nvGrpSpPr>
          <p:grpSpPr bwMode="auto">
            <a:xfrm>
              <a:off x="1999" y="3475"/>
              <a:ext cx="672" cy="768"/>
              <a:chOff x="1680" y="3264"/>
              <a:chExt cx="672" cy="768"/>
            </a:xfrm>
          </p:grpSpPr>
          <p:sp>
            <p:nvSpPr>
              <p:cNvPr id="6173" name="Oval 37"/>
              <p:cNvSpPr>
                <a:spLocks noChangeArrowheads="1"/>
              </p:cNvSpPr>
              <p:nvPr/>
            </p:nvSpPr>
            <p:spPr bwMode="auto">
              <a:xfrm>
                <a:off x="1680" y="3840"/>
                <a:ext cx="192" cy="19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cxnSp>
            <p:nvCxnSpPr>
              <p:cNvPr id="6174" name="AutoShape 38"/>
              <p:cNvCxnSpPr>
                <a:cxnSpLocks noChangeShapeType="1"/>
                <a:stCxn id="6173" idx="0"/>
              </p:cNvCxnSpPr>
              <p:nvPr/>
            </p:nvCxnSpPr>
            <p:spPr bwMode="auto">
              <a:xfrm rot="-5400000">
                <a:off x="1780" y="3260"/>
                <a:ext cx="567" cy="576"/>
              </a:xfrm>
              <a:prstGeom prst="curvedConnector2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6170" name="Group 39"/>
            <p:cNvGrpSpPr>
              <a:grpSpLocks/>
            </p:cNvGrpSpPr>
            <p:nvPr/>
          </p:nvGrpSpPr>
          <p:grpSpPr bwMode="auto">
            <a:xfrm>
              <a:off x="2383" y="3543"/>
              <a:ext cx="316" cy="700"/>
              <a:chOff x="2064" y="3332"/>
              <a:chExt cx="316" cy="700"/>
            </a:xfrm>
          </p:grpSpPr>
          <p:sp>
            <p:nvSpPr>
              <p:cNvPr id="6171" name="Oval 40"/>
              <p:cNvSpPr>
                <a:spLocks noChangeArrowheads="1"/>
              </p:cNvSpPr>
              <p:nvPr/>
            </p:nvSpPr>
            <p:spPr bwMode="auto">
              <a:xfrm>
                <a:off x="2064" y="3840"/>
                <a:ext cx="192" cy="192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cxnSp>
            <p:nvCxnSpPr>
              <p:cNvPr id="6172" name="AutoShape 41"/>
              <p:cNvCxnSpPr>
                <a:cxnSpLocks noChangeShapeType="1"/>
                <a:stCxn id="6171" idx="0"/>
              </p:cNvCxnSpPr>
              <p:nvPr/>
            </p:nvCxnSpPr>
            <p:spPr bwMode="auto">
              <a:xfrm rot="-5400000">
                <a:off x="2020" y="3472"/>
                <a:ext cx="499" cy="220"/>
              </a:xfrm>
              <a:prstGeom prst="curvedConnector3">
                <a:avLst>
                  <a:gd name="adj1" fmla="val 46292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4468813" y="5367338"/>
            <a:ext cx="304800" cy="1123950"/>
            <a:chOff x="2496" y="3332"/>
            <a:chExt cx="192" cy="708"/>
          </a:xfrm>
        </p:grpSpPr>
        <p:sp>
          <p:nvSpPr>
            <p:cNvPr id="6167" name="Oval 43"/>
            <p:cNvSpPr>
              <a:spLocks noChangeArrowheads="1"/>
            </p:cNvSpPr>
            <p:nvPr/>
          </p:nvSpPr>
          <p:spPr bwMode="auto">
            <a:xfrm>
              <a:off x="2496" y="3848"/>
              <a:ext cx="192" cy="192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6168" name="AutoShape 44"/>
            <p:cNvCxnSpPr>
              <a:cxnSpLocks noChangeShapeType="1"/>
              <a:stCxn id="6167" idx="0"/>
            </p:cNvCxnSpPr>
            <p:nvPr/>
          </p:nvCxnSpPr>
          <p:spPr bwMode="auto">
            <a:xfrm rot="5400000" flipH="1">
              <a:off x="2300" y="3548"/>
              <a:ext cx="507" cy="76"/>
            </a:xfrm>
            <a:prstGeom prst="curvedConnector3">
              <a:avLst>
                <a:gd name="adj1" fmla="val 46352"/>
              </a:avLst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4537075" y="5257800"/>
            <a:ext cx="838200" cy="1219200"/>
            <a:chOff x="2862" y="3470"/>
            <a:chExt cx="528" cy="768"/>
          </a:xfrm>
        </p:grpSpPr>
        <p:sp>
          <p:nvSpPr>
            <p:cNvPr id="6165" name="Oval 46"/>
            <p:cNvSpPr>
              <a:spLocks noChangeArrowheads="1"/>
            </p:cNvSpPr>
            <p:nvPr/>
          </p:nvSpPr>
          <p:spPr bwMode="auto">
            <a:xfrm>
              <a:off x="3198" y="4046"/>
              <a:ext cx="192" cy="192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6166" name="AutoShape 47"/>
            <p:cNvCxnSpPr>
              <a:cxnSpLocks noChangeShapeType="1"/>
              <a:stCxn id="6165" idx="0"/>
            </p:cNvCxnSpPr>
            <p:nvPr/>
          </p:nvCxnSpPr>
          <p:spPr bwMode="auto">
            <a:xfrm rot="5400000" flipH="1">
              <a:off x="2794" y="3538"/>
              <a:ext cx="567" cy="432"/>
            </a:xfrm>
            <a:prstGeom prst="curvedConnector2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2864" name="Rectangle 48"/>
          <p:cNvSpPr>
            <a:spLocks noChangeArrowheads="1"/>
          </p:cNvSpPr>
          <p:nvPr/>
        </p:nvSpPr>
        <p:spPr bwMode="auto">
          <a:xfrm>
            <a:off x="611188" y="1431925"/>
            <a:ext cx="55165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tx1"/>
                </a:solidFill>
              </a:rPr>
              <a:t>T</a:t>
            </a:r>
            <a:r>
              <a:rPr lang="en-US" altLang="en-US">
                <a:solidFill>
                  <a:schemeClr val="tx1"/>
                </a:solidFill>
              </a:rPr>
              <a:t> – Optimal tree, {</a:t>
            </a:r>
            <a:r>
              <a:rPr lang="en-US" altLang="en-US" i="1">
                <a:solidFill>
                  <a:schemeClr val="tx1"/>
                </a:solidFill>
              </a:rPr>
              <a:t>F</a:t>
            </a:r>
            <a:r>
              <a:rPr lang="en-US" altLang="en-US" i="1" baseline="-25000">
                <a:solidFill>
                  <a:schemeClr val="tx1"/>
                </a:solidFill>
              </a:rPr>
              <a:t>i</a:t>
            </a:r>
            <a:r>
              <a:rPr lang="en-US" altLang="en-US">
                <a:solidFill>
                  <a:schemeClr val="tx1"/>
                </a:solidFill>
              </a:rPr>
              <a:t>} - spiders decomposition of </a:t>
            </a:r>
            <a:r>
              <a:rPr lang="en-US" altLang="en-US" i="1">
                <a:solidFill>
                  <a:schemeClr val="tx1"/>
                </a:solidFill>
              </a:rPr>
              <a:t>T</a:t>
            </a:r>
            <a:r>
              <a:rPr lang="en-US" altLang="en-US">
                <a:solidFill>
                  <a:schemeClr val="tx1"/>
                </a:solidFill>
              </a:rPr>
              <a:t>.</a:t>
            </a:r>
            <a:r>
              <a:rPr lang="en-US" altLang="en-US"/>
              <a:t> 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The spiders are disjoint      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2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2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2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2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2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  <p:bldP spid="162820" grpId="0"/>
      <p:bldP spid="162841" grpId="0"/>
      <p:bldP spid="162841" grpId="1"/>
      <p:bldP spid="162842" grpId="0"/>
      <p:bldP spid="162847" grpId="0"/>
      <p:bldP spid="1628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9A3E094-06EE-40DB-B390-B9DD2820AE70}" type="slidenum">
              <a:rPr lang="he-IL" altLang="en-US" sz="140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975"/>
            <a:ext cx="85344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Complete Algorithm (Due to [KR 93])</a:t>
            </a: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611188" y="2071688"/>
            <a:ext cx="756126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Finding an augmentation with a general partial cover </a:t>
            </a:r>
            <a:r>
              <a:rPr lang="en-US" altLang="en-US" sz="2400" i="1">
                <a:solidFill>
                  <a:schemeClr val="tx1"/>
                </a:solidFill>
              </a:rPr>
              <a:t>X</a:t>
            </a:r>
            <a:r>
              <a:rPr lang="en-US" altLang="en-US" sz="2400">
                <a:solidFill>
                  <a:schemeClr val="tx1"/>
                </a:solidFill>
              </a:rPr>
              <a:t>: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>
                <a:solidFill>
                  <a:schemeClr val="tx1"/>
                </a:solidFill>
              </a:rPr>
              <a:t>Contract every connected component of </a:t>
            </a:r>
            <a:r>
              <a:rPr lang="en-US" altLang="en-US" sz="2400" i="1">
                <a:solidFill>
                  <a:schemeClr val="tx1"/>
                </a:solidFill>
              </a:rPr>
              <a:t>G</a:t>
            </a:r>
            <a:r>
              <a:rPr lang="en-US" altLang="en-US" sz="2400">
                <a:solidFill>
                  <a:schemeClr val="tx1"/>
                </a:solidFill>
              </a:rPr>
              <a:t>[</a:t>
            </a:r>
            <a:r>
              <a:rPr lang="en-US" altLang="en-US" sz="2400" i="1">
                <a:solidFill>
                  <a:schemeClr val="tx1"/>
                </a:solidFill>
              </a:rPr>
              <a:t>X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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U</a:t>
            </a:r>
            <a:r>
              <a:rPr lang="en-US" altLang="en-US" sz="2400">
                <a:solidFill>
                  <a:schemeClr val="tx1"/>
                </a:solidFill>
              </a:rPr>
              <a:t>] into a super-node; a super node is considered a terminal if it contains a terminal.</a:t>
            </a:r>
          </a:p>
          <a:p>
            <a:pPr eaLnBrk="1" hangingPunct="1">
              <a:buFontTx/>
              <a:buAutoNum type="arabicPeriod"/>
            </a:pPr>
            <a:r>
              <a:rPr lang="en-US" altLang="en-US" sz="2400">
                <a:solidFill>
                  <a:schemeClr val="tx1"/>
                </a:solidFill>
              </a:rPr>
              <a:t>Find an augmentation in the new graph (the partial cover is now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).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611188" y="981075"/>
            <a:ext cx="82089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The previous algorithm finds an augmentation obeying the Density Condition with </a:t>
            </a:r>
            <a:r>
              <a:rPr lang="el-GR" altLang="en-US" sz="2400" i="1">
                <a:solidFill>
                  <a:schemeClr val="tx1"/>
                </a:solidFill>
              </a:rPr>
              <a:t>ρ</a:t>
            </a:r>
            <a:r>
              <a:rPr lang="en-US" altLang="en-US" sz="2400" i="1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</a:rPr>
              <a:t>= 2 if the current partial cover is </a:t>
            </a:r>
            <a:r>
              <a:rPr lang="en-US" altLang="en-US" sz="2400" i="1">
                <a:solidFill>
                  <a:schemeClr val="tx1"/>
                </a:solidFill>
              </a:rPr>
              <a:t>X</a:t>
            </a:r>
            <a:r>
              <a:rPr lang="en-US" altLang="en-US" sz="2400">
                <a:solidFill>
                  <a:schemeClr val="tx1"/>
                </a:solidFill>
              </a:rPr>
              <a:t> =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.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619125" y="4673600"/>
            <a:ext cx="654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The approximation ratio of the algorithm is: 1+2</a:t>
            </a:r>
            <a:r>
              <a:rPr lang="en-US" altLang="en-US" sz="1000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</a:rPr>
              <a:t>ln</a:t>
            </a:r>
            <a:r>
              <a:rPr lang="en-US" altLang="en-US" sz="1000">
                <a:solidFill>
                  <a:schemeClr val="tx1"/>
                </a:solidFill>
              </a:rPr>
              <a:t> </a:t>
            </a:r>
            <a:r>
              <a:rPr lang="en-US" altLang="en-US" sz="2400" i="1">
                <a:solidFill>
                  <a:schemeClr val="tx1"/>
                </a:solidFill>
              </a:rPr>
              <a:t>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/>
      <p:bldP spid="163844" grpId="0"/>
      <p:bldP spid="1638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0E79392-6198-4D14-93FF-BB438AFA530D}" type="slidenum">
              <a:rPr lang="he-IL" altLang="en-US" sz="14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615950" y="5397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(Undirected) Steiner Tree (ST)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611188" y="908050"/>
            <a:ext cx="820896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430338" indent="-1430338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Instance:</a:t>
            </a:r>
            <a:r>
              <a:rPr lang="en-US" altLang="en-US" sz="2400">
                <a:solidFill>
                  <a:schemeClr val="tx1"/>
                </a:solidFill>
              </a:rPr>
              <a:t>   A graph </a:t>
            </a:r>
            <a:r>
              <a:rPr lang="en-US" altLang="en-US" sz="2400" i="1">
                <a:solidFill>
                  <a:schemeClr val="tx1"/>
                </a:solidFill>
              </a:rPr>
              <a:t>G</a:t>
            </a:r>
            <a:r>
              <a:rPr lang="en-US" altLang="en-US" sz="2400">
                <a:solidFill>
                  <a:schemeClr val="tx1"/>
                </a:solidFill>
              </a:rPr>
              <a:t> = (</a:t>
            </a:r>
            <a:r>
              <a:rPr lang="en-US" altLang="en-US" sz="2400" i="1">
                <a:solidFill>
                  <a:schemeClr val="tx1"/>
                </a:solidFill>
              </a:rPr>
              <a:t>V</a:t>
            </a:r>
            <a:r>
              <a:rPr lang="en-US" altLang="en-US" sz="2400">
                <a:solidFill>
                  <a:schemeClr val="tx1"/>
                </a:solidFill>
              </a:rPr>
              <a:t>,</a:t>
            </a:r>
            <a:r>
              <a:rPr lang="en-US" altLang="en-US" sz="2400" i="1">
                <a:solidFill>
                  <a:schemeClr val="tx1"/>
                </a:solidFill>
              </a:rPr>
              <a:t>E</a:t>
            </a:r>
            <a:r>
              <a:rPr lang="en-US" altLang="en-US" sz="2400">
                <a:solidFill>
                  <a:schemeClr val="tx1"/>
                </a:solidFill>
              </a:rPr>
              <a:t>), a cost function </a:t>
            </a:r>
            <a:r>
              <a:rPr lang="en-US" altLang="en-US" sz="2400" i="1">
                <a:solidFill>
                  <a:schemeClr val="tx1"/>
                </a:solidFill>
              </a:rPr>
              <a:t>c</a:t>
            </a:r>
            <a:r>
              <a:rPr lang="en-US" altLang="en-US" sz="2400">
                <a:solidFill>
                  <a:schemeClr val="tx1"/>
                </a:solidFill>
              </a:rPr>
              <a:t>: E</a:t>
            </a:r>
            <a:r>
              <a:rPr lang="en-US" altLang="en-US" sz="2400">
                <a:solidFill>
                  <a:schemeClr val="tx1"/>
                </a:solidFill>
                <a:sym typeface="Wingdings 3" panose="05040102010807070707" pitchFamily="18" charset="2"/>
              </a:rPr>
              <a:t>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</a:t>
            </a:r>
            <a:r>
              <a:rPr lang="en-US" altLang="en-US" sz="2400" baseline="30000">
                <a:solidFill>
                  <a:schemeClr val="tx1"/>
                </a:solidFill>
                <a:sym typeface="Wingdings 3" panose="05040102010807070707" pitchFamily="18" charset="2"/>
              </a:rPr>
              <a:t>+</a:t>
            </a:r>
            <a:r>
              <a:rPr lang="en-US" altLang="en-US" sz="2400">
                <a:solidFill>
                  <a:schemeClr val="tx1"/>
                </a:solidFill>
              </a:rPr>
              <a:t>, 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                   and a set </a:t>
            </a:r>
            <a:r>
              <a:rPr lang="en-US" altLang="en-US" sz="2400" i="1">
                <a:solidFill>
                  <a:schemeClr val="tx1"/>
                </a:solidFill>
              </a:rPr>
              <a:t>D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V</a:t>
            </a:r>
            <a:r>
              <a:rPr lang="en-US" altLang="en-US" sz="2400">
                <a:solidFill>
                  <a:schemeClr val="tx1"/>
                </a:solidFill>
                <a:sym typeface="Wingdings 2" panose="05020102010507070707" pitchFamily="18" charset="2"/>
              </a:rPr>
              <a:t>.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Objective:</a:t>
            </a:r>
            <a:r>
              <a:rPr lang="en-US" altLang="en-US" sz="2400">
                <a:solidFill>
                  <a:schemeClr val="tx1"/>
                </a:solidFill>
              </a:rPr>
              <a:t> Find a subgraph </a:t>
            </a:r>
            <a:r>
              <a:rPr lang="en-US" altLang="en-US" sz="2400" i="1">
                <a:solidFill>
                  <a:schemeClr val="tx1"/>
                </a:solidFill>
              </a:rPr>
              <a:t>H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G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of minimum cost 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                  connecting all nodes of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Terminology: </a:t>
            </a:r>
            <a:r>
              <a:rPr lang="en-US" altLang="en-US" sz="2400">
                <a:solidFill>
                  <a:schemeClr val="tx1"/>
                </a:solidFill>
              </a:rPr>
              <a:t>The nodes of </a:t>
            </a:r>
            <a:r>
              <a:rPr lang="en-US" altLang="en-US" sz="2400" i="1">
                <a:solidFill>
                  <a:schemeClr val="tx1"/>
                </a:solidFill>
              </a:rPr>
              <a:t>D</a:t>
            </a:r>
            <a:r>
              <a:rPr lang="en-US" altLang="en-US" sz="2400">
                <a:solidFill>
                  <a:schemeClr val="tx1"/>
                </a:solidFill>
              </a:rPr>
              <a:t> are called terminals, the other nodes are called Steiner nodes.</a:t>
            </a:r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>
            <a:off x="762000" y="5194300"/>
            <a:ext cx="47466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9" name="Rectangle 21"/>
          <p:cNvSpPr>
            <a:spLocks noChangeArrowheads="1"/>
          </p:cNvSpPr>
          <p:nvPr/>
        </p:nvSpPr>
        <p:spPr bwMode="auto">
          <a:xfrm>
            <a:off x="615950" y="4508500"/>
            <a:ext cx="7772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Application Example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611188" y="5189538"/>
            <a:ext cx="801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Connecting all components in an printed circuit using minimum cost silver.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042988" y="3281363"/>
            <a:ext cx="2160587" cy="1225550"/>
            <a:chOff x="657" y="2114"/>
            <a:chExt cx="1361" cy="772"/>
          </a:xfrm>
        </p:grpSpPr>
        <p:grpSp>
          <p:nvGrpSpPr>
            <p:cNvPr id="14375" name="Group 61"/>
            <p:cNvGrpSpPr>
              <a:grpSpLocks/>
            </p:cNvGrpSpPr>
            <p:nvPr/>
          </p:nvGrpSpPr>
          <p:grpSpPr bwMode="auto">
            <a:xfrm>
              <a:off x="657" y="2182"/>
              <a:ext cx="1361" cy="704"/>
              <a:chOff x="657" y="2069"/>
              <a:chExt cx="1361" cy="704"/>
            </a:xfrm>
          </p:grpSpPr>
          <p:grpSp>
            <p:nvGrpSpPr>
              <p:cNvPr id="14382" name="Group 59"/>
              <p:cNvGrpSpPr>
                <a:grpSpLocks/>
              </p:cNvGrpSpPr>
              <p:nvPr/>
            </p:nvGrpSpPr>
            <p:grpSpPr bwMode="auto">
              <a:xfrm>
                <a:off x="657" y="2091"/>
                <a:ext cx="227" cy="250"/>
                <a:chOff x="657" y="2091"/>
                <a:chExt cx="227" cy="250"/>
              </a:xfrm>
            </p:grpSpPr>
            <p:sp>
              <p:nvSpPr>
                <p:cNvPr id="14400" name="Oval 23"/>
                <p:cNvSpPr>
                  <a:spLocks noChangeArrowheads="1"/>
                </p:cNvSpPr>
                <p:nvPr/>
              </p:nvSpPr>
              <p:spPr bwMode="auto">
                <a:xfrm>
                  <a:off x="657" y="2115"/>
                  <a:ext cx="227" cy="226"/>
                </a:xfrm>
                <a:prstGeom prst="ellipse">
                  <a:avLst/>
                </a:prstGeom>
                <a:solidFill>
                  <a:srgbClr val="FF99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0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57" y="2091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14383" name="Group 40"/>
              <p:cNvGrpSpPr>
                <a:grpSpLocks/>
              </p:cNvGrpSpPr>
              <p:nvPr/>
            </p:nvGrpSpPr>
            <p:grpSpPr bwMode="auto">
              <a:xfrm>
                <a:off x="929" y="2523"/>
                <a:ext cx="227" cy="250"/>
                <a:chOff x="657" y="2091"/>
                <a:chExt cx="227" cy="250"/>
              </a:xfrm>
            </p:grpSpPr>
            <p:sp>
              <p:nvSpPr>
                <p:cNvPr id="14398" name="Oval 41"/>
                <p:cNvSpPr>
                  <a:spLocks noChangeArrowheads="1"/>
                </p:cNvSpPr>
                <p:nvPr/>
              </p:nvSpPr>
              <p:spPr bwMode="auto">
                <a:xfrm>
                  <a:off x="657" y="2115"/>
                  <a:ext cx="227" cy="22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99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657" y="2091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grpSp>
            <p:nvGrpSpPr>
              <p:cNvPr id="14384" name="Group 43"/>
              <p:cNvGrpSpPr>
                <a:grpSpLocks/>
              </p:cNvGrpSpPr>
              <p:nvPr/>
            </p:nvGrpSpPr>
            <p:grpSpPr bwMode="auto">
              <a:xfrm>
                <a:off x="1202" y="2069"/>
                <a:ext cx="227" cy="250"/>
                <a:chOff x="657" y="2091"/>
                <a:chExt cx="227" cy="250"/>
              </a:xfrm>
            </p:grpSpPr>
            <p:sp>
              <p:nvSpPr>
                <p:cNvPr id="14396" name="Oval 44"/>
                <p:cNvSpPr>
                  <a:spLocks noChangeArrowheads="1"/>
                </p:cNvSpPr>
                <p:nvPr/>
              </p:nvSpPr>
              <p:spPr bwMode="auto">
                <a:xfrm>
                  <a:off x="657" y="2115"/>
                  <a:ext cx="227" cy="22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9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657" y="2091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14385" name="Group 60"/>
              <p:cNvGrpSpPr>
                <a:grpSpLocks/>
              </p:cNvGrpSpPr>
              <p:nvPr/>
            </p:nvGrpSpPr>
            <p:grpSpPr bwMode="auto">
              <a:xfrm>
                <a:off x="1791" y="2318"/>
                <a:ext cx="227" cy="250"/>
                <a:chOff x="1791" y="2318"/>
                <a:chExt cx="227" cy="250"/>
              </a:xfrm>
            </p:grpSpPr>
            <p:sp>
              <p:nvSpPr>
                <p:cNvPr id="14394" name="Oval 47"/>
                <p:cNvSpPr>
                  <a:spLocks noChangeArrowheads="1"/>
                </p:cNvSpPr>
                <p:nvPr/>
              </p:nvSpPr>
              <p:spPr bwMode="auto">
                <a:xfrm>
                  <a:off x="1791" y="2342"/>
                  <a:ext cx="227" cy="226"/>
                </a:xfrm>
                <a:prstGeom prst="ellipse">
                  <a:avLst/>
                </a:prstGeom>
                <a:solidFill>
                  <a:srgbClr val="FF99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95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791" y="2318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  <p:sp>
            <p:nvSpPr>
              <p:cNvPr id="14386" name="Oval 50"/>
              <p:cNvSpPr>
                <a:spLocks noChangeArrowheads="1"/>
              </p:cNvSpPr>
              <p:nvPr/>
            </p:nvSpPr>
            <p:spPr bwMode="auto">
              <a:xfrm>
                <a:off x="1383" y="2524"/>
                <a:ext cx="227" cy="226"/>
              </a:xfrm>
              <a:prstGeom prst="ellipse">
                <a:avLst/>
              </a:prstGeom>
              <a:solidFill>
                <a:srgbClr val="FF99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87" name="Text Box 51"/>
              <p:cNvSpPr txBox="1">
                <a:spLocks noChangeArrowheads="1"/>
              </p:cNvSpPr>
              <p:nvPr/>
            </p:nvSpPr>
            <p:spPr bwMode="auto">
              <a:xfrm>
                <a:off x="1383" y="2500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4388" name="Line 52"/>
              <p:cNvSpPr>
                <a:spLocks noChangeShapeType="1"/>
              </p:cNvSpPr>
              <p:nvPr/>
            </p:nvSpPr>
            <p:spPr bwMode="auto">
              <a:xfrm>
                <a:off x="831" y="2334"/>
                <a:ext cx="144" cy="23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389" name="Line 54"/>
              <p:cNvSpPr>
                <a:spLocks noChangeShapeType="1"/>
              </p:cNvSpPr>
              <p:nvPr/>
            </p:nvSpPr>
            <p:spPr bwMode="auto">
              <a:xfrm>
                <a:off x="1156" y="2659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390" name="Line 55"/>
              <p:cNvSpPr>
                <a:spLocks noChangeShapeType="1"/>
              </p:cNvSpPr>
              <p:nvPr/>
            </p:nvSpPr>
            <p:spPr bwMode="auto">
              <a:xfrm flipV="1">
                <a:off x="1610" y="2515"/>
                <a:ext cx="196" cy="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391" name="Line 56"/>
              <p:cNvSpPr>
                <a:spLocks noChangeShapeType="1"/>
              </p:cNvSpPr>
              <p:nvPr/>
            </p:nvSpPr>
            <p:spPr bwMode="auto">
              <a:xfrm>
                <a:off x="1361" y="2306"/>
                <a:ext cx="97" cy="2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392" name="Line 57"/>
              <p:cNvSpPr>
                <a:spLocks noChangeShapeType="1"/>
              </p:cNvSpPr>
              <p:nvPr/>
            </p:nvSpPr>
            <p:spPr bwMode="auto">
              <a:xfrm>
                <a:off x="1429" y="2251"/>
                <a:ext cx="375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393" name="Line 58"/>
              <p:cNvSpPr>
                <a:spLocks noChangeShapeType="1"/>
              </p:cNvSpPr>
              <p:nvPr/>
            </p:nvSpPr>
            <p:spPr bwMode="auto">
              <a:xfrm>
                <a:off x="884" y="2205"/>
                <a:ext cx="31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14376" name="Text Box 62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3</a:t>
              </a:r>
            </a:p>
          </p:txBody>
        </p:sp>
        <p:sp>
          <p:nvSpPr>
            <p:cNvPr id="14377" name="Text Box 63"/>
            <p:cNvSpPr txBox="1">
              <a:spLocks noChangeArrowheads="1"/>
            </p:cNvSpPr>
            <p:nvPr/>
          </p:nvSpPr>
          <p:spPr bwMode="auto">
            <a:xfrm>
              <a:off x="870" y="238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2</a:t>
              </a:r>
            </a:p>
          </p:txBody>
        </p:sp>
        <p:sp>
          <p:nvSpPr>
            <p:cNvPr id="14378" name="Text Box 64"/>
            <p:cNvSpPr txBox="1">
              <a:spLocks noChangeArrowheads="1"/>
            </p:cNvSpPr>
            <p:nvPr/>
          </p:nvSpPr>
          <p:spPr bwMode="auto">
            <a:xfrm>
              <a:off x="1142" y="2567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2</a:t>
              </a:r>
            </a:p>
          </p:txBody>
        </p:sp>
        <p:sp>
          <p:nvSpPr>
            <p:cNvPr id="14379" name="Text Box 65"/>
            <p:cNvSpPr txBox="1">
              <a:spLocks noChangeArrowheads="1"/>
            </p:cNvSpPr>
            <p:nvPr/>
          </p:nvSpPr>
          <p:spPr bwMode="auto">
            <a:xfrm>
              <a:off x="1383" y="2409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4</a:t>
              </a:r>
            </a:p>
          </p:txBody>
        </p:sp>
        <p:sp>
          <p:nvSpPr>
            <p:cNvPr id="14380" name="Text Box 66"/>
            <p:cNvSpPr txBox="1">
              <a:spLocks noChangeArrowheads="1"/>
            </p:cNvSpPr>
            <p:nvPr/>
          </p:nvSpPr>
          <p:spPr bwMode="auto">
            <a:xfrm>
              <a:off x="1550" y="222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7</a:t>
              </a:r>
            </a:p>
          </p:txBody>
        </p:sp>
        <p:sp>
          <p:nvSpPr>
            <p:cNvPr id="14381" name="Text Box 67"/>
            <p:cNvSpPr txBox="1">
              <a:spLocks noChangeArrowheads="1"/>
            </p:cNvSpPr>
            <p:nvPr/>
          </p:nvSpPr>
          <p:spPr bwMode="auto">
            <a:xfrm>
              <a:off x="1641" y="2613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</a:p>
          </p:txBody>
        </p:sp>
      </p:grpSp>
      <p:grpSp>
        <p:nvGrpSpPr>
          <p:cNvPr id="8" name="Group 108"/>
          <p:cNvGrpSpPr>
            <a:grpSpLocks/>
          </p:cNvGrpSpPr>
          <p:nvPr/>
        </p:nvGrpSpPr>
        <p:grpSpPr bwMode="auto">
          <a:xfrm>
            <a:off x="3781425" y="3282950"/>
            <a:ext cx="4103688" cy="1225550"/>
            <a:chOff x="2382" y="2068"/>
            <a:chExt cx="2585" cy="772"/>
          </a:xfrm>
        </p:grpSpPr>
        <p:sp>
          <p:nvSpPr>
            <p:cNvPr id="14346" name="AutoShape 69"/>
            <p:cNvSpPr>
              <a:spLocks noChangeArrowheads="1"/>
            </p:cNvSpPr>
            <p:nvPr/>
          </p:nvSpPr>
          <p:spPr bwMode="auto">
            <a:xfrm>
              <a:off x="2382" y="2249"/>
              <a:ext cx="952" cy="499"/>
            </a:xfrm>
            <a:prstGeom prst="rightArrow">
              <a:avLst>
                <a:gd name="adj1" fmla="val 50000"/>
                <a:gd name="adj2" fmla="val 47695"/>
              </a:avLst>
            </a:prstGeom>
            <a:solidFill>
              <a:srgbClr val="287A2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4347" name="Group 107"/>
            <p:cNvGrpSpPr>
              <a:grpSpLocks/>
            </p:cNvGrpSpPr>
            <p:nvPr/>
          </p:nvGrpSpPr>
          <p:grpSpPr bwMode="auto">
            <a:xfrm>
              <a:off x="3606" y="2068"/>
              <a:ext cx="1361" cy="772"/>
              <a:chOff x="3606" y="2068"/>
              <a:chExt cx="1361" cy="772"/>
            </a:xfrm>
          </p:grpSpPr>
          <p:grpSp>
            <p:nvGrpSpPr>
              <p:cNvPr id="14348" name="Group 105"/>
              <p:cNvGrpSpPr>
                <a:grpSpLocks/>
              </p:cNvGrpSpPr>
              <p:nvPr/>
            </p:nvGrpSpPr>
            <p:grpSpPr bwMode="auto">
              <a:xfrm>
                <a:off x="3606" y="2158"/>
                <a:ext cx="227" cy="250"/>
                <a:chOff x="3606" y="2158"/>
                <a:chExt cx="227" cy="250"/>
              </a:xfrm>
            </p:grpSpPr>
            <p:sp>
              <p:nvSpPr>
                <p:cNvPr id="14373" name="Oval 73"/>
                <p:cNvSpPr>
                  <a:spLocks noChangeArrowheads="1"/>
                </p:cNvSpPr>
                <p:nvPr/>
              </p:nvSpPr>
              <p:spPr bwMode="auto">
                <a:xfrm>
                  <a:off x="3606" y="2182"/>
                  <a:ext cx="227" cy="226"/>
                </a:xfrm>
                <a:prstGeom prst="ellipse">
                  <a:avLst/>
                </a:prstGeom>
                <a:solidFill>
                  <a:srgbClr val="FF9900"/>
                </a:solidFill>
                <a:ln w="57150">
                  <a:solidFill>
                    <a:srgbClr val="CC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7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606" y="2158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14349" name="Group 106"/>
              <p:cNvGrpSpPr>
                <a:grpSpLocks/>
              </p:cNvGrpSpPr>
              <p:nvPr/>
            </p:nvGrpSpPr>
            <p:grpSpPr bwMode="auto">
              <a:xfrm>
                <a:off x="3878" y="2590"/>
                <a:ext cx="227" cy="250"/>
                <a:chOff x="3878" y="2590"/>
                <a:chExt cx="227" cy="250"/>
              </a:xfrm>
            </p:grpSpPr>
            <p:sp>
              <p:nvSpPr>
                <p:cNvPr id="14371" name="Oval 76"/>
                <p:cNvSpPr>
                  <a:spLocks noChangeArrowheads="1"/>
                </p:cNvSpPr>
                <p:nvPr/>
              </p:nvSpPr>
              <p:spPr bwMode="auto">
                <a:xfrm>
                  <a:off x="3878" y="2614"/>
                  <a:ext cx="227" cy="226"/>
                </a:xfrm>
                <a:prstGeom prst="ellipse">
                  <a:avLst/>
                </a:prstGeom>
                <a:noFill/>
                <a:ln w="57150">
                  <a:solidFill>
                    <a:srgbClr val="CC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72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3878" y="2590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grpSp>
            <p:nvGrpSpPr>
              <p:cNvPr id="14350" name="Group 78"/>
              <p:cNvGrpSpPr>
                <a:grpSpLocks/>
              </p:cNvGrpSpPr>
              <p:nvPr/>
            </p:nvGrpSpPr>
            <p:grpSpPr bwMode="auto">
              <a:xfrm>
                <a:off x="4151" y="2136"/>
                <a:ext cx="227" cy="250"/>
                <a:chOff x="657" y="2091"/>
                <a:chExt cx="227" cy="250"/>
              </a:xfrm>
            </p:grpSpPr>
            <p:sp>
              <p:nvSpPr>
                <p:cNvPr id="14369" name="Oval 79"/>
                <p:cNvSpPr>
                  <a:spLocks noChangeArrowheads="1"/>
                </p:cNvSpPr>
                <p:nvPr/>
              </p:nvSpPr>
              <p:spPr bwMode="auto">
                <a:xfrm>
                  <a:off x="657" y="2115"/>
                  <a:ext cx="227" cy="226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70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657" y="2091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14351" name="Group 103"/>
              <p:cNvGrpSpPr>
                <a:grpSpLocks/>
              </p:cNvGrpSpPr>
              <p:nvPr/>
            </p:nvGrpSpPr>
            <p:grpSpPr bwMode="auto">
              <a:xfrm>
                <a:off x="4332" y="2567"/>
                <a:ext cx="227" cy="250"/>
                <a:chOff x="4332" y="2567"/>
                <a:chExt cx="227" cy="250"/>
              </a:xfrm>
            </p:grpSpPr>
            <p:sp>
              <p:nvSpPr>
                <p:cNvPr id="14367" name="Oval 84"/>
                <p:cNvSpPr>
                  <a:spLocks noChangeArrowheads="1"/>
                </p:cNvSpPr>
                <p:nvPr/>
              </p:nvSpPr>
              <p:spPr bwMode="auto">
                <a:xfrm>
                  <a:off x="4332" y="2591"/>
                  <a:ext cx="227" cy="226"/>
                </a:xfrm>
                <a:prstGeom prst="ellipse">
                  <a:avLst/>
                </a:prstGeom>
                <a:solidFill>
                  <a:srgbClr val="FF9900"/>
                </a:solidFill>
                <a:ln w="57150">
                  <a:solidFill>
                    <a:srgbClr val="CC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68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4332" y="2567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14352" name="Line 86"/>
              <p:cNvSpPr>
                <a:spLocks noChangeShapeType="1"/>
              </p:cNvSpPr>
              <p:nvPr/>
            </p:nvSpPr>
            <p:spPr bwMode="auto">
              <a:xfrm>
                <a:off x="3780" y="2401"/>
                <a:ext cx="144" cy="234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353" name="Line 87"/>
              <p:cNvSpPr>
                <a:spLocks noChangeShapeType="1"/>
              </p:cNvSpPr>
              <p:nvPr/>
            </p:nvSpPr>
            <p:spPr bwMode="auto">
              <a:xfrm>
                <a:off x="4105" y="2726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354" name="Line 88"/>
              <p:cNvSpPr>
                <a:spLocks noChangeShapeType="1"/>
              </p:cNvSpPr>
              <p:nvPr/>
            </p:nvSpPr>
            <p:spPr bwMode="auto">
              <a:xfrm flipV="1">
                <a:off x="4559" y="2582"/>
                <a:ext cx="196" cy="99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355" name="Line 89"/>
              <p:cNvSpPr>
                <a:spLocks noChangeShapeType="1"/>
              </p:cNvSpPr>
              <p:nvPr/>
            </p:nvSpPr>
            <p:spPr bwMode="auto">
              <a:xfrm>
                <a:off x="4310" y="2373"/>
                <a:ext cx="97" cy="2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356" name="Line 90"/>
              <p:cNvSpPr>
                <a:spLocks noChangeShapeType="1"/>
              </p:cNvSpPr>
              <p:nvPr/>
            </p:nvSpPr>
            <p:spPr bwMode="auto">
              <a:xfrm>
                <a:off x="4378" y="2318"/>
                <a:ext cx="375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357" name="Line 91"/>
              <p:cNvSpPr>
                <a:spLocks noChangeShapeType="1"/>
              </p:cNvSpPr>
              <p:nvPr/>
            </p:nvSpPr>
            <p:spPr bwMode="auto">
              <a:xfrm>
                <a:off x="3833" y="2272"/>
                <a:ext cx="31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358" name="Text Box 92"/>
              <p:cNvSpPr txBox="1">
                <a:spLocks noChangeArrowheads="1"/>
              </p:cNvSpPr>
              <p:nvPr/>
            </p:nvSpPr>
            <p:spPr bwMode="auto">
              <a:xfrm>
                <a:off x="3879" y="2068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/>
                  <a:t>3</a:t>
                </a:r>
              </a:p>
            </p:txBody>
          </p:sp>
          <p:sp>
            <p:nvSpPr>
              <p:cNvPr id="14359" name="Text Box 93"/>
              <p:cNvSpPr txBox="1">
                <a:spLocks noChangeArrowheads="1"/>
              </p:cNvSpPr>
              <p:nvPr/>
            </p:nvSpPr>
            <p:spPr bwMode="auto">
              <a:xfrm>
                <a:off x="3819" y="2340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/>
                  <a:t>2</a:t>
                </a:r>
              </a:p>
            </p:txBody>
          </p:sp>
          <p:sp>
            <p:nvSpPr>
              <p:cNvPr id="14360" name="Text Box 94"/>
              <p:cNvSpPr txBox="1">
                <a:spLocks noChangeArrowheads="1"/>
              </p:cNvSpPr>
              <p:nvPr/>
            </p:nvSpPr>
            <p:spPr bwMode="auto">
              <a:xfrm>
                <a:off x="4091" y="2521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/>
                  <a:t>2</a:t>
                </a:r>
              </a:p>
            </p:txBody>
          </p:sp>
          <p:sp>
            <p:nvSpPr>
              <p:cNvPr id="14361" name="Text Box 95"/>
              <p:cNvSpPr txBox="1">
                <a:spLocks noChangeArrowheads="1"/>
              </p:cNvSpPr>
              <p:nvPr/>
            </p:nvSpPr>
            <p:spPr bwMode="auto">
              <a:xfrm>
                <a:off x="4332" y="2363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/>
                  <a:t>4</a:t>
                </a:r>
              </a:p>
            </p:txBody>
          </p:sp>
          <p:sp>
            <p:nvSpPr>
              <p:cNvPr id="14362" name="Text Box 96"/>
              <p:cNvSpPr txBox="1">
                <a:spLocks noChangeArrowheads="1"/>
              </p:cNvSpPr>
              <p:nvPr/>
            </p:nvSpPr>
            <p:spPr bwMode="auto">
              <a:xfrm>
                <a:off x="4499" y="2182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/>
                  <a:t>7</a:t>
                </a:r>
              </a:p>
            </p:txBody>
          </p:sp>
          <p:sp>
            <p:nvSpPr>
              <p:cNvPr id="14363" name="Text Box 97"/>
              <p:cNvSpPr txBox="1">
                <a:spLocks noChangeArrowheads="1"/>
              </p:cNvSpPr>
              <p:nvPr/>
            </p:nvSpPr>
            <p:spPr bwMode="auto">
              <a:xfrm>
                <a:off x="4590" y="2567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/>
                  <a:t>1</a:t>
                </a:r>
              </a:p>
            </p:txBody>
          </p:sp>
          <p:grpSp>
            <p:nvGrpSpPr>
              <p:cNvPr id="14364" name="Group 104"/>
              <p:cNvGrpSpPr>
                <a:grpSpLocks/>
              </p:cNvGrpSpPr>
              <p:nvPr/>
            </p:nvGrpSpPr>
            <p:grpSpPr bwMode="auto">
              <a:xfrm>
                <a:off x="4740" y="2385"/>
                <a:ext cx="227" cy="250"/>
                <a:chOff x="4740" y="2385"/>
                <a:chExt cx="227" cy="250"/>
              </a:xfrm>
            </p:grpSpPr>
            <p:sp>
              <p:nvSpPr>
                <p:cNvPr id="14365" name="Oval 82"/>
                <p:cNvSpPr>
                  <a:spLocks noChangeArrowheads="1"/>
                </p:cNvSpPr>
                <p:nvPr/>
              </p:nvSpPr>
              <p:spPr bwMode="auto">
                <a:xfrm>
                  <a:off x="4740" y="2409"/>
                  <a:ext cx="227" cy="226"/>
                </a:xfrm>
                <a:prstGeom prst="ellipse">
                  <a:avLst/>
                </a:prstGeom>
                <a:solidFill>
                  <a:srgbClr val="FF9900"/>
                </a:solidFill>
                <a:ln w="57150">
                  <a:solidFill>
                    <a:srgbClr val="CC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366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4740" y="2385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3" grpId="0"/>
      <p:bldP spid="68629" grpId="0"/>
      <p:bldP spid="686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215ACD3-D0B0-4AE0-BD84-066C907EA732}" type="slidenum">
              <a:rPr lang="he-IL" altLang="en-US" sz="1400">
                <a:solidFill>
                  <a:schemeClr val="tx1"/>
                </a:solidFill>
              </a:rPr>
              <a:pPr eaLnBrk="1" hangingPunct="1"/>
              <a:t>20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60350"/>
            <a:ext cx="7772400" cy="792163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Junction Trees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684213" y="981075"/>
            <a:ext cx="81359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</a:rPr>
              <a:t>Definition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A junction-tree is a union of: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An in-going tree rooted at </a:t>
            </a:r>
            <a:r>
              <a:rPr lang="en-US" altLang="en-US" sz="2400" i="1">
                <a:solidFill>
                  <a:schemeClr val="tx1"/>
                </a:solidFill>
              </a:rPr>
              <a:t>r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An out-going tree rooted at </a:t>
            </a:r>
            <a:r>
              <a:rPr lang="en-US" altLang="en-US" sz="2400" i="1">
                <a:solidFill>
                  <a:schemeClr val="tx1"/>
                </a:solidFill>
              </a:rPr>
              <a:t>r</a:t>
            </a:r>
            <a:endParaRPr lang="en-US" altLang="en-US" sz="2400">
              <a:solidFill>
                <a:schemeClr val="tx1"/>
              </a:solidFill>
            </a:endParaRPr>
          </a:p>
        </p:txBody>
      </p:sp>
      <p:grpSp>
        <p:nvGrpSpPr>
          <p:cNvPr id="2" name="Group 121"/>
          <p:cNvGrpSpPr>
            <a:grpSpLocks/>
          </p:cNvGrpSpPr>
          <p:nvPr/>
        </p:nvGrpSpPr>
        <p:grpSpPr bwMode="auto">
          <a:xfrm>
            <a:off x="971550" y="2852738"/>
            <a:ext cx="6223000" cy="2709862"/>
            <a:chOff x="612" y="1797"/>
            <a:chExt cx="3920" cy="1707"/>
          </a:xfrm>
        </p:grpSpPr>
        <p:sp>
          <p:nvSpPr>
            <p:cNvPr id="26675" name="AutoShape 35"/>
            <p:cNvSpPr>
              <a:spLocks noChangeAspect="1" noChangeArrowheads="1"/>
            </p:cNvSpPr>
            <p:nvPr/>
          </p:nvSpPr>
          <p:spPr bwMode="auto">
            <a:xfrm rot="5400000">
              <a:off x="670" y="1739"/>
              <a:ext cx="1707" cy="18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76" name="AutoShape 36"/>
            <p:cNvSpPr>
              <a:spLocks noChangeAspect="1" noChangeArrowheads="1"/>
            </p:cNvSpPr>
            <p:nvPr/>
          </p:nvSpPr>
          <p:spPr bwMode="auto">
            <a:xfrm rot="16200000" flipH="1">
              <a:off x="2766" y="1739"/>
              <a:ext cx="1707" cy="18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6677" name="Group 64"/>
            <p:cNvGrpSpPr>
              <a:grpSpLocks noChangeAspect="1"/>
            </p:cNvGrpSpPr>
            <p:nvPr/>
          </p:nvGrpSpPr>
          <p:grpSpPr bwMode="auto">
            <a:xfrm>
              <a:off x="651" y="1951"/>
              <a:ext cx="1785" cy="1397"/>
              <a:chOff x="385" y="2432"/>
              <a:chExt cx="2087" cy="1633"/>
            </a:xfrm>
          </p:grpSpPr>
          <p:sp>
            <p:nvSpPr>
              <p:cNvPr id="26693" name="Oval 33"/>
              <p:cNvSpPr>
                <a:spLocks noChangeAspect="1" noChangeArrowheads="1"/>
              </p:cNvSpPr>
              <p:nvPr/>
            </p:nvSpPr>
            <p:spPr bwMode="auto">
              <a:xfrm>
                <a:off x="1520" y="2931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94" name="Oval 37"/>
              <p:cNvSpPr>
                <a:spLocks noChangeAspect="1" noChangeArrowheads="1"/>
              </p:cNvSpPr>
              <p:nvPr/>
            </p:nvSpPr>
            <p:spPr bwMode="auto">
              <a:xfrm>
                <a:off x="884" y="2704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95" name="Oval 38"/>
              <p:cNvSpPr>
                <a:spLocks noChangeAspect="1" noChangeArrowheads="1"/>
              </p:cNvSpPr>
              <p:nvPr/>
            </p:nvSpPr>
            <p:spPr bwMode="auto">
              <a:xfrm>
                <a:off x="385" y="2432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96" name="Oval 39"/>
              <p:cNvSpPr>
                <a:spLocks noChangeAspect="1" noChangeArrowheads="1"/>
              </p:cNvSpPr>
              <p:nvPr/>
            </p:nvSpPr>
            <p:spPr bwMode="auto">
              <a:xfrm>
                <a:off x="386" y="2931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97" name="Oval 40"/>
              <p:cNvSpPr>
                <a:spLocks noChangeAspect="1" noChangeArrowheads="1"/>
              </p:cNvSpPr>
              <p:nvPr/>
            </p:nvSpPr>
            <p:spPr bwMode="auto">
              <a:xfrm>
                <a:off x="884" y="3611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98" name="Oval 41"/>
              <p:cNvSpPr>
                <a:spLocks noChangeAspect="1" noChangeArrowheads="1"/>
              </p:cNvSpPr>
              <p:nvPr/>
            </p:nvSpPr>
            <p:spPr bwMode="auto">
              <a:xfrm>
                <a:off x="1519" y="3339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99" name="Oval 42"/>
              <p:cNvSpPr>
                <a:spLocks noChangeAspect="1" noChangeArrowheads="1"/>
              </p:cNvSpPr>
              <p:nvPr/>
            </p:nvSpPr>
            <p:spPr bwMode="auto">
              <a:xfrm>
                <a:off x="385" y="3838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700" name="Line 43"/>
              <p:cNvSpPr>
                <a:spLocks noChangeAspect="1" noChangeShapeType="1"/>
              </p:cNvSpPr>
              <p:nvPr/>
            </p:nvSpPr>
            <p:spPr bwMode="auto">
              <a:xfrm>
                <a:off x="1746" y="3067"/>
                <a:ext cx="726" cy="18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701" name="Line 44"/>
              <p:cNvSpPr>
                <a:spLocks noChangeAspect="1" noChangeShapeType="1"/>
              </p:cNvSpPr>
              <p:nvPr/>
            </p:nvSpPr>
            <p:spPr bwMode="auto">
              <a:xfrm>
                <a:off x="1111" y="2840"/>
                <a:ext cx="415" cy="17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702" name="Line 45"/>
              <p:cNvSpPr>
                <a:spLocks noChangeAspect="1" noChangeShapeType="1"/>
              </p:cNvSpPr>
              <p:nvPr/>
            </p:nvSpPr>
            <p:spPr bwMode="auto">
              <a:xfrm>
                <a:off x="593" y="2594"/>
                <a:ext cx="314" cy="161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703" name="Line 46"/>
              <p:cNvSpPr>
                <a:spLocks noChangeAspect="1" noChangeShapeType="1"/>
              </p:cNvSpPr>
              <p:nvPr/>
            </p:nvSpPr>
            <p:spPr bwMode="auto">
              <a:xfrm flipV="1">
                <a:off x="612" y="2871"/>
                <a:ext cx="283" cy="151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704" name="Line 47"/>
              <p:cNvSpPr>
                <a:spLocks noChangeAspect="1" noChangeShapeType="1"/>
              </p:cNvSpPr>
              <p:nvPr/>
            </p:nvSpPr>
            <p:spPr bwMode="auto">
              <a:xfrm flipV="1">
                <a:off x="612" y="3781"/>
                <a:ext cx="283" cy="163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705" name="Line 48"/>
              <p:cNvSpPr>
                <a:spLocks noChangeAspect="1" noChangeShapeType="1"/>
              </p:cNvSpPr>
              <p:nvPr/>
            </p:nvSpPr>
            <p:spPr bwMode="auto">
              <a:xfrm flipV="1">
                <a:off x="1102" y="3514"/>
                <a:ext cx="432" cy="16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706" name="Line 49"/>
              <p:cNvSpPr>
                <a:spLocks noChangeAspect="1" noChangeShapeType="1"/>
              </p:cNvSpPr>
              <p:nvPr/>
            </p:nvSpPr>
            <p:spPr bwMode="auto">
              <a:xfrm flipV="1">
                <a:off x="1746" y="3239"/>
                <a:ext cx="712" cy="17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707" name="Oval 50"/>
              <p:cNvSpPr>
                <a:spLocks noChangeAspect="1" noChangeArrowheads="1"/>
              </p:cNvSpPr>
              <p:nvPr/>
            </p:nvSpPr>
            <p:spPr bwMode="auto">
              <a:xfrm>
                <a:off x="884" y="3158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708" name="Line 51"/>
              <p:cNvSpPr>
                <a:spLocks noChangeAspect="1" noChangeShapeType="1"/>
              </p:cNvSpPr>
              <p:nvPr/>
            </p:nvSpPr>
            <p:spPr bwMode="auto">
              <a:xfrm flipV="1">
                <a:off x="1111" y="3067"/>
                <a:ext cx="408" cy="18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grpSp>
          <p:nvGrpSpPr>
            <p:cNvPr id="26678" name="Group 65"/>
            <p:cNvGrpSpPr>
              <a:grpSpLocks noChangeAspect="1"/>
            </p:cNvGrpSpPr>
            <p:nvPr/>
          </p:nvGrpSpPr>
          <p:grpSpPr bwMode="auto">
            <a:xfrm>
              <a:off x="2708" y="2145"/>
              <a:ext cx="1707" cy="1087"/>
              <a:chOff x="2925" y="2659"/>
              <a:chExt cx="1995" cy="1270"/>
            </a:xfrm>
          </p:grpSpPr>
          <p:sp>
            <p:nvSpPr>
              <p:cNvPr id="26681" name="Oval 52"/>
              <p:cNvSpPr>
                <a:spLocks noChangeAspect="1" noChangeArrowheads="1"/>
              </p:cNvSpPr>
              <p:nvPr/>
            </p:nvSpPr>
            <p:spPr bwMode="auto">
              <a:xfrm>
                <a:off x="3379" y="3158"/>
                <a:ext cx="226" cy="227"/>
              </a:xfrm>
              <a:prstGeom prst="ellips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82" name="Oval 53"/>
              <p:cNvSpPr>
                <a:spLocks noChangeAspect="1" noChangeArrowheads="1"/>
              </p:cNvSpPr>
              <p:nvPr/>
            </p:nvSpPr>
            <p:spPr bwMode="auto">
              <a:xfrm>
                <a:off x="4014" y="3475"/>
                <a:ext cx="226" cy="227"/>
              </a:xfrm>
              <a:prstGeom prst="ellips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83" name="Oval 54"/>
              <p:cNvSpPr>
                <a:spLocks noChangeAspect="1" noChangeArrowheads="1"/>
              </p:cNvSpPr>
              <p:nvPr/>
            </p:nvSpPr>
            <p:spPr bwMode="auto">
              <a:xfrm>
                <a:off x="4014" y="2886"/>
                <a:ext cx="226" cy="227"/>
              </a:xfrm>
              <a:prstGeom prst="ellips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84" name="Oval 55"/>
              <p:cNvSpPr>
                <a:spLocks noChangeAspect="1" noChangeArrowheads="1"/>
              </p:cNvSpPr>
              <p:nvPr/>
            </p:nvSpPr>
            <p:spPr bwMode="auto">
              <a:xfrm>
                <a:off x="4694" y="3702"/>
                <a:ext cx="226" cy="227"/>
              </a:xfrm>
              <a:prstGeom prst="ellips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85" name="Oval 56"/>
              <p:cNvSpPr>
                <a:spLocks noChangeAspect="1" noChangeArrowheads="1"/>
              </p:cNvSpPr>
              <p:nvPr/>
            </p:nvSpPr>
            <p:spPr bwMode="auto">
              <a:xfrm>
                <a:off x="4694" y="3294"/>
                <a:ext cx="226" cy="227"/>
              </a:xfrm>
              <a:prstGeom prst="ellips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86" name="Oval 57"/>
              <p:cNvSpPr>
                <a:spLocks noChangeAspect="1" noChangeArrowheads="1"/>
              </p:cNvSpPr>
              <p:nvPr/>
            </p:nvSpPr>
            <p:spPr bwMode="auto">
              <a:xfrm>
                <a:off x="4558" y="2659"/>
                <a:ext cx="226" cy="227"/>
              </a:xfrm>
              <a:prstGeom prst="ellips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87" name="Line 58"/>
              <p:cNvSpPr>
                <a:spLocks noChangeAspect="1" noChangeShapeType="1"/>
              </p:cNvSpPr>
              <p:nvPr/>
            </p:nvSpPr>
            <p:spPr bwMode="auto">
              <a:xfrm>
                <a:off x="2925" y="3249"/>
                <a:ext cx="460" cy="19"/>
              </a:xfrm>
              <a:prstGeom prst="lin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688" name="Line 59"/>
              <p:cNvSpPr>
                <a:spLocks noChangeAspect="1" noChangeShapeType="1"/>
              </p:cNvSpPr>
              <p:nvPr/>
            </p:nvSpPr>
            <p:spPr bwMode="auto">
              <a:xfrm flipV="1">
                <a:off x="3599" y="3056"/>
                <a:ext cx="431" cy="208"/>
              </a:xfrm>
              <a:prstGeom prst="lin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689" name="Line 60"/>
              <p:cNvSpPr>
                <a:spLocks noChangeAspect="1" noChangeShapeType="1"/>
              </p:cNvSpPr>
              <p:nvPr/>
            </p:nvSpPr>
            <p:spPr bwMode="auto">
              <a:xfrm>
                <a:off x="3606" y="3275"/>
                <a:ext cx="419" cy="258"/>
              </a:xfrm>
              <a:prstGeom prst="lin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690" name="Line 61"/>
              <p:cNvSpPr>
                <a:spLocks noChangeAspect="1" noChangeShapeType="1"/>
              </p:cNvSpPr>
              <p:nvPr/>
            </p:nvSpPr>
            <p:spPr bwMode="auto">
              <a:xfrm flipV="1">
                <a:off x="4219" y="2829"/>
                <a:ext cx="352" cy="102"/>
              </a:xfrm>
              <a:prstGeom prst="lin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691" name="Line 62"/>
              <p:cNvSpPr>
                <a:spLocks noChangeAspect="1" noChangeShapeType="1"/>
              </p:cNvSpPr>
              <p:nvPr/>
            </p:nvSpPr>
            <p:spPr bwMode="auto">
              <a:xfrm flipV="1">
                <a:off x="4234" y="3360"/>
                <a:ext cx="467" cy="179"/>
              </a:xfrm>
              <a:prstGeom prst="lin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692" name="Line 63"/>
              <p:cNvSpPr>
                <a:spLocks noChangeAspect="1" noChangeShapeType="1"/>
              </p:cNvSpPr>
              <p:nvPr/>
            </p:nvSpPr>
            <p:spPr bwMode="auto">
              <a:xfrm>
                <a:off x="4236" y="3627"/>
                <a:ext cx="467" cy="157"/>
              </a:xfrm>
              <a:prstGeom prst="lin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26679" name="Oval 28"/>
            <p:cNvSpPr>
              <a:spLocks noChangeAspect="1" noChangeArrowheads="1"/>
            </p:cNvSpPr>
            <p:nvPr/>
          </p:nvSpPr>
          <p:spPr bwMode="auto">
            <a:xfrm>
              <a:off x="2436" y="2534"/>
              <a:ext cx="272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80" name="Text Box 30"/>
            <p:cNvSpPr txBox="1">
              <a:spLocks noChangeAspect="1" noChangeArrowheads="1"/>
            </p:cNvSpPr>
            <p:nvPr/>
          </p:nvSpPr>
          <p:spPr bwMode="auto">
            <a:xfrm>
              <a:off x="2471" y="2440"/>
              <a:ext cx="2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600" i="1">
                  <a:solidFill>
                    <a:schemeClr val="tx1"/>
                  </a:solidFill>
                </a:rPr>
                <a:t>r</a:t>
              </a:r>
            </a:p>
          </p:txBody>
        </p:sp>
      </p:grp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5859463" y="608013"/>
            <a:ext cx="3306762" cy="1741487"/>
            <a:chOff x="3691" y="383"/>
            <a:chExt cx="2083" cy="1097"/>
          </a:xfrm>
        </p:grpSpPr>
        <p:sp>
          <p:nvSpPr>
            <p:cNvPr id="87107" name="Tree"/>
            <p:cNvSpPr>
              <a:spLocks noEditPoints="1" noChangeArrowheads="1"/>
            </p:cNvSpPr>
            <p:nvPr/>
          </p:nvSpPr>
          <p:spPr bwMode="auto">
            <a:xfrm rot="-3452452">
              <a:off x="4433" y="89"/>
              <a:ext cx="635" cy="2047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109" name="Tree"/>
            <p:cNvSpPr>
              <a:spLocks noEditPoints="1" noChangeArrowheads="1"/>
            </p:cNvSpPr>
            <p:nvPr/>
          </p:nvSpPr>
          <p:spPr bwMode="auto">
            <a:xfrm rot="3452452" flipH="1">
              <a:off x="4397" y="139"/>
              <a:ext cx="635" cy="2047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6634" name="Group 117"/>
            <p:cNvGrpSpPr>
              <a:grpSpLocks noChangeAspect="1"/>
            </p:cNvGrpSpPr>
            <p:nvPr/>
          </p:nvGrpSpPr>
          <p:grpSpPr bwMode="auto">
            <a:xfrm>
              <a:off x="4558" y="383"/>
              <a:ext cx="464" cy="779"/>
              <a:chOff x="4284" y="407"/>
              <a:chExt cx="1102" cy="1852"/>
            </a:xfrm>
          </p:grpSpPr>
          <p:sp>
            <p:nvSpPr>
              <p:cNvPr id="26635" name="Freeform 75"/>
              <p:cNvSpPr>
                <a:spLocks noChangeAspect="1"/>
              </p:cNvSpPr>
              <p:nvPr/>
            </p:nvSpPr>
            <p:spPr bwMode="auto">
              <a:xfrm>
                <a:off x="4284" y="407"/>
                <a:ext cx="1102" cy="1852"/>
              </a:xfrm>
              <a:custGeom>
                <a:avLst/>
                <a:gdLst>
                  <a:gd name="T0" fmla="*/ 56 w 2205"/>
                  <a:gd name="T1" fmla="*/ 6 h 3705"/>
                  <a:gd name="T2" fmla="*/ 52 w 2205"/>
                  <a:gd name="T3" fmla="*/ 12 h 3705"/>
                  <a:gd name="T4" fmla="*/ 39 w 2205"/>
                  <a:gd name="T5" fmla="*/ 16 h 3705"/>
                  <a:gd name="T6" fmla="*/ 16 w 2205"/>
                  <a:gd name="T7" fmla="*/ 17 h 3705"/>
                  <a:gd name="T8" fmla="*/ 3 w 2205"/>
                  <a:gd name="T9" fmla="*/ 20 h 3705"/>
                  <a:gd name="T10" fmla="*/ 3 w 2205"/>
                  <a:gd name="T11" fmla="*/ 28 h 3705"/>
                  <a:gd name="T12" fmla="*/ 15 w 2205"/>
                  <a:gd name="T13" fmla="*/ 42 h 3705"/>
                  <a:gd name="T14" fmla="*/ 10 w 2205"/>
                  <a:gd name="T15" fmla="*/ 50 h 3705"/>
                  <a:gd name="T16" fmla="*/ 0 w 2205"/>
                  <a:gd name="T17" fmla="*/ 56 h 3705"/>
                  <a:gd name="T18" fmla="*/ 5 w 2205"/>
                  <a:gd name="T19" fmla="*/ 66 h 3705"/>
                  <a:gd name="T20" fmla="*/ 13 w 2205"/>
                  <a:gd name="T21" fmla="*/ 68 h 3705"/>
                  <a:gd name="T22" fmla="*/ 24 w 2205"/>
                  <a:gd name="T23" fmla="*/ 72 h 3705"/>
                  <a:gd name="T24" fmla="*/ 31 w 2205"/>
                  <a:gd name="T25" fmla="*/ 76 h 3705"/>
                  <a:gd name="T26" fmla="*/ 26 w 2205"/>
                  <a:gd name="T27" fmla="*/ 79 h 3705"/>
                  <a:gd name="T28" fmla="*/ 14 w 2205"/>
                  <a:gd name="T29" fmla="*/ 80 h 3705"/>
                  <a:gd name="T30" fmla="*/ 6 w 2205"/>
                  <a:gd name="T31" fmla="*/ 83 h 3705"/>
                  <a:gd name="T32" fmla="*/ 10 w 2205"/>
                  <a:gd name="T33" fmla="*/ 97 h 3705"/>
                  <a:gd name="T34" fmla="*/ 26 w 2205"/>
                  <a:gd name="T35" fmla="*/ 107 h 3705"/>
                  <a:gd name="T36" fmla="*/ 44 w 2205"/>
                  <a:gd name="T37" fmla="*/ 115 h 3705"/>
                  <a:gd name="T38" fmla="*/ 56 w 2205"/>
                  <a:gd name="T39" fmla="*/ 129 h 3705"/>
                  <a:gd name="T40" fmla="*/ 61 w 2205"/>
                  <a:gd name="T41" fmla="*/ 158 h 3705"/>
                  <a:gd name="T42" fmla="*/ 59 w 2205"/>
                  <a:gd name="T43" fmla="*/ 188 h 3705"/>
                  <a:gd name="T44" fmla="*/ 51 w 2205"/>
                  <a:gd name="T45" fmla="*/ 204 h 3705"/>
                  <a:gd name="T46" fmla="*/ 45 w 2205"/>
                  <a:gd name="T47" fmla="*/ 217 h 3705"/>
                  <a:gd name="T48" fmla="*/ 48 w 2205"/>
                  <a:gd name="T49" fmla="*/ 227 h 3705"/>
                  <a:gd name="T50" fmla="*/ 70 w 2205"/>
                  <a:gd name="T51" fmla="*/ 231 h 3705"/>
                  <a:gd name="T52" fmla="*/ 92 w 2205"/>
                  <a:gd name="T53" fmla="*/ 231 h 3705"/>
                  <a:gd name="T54" fmla="*/ 103 w 2205"/>
                  <a:gd name="T55" fmla="*/ 224 h 3705"/>
                  <a:gd name="T56" fmla="*/ 97 w 2205"/>
                  <a:gd name="T57" fmla="*/ 204 h 3705"/>
                  <a:gd name="T58" fmla="*/ 84 w 2205"/>
                  <a:gd name="T59" fmla="*/ 174 h 3705"/>
                  <a:gd name="T60" fmla="*/ 79 w 2205"/>
                  <a:gd name="T61" fmla="*/ 147 h 3705"/>
                  <a:gd name="T62" fmla="*/ 90 w 2205"/>
                  <a:gd name="T63" fmla="*/ 124 h 3705"/>
                  <a:gd name="T64" fmla="*/ 112 w 2205"/>
                  <a:gd name="T65" fmla="*/ 109 h 3705"/>
                  <a:gd name="T66" fmla="*/ 125 w 2205"/>
                  <a:gd name="T67" fmla="*/ 99 h 3705"/>
                  <a:gd name="T68" fmla="*/ 129 w 2205"/>
                  <a:gd name="T69" fmla="*/ 90 h 3705"/>
                  <a:gd name="T70" fmla="*/ 128 w 2205"/>
                  <a:gd name="T71" fmla="*/ 82 h 3705"/>
                  <a:gd name="T72" fmla="*/ 125 w 2205"/>
                  <a:gd name="T73" fmla="*/ 80 h 3705"/>
                  <a:gd name="T74" fmla="*/ 123 w 2205"/>
                  <a:gd name="T75" fmla="*/ 79 h 3705"/>
                  <a:gd name="T76" fmla="*/ 129 w 2205"/>
                  <a:gd name="T77" fmla="*/ 70 h 3705"/>
                  <a:gd name="T78" fmla="*/ 136 w 2205"/>
                  <a:gd name="T79" fmla="*/ 64 h 3705"/>
                  <a:gd name="T80" fmla="*/ 137 w 2205"/>
                  <a:gd name="T81" fmla="*/ 61 h 3705"/>
                  <a:gd name="T82" fmla="*/ 134 w 2205"/>
                  <a:gd name="T83" fmla="*/ 56 h 3705"/>
                  <a:gd name="T84" fmla="*/ 125 w 2205"/>
                  <a:gd name="T85" fmla="*/ 55 h 3705"/>
                  <a:gd name="T86" fmla="*/ 114 w 2205"/>
                  <a:gd name="T87" fmla="*/ 54 h 3705"/>
                  <a:gd name="T88" fmla="*/ 108 w 2205"/>
                  <a:gd name="T89" fmla="*/ 48 h 3705"/>
                  <a:gd name="T90" fmla="*/ 115 w 2205"/>
                  <a:gd name="T91" fmla="*/ 42 h 3705"/>
                  <a:gd name="T92" fmla="*/ 128 w 2205"/>
                  <a:gd name="T93" fmla="*/ 38 h 3705"/>
                  <a:gd name="T94" fmla="*/ 137 w 2205"/>
                  <a:gd name="T95" fmla="*/ 28 h 3705"/>
                  <a:gd name="T96" fmla="*/ 128 w 2205"/>
                  <a:gd name="T97" fmla="*/ 19 h 3705"/>
                  <a:gd name="T98" fmla="*/ 108 w 2205"/>
                  <a:gd name="T99" fmla="*/ 18 h 3705"/>
                  <a:gd name="T100" fmla="*/ 90 w 2205"/>
                  <a:gd name="T101" fmla="*/ 16 h 3705"/>
                  <a:gd name="T102" fmla="*/ 85 w 2205"/>
                  <a:gd name="T103" fmla="*/ 10 h 3705"/>
                  <a:gd name="T104" fmla="*/ 83 w 2205"/>
                  <a:gd name="T105" fmla="*/ 4 h 3705"/>
                  <a:gd name="T106" fmla="*/ 76 w 2205"/>
                  <a:gd name="T107" fmla="*/ 0 h 3705"/>
                  <a:gd name="T108" fmla="*/ 63 w 2205"/>
                  <a:gd name="T109" fmla="*/ 0 h 3705"/>
                  <a:gd name="T110" fmla="*/ 57 w 2205"/>
                  <a:gd name="T111" fmla="*/ 2 h 3705"/>
                  <a:gd name="T112" fmla="*/ 57 w 2205"/>
                  <a:gd name="T113" fmla="*/ 4 h 370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205"/>
                  <a:gd name="T172" fmla="*/ 0 h 3705"/>
                  <a:gd name="T173" fmla="*/ 2205 w 2205"/>
                  <a:gd name="T174" fmla="*/ 3705 h 370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205" h="3705">
                    <a:moveTo>
                      <a:pt x="916" y="78"/>
                    </a:moveTo>
                    <a:lnTo>
                      <a:pt x="916" y="80"/>
                    </a:lnTo>
                    <a:lnTo>
                      <a:pt x="916" y="86"/>
                    </a:lnTo>
                    <a:lnTo>
                      <a:pt x="912" y="93"/>
                    </a:lnTo>
                    <a:lnTo>
                      <a:pt x="910" y="107"/>
                    </a:lnTo>
                    <a:lnTo>
                      <a:pt x="902" y="122"/>
                    </a:lnTo>
                    <a:lnTo>
                      <a:pt x="893" y="137"/>
                    </a:lnTo>
                    <a:lnTo>
                      <a:pt x="880" y="156"/>
                    </a:lnTo>
                    <a:lnTo>
                      <a:pt x="861" y="173"/>
                    </a:lnTo>
                    <a:lnTo>
                      <a:pt x="838" y="192"/>
                    </a:lnTo>
                    <a:lnTo>
                      <a:pt x="809" y="209"/>
                    </a:lnTo>
                    <a:lnTo>
                      <a:pt x="775" y="224"/>
                    </a:lnTo>
                    <a:lnTo>
                      <a:pt x="733" y="242"/>
                    </a:lnTo>
                    <a:lnTo>
                      <a:pt x="684" y="253"/>
                    </a:lnTo>
                    <a:lnTo>
                      <a:pt x="625" y="262"/>
                    </a:lnTo>
                    <a:lnTo>
                      <a:pt x="560" y="268"/>
                    </a:lnTo>
                    <a:lnTo>
                      <a:pt x="484" y="270"/>
                    </a:lnTo>
                    <a:lnTo>
                      <a:pt x="406" y="270"/>
                    </a:lnTo>
                    <a:lnTo>
                      <a:pt x="336" y="274"/>
                    </a:lnTo>
                    <a:lnTo>
                      <a:pt x="269" y="278"/>
                    </a:lnTo>
                    <a:lnTo>
                      <a:pt x="212" y="283"/>
                    </a:lnTo>
                    <a:lnTo>
                      <a:pt x="161" y="289"/>
                    </a:lnTo>
                    <a:lnTo>
                      <a:pt x="119" y="300"/>
                    </a:lnTo>
                    <a:lnTo>
                      <a:pt x="83" y="312"/>
                    </a:lnTo>
                    <a:lnTo>
                      <a:pt x="57" y="327"/>
                    </a:lnTo>
                    <a:lnTo>
                      <a:pt x="38" y="346"/>
                    </a:lnTo>
                    <a:lnTo>
                      <a:pt x="30" y="367"/>
                    </a:lnTo>
                    <a:lnTo>
                      <a:pt x="28" y="392"/>
                    </a:lnTo>
                    <a:lnTo>
                      <a:pt x="39" y="424"/>
                    </a:lnTo>
                    <a:lnTo>
                      <a:pt x="58" y="458"/>
                    </a:lnTo>
                    <a:lnTo>
                      <a:pt x="89" y="496"/>
                    </a:lnTo>
                    <a:lnTo>
                      <a:pt x="129" y="540"/>
                    </a:lnTo>
                    <a:lnTo>
                      <a:pt x="182" y="591"/>
                    </a:lnTo>
                    <a:lnTo>
                      <a:pt x="226" y="639"/>
                    </a:lnTo>
                    <a:lnTo>
                      <a:pt x="250" y="679"/>
                    </a:lnTo>
                    <a:lnTo>
                      <a:pt x="256" y="713"/>
                    </a:lnTo>
                    <a:lnTo>
                      <a:pt x="249" y="741"/>
                    </a:lnTo>
                    <a:lnTo>
                      <a:pt x="226" y="766"/>
                    </a:lnTo>
                    <a:lnTo>
                      <a:pt x="197" y="787"/>
                    </a:lnTo>
                    <a:lnTo>
                      <a:pt x="161" y="806"/>
                    </a:lnTo>
                    <a:lnTo>
                      <a:pt x="125" y="825"/>
                    </a:lnTo>
                    <a:lnTo>
                      <a:pt x="85" y="842"/>
                    </a:lnTo>
                    <a:lnTo>
                      <a:pt x="51" y="861"/>
                    </a:lnTo>
                    <a:lnTo>
                      <a:pt x="24" y="884"/>
                    </a:lnTo>
                    <a:lnTo>
                      <a:pt x="5" y="909"/>
                    </a:lnTo>
                    <a:lnTo>
                      <a:pt x="0" y="937"/>
                    </a:lnTo>
                    <a:lnTo>
                      <a:pt x="9" y="973"/>
                    </a:lnTo>
                    <a:lnTo>
                      <a:pt x="38" y="1015"/>
                    </a:lnTo>
                    <a:lnTo>
                      <a:pt x="89" y="1065"/>
                    </a:lnTo>
                    <a:lnTo>
                      <a:pt x="93" y="1065"/>
                    </a:lnTo>
                    <a:lnTo>
                      <a:pt x="104" y="1068"/>
                    </a:lnTo>
                    <a:lnTo>
                      <a:pt x="123" y="1072"/>
                    </a:lnTo>
                    <a:lnTo>
                      <a:pt x="150" y="1078"/>
                    </a:lnTo>
                    <a:lnTo>
                      <a:pt x="178" y="1085"/>
                    </a:lnTo>
                    <a:lnTo>
                      <a:pt x="212" y="1095"/>
                    </a:lnTo>
                    <a:lnTo>
                      <a:pt x="247" y="1104"/>
                    </a:lnTo>
                    <a:lnTo>
                      <a:pt x="285" y="1116"/>
                    </a:lnTo>
                    <a:lnTo>
                      <a:pt x="321" y="1127"/>
                    </a:lnTo>
                    <a:lnTo>
                      <a:pt x="359" y="1141"/>
                    </a:lnTo>
                    <a:lnTo>
                      <a:pt x="393" y="1154"/>
                    </a:lnTo>
                    <a:lnTo>
                      <a:pt x="425" y="1167"/>
                    </a:lnTo>
                    <a:lnTo>
                      <a:pt x="454" y="1181"/>
                    </a:lnTo>
                    <a:lnTo>
                      <a:pt x="477" y="1196"/>
                    </a:lnTo>
                    <a:lnTo>
                      <a:pt x="492" y="1209"/>
                    </a:lnTo>
                    <a:lnTo>
                      <a:pt x="501" y="1224"/>
                    </a:lnTo>
                    <a:lnTo>
                      <a:pt x="503" y="1239"/>
                    </a:lnTo>
                    <a:lnTo>
                      <a:pt x="496" y="1253"/>
                    </a:lnTo>
                    <a:lnTo>
                      <a:pt x="479" y="1264"/>
                    </a:lnTo>
                    <a:lnTo>
                      <a:pt x="456" y="1272"/>
                    </a:lnTo>
                    <a:lnTo>
                      <a:pt x="425" y="1277"/>
                    </a:lnTo>
                    <a:lnTo>
                      <a:pt x="391" y="1281"/>
                    </a:lnTo>
                    <a:lnTo>
                      <a:pt x="353" y="1283"/>
                    </a:lnTo>
                    <a:lnTo>
                      <a:pt x="315" y="1287"/>
                    </a:lnTo>
                    <a:lnTo>
                      <a:pt x="273" y="1289"/>
                    </a:lnTo>
                    <a:lnTo>
                      <a:pt x="235" y="1293"/>
                    </a:lnTo>
                    <a:lnTo>
                      <a:pt x="199" y="1296"/>
                    </a:lnTo>
                    <a:lnTo>
                      <a:pt x="165" y="1302"/>
                    </a:lnTo>
                    <a:lnTo>
                      <a:pt x="136" y="1308"/>
                    </a:lnTo>
                    <a:lnTo>
                      <a:pt x="115" y="1317"/>
                    </a:lnTo>
                    <a:lnTo>
                      <a:pt x="100" y="1331"/>
                    </a:lnTo>
                    <a:lnTo>
                      <a:pt x="95" y="1348"/>
                    </a:lnTo>
                    <a:lnTo>
                      <a:pt x="96" y="1407"/>
                    </a:lnTo>
                    <a:lnTo>
                      <a:pt x="110" y="1462"/>
                    </a:lnTo>
                    <a:lnTo>
                      <a:pt x="133" y="1509"/>
                    </a:lnTo>
                    <a:lnTo>
                      <a:pt x="165" y="1555"/>
                    </a:lnTo>
                    <a:lnTo>
                      <a:pt x="203" y="1593"/>
                    </a:lnTo>
                    <a:lnTo>
                      <a:pt x="250" y="1627"/>
                    </a:lnTo>
                    <a:lnTo>
                      <a:pt x="302" y="1660"/>
                    </a:lnTo>
                    <a:lnTo>
                      <a:pt x="357" y="1690"/>
                    </a:lnTo>
                    <a:lnTo>
                      <a:pt x="416" y="1715"/>
                    </a:lnTo>
                    <a:lnTo>
                      <a:pt x="475" y="1743"/>
                    </a:lnTo>
                    <a:lnTo>
                      <a:pt x="536" y="1766"/>
                    </a:lnTo>
                    <a:lnTo>
                      <a:pt x="595" y="1793"/>
                    </a:lnTo>
                    <a:lnTo>
                      <a:pt x="652" y="1817"/>
                    </a:lnTo>
                    <a:lnTo>
                      <a:pt x="705" y="1846"/>
                    </a:lnTo>
                    <a:lnTo>
                      <a:pt x="754" y="1872"/>
                    </a:lnTo>
                    <a:lnTo>
                      <a:pt x="800" y="1905"/>
                    </a:lnTo>
                    <a:lnTo>
                      <a:pt x="838" y="1943"/>
                    </a:lnTo>
                    <a:lnTo>
                      <a:pt x="872" y="1998"/>
                    </a:lnTo>
                    <a:lnTo>
                      <a:pt x="901" y="2064"/>
                    </a:lnTo>
                    <a:lnTo>
                      <a:pt x="927" y="2144"/>
                    </a:lnTo>
                    <a:lnTo>
                      <a:pt x="946" y="2232"/>
                    </a:lnTo>
                    <a:lnTo>
                      <a:pt x="961" y="2327"/>
                    </a:lnTo>
                    <a:lnTo>
                      <a:pt x="973" y="2427"/>
                    </a:lnTo>
                    <a:lnTo>
                      <a:pt x="980" y="2530"/>
                    </a:lnTo>
                    <a:lnTo>
                      <a:pt x="982" y="2633"/>
                    </a:lnTo>
                    <a:lnTo>
                      <a:pt x="980" y="2733"/>
                    </a:lnTo>
                    <a:lnTo>
                      <a:pt x="975" y="2830"/>
                    </a:lnTo>
                    <a:lnTo>
                      <a:pt x="965" y="2924"/>
                    </a:lnTo>
                    <a:lnTo>
                      <a:pt x="950" y="3009"/>
                    </a:lnTo>
                    <a:lnTo>
                      <a:pt x="931" y="3083"/>
                    </a:lnTo>
                    <a:lnTo>
                      <a:pt x="908" y="3146"/>
                    </a:lnTo>
                    <a:lnTo>
                      <a:pt x="883" y="3197"/>
                    </a:lnTo>
                    <a:lnTo>
                      <a:pt x="853" y="3237"/>
                    </a:lnTo>
                    <a:lnTo>
                      <a:pt x="825" y="3279"/>
                    </a:lnTo>
                    <a:lnTo>
                      <a:pt x="798" y="3321"/>
                    </a:lnTo>
                    <a:lnTo>
                      <a:pt x="773" y="3363"/>
                    </a:lnTo>
                    <a:lnTo>
                      <a:pt x="750" y="3404"/>
                    </a:lnTo>
                    <a:lnTo>
                      <a:pt x="735" y="3444"/>
                    </a:lnTo>
                    <a:lnTo>
                      <a:pt x="722" y="3484"/>
                    </a:lnTo>
                    <a:lnTo>
                      <a:pt x="718" y="3520"/>
                    </a:lnTo>
                    <a:lnTo>
                      <a:pt x="718" y="3555"/>
                    </a:lnTo>
                    <a:lnTo>
                      <a:pt x="729" y="3587"/>
                    </a:lnTo>
                    <a:lnTo>
                      <a:pt x="750" y="3615"/>
                    </a:lnTo>
                    <a:lnTo>
                      <a:pt x="781" y="3642"/>
                    </a:lnTo>
                    <a:lnTo>
                      <a:pt x="823" y="3661"/>
                    </a:lnTo>
                    <a:lnTo>
                      <a:pt x="880" y="3678"/>
                    </a:lnTo>
                    <a:lnTo>
                      <a:pt x="948" y="3690"/>
                    </a:lnTo>
                    <a:lnTo>
                      <a:pt x="1032" y="3697"/>
                    </a:lnTo>
                    <a:lnTo>
                      <a:pt x="1121" y="3699"/>
                    </a:lnTo>
                    <a:lnTo>
                      <a:pt x="1205" y="3703"/>
                    </a:lnTo>
                    <a:lnTo>
                      <a:pt x="1285" y="3705"/>
                    </a:lnTo>
                    <a:lnTo>
                      <a:pt x="1359" y="3705"/>
                    </a:lnTo>
                    <a:lnTo>
                      <a:pt x="1423" y="3701"/>
                    </a:lnTo>
                    <a:lnTo>
                      <a:pt x="1484" y="3697"/>
                    </a:lnTo>
                    <a:lnTo>
                      <a:pt x="1535" y="3686"/>
                    </a:lnTo>
                    <a:lnTo>
                      <a:pt x="1579" y="3672"/>
                    </a:lnTo>
                    <a:lnTo>
                      <a:pt x="1611" y="3650"/>
                    </a:lnTo>
                    <a:lnTo>
                      <a:pt x="1638" y="3623"/>
                    </a:lnTo>
                    <a:lnTo>
                      <a:pt x="1653" y="3587"/>
                    </a:lnTo>
                    <a:lnTo>
                      <a:pt x="1657" y="3543"/>
                    </a:lnTo>
                    <a:lnTo>
                      <a:pt x="1651" y="3490"/>
                    </a:lnTo>
                    <a:lnTo>
                      <a:pt x="1634" y="3427"/>
                    </a:lnTo>
                    <a:lnTo>
                      <a:pt x="1604" y="3353"/>
                    </a:lnTo>
                    <a:lnTo>
                      <a:pt x="1562" y="3268"/>
                    </a:lnTo>
                    <a:lnTo>
                      <a:pt x="1513" y="3174"/>
                    </a:lnTo>
                    <a:lnTo>
                      <a:pt x="1467" y="3079"/>
                    </a:lnTo>
                    <a:lnTo>
                      <a:pt x="1421" y="2986"/>
                    </a:lnTo>
                    <a:lnTo>
                      <a:pt x="1383" y="2893"/>
                    </a:lnTo>
                    <a:lnTo>
                      <a:pt x="1349" y="2798"/>
                    </a:lnTo>
                    <a:lnTo>
                      <a:pt x="1321" y="2707"/>
                    </a:lnTo>
                    <a:lnTo>
                      <a:pt x="1296" y="2616"/>
                    </a:lnTo>
                    <a:lnTo>
                      <a:pt x="1283" y="2526"/>
                    </a:lnTo>
                    <a:lnTo>
                      <a:pt x="1273" y="2439"/>
                    </a:lnTo>
                    <a:lnTo>
                      <a:pt x="1275" y="2355"/>
                    </a:lnTo>
                    <a:lnTo>
                      <a:pt x="1286" y="2273"/>
                    </a:lnTo>
                    <a:lnTo>
                      <a:pt x="1309" y="2197"/>
                    </a:lnTo>
                    <a:lnTo>
                      <a:pt x="1343" y="2125"/>
                    </a:lnTo>
                    <a:lnTo>
                      <a:pt x="1389" y="2059"/>
                    </a:lnTo>
                    <a:lnTo>
                      <a:pt x="1448" y="1996"/>
                    </a:lnTo>
                    <a:lnTo>
                      <a:pt x="1522" y="1939"/>
                    </a:lnTo>
                    <a:lnTo>
                      <a:pt x="1600" y="1886"/>
                    </a:lnTo>
                    <a:lnTo>
                      <a:pt x="1672" y="1840"/>
                    </a:lnTo>
                    <a:lnTo>
                      <a:pt x="1737" y="1796"/>
                    </a:lnTo>
                    <a:lnTo>
                      <a:pt x="1798" y="1758"/>
                    </a:lnTo>
                    <a:lnTo>
                      <a:pt x="1851" y="1722"/>
                    </a:lnTo>
                    <a:lnTo>
                      <a:pt x="1898" y="1688"/>
                    </a:lnTo>
                    <a:lnTo>
                      <a:pt x="1940" y="1656"/>
                    </a:lnTo>
                    <a:lnTo>
                      <a:pt x="1976" y="1627"/>
                    </a:lnTo>
                    <a:lnTo>
                      <a:pt x="2005" y="1597"/>
                    </a:lnTo>
                    <a:lnTo>
                      <a:pt x="2030" y="1566"/>
                    </a:lnTo>
                    <a:lnTo>
                      <a:pt x="2049" y="1538"/>
                    </a:lnTo>
                    <a:lnTo>
                      <a:pt x="2062" y="1507"/>
                    </a:lnTo>
                    <a:lnTo>
                      <a:pt x="2070" y="1475"/>
                    </a:lnTo>
                    <a:lnTo>
                      <a:pt x="2073" y="1441"/>
                    </a:lnTo>
                    <a:lnTo>
                      <a:pt x="2071" y="1403"/>
                    </a:lnTo>
                    <a:lnTo>
                      <a:pt x="2064" y="1365"/>
                    </a:lnTo>
                    <a:lnTo>
                      <a:pt x="2060" y="1350"/>
                    </a:lnTo>
                    <a:lnTo>
                      <a:pt x="2054" y="1338"/>
                    </a:lnTo>
                    <a:lnTo>
                      <a:pt x="2049" y="1327"/>
                    </a:lnTo>
                    <a:lnTo>
                      <a:pt x="2041" y="1317"/>
                    </a:lnTo>
                    <a:lnTo>
                      <a:pt x="2033" y="1310"/>
                    </a:lnTo>
                    <a:lnTo>
                      <a:pt x="2024" y="1302"/>
                    </a:lnTo>
                    <a:lnTo>
                      <a:pt x="2016" y="1296"/>
                    </a:lnTo>
                    <a:lnTo>
                      <a:pt x="2009" y="1291"/>
                    </a:lnTo>
                    <a:lnTo>
                      <a:pt x="1999" y="1285"/>
                    </a:lnTo>
                    <a:lnTo>
                      <a:pt x="1990" y="1281"/>
                    </a:lnTo>
                    <a:lnTo>
                      <a:pt x="1982" y="1277"/>
                    </a:lnTo>
                    <a:lnTo>
                      <a:pt x="1976" y="1276"/>
                    </a:lnTo>
                    <a:lnTo>
                      <a:pt x="1971" y="1274"/>
                    </a:lnTo>
                    <a:lnTo>
                      <a:pt x="1967" y="1272"/>
                    </a:lnTo>
                    <a:lnTo>
                      <a:pt x="1963" y="1272"/>
                    </a:lnTo>
                    <a:lnTo>
                      <a:pt x="2001" y="1215"/>
                    </a:lnTo>
                    <a:lnTo>
                      <a:pt x="2039" y="1169"/>
                    </a:lnTo>
                    <a:lnTo>
                      <a:pt x="2070" y="1129"/>
                    </a:lnTo>
                    <a:lnTo>
                      <a:pt x="2100" y="1099"/>
                    </a:lnTo>
                    <a:lnTo>
                      <a:pt x="2123" y="1074"/>
                    </a:lnTo>
                    <a:lnTo>
                      <a:pt x="2144" y="1055"/>
                    </a:lnTo>
                    <a:lnTo>
                      <a:pt x="2161" y="1042"/>
                    </a:lnTo>
                    <a:lnTo>
                      <a:pt x="2178" y="1030"/>
                    </a:lnTo>
                    <a:lnTo>
                      <a:pt x="2187" y="1021"/>
                    </a:lnTo>
                    <a:lnTo>
                      <a:pt x="2197" y="1015"/>
                    </a:lnTo>
                    <a:lnTo>
                      <a:pt x="2201" y="1008"/>
                    </a:lnTo>
                    <a:lnTo>
                      <a:pt x="2205" y="1000"/>
                    </a:lnTo>
                    <a:lnTo>
                      <a:pt x="2203" y="990"/>
                    </a:lnTo>
                    <a:lnTo>
                      <a:pt x="2199" y="979"/>
                    </a:lnTo>
                    <a:lnTo>
                      <a:pt x="2195" y="964"/>
                    </a:lnTo>
                    <a:lnTo>
                      <a:pt x="2187" y="945"/>
                    </a:lnTo>
                    <a:lnTo>
                      <a:pt x="2172" y="924"/>
                    </a:lnTo>
                    <a:lnTo>
                      <a:pt x="2153" y="909"/>
                    </a:lnTo>
                    <a:lnTo>
                      <a:pt x="2130" y="899"/>
                    </a:lnTo>
                    <a:lnTo>
                      <a:pt x="2104" y="893"/>
                    </a:lnTo>
                    <a:lnTo>
                      <a:pt x="2073" y="890"/>
                    </a:lnTo>
                    <a:lnTo>
                      <a:pt x="2039" y="890"/>
                    </a:lnTo>
                    <a:lnTo>
                      <a:pt x="2005" y="890"/>
                    </a:lnTo>
                    <a:lnTo>
                      <a:pt x="1971" y="890"/>
                    </a:lnTo>
                    <a:lnTo>
                      <a:pt x="1935" y="890"/>
                    </a:lnTo>
                    <a:lnTo>
                      <a:pt x="1900" y="888"/>
                    </a:lnTo>
                    <a:lnTo>
                      <a:pt x="1866" y="884"/>
                    </a:lnTo>
                    <a:lnTo>
                      <a:pt x="1836" y="878"/>
                    </a:lnTo>
                    <a:lnTo>
                      <a:pt x="1807" y="865"/>
                    </a:lnTo>
                    <a:lnTo>
                      <a:pt x="1783" y="850"/>
                    </a:lnTo>
                    <a:lnTo>
                      <a:pt x="1764" y="827"/>
                    </a:lnTo>
                    <a:lnTo>
                      <a:pt x="1748" y="798"/>
                    </a:lnTo>
                    <a:lnTo>
                      <a:pt x="1743" y="768"/>
                    </a:lnTo>
                    <a:lnTo>
                      <a:pt x="1746" y="741"/>
                    </a:lnTo>
                    <a:lnTo>
                      <a:pt x="1762" y="721"/>
                    </a:lnTo>
                    <a:lnTo>
                      <a:pt x="1784" y="703"/>
                    </a:lnTo>
                    <a:lnTo>
                      <a:pt x="1811" y="690"/>
                    </a:lnTo>
                    <a:lnTo>
                      <a:pt x="1845" y="677"/>
                    </a:lnTo>
                    <a:lnTo>
                      <a:pt x="1883" y="665"/>
                    </a:lnTo>
                    <a:lnTo>
                      <a:pt x="1925" y="654"/>
                    </a:lnTo>
                    <a:lnTo>
                      <a:pt x="1967" y="641"/>
                    </a:lnTo>
                    <a:lnTo>
                      <a:pt x="2011" y="627"/>
                    </a:lnTo>
                    <a:lnTo>
                      <a:pt x="2051" y="610"/>
                    </a:lnTo>
                    <a:lnTo>
                      <a:pt x="2090" y="591"/>
                    </a:lnTo>
                    <a:lnTo>
                      <a:pt x="2125" y="567"/>
                    </a:lnTo>
                    <a:lnTo>
                      <a:pt x="2153" y="536"/>
                    </a:lnTo>
                    <a:lnTo>
                      <a:pt x="2178" y="502"/>
                    </a:lnTo>
                    <a:lnTo>
                      <a:pt x="2193" y="460"/>
                    </a:lnTo>
                    <a:lnTo>
                      <a:pt x="2193" y="416"/>
                    </a:lnTo>
                    <a:lnTo>
                      <a:pt x="2180" y="382"/>
                    </a:lnTo>
                    <a:lnTo>
                      <a:pt x="2151" y="356"/>
                    </a:lnTo>
                    <a:lnTo>
                      <a:pt x="2111" y="335"/>
                    </a:lnTo>
                    <a:lnTo>
                      <a:pt x="2060" y="319"/>
                    </a:lnTo>
                    <a:lnTo>
                      <a:pt x="2001" y="308"/>
                    </a:lnTo>
                    <a:lnTo>
                      <a:pt x="1938" y="300"/>
                    </a:lnTo>
                    <a:lnTo>
                      <a:pt x="1870" y="297"/>
                    </a:lnTo>
                    <a:lnTo>
                      <a:pt x="1800" y="293"/>
                    </a:lnTo>
                    <a:lnTo>
                      <a:pt x="1729" y="293"/>
                    </a:lnTo>
                    <a:lnTo>
                      <a:pt x="1661" y="291"/>
                    </a:lnTo>
                    <a:lnTo>
                      <a:pt x="1598" y="287"/>
                    </a:lnTo>
                    <a:lnTo>
                      <a:pt x="1539" y="281"/>
                    </a:lnTo>
                    <a:lnTo>
                      <a:pt x="1488" y="276"/>
                    </a:lnTo>
                    <a:lnTo>
                      <a:pt x="1448" y="264"/>
                    </a:lnTo>
                    <a:lnTo>
                      <a:pt x="1421" y="251"/>
                    </a:lnTo>
                    <a:lnTo>
                      <a:pt x="1402" y="232"/>
                    </a:lnTo>
                    <a:lnTo>
                      <a:pt x="1389" y="213"/>
                    </a:lnTo>
                    <a:lnTo>
                      <a:pt x="1378" y="192"/>
                    </a:lnTo>
                    <a:lnTo>
                      <a:pt x="1368" y="171"/>
                    </a:lnTo>
                    <a:lnTo>
                      <a:pt x="1362" y="148"/>
                    </a:lnTo>
                    <a:lnTo>
                      <a:pt x="1355" y="127"/>
                    </a:lnTo>
                    <a:lnTo>
                      <a:pt x="1349" y="107"/>
                    </a:lnTo>
                    <a:lnTo>
                      <a:pt x="1342" y="88"/>
                    </a:lnTo>
                    <a:lnTo>
                      <a:pt x="1332" y="67"/>
                    </a:lnTo>
                    <a:lnTo>
                      <a:pt x="1319" y="51"/>
                    </a:lnTo>
                    <a:lnTo>
                      <a:pt x="1304" y="34"/>
                    </a:lnTo>
                    <a:lnTo>
                      <a:pt x="1283" y="23"/>
                    </a:lnTo>
                    <a:lnTo>
                      <a:pt x="1258" y="12"/>
                    </a:lnTo>
                    <a:lnTo>
                      <a:pt x="1227" y="4"/>
                    </a:lnTo>
                    <a:lnTo>
                      <a:pt x="1188" y="0"/>
                    </a:lnTo>
                    <a:lnTo>
                      <a:pt x="1142" y="0"/>
                    </a:lnTo>
                    <a:lnTo>
                      <a:pt x="1094" y="2"/>
                    </a:lnTo>
                    <a:lnTo>
                      <a:pt x="1055" y="6"/>
                    </a:lnTo>
                    <a:lnTo>
                      <a:pt x="1018" y="12"/>
                    </a:lnTo>
                    <a:lnTo>
                      <a:pt x="992" y="17"/>
                    </a:lnTo>
                    <a:lnTo>
                      <a:pt x="969" y="23"/>
                    </a:lnTo>
                    <a:lnTo>
                      <a:pt x="950" y="29"/>
                    </a:lnTo>
                    <a:lnTo>
                      <a:pt x="937" y="36"/>
                    </a:lnTo>
                    <a:lnTo>
                      <a:pt x="927" y="42"/>
                    </a:lnTo>
                    <a:lnTo>
                      <a:pt x="920" y="50"/>
                    </a:lnTo>
                    <a:lnTo>
                      <a:pt x="916" y="55"/>
                    </a:lnTo>
                    <a:lnTo>
                      <a:pt x="912" y="61"/>
                    </a:lnTo>
                    <a:lnTo>
                      <a:pt x="912" y="67"/>
                    </a:lnTo>
                    <a:lnTo>
                      <a:pt x="912" y="70"/>
                    </a:lnTo>
                    <a:lnTo>
                      <a:pt x="914" y="74"/>
                    </a:lnTo>
                    <a:lnTo>
                      <a:pt x="916" y="76"/>
                    </a:lnTo>
                    <a:lnTo>
                      <a:pt x="916" y="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6" name="Freeform 76"/>
              <p:cNvSpPr>
                <a:spLocks noChangeAspect="1"/>
              </p:cNvSpPr>
              <p:nvPr/>
            </p:nvSpPr>
            <p:spPr bwMode="auto">
              <a:xfrm>
                <a:off x="4424" y="1069"/>
                <a:ext cx="222" cy="112"/>
              </a:xfrm>
              <a:custGeom>
                <a:avLst/>
                <a:gdLst>
                  <a:gd name="T0" fmla="*/ 3 w 443"/>
                  <a:gd name="T1" fmla="*/ 1 h 222"/>
                  <a:gd name="T2" fmla="*/ 6 w 443"/>
                  <a:gd name="T3" fmla="*/ 1 h 222"/>
                  <a:gd name="T4" fmla="*/ 10 w 443"/>
                  <a:gd name="T5" fmla="*/ 0 h 222"/>
                  <a:gd name="T6" fmla="*/ 13 w 443"/>
                  <a:gd name="T7" fmla="*/ 0 h 222"/>
                  <a:gd name="T8" fmla="*/ 16 w 443"/>
                  <a:gd name="T9" fmla="*/ 1 h 222"/>
                  <a:gd name="T10" fmla="*/ 19 w 443"/>
                  <a:gd name="T11" fmla="*/ 1 h 222"/>
                  <a:gd name="T12" fmla="*/ 22 w 443"/>
                  <a:gd name="T13" fmla="*/ 2 h 222"/>
                  <a:gd name="T14" fmla="*/ 25 w 443"/>
                  <a:gd name="T15" fmla="*/ 4 h 222"/>
                  <a:gd name="T16" fmla="*/ 27 w 443"/>
                  <a:gd name="T17" fmla="*/ 6 h 222"/>
                  <a:gd name="T18" fmla="*/ 28 w 443"/>
                  <a:gd name="T19" fmla="*/ 9 h 222"/>
                  <a:gd name="T20" fmla="*/ 28 w 443"/>
                  <a:gd name="T21" fmla="*/ 11 h 222"/>
                  <a:gd name="T22" fmla="*/ 28 w 443"/>
                  <a:gd name="T23" fmla="*/ 13 h 222"/>
                  <a:gd name="T24" fmla="*/ 27 w 443"/>
                  <a:gd name="T25" fmla="*/ 14 h 222"/>
                  <a:gd name="T26" fmla="*/ 26 w 443"/>
                  <a:gd name="T27" fmla="*/ 15 h 222"/>
                  <a:gd name="T28" fmla="*/ 24 w 443"/>
                  <a:gd name="T29" fmla="*/ 14 h 222"/>
                  <a:gd name="T30" fmla="*/ 23 w 443"/>
                  <a:gd name="T31" fmla="*/ 12 h 222"/>
                  <a:gd name="T32" fmla="*/ 21 w 443"/>
                  <a:gd name="T33" fmla="*/ 10 h 222"/>
                  <a:gd name="T34" fmla="*/ 20 w 443"/>
                  <a:gd name="T35" fmla="*/ 9 h 222"/>
                  <a:gd name="T36" fmla="*/ 18 w 443"/>
                  <a:gd name="T37" fmla="*/ 8 h 222"/>
                  <a:gd name="T38" fmla="*/ 16 w 443"/>
                  <a:gd name="T39" fmla="*/ 7 h 222"/>
                  <a:gd name="T40" fmla="*/ 14 w 443"/>
                  <a:gd name="T41" fmla="*/ 7 h 222"/>
                  <a:gd name="T42" fmla="*/ 12 w 443"/>
                  <a:gd name="T43" fmla="*/ 7 h 222"/>
                  <a:gd name="T44" fmla="*/ 10 w 443"/>
                  <a:gd name="T45" fmla="*/ 7 h 222"/>
                  <a:gd name="T46" fmla="*/ 8 w 443"/>
                  <a:gd name="T47" fmla="*/ 8 h 222"/>
                  <a:gd name="T48" fmla="*/ 6 w 443"/>
                  <a:gd name="T49" fmla="*/ 8 h 222"/>
                  <a:gd name="T50" fmla="*/ 5 w 443"/>
                  <a:gd name="T51" fmla="*/ 8 h 222"/>
                  <a:gd name="T52" fmla="*/ 3 w 443"/>
                  <a:gd name="T53" fmla="*/ 7 h 222"/>
                  <a:gd name="T54" fmla="*/ 2 w 443"/>
                  <a:gd name="T55" fmla="*/ 6 h 222"/>
                  <a:gd name="T56" fmla="*/ 1 w 443"/>
                  <a:gd name="T57" fmla="*/ 5 h 222"/>
                  <a:gd name="T58" fmla="*/ 0 w 443"/>
                  <a:gd name="T59" fmla="*/ 4 h 222"/>
                  <a:gd name="T60" fmla="*/ 0 w 443"/>
                  <a:gd name="T61" fmla="*/ 3 h 222"/>
                  <a:gd name="T62" fmla="*/ 1 w 443"/>
                  <a:gd name="T63" fmla="*/ 2 h 222"/>
                  <a:gd name="T64" fmla="*/ 1 w 443"/>
                  <a:gd name="T65" fmla="*/ 1 h 2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43"/>
                  <a:gd name="T100" fmla="*/ 0 h 222"/>
                  <a:gd name="T101" fmla="*/ 443 w 443"/>
                  <a:gd name="T102" fmla="*/ 222 h 2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43" h="222">
                    <a:moveTo>
                      <a:pt x="13" y="9"/>
                    </a:moveTo>
                    <a:lnTo>
                      <a:pt x="40" y="8"/>
                    </a:lnTo>
                    <a:lnTo>
                      <a:pt x="68" y="6"/>
                    </a:lnTo>
                    <a:lnTo>
                      <a:pt x="95" y="4"/>
                    </a:lnTo>
                    <a:lnTo>
                      <a:pt x="122" y="2"/>
                    </a:lnTo>
                    <a:lnTo>
                      <a:pt x="148" y="0"/>
                    </a:lnTo>
                    <a:lnTo>
                      <a:pt x="173" y="0"/>
                    </a:lnTo>
                    <a:lnTo>
                      <a:pt x="199" y="0"/>
                    </a:lnTo>
                    <a:lnTo>
                      <a:pt x="226" y="2"/>
                    </a:lnTo>
                    <a:lnTo>
                      <a:pt x="249" y="4"/>
                    </a:lnTo>
                    <a:lnTo>
                      <a:pt x="275" y="8"/>
                    </a:lnTo>
                    <a:lnTo>
                      <a:pt x="298" y="13"/>
                    </a:lnTo>
                    <a:lnTo>
                      <a:pt x="323" y="23"/>
                    </a:lnTo>
                    <a:lnTo>
                      <a:pt x="344" y="32"/>
                    </a:lnTo>
                    <a:lnTo>
                      <a:pt x="367" y="44"/>
                    </a:lnTo>
                    <a:lnTo>
                      <a:pt x="390" y="61"/>
                    </a:lnTo>
                    <a:lnTo>
                      <a:pt x="412" y="78"/>
                    </a:lnTo>
                    <a:lnTo>
                      <a:pt x="422" y="95"/>
                    </a:lnTo>
                    <a:lnTo>
                      <a:pt x="433" y="114"/>
                    </a:lnTo>
                    <a:lnTo>
                      <a:pt x="439" y="133"/>
                    </a:lnTo>
                    <a:lnTo>
                      <a:pt x="443" y="150"/>
                    </a:lnTo>
                    <a:lnTo>
                      <a:pt x="443" y="165"/>
                    </a:lnTo>
                    <a:lnTo>
                      <a:pt x="443" y="181"/>
                    </a:lnTo>
                    <a:lnTo>
                      <a:pt x="439" y="194"/>
                    </a:lnTo>
                    <a:lnTo>
                      <a:pt x="433" y="207"/>
                    </a:lnTo>
                    <a:lnTo>
                      <a:pt x="426" y="215"/>
                    </a:lnTo>
                    <a:lnTo>
                      <a:pt x="418" y="220"/>
                    </a:lnTo>
                    <a:lnTo>
                      <a:pt x="407" y="222"/>
                    </a:lnTo>
                    <a:lnTo>
                      <a:pt x="395" y="222"/>
                    </a:lnTo>
                    <a:lnTo>
                      <a:pt x="384" y="215"/>
                    </a:lnTo>
                    <a:lnTo>
                      <a:pt x="371" y="205"/>
                    </a:lnTo>
                    <a:lnTo>
                      <a:pt x="357" y="190"/>
                    </a:lnTo>
                    <a:lnTo>
                      <a:pt x="344" y="171"/>
                    </a:lnTo>
                    <a:lnTo>
                      <a:pt x="333" y="154"/>
                    </a:lnTo>
                    <a:lnTo>
                      <a:pt x="321" y="141"/>
                    </a:lnTo>
                    <a:lnTo>
                      <a:pt x="308" y="129"/>
                    </a:lnTo>
                    <a:lnTo>
                      <a:pt x="296" y="120"/>
                    </a:lnTo>
                    <a:lnTo>
                      <a:pt x="283" y="112"/>
                    </a:lnTo>
                    <a:lnTo>
                      <a:pt x="270" y="106"/>
                    </a:lnTo>
                    <a:lnTo>
                      <a:pt x="255" y="103"/>
                    </a:lnTo>
                    <a:lnTo>
                      <a:pt x="241" y="101"/>
                    </a:lnTo>
                    <a:lnTo>
                      <a:pt x="224" y="101"/>
                    </a:lnTo>
                    <a:lnTo>
                      <a:pt x="209" y="101"/>
                    </a:lnTo>
                    <a:lnTo>
                      <a:pt x="192" y="101"/>
                    </a:lnTo>
                    <a:lnTo>
                      <a:pt x="177" y="105"/>
                    </a:lnTo>
                    <a:lnTo>
                      <a:pt x="158" y="106"/>
                    </a:lnTo>
                    <a:lnTo>
                      <a:pt x="141" y="110"/>
                    </a:lnTo>
                    <a:lnTo>
                      <a:pt x="123" y="114"/>
                    </a:lnTo>
                    <a:lnTo>
                      <a:pt x="106" y="120"/>
                    </a:lnTo>
                    <a:lnTo>
                      <a:pt x="93" y="120"/>
                    </a:lnTo>
                    <a:lnTo>
                      <a:pt x="80" y="118"/>
                    </a:lnTo>
                    <a:lnTo>
                      <a:pt x="66" y="116"/>
                    </a:lnTo>
                    <a:lnTo>
                      <a:pt x="55" y="112"/>
                    </a:lnTo>
                    <a:lnTo>
                      <a:pt x="44" y="106"/>
                    </a:lnTo>
                    <a:lnTo>
                      <a:pt x="34" y="99"/>
                    </a:lnTo>
                    <a:lnTo>
                      <a:pt x="25" y="91"/>
                    </a:lnTo>
                    <a:lnTo>
                      <a:pt x="17" y="84"/>
                    </a:lnTo>
                    <a:lnTo>
                      <a:pt x="9" y="74"/>
                    </a:lnTo>
                    <a:lnTo>
                      <a:pt x="6" y="65"/>
                    </a:lnTo>
                    <a:lnTo>
                      <a:pt x="0" y="55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2" y="27"/>
                    </a:lnTo>
                    <a:lnTo>
                      <a:pt x="6" y="17"/>
                    </a:lnTo>
                    <a:lnTo>
                      <a:pt x="13" y="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7" name="Freeform 77"/>
              <p:cNvSpPr>
                <a:spLocks noChangeAspect="1"/>
              </p:cNvSpPr>
              <p:nvPr/>
            </p:nvSpPr>
            <p:spPr bwMode="auto">
              <a:xfrm>
                <a:off x="5035" y="861"/>
                <a:ext cx="151" cy="165"/>
              </a:xfrm>
              <a:custGeom>
                <a:avLst/>
                <a:gdLst>
                  <a:gd name="T0" fmla="*/ 14 w 302"/>
                  <a:gd name="T1" fmla="*/ 0 h 329"/>
                  <a:gd name="T2" fmla="*/ 14 w 302"/>
                  <a:gd name="T3" fmla="*/ 0 h 329"/>
                  <a:gd name="T4" fmla="*/ 15 w 302"/>
                  <a:gd name="T5" fmla="*/ 1 h 329"/>
                  <a:gd name="T6" fmla="*/ 15 w 302"/>
                  <a:gd name="T7" fmla="*/ 1 h 329"/>
                  <a:gd name="T8" fmla="*/ 15 w 302"/>
                  <a:gd name="T9" fmla="*/ 1 h 329"/>
                  <a:gd name="T10" fmla="*/ 17 w 302"/>
                  <a:gd name="T11" fmla="*/ 1 h 329"/>
                  <a:gd name="T12" fmla="*/ 17 w 302"/>
                  <a:gd name="T13" fmla="*/ 1 h 329"/>
                  <a:gd name="T14" fmla="*/ 17 w 302"/>
                  <a:gd name="T15" fmla="*/ 1 h 329"/>
                  <a:gd name="T16" fmla="*/ 18 w 302"/>
                  <a:gd name="T17" fmla="*/ 2 h 329"/>
                  <a:gd name="T18" fmla="*/ 18 w 302"/>
                  <a:gd name="T19" fmla="*/ 2 h 329"/>
                  <a:gd name="T20" fmla="*/ 18 w 302"/>
                  <a:gd name="T21" fmla="*/ 2 h 329"/>
                  <a:gd name="T22" fmla="*/ 19 w 302"/>
                  <a:gd name="T23" fmla="*/ 2 h 329"/>
                  <a:gd name="T24" fmla="*/ 19 w 302"/>
                  <a:gd name="T25" fmla="*/ 2 h 329"/>
                  <a:gd name="T26" fmla="*/ 18 w 302"/>
                  <a:gd name="T27" fmla="*/ 4 h 329"/>
                  <a:gd name="T28" fmla="*/ 18 w 302"/>
                  <a:gd name="T29" fmla="*/ 5 h 329"/>
                  <a:gd name="T30" fmla="*/ 17 w 302"/>
                  <a:gd name="T31" fmla="*/ 6 h 329"/>
                  <a:gd name="T32" fmla="*/ 17 w 302"/>
                  <a:gd name="T33" fmla="*/ 8 h 329"/>
                  <a:gd name="T34" fmla="*/ 17 w 302"/>
                  <a:gd name="T35" fmla="*/ 9 h 329"/>
                  <a:gd name="T36" fmla="*/ 15 w 302"/>
                  <a:gd name="T37" fmla="*/ 11 h 329"/>
                  <a:gd name="T38" fmla="*/ 15 w 302"/>
                  <a:gd name="T39" fmla="*/ 12 h 329"/>
                  <a:gd name="T40" fmla="*/ 15 w 302"/>
                  <a:gd name="T41" fmla="*/ 14 h 329"/>
                  <a:gd name="T42" fmla="*/ 14 w 302"/>
                  <a:gd name="T43" fmla="*/ 15 h 329"/>
                  <a:gd name="T44" fmla="*/ 14 w 302"/>
                  <a:gd name="T45" fmla="*/ 16 h 329"/>
                  <a:gd name="T46" fmla="*/ 13 w 302"/>
                  <a:gd name="T47" fmla="*/ 17 h 329"/>
                  <a:gd name="T48" fmla="*/ 12 w 302"/>
                  <a:gd name="T49" fmla="*/ 19 h 329"/>
                  <a:gd name="T50" fmla="*/ 11 w 302"/>
                  <a:gd name="T51" fmla="*/ 19 h 329"/>
                  <a:gd name="T52" fmla="*/ 9 w 302"/>
                  <a:gd name="T53" fmla="*/ 20 h 329"/>
                  <a:gd name="T54" fmla="*/ 8 w 302"/>
                  <a:gd name="T55" fmla="*/ 21 h 329"/>
                  <a:gd name="T56" fmla="*/ 5 w 302"/>
                  <a:gd name="T57" fmla="*/ 21 h 329"/>
                  <a:gd name="T58" fmla="*/ 5 w 302"/>
                  <a:gd name="T59" fmla="*/ 21 h 329"/>
                  <a:gd name="T60" fmla="*/ 5 w 302"/>
                  <a:gd name="T61" fmla="*/ 20 h 329"/>
                  <a:gd name="T62" fmla="*/ 5 w 302"/>
                  <a:gd name="T63" fmla="*/ 20 h 329"/>
                  <a:gd name="T64" fmla="*/ 3 w 302"/>
                  <a:gd name="T65" fmla="*/ 20 h 329"/>
                  <a:gd name="T66" fmla="*/ 3 w 302"/>
                  <a:gd name="T67" fmla="*/ 19 h 329"/>
                  <a:gd name="T68" fmla="*/ 2 w 302"/>
                  <a:gd name="T69" fmla="*/ 18 h 329"/>
                  <a:gd name="T70" fmla="*/ 2 w 302"/>
                  <a:gd name="T71" fmla="*/ 18 h 329"/>
                  <a:gd name="T72" fmla="*/ 1 w 302"/>
                  <a:gd name="T73" fmla="*/ 17 h 329"/>
                  <a:gd name="T74" fmla="*/ 1 w 302"/>
                  <a:gd name="T75" fmla="*/ 16 h 329"/>
                  <a:gd name="T76" fmla="*/ 1 w 302"/>
                  <a:gd name="T77" fmla="*/ 16 h 329"/>
                  <a:gd name="T78" fmla="*/ 1 w 302"/>
                  <a:gd name="T79" fmla="*/ 15 h 329"/>
                  <a:gd name="T80" fmla="*/ 1 w 302"/>
                  <a:gd name="T81" fmla="*/ 15 h 329"/>
                  <a:gd name="T82" fmla="*/ 1 w 302"/>
                  <a:gd name="T83" fmla="*/ 14 h 329"/>
                  <a:gd name="T84" fmla="*/ 0 w 302"/>
                  <a:gd name="T85" fmla="*/ 14 h 329"/>
                  <a:gd name="T86" fmla="*/ 0 w 302"/>
                  <a:gd name="T87" fmla="*/ 13 h 329"/>
                  <a:gd name="T88" fmla="*/ 1 w 302"/>
                  <a:gd name="T89" fmla="*/ 13 h 329"/>
                  <a:gd name="T90" fmla="*/ 2 w 302"/>
                  <a:gd name="T91" fmla="*/ 12 h 329"/>
                  <a:gd name="T92" fmla="*/ 5 w 302"/>
                  <a:gd name="T93" fmla="*/ 11 h 329"/>
                  <a:gd name="T94" fmla="*/ 6 w 302"/>
                  <a:gd name="T95" fmla="*/ 10 h 329"/>
                  <a:gd name="T96" fmla="*/ 7 w 302"/>
                  <a:gd name="T97" fmla="*/ 9 h 329"/>
                  <a:gd name="T98" fmla="*/ 9 w 302"/>
                  <a:gd name="T99" fmla="*/ 8 h 329"/>
                  <a:gd name="T100" fmla="*/ 9 w 302"/>
                  <a:gd name="T101" fmla="*/ 7 h 329"/>
                  <a:gd name="T102" fmla="*/ 9 w 302"/>
                  <a:gd name="T103" fmla="*/ 7 h 329"/>
                  <a:gd name="T104" fmla="*/ 9 w 302"/>
                  <a:gd name="T105" fmla="*/ 6 h 329"/>
                  <a:gd name="T106" fmla="*/ 10 w 302"/>
                  <a:gd name="T107" fmla="*/ 5 h 329"/>
                  <a:gd name="T108" fmla="*/ 10 w 302"/>
                  <a:gd name="T109" fmla="*/ 4 h 329"/>
                  <a:gd name="T110" fmla="*/ 10 w 302"/>
                  <a:gd name="T111" fmla="*/ 3 h 329"/>
                  <a:gd name="T112" fmla="*/ 11 w 302"/>
                  <a:gd name="T113" fmla="*/ 3 h 329"/>
                  <a:gd name="T114" fmla="*/ 11 w 302"/>
                  <a:gd name="T115" fmla="*/ 2 h 329"/>
                  <a:gd name="T116" fmla="*/ 12 w 302"/>
                  <a:gd name="T117" fmla="*/ 1 h 329"/>
                  <a:gd name="T118" fmla="*/ 13 w 302"/>
                  <a:gd name="T119" fmla="*/ 1 h 329"/>
                  <a:gd name="T120" fmla="*/ 14 w 302"/>
                  <a:gd name="T121" fmla="*/ 0 h 329"/>
                  <a:gd name="T122" fmla="*/ 14 w 302"/>
                  <a:gd name="T123" fmla="*/ 0 h 32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02"/>
                  <a:gd name="T187" fmla="*/ 0 h 329"/>
                  <a:gd name="T188" fmla="*/ 302 w 302"/>
                  <a:gd name="T189" fmla="*/ 329 h 32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02" h="329">
                    <a:moveTo>
                      <a:pt x="230" y="0"/>
                    </a:moveTo>
                    <a:lnTo>
                      <a:pt x="234" y="0"/>
                    </a:lnTo>
                    <a:lnTo>
                      <a:pt x="244" y="2"/>
                    </a:lnTo>
                    <a:lnTo>
                      <a:pt x="247" y="4"/>
                    </a:lnTo>
                    <a:lnTo>
                      <a:pt x="253" y="5"/>
                    </a:lnTo>
                    <a:lnTo>
                      <a:pt x="257" y="9"/>
                    </a:lnTo>
                    <a:lnTo>
                      <a:pt x="264" y="11"/>
                    </a:lnTo>
                    <a:lnTo>
                      <a:pt x="268" y="13"/>
                    </a:lnTo>
                    <a:lnTo>
                      <a:pt x="274" y="17"/>
                    </a:lnTo>
                    <a:lnTo>
                      <a:pt x="280" y="19"/>
                    </a:lnTo>
                    <a:lnTo>
                      <a:pt x="285" y="21"/>
                    </a:lnTo>
                    <a:lnTo>
                      <a:pt x="293" y="26"/>
                    </a:lnTo>
                    <a:lnTo>
                      <a:pt x="302" y="32"/>
                    </a:lnTo>
                    <a:lnTo>
                      <a:pt x="287" y="49"/>
                    </a:lnTo>
                    <a:lnTo>
                      <a:pt x="278" y="70"/>
                    </a:lnTo>
                    <a:lnTo>
                      <a:pt x="270" y="91"/>
                    </a:lnTo>
                    <a:lnTo>
                      <a:pt x="264" y="114"/>
                    </a:lnTo>
                    <a:lnTo>
                      <a:pt x="259" y="138"/>
                    </a:lnTo>
                    <a:lnTo>
                      <a:pt x="255" y="161"/>
                    </a:lnTo>
                    <a:lnTo>
                      <a:pt x="249" y="186"/>
                    </a:lnTo>
                    <a:lnTo>
                      <a:pt x="244" y="209"/>
                    </a:lnTo>
                    <a:lnTo>
                      <a:pt x="236" y="232"/>
                    </a:lnTo>
                    <a:lnTo>
                      <a:pt x="226" y="253"/>
                    </a:lnTo>
                    <a:lnTo>
                      <a:pt x="215" y="272"/>
                    </a:lnTo>
                    <a:lnTo>
                      <a:pt x="200" y="289"/>
                    </a:lnTo>
                    <a:lnTo>
                      <a:pt x="181" y="304"/>
                    </a:lnTo>
                    <a:lnTo>
                      <a:pt x="156" y="315"/>
                    </a:lnTo>
                    <a:lnTo>
                      <a:pt x="128" y="323"/>
                    </a:lnTo>
                    <a:lnTo>
                      <a:pt x="93" y="329"/>
                    </a:lnTo>
                    <a:lnTo>
                      <a:pt x="84" y="325"/>
                    </a:lnTo>
                    <a:lnTo>
                      <a:pt x="76" y="319"/>
                    </a:lnTo>
                    <a:lnTo>
                      <a:pt x="67" y="313"/>
                    </a:lnTo>
                    <a:lnTo>
                      <a:pt x="57" y="306"/>
                    </a:lnTo>
                    <a:lnTo>
                      <a:pt x="48" y="296"/>
                    </a:lnTo>
                    <a:lnTo>
                      <a:pt x="40" y="287"/>
                    </a:lnTo>
                    <a:lnTo>
                      <a:pt x="33" y="277"/>
                    </a:lnTo>
                    <a:lnTo>
                      <a:pt x="27" y="268"/>
                    </a:lnTo>
                    <a:lnTo>
                      <a:pt x="19" y="256"/>
                    </a:lnTo>
                    <a:lnTo>
                      <a:pt x="14" y="245"/>
                    </a:lnTo>
                    <a:lnTo>
                      <a:pt x="8" y="235"/>
                    </a:lnTo>
                    <a:lnTo>
                      <a:pt x="4" y="226"/>
                    </a:lnTo>
                    <a:lnTo>
                      <a:pt x="2" y="216"/>
                    </a:lnTo>
                    <a:lnTo>
                      <a:pt x="0" y="209"/>
                    </a:lnTo>
                    <a:lnTo>
                      <a:pt x="0" y="203"/>
                    </a:lnTo>
                    <a:lnTo>
                      <a:pt x="4" y="199"/>
                    </a:lnTo>
                    <a:lnTo>
                      <a:pt x="42" y="184"/>
                    </a:lnTo>
                    <a:lnTo>
                      <a:pt x="72" y="171"/>
                    </a:lnTo>
                    <a:lnTo>
                      <a:pt x="97" y="156"/>
                    </a:lnTo>
                    <a:lnTo>
                      <a:pt x="116" y="140"/>
                    </a:lnTo>
                    <a:lnTo>
                      <a:pt x="131" y="125"/>
                    </a:lnTo>
                    <a:lnTo>
                      <a:pt x="143" y="112"/>
                    </a:lnTo>
                    <a:lnTo>
                      <a:pt x="150" y="97"/>
                    </a:lnTo>
                    <a:lnTo>
                      <a:pt x="156" y="83"/>
                    </a:lnTo>
                    <a:lnTo>
                      <a:pt x="162" y="70"/>
                    </a:lnTo>
                    <a:lnTo>
                      <a:pt x="166" y="57"/>
                    </a:lnTo>
                    <a:lnTo>
                      <a:pt x="171" y="43"/>
                    </a:lnTo>
                    <a:lnTo>
                      <a:pt x="177" y="34"/>
                    </a:lnTo>
                    <a:lnTo>
                      <a:pt x="185" y="23"/>
                    </a:lnTo>
                    <a:lnTo>
                      <a:pt x="196" y="13"/>
                    </a:lnTo>
                    <a:lnTo>
                      <a:pt x="211" y="5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8" name="Freeform 78"/>
              <p:cNvSpPr>
                <a:spLocks noChangeAspect="1"/>
              </p:cNvSpPr>
              <p:nvPr/>
            </p:nvSpPr>
            <p:spPr bwMode="auto">
              <a:xfrm>
                <a:off x="5043" y="1088"/>
                <a:ext cx="113" cy="153"/>
              </a:xfrm>
              <a:custGeom>
                <a:avLst/>
                <a:gdLst>
                  <a:gd name="T0" fmla="*/ 5 w 227"/>
                  <a:gd name="T1" fmla="*/ 1 h 306"/>
                  <a:gd name="T2" fmla="*/ 5 w 227"/>
                  <a:gd name="T3" fmla="*/ 1 h 306"/>
                  <a:gd name="T4" fmla="*/ 5 w 227"/>
                  <a:gd name="T5" fmla="*/ 1 h 306"/>
                  <a:gd name="T6" fmla="*/ 6 w 227"/>
                  <a:gd name="T7" fmla="*/ 0 h 306"/>
                  <a:gd name="T8" fmla="*/ 7 w 227"/>
                  <a:gd name="T9" fmla="*/ 0 h 306"/>
                  <a:gd name="T10" fmla="*/ 8 w 227"/>
                  <a:gd name="T11" fmla="*/ 0 h 306"/>
                  <a:gd name="T12" fmla="*/ 9 w 227"/>
                  <a:gd name="T13" fmla="*/ 0 h 306"/>
                  <a:gd name="T14" fmla="*/ 10 w 227"/>
                  <a:gd name="T15" fmla="*/ 0 h 306"/>
                  <a:gd name="T16" fmla="*/ 10 w 227"/>
                  <a:gd name="T17" fmla="*/ 0 h 306"/>
                  <a:gd name="T18" fmla="*/ 11 w 227"/>
                  <a:gd name="T19" fmla="*/ 0 h 306"/>
                  <a:gd name="T20" fmla="*/ 12 w 227"/>
                  <a:gd name="T21" fmla="*/ 1 h 306"/>
                  <a:gd name="T22" fmla="*/ 13 w 227"/>
                  <a:gd name="T23" fmla="*/ 1 h 306"/>
                  <a:gd name="T24" fmla="*/ 13 w 227"/>
                  <a:gd name="T25" fmla="*/ 1 h 306"/>
                  <a:gd name="T26" fmla="*/ 13 w 227"/>
                  <a:gd name="T27" fmla="*/ 1 h 306"/>
                  <a:gd name="T28" fmla="*/ 14 w 227"/>
                  <a:gd name="T29" fmla="*/ 1 h 306"/>
                  <a:gd name="T30" fmla="*/ 14 w 227"/>
                  <a:gd name="T31" fmla="*/ 1 h 306"/>
                  <a:gd name="T32" fmla="*/ 14 w 227"/>
                  <a:gd name="T33" fmla="*/ 2 h 306"/>
                  <a:gd name="T34" fmla="*/ 13 w 227"/>
                  <a:gd name="T35" fmla="*/ 5 h 306"/>
                  <a:gd name="T36" fmla="*/ 12 w 227"/>
                  <a:gd name="T37" fmla="*/ 5 h 306"/>
                  <a:gd name="T38" fmla="*/ 11 w 227"/>
                  <a:gd name="T39" fmla="*/ 7 h 306"/>
                  <a:gd name="T40" fmla="*/ 10 w 227"/>
                  <a:gd name="T41" fmla="*/ 10 h 306"/>
                  <a:gd name="T42" fmla="*/ 10 w 227"/>
                  <a:gd name="T43" fmla="*/ 11 h 306"/>
                  <a:gd name="T44" fmla="*/ 9 w 227"/>
                  <a:gd name="T45" fmla="*/ 12 h 306"/>
                  <a:gd name="T46" fmla="*/ 8 w 227"/>
                  <a:gd name="T47" fmla="*/ 14 h 306"/>
                  <a:gd name="T48" fmla="*/ 7 w 227"/>
                  <a:gd name="T49" fmla="*/ 15 h 306"/>
                  <a:gd name="T50" fmla="*/ 6 w 227"/>
                  <a:gd name="T51" fmla="*/ 17 h 306"/>
                  <a:gd name="T52" fmla="*/ 5 w 227"/>
                  <a:gd name="T53" fmla="*/ 18 h 306"/>
                  <a:gd name="T54" fmla="*/ 4 w 227"/>
                  <a:gd name="T55" fmla="*/ 19 h 306"/>
                  <a:gd name="T56" fmla="*/ 3 w 227"/>
                  <a:gd name="T57" fmla="*/ 19 h 306"/>
                  <a:gd name="T58" fmla="*/ 2 w 227"/>
                  <a:gd name="T59" fmla="*/ 19 h 306"/>
                  <a:gd name="T60" fmla="*/ 1 w 227"/>
                  <a:gd name="T61" fmla="*/ 19 h 306"/>
                  <a:gd name="T62" fmla="*/ 0 w 227"/>
                  <a:gd name="T63" fmla="*/ 19 h 306"/>
                  <a:gd name="T64" fmla="*/ 0 w 227"/>
                  <a:gd name="T65" fmla="*/ 18 h 306"/>
                  <a:gd name="T66" fmla="*/ 0 w 227"/>
                  <a:gd name="T67" fmla="*/ 17 h 306"/>
                  <a:gd name="T68" fmla="*/ 0 w 227"/>
                  <a:gd name="T69" fmla="*/ 15 h 306"/>
                  <a:gd name="T70" fmla="*/ 0 w 227"/>
                  <a:gd name="T71" fmla="*/ 14 h 306"/>
                  <a:gd name="T72" fmla="*/ 0 w 227"/>
                  <a:gd name="T73" fmla="*/ 13 h 306"/>
                  <a:gd name="T74" fmla="*/ 0 w 227"/>
                  <a:gd name="T75" fmla="*/ 11 h 306"/>
                  <a:gd name="T76" fmla="*/ 0 w 227"/>
                  <a:gd name="T77" fmla="*/ 10 h 306"/>
                  <a:gd name="T78" fmla="*/ 1 w 227"/>
                  <a:gd name="T79" fmla="*/ 10 h 306"/>
                  <a:gd name="T80" fmla="*/ 1 w 227"/>
                  <a:gd name="T81" fmla="*/ 7 h 306"/>
                  <a:gd name="T82" fmla="*/ 1 w 227"/>
                  <a:gd name="T83" fmla="*/ 6 h 306"/>
                  <a:gd name="T84" fmla="*/ 2 w 227"/>
                  <a:gd name="T85" fmla="*/ 5 h 306"/>
                  <a:gd name="T86" fmla="*/ 2 w 227"/>
                  <a:gd name="T87" fmla="*/ 5 h 306"/>
                  <a:gd name="T88" fmla="*/ 3 w 227"/>
                  <a:gd name="T89" fmla="*/ 3 h 306"/>
                  <a:gd name="T90" fmla="*/ 3 w 227"/>
                  <a:gd name="T91" fmla="*/ 2 h 306"/>
                  <a:gd name="T92" fmla="*/ 3 w 227"/>
                  <a:gd name="T93" fmla="*/ 1 h 306"/>
                  <a:gd name="T94" fmla="*/ 4 w 227"/>
                  <a:gd name="T95" fmla="*/ 1 h 306"/>
                  <a:gd name="T96" fmla="*/ 5 w 227"/>
                  <a:gd name="T97" fmla="*/ 1 h 306"/>
                  <a:gd name="T98" fmla="*/ 5 w 227"/>
                  <a:gd name="T99" fmla="*/ 1 h 30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27"/>
                  <a:gd name="T151" fmla="*/ 0 h 306"/>
                  <a:gd name="T152" fmla="*/ 227 w 227"/>
                  <a:gd name="T153" fmla="*/ 306 h 30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27" h="306">
                    <a:moveTo>
                      <a:pt x="80" y="4"/>
                    </a:moveTo>
                    <a:lnTo>
                      <a:pt x="86" y="2"/>
                    </a:lnTo>
                    <a:lnTo>
                      <a:pt x="95" y="2"/>
                    </a:lnTo>
                    <a:lnTo>
                      <a:pt x="107" y="0"/>
                    </a:lnTo>
                    <a:lnTo>
                      <a:pt x="120" y="0"/>
                    </a:lnTo>
                    <a:lnTo>
                      <a:pt x="133" y="0"/>
                    </a:lnTo>
                    <a:lnTo>
                      <a:pt x="147" y="0"/>
                    </a:lnTo>
                    <a:lnTo>
                      <a:pt x="160" y="0"/>
                    </a:lnTo>
                    <a:lnTo>
                      <a:pt x="175" y="0"/>
                    </a:lnTo>
                    <a:lnTo>
                      <a:pt x="188" y="0"/>
                    </a:lnTo>
                    <a:lnTo>
                      <a:pt x="198" y="4"/>
                    </a:lnTo>
                    <a:lnTo>
                      <a:pt x="209" y="6"/>
                    </a:lnTo>
                    <a:lnTo>
                      <a:pt x="217" y="11"/>
                    </a:lnTo>
                    <a:lnTo>
                      <a:pt x="223" y="15"/>
                    </a:lnTo>
                    <a:lnTo>
                      <a:pt x="227" y="23"/>
                    </a:lnTo>
                    <a:lnTo>
                      <a:pt x="227" y="29"/>
                    </a:lnTo>
                    <a:lnTo>
                      <a:pt x="225" y="40"/>
                    </a:lnTo>
                    <a:lnTo>
                      <a:pt x="213" y="67"/>
                    </a:lnTo>
                    <a:lnTo>
                      <a:pt x="200" y="95"/>
                    </a:lnTo>
                    <a:lnTo>
                      <a:pt x="188" y="124"/>
                    </a:lnTo>
                    <a:lnTo>
                      <a:pt x="175" y="152"/>
                    </a:lnTo>
                    <a:lnTo>
                      <a:pt x="160" y="179"/>
                    </a:lnTo>
                    <a:lnTo>
                      <a:pt x="145" y="205"/>
                    </a:lnTo>
                    <a:lnTo>
                      <a:pt x="130" y="230"/>
                    </a:lnTo>
                    <a:lnTo>
                      <a:pt x="116" y="253"/>
                    </a:lnTo>
                    <a:lnTo>
                      <a:pt x="101" y="270"/>
                    </a:lnTo>
                    <a:lnTo>
                      <a:pt x="86" y="285"/>
                    </a:lnTo>
                    <a:lnTo>
                      <a:pt x="71" y="297"/>
                    </a:lnTo>
                    <a:lnTo>
                      <a:pt x="57" y="304"/>
                    </a:lnTo>
                    <a:lnTo>
                      <a:pt x="42" y="306"/>
                    </a:lnTo>
                    <a:lnTo>
                      <a:pt x="29" y="302"/>
                    </a:lnTo>
                    <a:lnTo>
                      <a:pt x="14" y="293"/>
                    </a:lnTo>
                    <a:lnTo>
                      <a:pt x="2" y="278"/>
                    </a:lnTo>
                    <a:lnTo>
                      <a:pt x="0" y="262"/>
                    </a:lnTo>
                    <a:lnTo>
                      <a:pt x="2" y="245"/>
                    </a:lnTo>
                    <a:lnTo>
                      <a:pt x="2" y="226"/>
                    </a:lnTo>
                    <a:lnTo>
                      <a:pt x="4" y="209"/>
                    </a:lnTo>
                    <a:lnTo>
                      <a:pt x="8" y="188"/>
                    </a:lnTo>
                    <a:lnTo>
                      <a:pt x="12" y="167"/>
                    </a:lnTo>
                    <a:lnTo>
                      <a:pt x="16" y="146"/>
                    </a:lnTo>
                    <a:lnTo>
                      <a:pt x="21" y="126"/>
                    </a:lnTo>
                    <a:lnTo>
                      <a:pt x="27" y="105"/>
                    </a:lnTo>
                    <a:lnTo>
                      <a:pt x="35" y="86"/>
                    </a:lnTo>
                    <a:lnTo>
                      <a:pt x="40" y="65"/>
                    </a:lnTo>
                    <a:lnTo>
                      <a:pt x="48" y="50"/>
                    </a:lnTo>
                    <a:lnTo>
                      <a:pt x="55" y="34"/>
                    </a:lnTo>
                    <a:lnTo>
                      <a:pt x="63" y="21"/>
                    </a:lnTo>
                    <a:lnTo>
                      <a:pt x="71" y="10"/>
                    </a:lnTo>
                    <a:lnTo>
                      <a:pt x="80" y="4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9" name="Freeform 79"/>
              <p:cNvSpPr>
                <a:spLocks noChangeAspect="1"/>
              </p:cNvSpPr>
              <p:nvPr/>
            </p:nvSpPr>
            <p:spPr bwMode="auto">
              <a:xfrm>
                <a:off x="4794" y="1185"/>
                <a:ext cx="153" cy="92"/>
              </a:xfrm>
              <a:custGeom>
                <a:avLst/>
                <a:gdLst>
                  <a:gd name="T0" fmla="*/ 10 w 306"/>
                  <a:gd name="T1" fmla="*/ 12 h 182"/>
                  <a:gd name="T2" fmla="*/ 12 w 306"/>
                  <a:gd name="T3" fmla="*/ 11 h 182"/>
                  <a:gd name="T4" fmla="*/ 14 w 306"/>
                  <a:gd name="T5" fmla="*/ 11 h 182"/>
                  <a:gd name="T6" fmla="*/ 15 w 306"/>
                  <a:gd name="T7" fmla="*/ 10 h 182"/>
                  <a:gd name="T8" fmla="*/ 17 w 306"/>
                  <a:gd name="T9" fmla="*/ 8 h 182"/>
                  <a:gd name="T10" fmla="*/ 18 w 306"/>
                  <a:gd name="T11" fmla="*/ 7 h 182"/>
                  <a:gd name="T12" fmla="*/ 19 w 306"/>
                  <a:gd name="T13" fmla="*/ 5 h 182"/>
                  <a:gd name="T14" fmla="*/ 19 w 306"/>
                  <a:gd name="T15" fmla="*/ 3 h 182"/>
                  <a:gd name="T16" fmla="*/ 19 w 306"/>
                  <a:gd name="T17" fmla="*/ 2 h 182"/>
                  <a:gd name="T18" fmla="*/ 19 w 306"/>
                  <a:gd name="T19" fmla="*/ 1 h 182"/>
                  <a:gd name="T20" fmla="*/ 19 w 306"/>
                  <a:gd name="T21" fmla="*/ 0 h 182"/>
                  <a:gd name="T22" fmla="*/ 18 w 306"/>
                  <a:gd name="T23" fmla="*/ 1 h 182"/>
                  <a:gd name="T24" fmla="*/ 17 w 306"/>
                  <a:gd name="T25" fmla="*/ 2 h 182"/>
                  <a:gd name="T26" fmla="*/ 14 w 306"/>
                  <a:gd name="T27" fmla="*/ 3 h 182"/>
                  <a:gd name="T28" fmla="*/ 13 w 306"/>
                  <a:gd name="T29" fmla="*/ 4 h 182"/>
                  <a:gd name="T30" fmla="*/ 11 w 306"/>
                  <a:gd name="T31" fmla="*/ 4 h 182"/>
                  <a:gd name="T32" fmla="*/ 10 w 306"/>
                  <a:gd name="T33" fmla="*/ 4 h 182"/>
                  <a:gd name="T34" fmla="*/ 7 w 306"/>
                  <a:gd name="T35" fmla="*/ 4 h 182"/>
                  <a:gd name="T36" fmla="*/ 5 w 306"/>
                  <a:gd name="T37" fmla="*/ 3 h 182"/>
                  <a:gd name="T38" fmla="*/ 3 w 306"/>
                  <a:gd name="T39" fmla="*/ 2 h 182"/>
                  <a:gd name="T40" fmla="*/ 2 w 306"/>
                  <a:gd name="T41" fmla="*/ 1 h 182"/>
                  <a:gd name="T42" fmla="*/ 1 w 306"/>
                  <a:gd name="T43" fmla="*/ 0 h 182"/>
                  <a:gd name="T44" fmla="*/ 1 w 306"/>
                  <a:gd name="T45" fmla="*/ 1 h 182"/>
                  <a:gd name="T46" fmla="*/ 0 w 306"/>
                  <a:gd name="T47" fmla="*/ 2 h 182"/>
                  <a:gd name="T48" fmla="*/ 0 w 306"/>
                  <a:gd name="T49" fmla="*/ 3 h 182"/>
                  <a:gd name="T50" fmla="*/ 1 w 306"/>
                  <a:gd name="T51" fmla="*/ 5 h 182"/>
                  <a:gd name="T52" fmla="*/ 1 w 306"/>
                  <a:gd name="T53" fmla="*/ 7 h 182"/>
                  <a:gd name="T54" fmla="*/ 2 w 306"/>
                  <a:gd name="T55" fmla="*/ 8 h 182"/>
                  <a:gd name="T56" fmla="*/ 3 w 306"/>
                  <a:gd name="T57" fmla="*/ 10 h 182"/>
                  <a:gd name="T58" fmla="*/ 5 w 306"/>
                  <a:gd name="T59" fmla="*/ 11 h 182"/>
                  <a:gd name="T60" fmla="*/ 6 w 306"/>
                  <a:gd name="T61" fmla="*/ 11 h 182"/>
                  <a:gd name="T62" fmla="*/ 9 w 306"/>
                  <a:gd name="T63" fmla="*/ 12 h 182"/>
                  <a:gd name="T64" fmla="*/ 10 w 306"/>
                  <a:gd name="T65" fmla="*/ 12 h 1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06"/>
                  <a:gd name="T100" fmla="*/ 0 h 182"/>
                  <a:gd name="T101" fmla="*/ 306 w 306"/>
                  <a:gd name="T102" fmla="*/ 182 h 1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06" h="182">
                    <a:moveTo>
                      <a:pt x="152" y="182"/>
                    </a:moveTo>
                    <a:lnTo>
                      <a:pt x="168" y="180"/>
                    </a:lnTo>
                    <a:lnTo>
                      <a:pt x="183" y="180"/>
                    </a:lnTo>
                    <a:lnTo>
                      <a:pt x="196" y="175"/>
                    </a:lnTo>
                    <a:lnTo>
                      <a:pt x="211" y="171"/>
                    </a:lnTo>
                    <a:lnTo>
                      <a:pt x="225" y="163"/>
                    </a:lnTo>
                    <a:lnTo>
                      <a:pt x="238" y="156"/>
                    </a:lnTo>
                    <a:lnTo>
                      <a:pt x="249" y="148"/>
                    </a:lnTo>
                    <a:lnTo>
                      <a:pt x="263" y="139"/>
                    </a:lnTo>
                    <a:lnTo>
                      <a:pt x="272" y="127"/>
                    </a:lnTo>
                    <a:lnTo>
                      <a:pt x="280" y="114"/>
                    </a:lnTo>
                    <a:lnTo>
                      <a:pt x="287" y="101"/>
                    </a:lnTo>
                    <a:lnTo>
                      <a:pt x="295" y="89"/>
                    </a:lnTo>
                    <a:lnTo>
                      <a:pt x="299" y="74"/>
                    </a:lnTo>
                    <a:lnTo>
                      <a:pt x="304" y="61"/>
                    </a:lnTo>
                    <a:lnTo>
                      <a:pt x="304" y="45"/>
                    </a:lnTo>
                    <a:lnTo>
                      <a:pt x="306" y="30"/>
                    </a:lnTo>
                    <a:lnTo>
                      <a:pt x="304" y="17"/>
                    </a:lnTo>
                    <a:lnTo>
                      <a:pt x="304" y="7"/>
                    </a:lnTo>
                    <a:lnTo>
                      <a:pt x="301" y="2"/>
                    </a:lnTo>
                    <a:lnTo>
                      <a:pt x="297" y="0"/>
                    </a:lnTo>
                    <a:lnTo>
                      <a:pt x="291" y="0"/>
                    </a:lnTo>
                    <a:lnTo>
                      <a:pt x="284" y="4"/>
                    </a:lnTo>
                    <a:lnTo>
                      <a:pt x="276" y="9"/>
                    </a:lnTo>
                    <a:lnTo>
                      <a:pt x="268" y="17"/>
                    </a:lnTo>
                    <a:lnTo>
                      <a:pt x="257" y="23"/>
                    </a:lnTo>
                    <a:lnTo>
                      <a:pt x="245" y="30"/>
                    </a:lnTo>
                    <a:lnTo>
                      <a:pt x="234" y="38"/>
                    </a:lnTo>
                    <a:lnTo>
                      <a:pt x="223" y="47"/>
                    </a:lnTo>
                    <a:lnTo>
                      <a:pt x="209" y="53"/>
                    </a:lnTo>
                    <a:lnTo>
                      <a:pt x="196" y="59"/>
                    </a:lnTo>
                    <a:lnTo>
                      <a:pt x="181" y="63"/>
                    </a:lnTo>
                    <a:lnTo>
                      <a:pt x="166" y="64"/>
                    </a:lnTo>
                    <a:lnTo>
                      <a:pt x="150" y="63"/>
                    </a:lnTo>
                    <a:lnTo>
                      <a:pt x="133" y="59"/>
                    </a:lnTo>
                    <a:lnTo>
                      <a:pt x="118" y="53"/>
                    </a:lnTo>
                    <a:lnTo>
                      <a:pt x="103" y="47"/>
                    </a:lnTo>
                    <a:lnTo>
                      <a:pt x="88" y="38"/>
                    </a:lnTo>
                    <a:lnTo>
                      <a:pt x="76" y="30"/>
                    </a:lnTo>
                    <a:lnTo>
                      <a:pt x="61" y="23"/>
                    </a:lnTo>
                    <a:lnTo>
                      <a:pt x="50" y="17"/>
                    </a:lnTo>
                    <a:lnTo>
                      <a:pt x="38" y="9"/>
                    </a:lnTo>
                    <a:lnTo>
                      <a:pt x="29" y="4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2" y="7"/>
                    </a:lnTo>
                    <a:lnTo>
                      <a:pt x="0" y="17"/>
                    </a:lnTo>
                    <a:lnTo>
                      <a:pt x="0" y="30"/>
                    </a:lnTo>
                    <a:lnTo>
                      <a:pt x="0" y="45"/>
                    </a:lnTo>
                    <a:lnTo>
                      <a:pt x="2" y="61"/>
                    </a:lnTo>
                    <a:lnTo>
                      <a:pt x="6" y="74"/>
                    </a:lnTo>
                    <a:lnTo>
                      <a:pt x="12" y="89"/>
                    </a:lnTo>
                    <a:lnTo>
                      <a:pt x="17" y="101"/>
                    </a:lnTo>
                    <a:lnTo>
                      <a:pt x="25" y="114"/>
                    </a:lnTo>
                    <a:lnTo>
                      <a:pt x="35" y="127"/>
                    </a:lnTo>
                    <a:lnTo>
                      <a:pt x="44" y="139"/>
                    </a:lnTo>
                    <a:lnTo>
                      <a:pt x="55" y="148"/>
                    </a:lnTo>
                    <a:lnTo>
                      <a:pt x="67" y="156"/>
                    </a:lnTo>
                    <a:lnTo>
                      <a:pt x="78" y="163"/>
                    </a:lnTo>
                    <a:lnTo>
                      <a:pt x="93" y="171"/>
                    </a:lnTo>
                    <a:lnTo>
                      <a:pt x="105" y="175"/>
                    </a:lnTo>
                    <a:lnTo>
                      <a:pt x="120" y="180"/>
                    </a:lnTo>
                    <a:lnTo>
                      <a:pt x="137" y="180"/>
                    </a:lnTo>
                    <a:lnTo>
                      <a:pt x="152" y="182"/>
                    </a:lnTo>
                    <a:close/>
                  </a:path>
                </a:pathLst>
              </a:custGeom>
              <a:solidFill>
                <a:srgbClr val="97D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0" name="Freeform 80"/>
              <p:cNvSpPr>
                <a:spLocks noChangeAspect="1"/>
              </p:cNvSpPr>
              <p:nvPr/>
            </p:nvSpPr>
            <p:spPr bwMode="auto">
              <a:xfrm>
                <a:off x="4840" y="893"/>
                <a:ext cx="104" cy="150"/>
              </a:xfrm>
              <a:custGeom>
                <a:avLst/>
                <a:gdLst>
                  <a:gd name="T0" fmla="*/ 4 w 209"/>
                  <a:gd name="T1" fmla="*/ 18 h 301"/>
                  <a:gd name="T2" fmla="*/ 6 w 209"/>
                  <a:gd name="T3" fmla="*/ 18 h 301"/>
                  <a:gd name="T4" fmla="*/ 8 w 209"/>
                  <a:gd name="T5" fmla="*/ 17 h 301"/>
                  <a:gd name="T6" fmla="*/ 9 w 209"/>
                  <a:gd name="T7" fmla="*/ 16 h 301"/>
                  <a:gd name="T8" fmla="*/ 10 w 209"/>
                  <a:gd name="T9" fmla="*/ 15 h 301"/>
                  <a:gd name="T10" fmla="*/ 11 w 209"/>
                  <a:gd name="T11" fmla="*/ 14 h 301"/>
                  <a:gd name="T12" fmla="*/ 12 w 209"/>
                  <a:gd name="T13" fmla="*/ 12 h 301"/>
                  <a:gd name="T14" fmla="*/ 12 w 209"/>
                  <a:gd name="T15" fmla="*/ 10 h 301"/>
                  <a:gd name="T16" fmla="*/ 12 w 209"/>
                  <a:gd name="T17" fmla="*/ 8 h 301"/>
                  <a:gd name="T18" fmla="*/ 12 w 209"/>
                  <a:gd name="T19" fmla="*/ 6 h 301"/>
                  <a:gd name="T20" fmla="*/ 11 w 209"/>
                  <a:gd name="T21" fmla="*/ 5 h 301"/>
                  <a:gd name="T22" fmla="*/ 10 w 209"/>
                  <a:gd name="T23" fmla="*/ 3 h 301"/>
                  <a:gd name="T24" fmla="*/ 8 w 209"/>
                  <a:gd name="T25" fmla="*/ 2 h 301"/>
                  <a:gd name="T26" fmla="*/ 6 w 209"/>
                  <a:gd name="T27" fmla="*/ 1 h 301"/>
                  <a:gd name="T28" fmla="*/ 4 w 209"/>
                  <a:gd name="T29" fmla="*/ 0 h 301"/>
                  <a:gd name="T30" fmla="*/ 2 w 209"/>
                  <a:gd name="T31" fmla="*/ 0 h 301"/>
                  <a:gd name="T32" fmla="*/ 0 w 209"/>
                  <a:gd name="T33" fmla="*/ 0 h 301"/>
                  <a:gd name="T34" fmla="*/ 0 w 209"/>
                  <a:gd name="T35" fmla="*/ 0 h 301"/>
                  <a:gd name="T36" fmla="*/ 0 w 209"/>
                  <a:gd name="T37" fmla="*/ 1 h 301"/>
                  <a:gd name="T38" fmla="*/ 0 w 209"/>
                  <a:gd name="T39" fmla="*/ 2 h 301"/>
                  <a:gd name="T40" fmla="*/ 2 w 209"/>
                  <a:gd name="T41" fmla="*/ 4 h 301"/>
                  <a:gd name="T42" fmla="*/ 3 w 209"/>
                  <a:gd name="T43" fmla="*/ 5 h 301"/>
                  <a:gd name="T44" fmla="*/ 4 w 209"/>
                  <a:gd name="T45" fmla="*/ 7 h 301"/>
                  <a:gd name="T46" fmla="*/ 4 w 209"/>
                  <a:gd name="T47" fmla="*/ 9 h 301"/>
                  <a:gd name="T48" fmla="*/ 4 w 209"/>
                  <a:gd name="T49" fmla="*/ 11 h 301"/>
                  <a:gd name="T50" fmla="*/ 4 w 209"/>
                  <a:gd name="T51" fmla="*/ 13 h 301"/>
                  <a:gd name="T52" fmla="*/ 3 w 209"/>
                  <a:gd name="T53" fmla="*/ 14 h 301"/>
                  <a:gd name="T54" fmla="*/ 2 w 209"/>
                  <a:gd name="T55" fmla="*/ 16 h 301"/>
                  <a:gd name="T56" fmla="*/ 2 w 209"/>
                  <a:gd name="T57" fmla="*/ 17 h 301"/>
                  <a:gd name="T58" fmla="*/ 1 w 209"/>
                  <a:gd name="T59" fmla="*/ 17 h 301"/>
                  <a:gd name="T60" fmla="*/ 2 w 209"/>
                  <a:gd name="T61" fmla="*/ 18 h 301"/>
                  <a:gd name="T62" fmla="*/ 3 w 209"/>
                  <a:gd name="T63" fmla="*/ 18 h 301"/>
                  <a:gd name="T64" fmla="*/ 3 w 209"/>
                  <a:gd name="T65" fmla="*/ 18 h 30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9"/>
                  <a:gd name="T100" fmla="*/ 0 h 301"/>
                  <a:gd name="T101" fmla="*/ 209 w 209"/>
                  <a:gd name="T102" fmla="*/ 301 h 30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9" h="301">
                    <a:moveTo>
                      <a:pt x="62" y="301"/>
                    </a:moveTo>
                    <a:lnTo>
                      <a:pt x="77" y="299"/>
                    </a:lnTo>
                    <a:lnTo>
                      <a:pt x="93" y="297"/>
                    </a:lnTo>
                    <a:lnTo>
                      <a:pt x="106" y="295"/>
                    </a:lnTo>
                    <a:lnTo>
                      <a:pt x="119" y="289"/>
                    </a:lnTo>
                    <a:lnTo>
                      <a:pt x="133" y="284"/>
                    </a:lnTo>
                    <a:lnTo>
                      <a:pt x="144" y="276"/>
                    </a:lnTo>
                    <a:lnTo>
                      <a:pt x="155" y="268"/>
                    </a:lnTo>
                    <a:lnTo>
                      <a:pt x="167" y="259"/>
                    </a:lnTo>
                    <a:lnTo>
                      <a:pt x="174" y="248"/>
                    </a:lnTo>
                    <a:lnTo>
                      <a:pt x="184" y="238"/>
                    </a:lnTo>
                    <a:lnTo>
                      <a:pt x="190" y="225"/>
                    </a:lnTo>
                    <a:lnTo>
                      <a:pt x="197" y="213"/>
                    </a:lnTo>
                    <a:lnTo>
                      <a:pt x="201" y="198"/>
                    </a:lnTo>
                    <a:lnTo>
                      <a:pt x="205" y="185"/>
                    </a:lnTo>
                    <a:lnTo>
                      <a:pt x="207" y="170"/>
                    </a:lnTo>
                    <a:lnTo>
                      <a:pt x="209" y="156"/>
                    </a:lnTo>
                    <a:lnTo>
                      <a:pt x="207" y="139"/>
                    </a:lnTo>
                    <a:lnTo>
                      <a:pt x="203" y="124"/>
                    </a:lnTo>
                    <a:lnTo>
                      <a:pt x="199" y="109"/>
                    </a:lnTo>
                    <a:lnTo>
                      <a:pt x="192" y="95"/>
                    </a:lnTo>
                    <a:lnTo>
                      <a:pt x="182" y="82"/>
                    </a:lnTo>
                    <a:lnTo>
                      <a:pt x="173" y="69"/>
                    </a:lnTo>
                    <a:lnTo>
                      <a:pt x="161" y="57"/>
                    </a:lnTo>
                    <a:lnTo>
                      <a:pt x="150" y="46"/>
                    </a:lnTo>
                    <a:lnTo>
                      <a:pt x="134" y="35"/>
                    </a:lnTo>
                    <a:lnTo>
                      <a:pt x="121" y="27"/>
                    </a:lnTo>
                    <a:lnTo>
                      <a:pt x="104" y="18"/>
                    </a:lnTo>
                    <a:lnTo>
                      <a:pt x="91" y="12"/>
                    </a:lnTo>
                    <a:lnTo>
                      <a:pt x="74" y="6"/>
                    </a:lnTo>
                    <a:lnTo>
                      <a:pt x="58" y="2"/>
                    </a:lnTo>
                    <a:lnTo>
                      <a:pt x="43" y="0"/>
                    </a:lnTo>
                    <a:lnTo>
                      <a:pt x="26" y="0"/>
                    </a:lnTo>
                    <a:lnTo>
                      <a:pt x="13" y="0"/>
                    </a:lnTo>
                    <a:lnTo>
                      <a:pt x="3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1" y="21"/>
                    </a:lnTo>
                    <a:lnTo>
                      <a:pt x="7" y="31"/>
                    </a:lnTo>
                    <a:lnTo>
                      <a:pt x="13" y="42"/>
                    </a:lnTo>
                    <a:lnTo>
                      <a:pt x="22" y="54"/>
                    </a:lnTo>
                    <a:lnTo>
                      <a:pt x="32" y="67"/>
                    </a:lnTo>
                    <a:lnTo>
                      <a:pt x="41" y="78"/>
                    </a:lnTo>
                    <a:lnTo>
                      <a:pt x="51" y="94"/>
                    </a:lnTo>
                    <a:lnTo>
                      <a:pt x="60" y="109"/>
                    </a:lnTo>
                    <a:lnTo>
                      <a:pt x="68" y="122"/>
                    </a:lnTo>
                    <a:lnTo>
                      <a:pt x="74" y="137"/>
                    </a:lnTo>
                    <a:lnTo>
                      <a:pt x="79" y="154"/>
                    </a:lnTo>
                    <a:lnTo>
                      <a:pt x="81" y="170"/>
                    </a:lnTo>
                    <a:lnTo>
                      <a:pt x="79" y="185"/>
                    </a:lnTo>
                    <a:lnTo>
                      <a:pt x="76" y="198"/>
                    </a:lnTo>
                    <a:lnTo>
                      <a:pt x="70" y="211"/>
                    </a:lnTo>
                    <a:lnTo>
                      <a:pt x="64" y="225"/>
                    </a:lnTo>
                    <a:lnTo>
                      <a:pt x="58" y="236"/>
                    </a:lnTo>
                    <a:lnTo>
                      <a:pt x="53" y="248"/>
                    </a:lnTo>
                    <a:lnTo>
                      <a:pt x="45" y="257"/>
                    </a:lnTo>
                    <a:lnTo>
                      <a:pt x="39" y="267"/>
                    </a:lnTo>
                    <a:lnTo>
                      <a:pt x="34" y="274"/>
                    </a:lnTo>
                    <a:lnTo>
                      <a:pt x="30" y="282"/>
                    </a:lnTo>
                    <a:lnTo>
                      <a:pt x="28" y="287"/>
                    </a:lnTo>
                    <a:lnTo>
                      <a:pt x="30" y="291"/>
                    </a:lnTo>
                    <a:lnTo>
                      <a:pt x="32" y="295"/>
                    </a:lnTo>
                    <a:lnTo>
                      <a:pt x="39" y="299"/>
                    </a:lnTo>
                    <a:lnTo>
                      <a:pt x="49" y="301"/>
                    </a:lnTo>
                    <a:lnTo>
                      <a:pt x="62" y="30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1" name="Freeform 81"/>
              <p:cNvSpPr>
                <a:spLocks noChangeAspect="1"/>
              </p:cNvSpPr>
              <p:nvPr/>
            </p:nvSpPr>
            <p:spPr bwMode="auto">
              <a:xfrm>
                <a:off x="4781" y="712"/>
                <a:ext cx="150" cy="94"/>
              </a:xfrm>
              <a:custGeom>
                <a:avLst/>
                <a:gdLst>
                  <a:gd name="T0" fmla="*/ 10 w 300"/>
                  <a:gd name="T1" fmla="*/ 12 h 188"/>
                  <a:gd name="T2" fmla="*/ 12 w 300"/>
                  <a:gd name="T3" fmla="*/ 12 h 188"/>
                  <a:gd name="T4" fmla="*/ 13 w 300"/>
                  <a:gd name="T5" fmla="*/ 11 h 188"/>
                  <a:gd name="T6" fmla="*/ 15 w 300"/>
                  <a:gd name="T7" fmla="*/ 10 h 188"/>
                  <a:gd name="T8" fmla="*/ 17 w 300"/>
                  <a:gd name="T9" fmla="*/ 9 h 188"/>
                  <a:gd name="T10" fmla="*/ 18 w 300"/>
                  <a:gd name="T11" fmla="*/ 6 h 188"/>
                  <a:gd name="T12" fmla="*/ 19 w 300"/>
                  <a:gd name="T13" fmla="*/ 6 h 188"/>
                  <a:gd name="T14" fmla="*/ 19 w 300"/>
                  <a:gd name="T15" fmla="*/ 3 h 188"/>
                  <a:gd name="T16" fmla="*/ 19 w 300"/>
                  <a:gd name="T17" fmla="*/ 1 h 188"/>
                  <a:gd name="T18" fmla="*/ 19 w 300"/>
                  <a:gd name="T19" fmla="*/ 1 h 188"/>
                  <a:gd name="T20" fmla="*/ 18 w 300"/>
                  <a:gd name="T21" fmla="*/ 0 h 188"/>
                  <a:gd name="T22" fmla="*/ 18 w 300"/>
                  <a:gd name="T23" fmla="*/ 1 h 188"/>
                  <a:gd name="T24" fmla="*/ 17 w 300"/>
                  <a:gd name="T25" fmla="*/ 1 h 188"/>
                  <a:gd name="T26" fmla="*/ 15 w 300"/>
                  <a:gd name="T27" fmla="*/ 1 h 188"/>
                  <a:gd name="T28" fmla="*/ 13 w 300"/>
                  <a:gd name="T29" fmla="*/ 1 h 188"/>
                  <a:gd name="T30" fmla="*/ 11 w 300"/>
                  <a:gd name="T31" fmla="*/ 3 h 188"/>
                  <a:gd name="T32" fmla="*/ 9 w 300"/>
                  <a:gd name="T33" fmla="*/ 3 h 188"/>
                  <a:gd name="T34" fmla="*/ 7 w 300"/>
                  <a:gd name="T35" fmla="*/ 1 h 188"/>
                  <a:gd name="T36" fmla="*/ 5 w 300"/>
                  <a:gd name="T37" fmla="*/ 1 h 188"/>
                  <a:gd name="T38" fmla="*/ 5 w 300"/>
                  <a:gd name="T39" fmla="*/ 1 h 188"/>
                  <a:gd name="T40" fmla="*/ 2 w 300"/>
                  <a:gd name="T41" fmla="*/ 1 h 188"/>
                  <a:gd name="T42" fmla="*/ 1 w 300"/>
                  <a:gd name="T43" fmla="*/ 0 h 188"/>
                  <a:gd name="T44" fmla="*/ 1 w 300"/>
                  <a:gd name="T45" fmla="*/ 1 h 188"/>
                  <a:gd name="T46" fmla="*/ 0 w 300"/>
                  <a:gd name="T47" fmla="*/ 1 h 188"/>
                  <a:gd name="T48" fmla="*/ 0 w 300"/>
                  <a:gd name="T49" fmla="*/ 3 h 188"/>
                  <a:gd name="T50" fmla="*/ 1 w 300"/>
                  <a:gd name="T51" fmla="*/ 6 h 188"/>
                  <a:gd name="T52" fmla="*/ 1 w 300"/>
                  <a:gd name="T53" fmla="*/ 6 h 188"/>
                  <a:gd name="T54" fmla="*/ 2 w 300"/>
                  <a:gd name="T55" fmla="*/ 9 h 188"/>
                  <a:gd name="T56" fmla="*/ 3 w 300"/>
                  <a:gd name="T57" fmla="*/ 10 h 188"/>
                  <a:gd name="T58" fmla="*/ 5 w 300"/>
                  <a:gd name="T59" fmla="*/ 11 h 188"/>
                  <a:gd name="T60" fmla="*/ 6 w 300"/>
                  <a:gd name="T61" fmla="*/ 12 h 188"/>
                  <a:gd name="T62" fmla="*/ 9 w 300"/>
                  <a:gd name="T63" fmla="*/ 12 h 188"/>
                  <a:gd name="T64" fmla="*/ 9 w 300"/>
                  <a:gd name="T65" fmla="*/ 12 h 1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00"/>
                  <a:gd name="T100" fmla="*/ 0 h 188"/>
                  <a:gd name="T101" fmla="*/ 300 w 300"/>
                  <a:gd name="T102" fmla="*/ 188 h 1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00" h="188">
                    <a:moveTo>
                      <a:pt x="152" y="188"/>
                    </a:moveTo>
                    <a:lnTo>
                      <a:pt x="165" y="187"/>
                    </a:lnTo>
                    <a:lnTo>
                      <a:pt x="180" y="185"/>
                    </a:lnTo>
                    <a:lnTo>
                      <a:pt x="194" y="181"/>
                    </a:lnTo>
                    <a:lnTo>
                      <a:pt x="209" y="177"/>
                    </a:lnTo>
                    <a:lnTo>
                      <a:pt x="220" y="169"/>
                    </a:lnTo>
                    <a:lnTo>
                      <a:pt x="233" y="162"/>
                    </a:lnTo>
                    <a:lnTo>
                      <a:pt x="245" y="152"/>
                    </a:lnTo>
                    <a:lnTo>
                      <a:pt x="256" y="143"/>
                    </a:lnTo>
                    <a:lnTo>
                      <a:pt x="266" y="131"/>
                    </a:lnTo>
                    <a:lnTo>
                      <a:pt x="273" y="120"/>
                    </a:lnTo>
                    <a:lnTo>
                      <a:pt x="281" y="109"/>
                    </a:lnTo>
                    <a:lnTo>
                      <a:pt x="289" y="95"/>
                    </a:lnTo>
                    <a:lnTo>
                      <a:pt x="292" y="82"/>
                    </a:lnTo>
                    <a:lnTo>
                      <a:pt x="296" y="69"/>
                    </a:lnTo>
                    <a:lnTo>
                      <a:pt x="298" y="53"/>
                    </a:lnTo>
                    <a:lnTo>
                      <a:pt x="300" y="40"/>
                    </a:lnTo>
                    <a:lnTo>
                      <a:pt x="298" y="25"/>
                    </a:lnTo>
                    <a:lnTo>
                      <a:pt x="298" y="15"/>
                    </a:lnTo>
                    <a:lnTo>
                      <a:pt x="294" y="8"/>
                    </a:lnTo>
                    <a:lnTo>
                      <a:pt x="292" y="4"/>
                    </a:lnTo>
                    <a:lnTo>
                      <a:pt x="287" y="0"/>
                    </a:lnTo>
                    <a:lnTo>
                      <a:pt x="281" y="2"/>
                    </a:lnTo>
                    <a:lnTo>
                      <a:pt x="275" y="4"/>
                    </a:lnTo>
                    <a:lnTo>
                      <a:pt x="270" y="8"/>
                    </a:lnTo>
                    <a:lnTo>
                      <a:pt x="260" y="12"/>
                    </a:lnTo>
                    <a:lnTo>
                      <a:pt x="251" y="17"/>
                    </a:lnTo>
                    <a:lnTo>
                      <a:pt x="241" y="21"/>
                    </a:lnTo>
                    <a:lnTo>
                      <a:pt x="230" y="27"/>
                    </a:lnTo>
                    <a:lnTo>
                      <a:pt x="216" y="31"/>
                    </a:lnTo>
                    <a:lnTo>
                      <a:pt x="203" y="36"/>
                    </a:lnTo>
                    <a:lnTo>
                      <a:pt x="190" y="38"/>
                    </a:lnTo>
                    <a:lnTo>
                      <a:pt x="175" y="40"/>
                    </a:lnTo>
                    <a:lnTo>
                      <a:pt x="159" y="38"/>
                    </a:lnTo>
                    <a:lnTo>
                      <a:pt x="142" y="36"/>
                    </a:lnTo>
                    <a:lnTo>
                      <a:pt x="127" y="31"/>
                    </a:lnTo>
                    <a:lnTo>
                      <a:pt x="112" y="27"/>
                    </a:lnTo>
                    <a:lnTo>
                      <a:pt x="95" y="21"/>
                    </a:lnTo>
                    <a:lnTo>
                      <a:pt x="81" y="17"/>
                    </a:lnTo>
                    <a:lnTo>
                      <a:pt x="68" y="12"/>
                    </a:lnTo>
                    <a:lnTo>
                      <a:pt x="55" y="8"/>
                    </a:lnTo>
                    <a:lnTo>
                      <a:pt x="43" y="4"/>
                    </a:lnTo>
                    <a:lnTo>
                      <a:pt x="32" y="2"/>
                    </a:lnTo>
                    <a:lnTo>
                      <a:pt x="22" y="0"/>
                    </a:lnTo>
                    <a:lnTo>
                      <a:pt x="15" y="4"/>
                    </a:lnTo>
                    <a:lnTo>
                      <a:pt x="7" y="8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0" y="40"/>
                    </a:lnTo>
                    <a:lnTo>
                      <a:pt x="0" y="53"/>
                    </a:lnTo>
                    <a:lnTo>
                      <a:pt x="2" y="69"/>
                    </a:lnTo>
                    <a:lnTo>
                      <a:pt x="5" y="82"/>
                    </a:lnTo>
                    <a:lnTo>
                      <a:pt x="11" y="95"/>
                    </a:lnTo>
                    <a:lnTo>
                      <a:pt x="17" y="109"/>
                    </a:lnTo>
                    <a:lnTo>
                      <a:pt x="24" y="120"/>
                    </a:lnTo>
                    <a:lnTo>
                      <a:pt x="34" y="131"/>
                    </a:lnTo>
                    <a:lnTo>
                      <a:pt x="43" y="143"/>
                    </a:lnTo>
                    <a:lnTo>
                      <a:pt x="53" y="152"/>
                    </a:lnTo>
                    <a:lnTo>
                      <a:pt x="66" y="162"/>
                    </a:lnTo>
                    <a:lnTo>
                      <a:pt x="78" y="169"/>
                    </a:lnTo>
                    <a:lnTo>
                      <a:pt x="93" y="177"/>
                    </a:lnTo>
                    <a:lnTo>
                      <a:pt x="104" y="181"/>
                    </a:lnTo>
                    <a:lnTo>
                      <a:pt x="119" y="185"/>
                    </a:lnTo>
                    <a:lnTo>
                      <a:pt x="135" y="187"/>
                    </a:lnTo>
                    <a:lnTo>
                      <a:pt x="152" y="18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2" name="Freeform 82"/>
              <p:cNvSpPr>
                <a:spLocks noChangeAspect="1"/>
              </p:cNvSpPr>
              <p:nvPr/>
            </p:nvSpPr>
            <p:spPr bwMode="auto">
              <a:xfrm>
                <a:off x="4678" y="565"/>
                <a:ext cx="33" cy="730"/>
              </a:xfrm>
              <a:custGeom>
                <a:avLst/>
                <a:gdLst>
                  <a:gd name="T0" fmla="*/ 3 w 65"/>
                  <a:gd name="T1" fmla="*/ 2 h 1459"/>
                  <a:gd name="T2" fmla="*/ 4 w 65"/>
                  <a:gd name="T3" fmla="*/ 5 h 1459"/>
                  <a:gd name="T4" fmla="*/ 4 w 65"/>
                  <a:gd name="T5" fmla="*/ 9 h 1459"/>
                  <a:gd name="T6" fmla="*/ 4 w 65"/>
                  <a:gd name="T7" fmla="*/ 13 h 1459"/>
                  <a:gd name="T8" fmla="*/ 4 w 65"/>
                  <a:gd name="T9" fmla="*/ 17 h 1459"/>
                  <a:gd name="T10" fmla="*/ 4 w 65"/>
                  <a:gd name="T11" fmla="*/ 21 h 1459"/>
                  <a:gd name="T12" fmla="*/ 4 w 65"/>
                  <a:gd name="T13" fmla="*/ 25 h 1459"/>
                  <a:gd name="T14" fmla="*/ 4 w 65"/>
                  <a:gd name="T15" fmla="*/ 29 h 1459"/>
                  <a:gd name="T16" fmla="*/ 4 w 65"/>
                  <a:gd name="T17" fmla="*/ 34 h 1459"/>
                  <a:gd name="T18" fmla="*/ 3 w 65"/>
                  <a:gd name="T19" fmla="*/ 41 h 1459"/>
                  <a:gd name="T20" fmla="*/ 3 w 65"/>
                  <a:gd name="T21" fmla="*/ 49 h 1459"/>
                  <a:gd name="T22" fmla="*/ 3 w 65"/>
                  <a:gd name="T23" fmla="*/ 56 h 1459"/>
                  <a:gd name="T24" fmla="*/ 3 w 65"/>
                  <a:gd name="T25" fmla="*/ 64 h 1459"/>
                  <a:gd name="T26" fmla="*/ 4 w 65"/>
                  <a:gd name="T27" fmla="*/ 71 h 1459"/>
                  <a:gd name="T28" fmla="*/ 4 w 65"/>
                  <a:gd name="T29" fmla="*/ 78 h 1459"/>
                  <a:gd name="T30" fmla="*/ 4 w 65"/>
                  <a:gd name="T31" fmla="*/ 86 h 1459"/>
                  <a:gd name="T32" fmla="*/ 4 w 65"/>
                  <a:gd name="T33" fmla="*/ 89 h 1459"/>
                  <a:gd name="T34" fmla="*/ 4 w 65"/>
                  <a:gd name="T35" fmla="*/ 90 h 1459"/>
                  <a:gd name="T36" fmla="*/ 3 w 65"/>
                  <a:gd name="T37" fmla="*/ 91 h 1459"/>
                  <a:gd name="T38" fmla="*/ 3 w 65"/>
                  <a:gd name="T39" fmla="*/ 91 h 1459"/>
                  <a:gd name="T40" fmla="*/ 2 w 65"/>
                  <a:gd name="T41" fmla="*/ 90 h 1459"/>
                  <a:gd name="T42" fmla="*/ 1 w 65"/>
                  <a:gd name="T43" fmla="*/ 86 h 1459"/>
                  <a:gd name="T44" fmla="*/ 0 w 65"/>
                  <a:gd name="T45" fmla="*/ 81 h 1459"/>
                  <a:gd name="T46" fmla="*/ 0 w 65"/>
                  <a:gd name="T47" fmla="*/ 77 h 1459"/>
                  <a:gd name="T48" fmla="*/ 1 w 65"/>
                  <a:gd name="T49" fmla="*/ 73 h 1459"/>
                  <a:gd name="T50" fmla="*/ 1 w 65"/>
                  <a:gd name="T51" fmla="*/ 68 h 1459"/>
                  <a:gd name="T52" fmla="*/ 1 w 65"/>
                  <a:gd name="T53" fmla="*/ 64 h 1459"/>
                  <a:gd name="T54" fmla="*/ 1 w 65"/>
                  <a:gd name="T55" fmla="*/ 60 h 1459"/>
                  <a:gd name="T56" fmla="*/ 0 w 65"/>
                  <a:gd name="T57" fmla="*/ 54 h 1459"/>
                  <a:gd name="T58" fmla="*/ 1 w 65"/>
                  <a:gd name="T59" fmla="*/ 47 h 1459"/>
                  <a:gd name="T60" fmla="*/ 1 w 65"/>
                  <a:gd name="T61" fmla="*/ 40 h 1459"/>
                  <a:gd name="T62" fmla="*/ 1 w 65"/>
                  <a:gd name="T63" fmla="*/ 32 h 1459"/>
                  <a:gd name="T64" fmla="*/ 1 w 65"/>
                  <a:gd name="T65" fmla="*/ 25 h 1459"/>
                  <a:gd name="T66" fmla="*/ 1 w 65"/>
                  <a:gd name="T67" fmla="*/ 18 h 1459"/>
                  <a:gd name="T68" fmla="*/ 1 w 65"/>
                  <a:gd name="T69" fmla="*/ 11 h 1459"/>
                  <a:gd name="T70" fmla="*/ 2 w 65"/>
                  <a:gd name="T71" fmla="*/ 4 h 1459"/>
                  <a:gd name="T72" fmla="*/ 2 w 65"/>
                  <a:gd name="T73" fmla="*/ 0 h 145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5"/>
                  <a:gd name="T112" fmla="*/ 0 h 1459"/>
                  <a:gd name="T113" fmla="*/ 65 w 65"/>
                  <a:gd name="T114" fmla="*/ 1459 h 145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5" h="1459">
                    <a:moveTo>
                      <a:pt x="25" y="0"/>
                    </a:moveTo>
                    <a:lnTo>
                      <a:pt x="37" y="22"/>
                    </a:lnTo>
                    <a:lnTo>
                      <a:pt x="46" y="47"/>
                    </a:lnTo>
                    <a:lnTo>
                      <a:pt x="54" y="74"/>
                    </a:lnTo>
                    <a:lnTo>
                      <a:pt x="59" y="104"/>
                    </a:lnTo>
                    <a:lnTo>
                      <a:pt x="61" y="133"/>
                    </a:lnTo>
                    <a:lnTo>
                      <a:pt x="63" y="165"/>
                    </a:lnTo>
                    <a:lnTo>
                      <a:pt x="61" y="195"/>
                    </a:lnTo>
                    <a:lnTo>
                      <a:pt x="61" y="228"/>
                    </a:lnTo>
                    <a:lnTo>
                      <a:pt x="57" y="260"/>
                    </a:lnTo>
                    <a:lnTo>
                      <a:pt x="56" y="294"/>
                    </a:lnTo>
                    <a:lnTo>
                      <a:pt x="54" y="327"/>
                    </a:lnTo>
                    <a:lnTo>
                      <a:pt x="52" y="359"/>
                    </a:lnTo>
                    <a:lnTo>
                      <a:pt x="50" y="391"/>
                    </a:lnTo>
                    <a:lnTo>
                      <a:pt x="52" y="422"/>
                    </a:lnTo>
                    <a:lnTo>
                      <a:pt x="52" y="452"/>
                    </a:lnTo>
                    <a:lnTo>
                      <a:pt x="56" y="482"/>
                    </a:lnTo>
                    <a:lnTo>
                      <a:pt x="52" y="539"/>
                    </a:lnTo>
                    <a:lnTo>
                      <a:pt x="48" y="598"/>
                    </a:lnTo>
                    <a:lnTo>
                      <a:pt x="46" y="655"/>
                    </a:lnTo>
                    <a:lnTo>
                      <a:pt x="44" y="714"/>
                    </a:lnTo>
                    <a:lnTo>
                      <a:pt x="44" y="773"/>
                    </a:lnTo>
                    <a:lnTo>
                      <a:pt x="44" y="832"/>
                    </a:lnTo>
                    <a:lnTo>
                      <a:pt x="44" y="891"/>
                    </a:lnTo>
                    <a:lnTo>
                      <a:pt x="44" y="950"/>
                    </a:lnTo>
                    <a:lnTo>
                      <a:pt x="46" y="1009"/>
                    </a:lnTo>
                    <a:lnTo>
                      <a:pt x="48" y="1068"/>
                    </a:lnTo>
                    <a:lnTo>
                      <a:pt x="50" y="1127"/>
                    </a:lnTo>
                    <a:lnTo>
                      <a:pt x="54" y="1186"/>
                    </a:lnTo>
                    <a:lnTo>
                      <a:pt x="56" y="1243"/>
                    </a:lnTo>
                    <a:lnTo>
                      <a:pt x="57" y="1304"/>
                    </a:lnTo>
                    <a:lnTo>
                      <a:pt x="61" y="1361"/>
                    </a:lnTo>
                    <a:lnTo>
                      <a:pt x="65" y="1421"/>
                    </a:lnTo>
                    <a:lnTo>
                      <a:pt x="61" y="1423"/>
                    </a:lnTo>
                    <a:lnTo>
                      <a:pt x="57" y="1427"/>
                    </a:lnTo>
                    <a:lnTo>
                      <a:pt x="54" y="1433"/>
                    </a:lnTo>
                    <a:lnTo>
                      <a:pt x="50" y="1439"/>
                    </a:lnTo>
                    <a:lnTo>
                      <a:pt x="46" y="1444"/>
                    </a:lnTo>
                    <a:lnTo>
                      <a:pt x="42" y="1450"/>
                    </a:lnTo>
                    <a:lnTo>
                      <a:pt x="38" y="1454"/>
                    </a:lnTo>
                    <a:lnTo>
                      <a:pt x="35" y="1459"/>
                    </a:lnTo>
                    <a:lnTo>
                      <a:pt x="23" y="1427"/>
                    </a:lnTo>
                    <a:lnTo>
                      <a:pt x="14" y="1397"/>
                    </a:lnTo>
                    <a:lnTo>
                      <a:pt x="8" y="1363"/>
                    </a:lnTo>
                    <a:lnTo>
                      <a:pt x="4" y="1330"/>
                    </a:lnTo>
                    <a:lnTo>
                      <a:pt x="0" y="1296"/>
                    </a:lnTo>
                    <a:lnTo>
                      <a:pt x="0" y="1262"/>
                    </a:lnTo>
                    <a:lnTo>
                      <a:pt x="0" y="1228"/>
                    </a:lnTo>
                    <a:lnTo>
                      <a:pt x="4" y="1191"/>
                    </a:lnTo>
                    <a:lnTo>
                      <a:pt x="4" y="1155"/>
                    </a:lnTo>
                    <a:lnTo>
                      <a:pt x="6" y="1121"/>
                    </a:lnTo>
                    <a:lnTo>
                      <a:pt x="6" y="1085"/>
                    </a:lnTo>
                    <a:lnTo>
                      <a:pt x="8" y="1051"/>
                    </a:lnTo>
                    <a:lnTo>
                      <a:pt x="8" y="1015"/>
                    </a:lnTo>
                    <a:lnTo>
                      <a:pt x="6" y="980"/>
                    </a:lnTo>
                    <a:lnTo>
                      <a:pt x="4" y="946"/>
                    </a:lnTo>
                    <a:lnTo>
                      <a:pt x="0" y="914"/>
                    </a:lnTo>
                    <a:lnTo>
                      <a:pt x="0" y="857"/>
                    </a:lnTo>
                    <a:lnTo>
                      <a:pt x="2" y="800"/>
                    </a:lnTo>
                    <a:lnTo>
                      <a:pt x="2" y="741"/>
                    </a:lnTo>
                    <a:lnTo>
                      <a:pt x="4" y="684"/>
                    </a:lnTo>
                    <a:lnTo>
                      <a:pt x="4" y="625"/>
                    </a:lnTo>
                    <a:lnTo>
                      <a:pt x="6" y="566"/>
                    </a:lnTo>
                    <a:lnTo>
                      <a:pt x="8" y="509"/>
                    </a:lnTo>
                    <a:lnTo>
                      <a:pt x="10" y="452"/>
                    </a:lnTo>
                    <a:lnTo>
                      <a:pt x="10" y="393"/>
                    </a:lnTo>
                    <a:lnTo>
                      <a:pt x="12" y="334"/>
                    </a:lnTo>
                    <a:lnTo>
                      <a:pt x="12" y="277"/>
                    </a:lnTo>
                    <a:lnTo>
                      <a:pt x="14" y="222"/>
                    </a:lnTo>
                    <a:lnTo>
                      <a:pt x="16" y="165"/>
                    </a:lnTo>
                    <a:lnTo>
                      <a:pt x="17" y="110"/>
                    </a:lnTo>
                    <a:lnTo>
                      <a:pt x="21" y="5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3" name="Freeform 83"/>
              <p:cNvSpPr>
                <a:spLocks noChangeAspect="1"/>
              </p:cNvSpPr>
              <p:nvPr/>
            </p:nvSpPr>
            <p:spPr bwMode="auto">
              <a:xfrm>
                <a:off x="4981" y="575"/>
                <a:ext cx="41" cy="746"/>
              </a:xfrm>
              <a:custGeom>
                <a:avLst/>
                <a:gdLst>
                  <a:gd name="T0" fmla="*/ 2 w 81"/>
                  <a:gd name="T1" fmla="*/ 1 h 1492"/>
                  <a:gd name="T2" fmla="*/ 5 w 81"/>
                  <a:gd name="T3" fmla="*/ 6 h 1492"/>
                  <a:gd name="T4" fmla="*/ 5 w 81"/>
                  <a:gd name="T5" fmla="*/ 12 h 1492"/>
                  <a:gd name="T6" fmla="*/ 5 w 81"/>
                  <a:gd name="T7" fmla="*/ 18 h 1492"/>
                  <a:gd name="T8" fmla="*/ 5 w 81"/>
                  <a:gd name="T9" fmla="*/ 24 h 1492"/>
                  <a:gd name="T10" fmla="*/ 4 w 81"/>
                  <a:gd name="T11" fmla="*/ 30 h 1492"/>
                  <a:gd name="T12" fmla="*/ 3 w 81"/>
                  <a:gd name="T13" fmla="*/ 38 h 1492"/>
                  <a:gd name="T14" fmla="*/ 3 w 81"/>
                  <a:gd name="T15" fmla="*/ 44 h 1492"/>
                  <a:gd name="T16" fmla="*/ 3 w 81"/>
                  <a:gd name="T17" fmla="*/ 49 h 1492"/>
                  <a:gd name="T18" fmla="*/ 3 w 81"/>
                  <a:gd name="T19" fmla="*/ 55 h 1492"/>
                  <a:gd name="T20" fmla="*/ 3 w 81"/>
                  <a:gd name="T21" fmla="*/ 61 h 1492"/>
                  <a:gd name="T22" fmla="*/ 4 w 81"/>
                  <a:gd name="T23" fmla="*/ 68 h 1492"/>
                  <a:gd name="T24" fmla="*/ 4 w 81"/>
                  <a:gd name="T25" fmla="*/ 74 h 1492"/>
                  <a:gd name="T26" fmla="*/ 4 w 81"/>
                  <a:gd name="T27" fmla="*/ 79 h 1492"/>
                  <a:gd name="T28" fmla="*/ 5 w 81"/>
                  <a:gd name="T29" fmla="*/ 85 h 1492"/>
                  <a:gd name="T30" fmla="*/ 4 w 81"/>
                  <a:gd name="T31" fmla="*/ 91 h 1492"/>
                  <a:gd name="T32" fmla="*/ 3 w 81"/>
                  <a:gd name="T33" fmla="*/ 92 h 1492"/>
                  <a:gd name="T34" fmla="*/ 2 w 81"/>
                  <a:gd name="T35" fmla="*/ 89 h 1492"/>
                  <a:gd name="T36" fmla="*/ 2 w 81"/>
                  <a:gd name="T37" fmla="*/ 86 h 1492"/>
                  <a:gd name="T38" fmla="*/ 2 w 81"/>
                  <a:gd name="T39" fmla="*/ 83 h 1492"/>
                  <a:gd name="T40" fmla="*/ 2 w 81"/>
                  <a:gd name="T41" fmla="*/ 80 h 1492"/>
                  <a:gd name="T42" fmla="*/ 2 w 81"/>
                  <a:gd name="T43" fmla="*/ 76 h 1492"/>
                  <a:gd name="T44" fmla="*/ 2 w 81"/>
                  <a:gd name="T45" fmla="*/ 73 h 1492"/>
                  <a:gd name="T46" fmla="*/ 2 w 81"/>
                  <a:gd name="T47" fmla="*/ 70 h 1492"/>
                  <a:gd name="T48" fmla="*/ 1 w 81"/>
                  <a:gd name="T49" fmla="*/ 63 h 1492"/>
                  <a:gd name="T50" fmla="*/ 1 w 81"/>
                  <a:gd name="T51" fmla="*/ 54 h 1492"/>
                  <a:gd name="T52" fmla="*/ 0 w 81"/>
                  <a:gd name="T53" fmla="*/ 47 h 1492"/>
                  <a:gd name="T54" fmla="*/ 0 w 81"/>
                  <a:gd name="T55" fmla="*/ 38 h 1492"/>
                  <a:gd name="T56" fmla="*/ 0 w 81"/>
                  <a:gd name="T57" fmla="*/ 29 h 1492"/>
                  <a:gd name="T58" fmla="*/ 0 w 81"/>
                  <a:gd name="T59" fmla="*/ 21 h 1492"/>
                  <a:gd name="T60" fmla="*/ 1 w 81"/>
                  <a:gd name="T61" fmla="*/ 12 h 1492"/>
                  <a:gd name="T62" fmla="*/ 1 w 81"/>
                  <a:gd name="T63" fmla="*/ 4 h 1492"/>
                  <a:gd name="T64" fmla="*/ 1 w 81"/>
                  <a:gd name="T65" fmla="*/ 0 h 14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1"/>
                  <a:gd name="T100" fmla="*/ 0 h 1492"/>
                  <a:gd name="T101" fmla="*/ 81 w 81"/>
                  <a:gd name="T102" fmla="*/ 1492 h 149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1" h="1492">
                    <a:moveTo>
                      <a:pt x="4" y="0"/>
                    </a:moveTo>
                    <a:lnTo>
                      <a:pt x="30" y="28"/>
                    </a:lnTo>
                    <a:lnTo>
                      <a:pt x="51" y="60"/>
                    </a:lnTo>
                    <a:lnTo>
                      <a:pt x="66" y="97"/>
                    </a:lnTo>
                    <a:lnTo>
                      <a:pt x="76" y="138"/>
                    </a:lnTo>
                    <a:lnTo>
                      <a:pt x="80" y="184"/>
                    </a:lnTo>
                    <a:lnTo>
                      <a:pt x="81" y="230"/>
                    </a:lnTo>
                    <a:lnTo>
                      <a:pt x="78" y="279"/>
                    </a:lnTo>
                    <a:lnTo>
                      <a:pt x="74" y="330"/>
                    </a:lnTo>
                    <a:lnTo>
                      <a:pt x="66" y="384"/>
                    </a:lnTo>
                    <a:lnTo>
                      <a:pt x="59" y="437"/>
                    </a:lnTo>
                    <a:lnTo>
                      <a:pt x="53" y="490"/>
                    </a:lnTo>
                    <a:lnTo>
                      <a:pt x="45" y="543"/>
                    </a:lnTo>
                    <a:lnTo>
                      <a:pt x="40" y="596"/>
                    </a:lnTo>
                    <a:lnTo>
                      <a:pt x="36" y="648"/>
                    </a:lnTo>
                    <a:lnTo>
                      <a:pt x="36" y="699"/>
                    </a:lnTo>
                    <a:lnTo>
                      <a:pt x="42" y="748"/>
                    </a:lnTo>
                    <a:lnTo>
                      <a:pt x="38" y="794"/>
                    </a:lnTo>
                    <a:lnTo>
                      <a:pt x="38" y="842"/>
                    </a:lnTo>
                    <a:lnTo>
                      <a:pt x="40" y="889"/>
                    </a:lnTo>
                    <a:lnTo>
                      <a:pt x="42" y="939"/>
                    </a:lnTo>
                    <a:lnTo>
                      <a:pt x="45" y="984"/>
                    </a:lnTo>
                    <a:lnTo>
                      <a:pt x="47" y="1032"/>
                    </a:lnTo>
                    <a:lnTo>
                      <a:pt x="53" y="1079"/>
                    </a:lnTo>
                    <a:lnTo>
                      <a:pt x="57" y="1125"/>
                    </a:lnTo>
                    <a:lnTo>
                      <a:pt x="61" y="1170"/>
                    </a:lnTo>
                    <a:lnTo>
                      <a:pt x="64" y="1218"/>
                    </a:lnTo>
                    <a:lnTo>
                      <a:pt x="64" y="1264"/>
                    </a:lnTo>
                    <a:lnTo>
                      <a:pt x="68" y="1309"/>
                    </a:lnTo>
                    <a:lnTo>
                      <a:pt x="66" y="1355"/>
                    </a:lnTo>
                    <a:lnTo>
                      <a:pt x="66" y="1400"/>
                    </a:lnTo>
                    <a:lnTo>
                      <a:pt x="64" y="1446"/>
                    </a:lnTo>
                    <a:lnTo>
                      <a:pt x="59" y="1492"/>
                    </a:lnTo>
                    <a:lnTo>
                      <a:pt x="43" y="1469"/>
                    </a:lnTo>
                    <a:lnTo>
                      <a:pt x="34" y="1448"/>
                    </a:lnTo>
                    <a:lnTo>
                      <a:pt x="24" y="1423"/>
                    </a:lnTo>
                    <a:lnTo>
                      <a:pt x="21" y="1399"/>
                    </a:lnTo>
                    <a:lnTo>
                      <a:pt x="17" y="1372"/>
                    </a:lnTo>
                    <a:lnTo>
                      <a:pt x="17" y="1347"/>
                    </a:lnTo>
                    <a:lnTo>
                      <a:pt x="17" y="1319"/>
                    </a:lnTo>
                    <a:lnTo>
                      <a:pt x="19" y="1294"/>
                    </a:lnTo>
                    <a:lnTo>
                      <a:pt x="21" y="1265"/>
                    </a:lnTo>
                    <a:lnTo>
                      <a:pt x="23" y="1239"/>
                    </a:lnTo>
                    <a:lnTo>
                      <a:pt x="24" y="1210"/>
                    </a:lnTo>
                    <a:lnTo>
                      <a:pt x="24" y="1186"/>
                    </a:lnTo>
                    <a:lnTo>
                      <a:pt x="24" y="1159"/>
                    </a:lnTo>
                    <a:lnTo>
                      <a:pt x="21" y="1132"/>
                    </a:lnTo>
                    <a:lnTo>
                      <a:pt x="17" y="1108"/>
                    </a:lnTo>
                    <a:lnTo>
                      <a:pt x="9" y="1085"/>
                    </a:lnTo>
                    <a:lnTo>
                      <a:pt x="5" y="1015"/>
                    </a:lnTo>
                    <a:lnTo>
                      <a:pt x="4" y="946"/>
                    </a:lnTo>
                    <a:lnTo>
                      <a:pt x="2" y="878"/>
                    </a:lnTo>
                    <a:lnTo>
                      <a:pt x="2" y="809"/>
                    </a:lnTo>
                    <a:lnTo>
                      <a:pt x="0" y="741"/>
                    </a:lnTo>
                    <a:lnTo>
                      <a:pt x="0" y="671"/>
                    </a:lnTo>
                    <a:lnTo>
                      <a:pt x="0" y="602"/>
                    </a:lnTo>
                    <a:lnTo>
                      <a:pt x="0" y="536"/>
                    </a:lnTo>
                    <a:lnTo>
                      <a:pt x="0" y="465"/>
                    </a:lnTo>
                    <a:lnTo>
                      <a:pt x="0" y="399"/>
                    </a:lnTo>
                    <a:lnTo>
                      <a:pt x="0" y="330"/>
                    </a:lnTo>
                    <a:lnTo>
                      <a:pt x="2" y="264"/>
                    </a:lnTo>
                    <a:lnTo>
                      <a:pt x="2" y="195"/>
                    </a:lnTo>
                    <a:lnTo>
                      <a:pt x="2" y="131"/>
                    </a:lnTo>
                    <a:lnTo>
                      <a:pt x="2" y="6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4" name="Freeform 84"/>
              <p:cNvSpPr>
                <a:spLocks noChangeAspect="1"/>
              </p:cNvSpPr>
              <p:nvPr/>
            </p:nvSpPr>
            <p:spPr bwMode="auto">
              <a:xfrm>
                <a:off x="4989" y="603"/>
                <a:ext cx="351" cy="513"/>
              </a:xfrm>
              <a:custGeom>
                <a:avLst/>
                <a:gdLst>
                  <a:gd name="T0" fmla="*/ 8 w 701"/>
                  <a:gd name="T1" fmla="*/ 1 h 1026"/>
                  <a:gd name="T2" fmla="*/ 19 w 701"/>
                  <a:gd name="T3" fmla="*/ 1 h 1026"/>
                  <a:gd name="T4" fmla="*/ 29 w 701"/>
                  <a:gd name="T5" fmla="*/ 0 h 1026"/>
                  <a:gd name="T6" fmla="*/ 40 w 701"/>
                  <a:gd name="T7" fmla="*/ 1 h 1026"/>
                  <a:gd name="T8" fmla="*/ 41 w 701"/>
                  <a:gd name="T9" fmla="*/ 8 h 1026"/>
                  <a:gd name="T10" fmla="*/ 33 w 701"/>
                  <a:gd name="T11" fmla="*/ 13 h 1026"/>
                  <a:gd name="T12" fmla="*/ 24 w 701"/>
                  <a:gd name="T13" fmla="*/ 17 h 1026"/>
                  <a:gd name="T14" fmla="*/ 19 w 701"/>
                  <a:gd name="T15" fmla="*/ 24 h 1026"/>
                  <a:gd name="T16" fmla="*/ 18 w 701"/>
                  <a:gd name="T17" fmla="*/ 27 h 1026"/>
                  <a:gd name="T18" fmla="*/ 18 w 701"/>
                  <a:gd name="T19" fmla="*/ 29 h 1026"/>
                  <a:gd name="T20" fmla="*/ 18 w 701"/>
                  <a:gd name="T21" fmla="*/ 30 h 1026"/>
                  <a:gd name="T22" fmla="*/ 17 w 701"/>
                  <a:gd name="T23" fmla="*/ 31 h 1026"/>
                  <a:gd name="T24" fmla="*/ 22 w 701"/>
                  <a:gd name="T25" fmla="*/ 31 h 1026"/>
                  <a:gd name="T26" fmla="*/ 29 w 701"/>
                  <a:gd name="T27" fmla="*/ 32 h 1026"/>
                  <a:gd name="T28" fmla="*/ 36 w 701"/>
                  <a:gd name="T29" fmla="*/ 32 h 1026"/>
                  <a:gd name="T30" fmla="*/ 43 w 701"/>
                  <a:gd name="T31" fmla="*/ 34 h 1026"/>
                  <a:gd name="T32" fmla="*/ 40 w 701"/>
                  <a:gd name="T33" fmla="*/ 39 h 1026"/>
                  <a:gd name="T34" fmla="*/ 35 w 701"/>
                  <a:gd name="T35" fmla="*/ 45 h 1026"/>
                  <a:gd name="T36" fmla="*/ 29 w 701"/>
                  <a:gd name="T37" fmla="*/ 50 h 1026"/>
                  <a:gd name="T38" fmla="*/ 22 w 701"/>
                  <a:gd name="T39" fmla="*/ 54 h 1026"/>
                  <a:gd name="T40" fmla="*/ 14 w 701"/>
                  <a:gd name="T41" fmla="*/ 60 h 1026"/>
                  <a:gd name="T42" fmla="*/ 15 w 701"/>
                  <a:gd name="T43" fmla="*/ 55 h 1026"/>
                  <a:gd name="T44" fmla="*/ 20 w 701"/>
                  <a:gd name="T45" fmla="*/ 52 h 1026"/>
                  <a:gd name="T46" fmla="*/ 26 w 701"/>
                  <a:gd name="T47" fmla="*/ 49 h 1026"/>
                  <a:gd name="T48" fmla="*/ 29 w 701"/>
                  <a:gd name="T49" fmla="*/ 46 h 1026"/>
                  <a:gd name="T50" fmla="*/ 31 w 701"/>
                  <a:gd name="T51" fmla="*/ 43 h 1026"/>
                  <a:gd name="T52" fmla="*/ 34 w 701"/>
                  <a:gd name="T53" fmla="*/ 40 h 1026"/>
                  <a:gd name="T54" fmla="*/ 37 w 701"/>
                  <a:gd name="T55" fmla="*/ 37 h 1026"/>
                  <a:gd name="T56" fmla="*/ 35 w 701"/>
                  <a:gd name="T57" fmla="*/ 35 h 1026"/>
                  <a:gd name="T58" fmla="*/ 26 w 701"/>
                  <a:gd name="T59" fmla="*/ 34 h 1026"/>
                  <a:gd name="T60" fmla="*/ 18 w 701"/>
                  <a:gd name="T61" fmla="*/ 35 h 1026"/>
                  <a:gd name="T62" fmla="*/ 9 w 701"/>
                  <a:gd name="T63" fmla="*/ 36 h 1026"/>
                  <a:gd name="T64" fmla="*/ 8 w 701"/>
                  <a:gd name="T65" fmla="*/ 31 h 1026"/>
                  <a:gd name="T66" fmla="*/ 10 w 701"/>
                  <a:gd name="T67" fmla="*/ 31 h 1026"/>
                  <a:gd name="T68" fmla="*/ 11 w 701"/>
                  <a:gd name="T69" fmla="*/ 32 h 1026"/>
                  <a:gd name="T70" fmla="*/ 13 w 701"/>
                  <a:gd name="T71" fmla="*/ 32 h 1026"/>
                  <a:gd name="T72" fmla="*/ 15 w 701"/>
                  <a:gd name="T73" fmla="*/ 30 h 1026"/>
                  <a:gd name="T74" fmla="*/ 16 w 701"/>
                  <a:gd name="T75" fmla="*/ 23 h 1026"/>
                  <a:gd name="T76" fmla="*/ 20 w 701"/>
                  <a:gd name="T77" fmla="*/ 17 h 1026"/>
                  <a:gd name="T78" fmla="*/ 26 w 701"/>
                  <a:gd name="T79" fmla="*/ 13 h 1026"/>
                  <a:gd name="T80" fmla="*/ 31 w 701"/>
                  <a:gd name="T81" fmla="*/ 11 h 1026"/>
                  <a:gd name="T82" fmla="*/ 34 w 701"/>
                  <a:gd name="T83" fmla="*/ 10 h 1026"/>
                  <a:gd name="T84" fmla="*/ 36 w 701"/>
                  <a:gd name="T85" fmla="*/ 8 h 1026"/>
                  <a:gd name="T86" fmla="*/ 38 w 701"/>
                  <a:gd name="T87" fmla="*/ 5 h 1026"/>
                  <a:gd name="T88" fmla="*/ 37 w 701"/>
                  <a:gd name="T89" fmla="*/ 3 h 1026"/>
                  <a:gd name="T90" fmla="*/ 32 w 701"/>
                  <a:gd name="T91" fmla="*/ 3 h 1026"/>
                  <a:gd name="T92" fmla="*/ 27 w 701"/>
                  <a:gd name="T93" fmla="*/ 2 h 1026"/>
                  <a:gd name="T94" fmla="*/ 21 w 701"/>
                  <a:gd name="T95" fmla="*/ 4 h 1026"/>
                  <a:gd name="T96" fmla="*/ 14 w 701"/>
                  <a:gd name="T97" fmla="*/ 9 h 1026"/>
                  <a:gd name="T98" fmla="*/ 10 w 701"/>
                  <a:gd name="T99" fmla="*/ 8 h 1026"/>
                  <a:gd name="T100" fmla="*/ 7 w 701"/>
                  <a:gd name="T101" fmla="*/ 6 h 1026"/>
                  <a:gd name="T102" fmla="*/ 3 w 701"/>
                  <a:gd name="T103" fmla="*/ 4 h 1026"/>
                  <a:gd name="T104" fmla="*/ 1 w 701"/>
                  <a:gd name="T105" fmla="*/ 1 h 102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01"/>
                  <a:gd name="T160" fmla="*/ 0 h 1026"/>
                  <a:gd name="T161" fmla="*/ 701 w 701"/>
                  <a:gd name="T162" fmla="*/ 1026 h 102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01" h="1026">
                    <a:moveTo>
                      <a:pt x="2" y="3"/>
                    </a:moveTo>
                    <a:lnTo>
                      <a:pt x="44" y="5"/>
                    </a:lnTo>
                    <a:lnTo>
                      <a:pt x="85" y="7"/>
                    </a:lnTo>
                    <a:lnTo>
                      <a:pt x="127" y="5"/>
                    </a:lnTo>
                    <a:lnTo>
                      <a:pt x="169" y="5"/>
                    </a:lnTo>
                    <a:lnTo>
                      <a:pt x="211" y="3"/>
                    </a:lnTo>
                    <a:lnTo>
                      <a:pt x="253" y="3"/>
                    </a:lnTo>
                    <a:lnTo>
                      <a:pt x="295" y="2"/>
                    </a:lnTo>
                    <a:lnTo>
                      <a:pt x="336" y="0"/>
                    </a:lnTo>
                    <a:lnTo>
                      <a:pt x="378" y="0"/>
                    </a:lnTo>
                    <a:lnTo>
                      <a:pt x="420" y="0"/>
                    </a:lnTo>
                    <a:lnTo>
                      <a:pt x="462" y="0"/>
                    </a:lnTo>
                    <a:lnTo>
                      <a:pt x="506" y="0"/>
                    </a:lnTo>
                    <a:lnTo>
                      <a:pt x="547" y="2"/>
                    </a:lnTo>
                    <a:lnTo>
                      <a:pt x="591" y="7"/>
                    </a:lnTo>
                    <a:lnTo>
                      <a:pt x="635" y="13"/>
                    </a:lnTo>
                    <a:lnTo>
                      <a:pt x="679" y="22"/>
                    </a:lnTo>
                    <a:lnTo>
                      <a:pt x="673" y="64"/>
                    </a:lnTo>
                    <a:lnTo>
                      <a:pt x="661" y="102"/>
                    </a:lnTo>
                    <a:lnTo>
                      <a:pt x="641" y="131"/>
                    </a:lnTo>
                    <a:lnTo>
                      <a:pt x="616" y="157"/>
                    </a:lnTo>
                    <a:lnTo>
                      <a:pt x="585" y="178"/>
                    </a:lnTo>
                    <a:lnTo>
                      <a:pt x="553" y="195"/>
                    </a:lnTo>
                    <a:lnTo>
                      <a:pt x="517" y="211"/>
                    </a:lnTo>
                    <a:lnTo>
                      <a:pt x="483" y="226"/>
                    </a:lnTo>
                    <a:lnTo>
                      <a:pt x="445" y="239"/>
                    </a:lnTo>
                    <a:lnTo>
                      <a:pt x="409" y="256"/>
                    </a:lnTo>
                    <a:lnTo>
                      <a:pt x="374" y="273"/>
                    </a:lnTo>
                    <a:lnTo>
                      <a:pt x="346" y="294"/>
                    </a:lnTo>
                    <a:lnTo>
                      <a:pt x="321" y="319"/>
                    </a:lnTo>
                    <a:lnTo>
                      <a:pt x="302" y="351"/>
                    </a:lnTo>
                    <a:lnTo>
                      <a:pt x="289" y="387"/>
                    </a:lnTo>
                    <a:lnTo>
                      <a:pt x="285" y="433"/>
                    </a:lnTo>
                    <a:lnTo>
                      <a:pt x="285" y="437"/>
                    </a:lnTo>
                    <a:lnTo>
                      <a:pt x="285" y="441"/>
                    </a:lnTo>
                    <a:lnTo>
                      <a:pt x="283" y="446"/>
                    </a:lnTo>
                    <a:lnTo>
                      <a:pt x="283" y="452"/>
                    </a:lnTo>
                    <a:lnTo>
                      <a:pt x="281" y="456"/>
                    </a:lnTo>
                    <a:lnTo>
                      <a:pt x="281" y="462"/>
                    </a:lnTo>
                    <a:lnTo>
                      <a:pt x="279" y="467"/>
                    </a:lnTo>
                    <a:lnTo>
                      <a:pt x="279" y="471"/>
                    </a:lnTo>
                    <a:lnTo>
                      <a:pt x="277" y="477"/>
                    </a:lnTo>
                    <a:lnTo>
                      <a:pt x="277" y="481"/>
                    </a:lnTo>
                    <a:lnTo>
                      <a:pt x="276" y="486"/>
                    </a:lnTo>
                    <a:lnTo>
                      <a:pt x="276" y="492"/>
                    </a:lnTo>
                    <a:lnTo>
                      <a:pt x="274" y="496"/>
                    </a:lnTo>
                    <a:lnTo>
                      <a:pt x="272" y="501"/>
                    </a:lnTo>
                    <a:lnTo>
                      <a:pt x="270" y="505"/>
                    </a:lnTo>
                    <a:lnTo>
                      <a:pt x="270" y="511"/>
                    </a:lnTo>
                    <a:lnTo>
                      <a:pt x="296" y="509"/>
                    </a:lnTo>
                    <a:lnTo>
                      <a:pt x="325" y="509"/>
                    </a:lnTo>
                    <a:lnTo>
                      <a:pt x="352" y="507"/>
                    </a:lnTo>
                    <a:lnTo>
                      <a:pt x="378" y="509"/>
                    </a:lnTo>
                    <a:lnTo>
                      <a:pt x="405" y="509"/>
                    </a:lnTo>
                    <a:lnTo>
                      <a:pt x="433" y="511"/>
                    </a:lnTo>
                    <a:lnTo>
                      <a:pt x="462" y="515"/>
                    </a:lnTo>
                    <a:lnTo>
                      <a:pt x="488" y="517"/>
                    </a:lnTo>
                    <a:lnTo>
                      <a:pt x="515" y="519"/>
                    </a:lnTo>
                    <a:lnTo>
                      <a:pt x="542" y="522"/>
                    </a:lnTo>
                    <a:lnTo>
                      <a:pt x="570" y="526"/>
                    </a:lnTo>
                    <a:lnTo>
                      <a:pt x="597" y="530"/>
                    </a:lnTo>
                    <a:lnTo>
                      <a:pt x="623" y="536"/>
                    </a:lnTo>
                    <a:lnTo>
                      <a:pt x="650" y="540"/>
                    </a:lnTo>
                    <a:lnTo>
                      <a:pt x="677" y="545"/>
                    </a:lnTo>
                    <a:lnTo>
                      <a:pt x="701" y="553"/>
                    </a:lnTo>
                    <a:lnTo>
                      <a:pt x="680" y="576"/>
                    </a:lnTo>
                    <a:lnTo>
                      <a:pt x="660" y="600"/>
                    </a:lnTo>
                    <a:lnTo>
                      <a:pt x="639" y="627"/>
                    </a:lnTo>
                    <a:lnTo>
                      <a:pt x="616" y="652"/>
                    </a:lnTo>
                    <a:lnTo>
                      <a:pt x="593" y="676"/>
                    </a:lnTo>
                    <a:lnTo>
                      <a:pt x="570" y="701"/>
                    </a:lnTo>
                    <a:lnTo>
                      <a:pt x="547" y="726"/>
                    </a:lnTo>
                    <a:lnTo>
                      <a:pt x="525" y="749"/>
                    </a:lnTo>
                    <a:lnTo>
                      <a:pt x="500" y="771"/>
                    </a:lnTo>
                    <a:lnTo>
                      <a:pt x="473" y="792"/>
                    </a:lnTo>
                    <a:lnTo>
                      <a:pt x="449" y="811"/>
                    </a:lnTo>
                    <a:lnTo>
                      <a:pt x="422" y="830"/>
                    </a:lnTo>
                    <a:lnTo>
                      <a:pt x="393" y="846"/>
                    </a:lnTo>
                    <a:lnTo>
                      <a:pt x="367" y="859"/>
                    </a:lnTo>
                    <a:lnTo>
                      <a:pt x="338" y="870"/>
                    </a:lnTo>
                    <a:lnTo>
                      <a:pt x="310" y="880"/>
                    </a:lnTo>
                    <a:lnTo>
                      <a:pt x="247" y="1026"/>
                    </a:lnTo>
                    <a:lnTo>
                      <a:pt x="226" y="998"/>
                    </a:lnTo>
                    <a:lnTo>
                      <a:pt x="215" y="973"/>
                    </a:lnTo>
                    <a:lnTo>
                      <a:pt x="209" y="948"/>
                    </a:lnTo>
                    <a:lnTo>
                      <a:pt x="211" y="929"/>
                    </a:lnTo>
                    <a:lnTo>
                      <a:pt x="219" y="908"/>
                    </a:lnTo>
                    <a:lnTo>
                      <a:pt x="230" y="893"/>
                    </a:lnTo>
                    <a:lnTo>
                      <a:pt x="247" y="876"/>
                    </a:lnTo>
                    <a:lnTo>
                      <a:pt x="268" y="863"/>
                    </a:lnTo>
                    <a:lnTo>
                      <a:pt x="289" y="849"/>
                    </a:lnTo>
                    <a:lnTo>
                      <a:pt x="312" y="836"/>
                    </a:lnTo>
                    <a:lnTo>
                      <a:pt x="336" y="825"/>
                    </a:lnTo>
                    <a:lnTo>
                      <a:pt x="363" y="815"/>
                    </a:lnTo>
                    <a:lnTo>
                      <a:pt x="386" y="806"/>
                    </a:lnTo>
                    <a:lnTo>
                      <a:pt x="409" y="796"/>
                    </a:lnTo>
                    <a:lnTo>
                      <a:pt x="430" y="787"/>
                    </a:lnTo>
                    <a:lnTo>
                      <a:pt x="449" y="777"/>
                    </a:lnTo>
                    <a:lnTo>
                      <a:pt x="450" y="758"/>
                    </a:lnTo>
                    <a:lnTo>
                      <a:pt x="454" y="743"/>
                    </a:lnTo>
                    <a:lnTo>
                      <a:pt x="462" y="728"/>
                    </a:lnTo>
                    <a:lnTo>
                      <a:pt x="469" y="714"/>
                    </a:lnTo>
                    <a:lnTo>
                      <a:pt x="479" y="701"/>
                    </a:lnTo>
                    <a:lnTo>
                      <a:pt x="490" y="688"/>
                    </a:lnTo>
                    <a:lnTo>
                      <a:pt x="502" y="676"/>
                    </a:lnTo>
                    <a:lnTo>
                      <a:pt x="513" y="665"/>
                    </a:lnTo>
                    <a:lnTo>
                      <a:pt x="526" y="654"/>
                    </a:lnTo>
                    <a:lnTo>
                      <a:pt x="540" y="642"/>
                    </a:lnTo>
                    <a:lnTo>
                      <a:pt x="551" y="631"/>
                    </a:lnTo>
                    <a:lnTo>
                      <a:pt x="566" y="621"/>
                    </a:lnTo>
                    <a:lnTo>
                      <a:pt x="580" y="612"/>
                    </a:lnTo>
                    <a:lnTo>
                      <a:pt x="591" y="602"/>
                    </a:lnTo>
                    <a:lnTo>
                      <a:pt x="603" y="593"/>
                    </a:lnTo>
                    <a:lnTo>
                      <a:pt x="616" y="585"/>
                    </a:lnTo>
                    <a:lnTo>
                      <a:pt x="580" y="570"/>
                    </a:lnTo>
                    <a:lnTo>
                      <a:pt x="546" y="560"/>
                    </a:lnTo>
                    <a:lnTo>
                      <a:pt x="513" y="553"/>
                    </a:lnTo>
                    <a:lnTo>
                      <a:pt x="479" y="551"/>
                    </a:lnTo>
                    <a:lnTo>
                      <a:pt x="445" y="549"/>
                    </a:lnTo>
                    <a:lnTo>
                      <a:pt x="412" y="551"/>
                    </a:lnTo>
                    <a:lnTo>
                      <a:pt x="378" y="553"/>
                    </a:lnTo>
                    <a:lnTo>
                      <a:pt x="346" y="559"/>
                    </a:lnTo>
                    <a:lnTo>
                      <a:pt x="312" y="562"/>
                    </a:lnTo>
                    <a:lnTo>
                      <a:pt x="277" y="568"/>
                    </a:lnTo>
                    <a:lnTo>
                      <a:pt x="243" y="572"/>
                    </a:lnTo>
                    <a:lnTo>
                      <a:pt x="209" y="578"/>
                    </a:lnTo>
                    <a:lnTo>
                      <a:pt x="173" y="579"/>
                    </a:lnTo>
                    <a:lnTo>
                      <a:pt x="139" y="581"/>
                    </a:lnTo>
                    <a:lnTo>
                      <a:pt x="101" y="581"/>
                    </a:lnTo>
                    <a:lnTo>
                      <a:pt x="63" y="579"/>
                    </a:lnTo>
                    <a:lnTo>
                      <a:pt x="105" y="515"/>
                    </a:lnTo>
                    <a:lnTo>
                      <a:pt x="118" y="511"/>
                    </a:lnTo>
                    <a:lnTo>
                      <a:pt x="129" y="511"/>
                    </a:lnTo>
                    <a:lnTo>
                      <a:pt x="139" y="511"/>
                    </a:lnTo>
                    <a:lnTo>
                      <a:pt x="146" y="511"/>
                    </a:lnTo>
                    <a:lnTo>
                      <a:pt x="152" y="511"/>
                    </a:lnTo>
                    <a:lnTo>
                      <a:pt x="158" y="513"/>
                    </a:lnTo>
                    <a:lnTo>
                      <a:pt x="163" y="515"/>
                    </a:lnTo>
                    <a:lnTo>
                      <a:pt x="169" y="517"/>
                    </a:lnTo>
                    <a:lnTo>
                      <a:pt x="173" y="517"/>
                    </a:lnTo>
                    <a:lnTo>
                      <a:pt x="179" y="519"/>
                    </a:lnTo>
                    <a:lnTo>
                      <a:pt x="184" y="519"/>
                    </a:lnTo>
                    <a:lnTo>
                      <a:pt x="192" y="521"/>
                    </a:lnTo>
                    <a:lnTo>
                      <a:pt x="198" y="521"/>
                    </a:lnTo>
                    <a:lnTo>
                      <a:pt x="209" y="521"/>
                    </a:lnTo>
                    <a:lnTo>
                      <a:pt x="220" y="519"/>
                    </a:lnTo>
                    <a:lnTo>
                      <a:pt x="236" y="519"/>
                    </a:lnTo>
                    <a:lnTo>
                      <a:pt x="232" y="490"/>
                    </a:lnTo>
                    <a:lnTo>
                      <a:pt x="232" y="462"/>
                    </a:lnTo>
                    <a:lnTo>
                      <a:pt x="236" y="433"/>
                    </a:lnTo>
                    <a:lnTo>
                      <a:pt x="241" y="406"/>
                    </a:lnTo>
                    <a:lnTo>
                      <a:pt x="249" y="378"/>
                    </a:lnTo>
                    <a:lnTo>
                      <a:pt x="260" y="353"/>
                    </a:lnTo>
                    <a:lnTo>
                      <a:pt x="274" y="329"/>
                    </a:lnTo>
                    <a:lnTo>
                      <a:pt x="291" y="306"/>
                    </a:lnTo>
                    <a:lnTo>
                      <a:pt x="308" y="281"/>
                    </a:lnTo>
                    <a:lnTo>
                      <a:pt x="329" y="262"/>
                    </a:lnTo>
                    <a:lnTo>
                      <a:pt x="352" y="243"/>
                    </a:lnTo>
                    <a:lnTo>
                      <a:pt x="374" y="226"/>
                    </a:lnTo>
                    <a:lnTo>
                      <a:pt x="401" y="211"/>
                    </a:lnTo>
                    <a:lnTo>
                      <a:pt x="428" y="199"/>
                    </a:lnTo>
                    <a:lnTo>
                      <a:pt x="454" y="190"/>
                    </a:lnTo>
                    <a:lnTo>
                      <a:pt x="485" y="182"/>
                    </a:lnTo>
                    <a:lnTo>
                      <a:pt x="490" y="180"/>
                    </a:lnTo>
                    <a:lnTo>
                      <a:pt x="500" y="178"/>
                    </a:lnTo>
                    <a:lnTo>
                      <a:pt x="509" y="175"/>
                    </a:lnTo>
                    <a:lnTo>
                      <a:pt x="519" y="169"/>
                    </a:lnTo>
                    <a:lnTo>
                      <a:pt x="530" y="163"/>
                    </a:lnTo>
                    <a:lnTo>
                      <a:pt x="542" y="157"/>
                    </a:lnTo>
                    <a:lnTo>
                      <a:pt x="551" y="150"/>
                    </a:lnTo>
                    <a:lnTo>
                      <a:pt x="563" y="144"/>
                    </a:lnTo>
                    <a:lnTo>
                      <a:pt x="572" y="135"/>
                    </a:lnTo>
                    <a:lnTo>
                      <a:pt x="582" y="127"/>
                    </a:lnTo>
                    <a:lnTo>
                      <a:pt x="591" y="116"/>
                    </a:lnTo>
                    <a:lnTo>
                      <a:pt x="599" y="106"/>
                    </a:lnTo>
                    <a:lnTo>
                      <a:pt x="603" y="95"/>
                    </a:lnTo>
                    <a:lnTo>
                      <a:pt x="606" y="83"/>
                    </a:lnTo>
                    <a:lnTo>
                      <a:pt x="608" y="72"/>
                    </a:lnTo>
                    <a:lnTo>
                      <a:pt x="606" y="61"/>
                    </a:lnTo>
                    <a:lnTo>
                      <a:pt x="585" y="59"/>
                    </a:lnTo>
                    <a:lnTo>
                      <a:pt x="566" y="59"/>
                    </a:lnTo>
                    <a:lnTo>
                      <a:pt x="546" y="55"/>
                    </a:lnTo>
                    <a:lnTo>
                      <a:pt x="528" y="53"/>
                    </a:lnTo>
                    <a:lnTo>
                      <a:pt x="509" y="49"/>
                    </a:lnTo>
                    <a:lnTo>
                      <a:pt x="490" y="47"/>
                    </a:lnTo>
                    <a:lnTo>
                      <a:pt x="471" y="45"/>
                    </a:lnTo>
                    <a:lnTo>
                      <a:pt x="452" y="45"/>
                    </a:lnTo>
                    <a:lnTo>
                      <a:pt x="430" y="47"/>
                    </a:lnTo>
                    <a:lnTo>
                      <a:pt x="409" y="49"/>
                    </a:lnTo>
                    <a:lnTo>
                      <a:pt x="384" y="57"/>
                    </a:lnTo>
                    <a:lnTo>
                      <a:pt x="361" y="66"/>
                    </a:lnTo>
                    <a:lnTo>
                      <a:pt x="335" y="78"/>
                    </a:lnTo>
                    <a:lnTo>
                      <a:pt x="306" y="93"/>
                    </a:lnTo>
                    <a:lnTo>
                      <a:pt x="274" y="114"/>
                    </a:lnTo>
                    <a:lnTo>
                      <a:pt x="241" y="138"/>
                    </a:lnTo>
                    <a:lnTo>
                      <a:pt x="219" y="144"/>
                    </a:lnTo>
                    <a:lnTo>
                      <a:pt x="200" y="148"/>
                    </a:lnTo>
                    <a:lnTo>
                      <a:pt x="181" y="146"/>
                    </a:lnTo>
                    <a:lnTo>
                      <a:pt x="165" y="144"/>
                    </a:lnTo>
                    <a:lnTo>
                      <a:pt x="150" y="138"/>
                    </a:lnTo>
                    <a:lnTo>
                      <a:pt x="137" y="131"/>
                    </a:lnTo>
                    <a:lnTo>
                      <a:pt x="124" y="123"/>
                    </a:lnTo>
                    <a:lnTo>
                      <a:pt x="110" y="114"/>
                    </a:lnTo>
                    <a:lnTo>
                      <a:pt x="99" y="104"/>
                    </a:lnTo>
                    <a:lnTo>
                      <a:pt x="85" y="95"/>
                    </a:lnTo>
                    <a:lnTo>
                      <a:pt x="72" y="83"/>
                    </a:lnTo>
                    <a:lnTo>
                      <a:pt x="61" y="76"/>
                    </a:lnTo>
                    <a:lnTo>
                      <a:pt x="47" y="68"/>
                    </a:lnTo>
                    <a:lnTo>
                      <a:pt x="32" y="62"/>
                    </a:lnTo>
                    <a:lnTo>
                      <a:pt x="17" y="59"/>
                    </a:lnTo>
                    <a:lnTo>
                      <a:pt x="0" y="59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Freeform 85"/>
              <p:cNvSpPr>
                <a:spLocks noChangeAspect="1"/>
              </p:cNvSpPr>
              <p:nvPr/>
            </p:nvSpPr>
            <p:spPr bwMode="auto">
              <a:xfrm>
                <a:off x="5010" y="1069"/>
                <a:ext cx="276" cy="262"/>
              </a:xfrm>
              <a:custGeom>
                <a:avLst/>
                <a:gdLst>
                  <a:gd name="T0" fmla="*/ 28 w 551"/>
                  <a:gd name="T1" fmla="*/ 2 h 525"/>
                  <a:gd name="T2" fmla="*/ 29 w 551"/>
                  <a:gd name="T3" fmla="*/ 2 h 525"/>
                  <a:gd name="T4" fmla="*/ 30 w 551"/>
                  <a:gd name="T5" fmla="*/ 2 h 525"/>
                  <a:gd name="T6" fmla="*/ 31 w 551"/>
                  <a:gd name="T7" fmla="*/ 2 h 525"/>
                  <a:gd name="T8" fmla="*/ 32 w 551"/>
                  <a:gd name="T9" fmla="*/ 2 h 525"/>
                  <a:gd name="T10" fmla="*/ 33 w 551"/>
                  <a:gd name="T11" fmla="*/ 2 h 525"/>
                  <a:gd name="T12" fmla="*/ 34 w 551"/>
                  <a:gd name="T13" fmla="*/ 2 h 525"/>
                  <a:gd name="T14" fmla="*/ 35 w 551"/>
                  <a:gd name="T15" fmla="*/ 2 h 525"/>
                  <a:gd name="T16" fmla="*/ 35 w 551"/>
                  <a:gd name="T17" fmla="*/ 5 h 525"/>
                  <a:gd name="T18" fmla="*/ 34 w 551"/>
                  <a:gd name="T19" fmla="*/ 9 h 525"/>
                  <a:gd name="T20" fmla="*/ 31 w 551"/>
                  <a:gd name="T21" fmla="*/ 11 h 525"/>
                  <a:gd name="T22" fmla="*/ 27 w 551"/>
                  <a:gd name="T23" fmla="*/ 13 h 525"/>
                  <a:gd name="T24" fmla="*/ 23 w 551"/>
                  <a:gd name="T25" fmla="*/ 15 h 525"/>
                  <a:gd name="T26" fmla="*/ 19 w 551"/>
                  <a:gd name="T27" fmla="*/ 18 h 525"/>
                  <a:gd name="T28" fmla="*/ 16 w 551"/>
                  <a:gd name="T29" fmla="*/ 20 h 525"/>
                  <a:gd name="T30" fmla="*/ 15 w 551"/>
                  <a:gd name="T31" fmla="*/ 24 h 525"/>
                  <a:gd name="T32" fmla="*/ 14 w 551"/>
                  <a:gd name="T33" fmla="*/ 28 h 525"/>
                  <a:gd name="T34" fmla="*/ 13 w 551"/>
                  <a:gd name="T35" fmla="*/ 30 h 525"/>
                  <a:gd name="T36" fmla="*/ 12 w 551"/>
                  <a:gd name="T37" fmla="*/ 31 h 525"/>
                  <a:gd name="T38" fmla="*/ 10 w 551"/>
                  <a:gd name="T39" fmla="*/ 32 h 525"/>
                  <a:gd name="T40" fmla="*/ 8 w 551"/>
                  <a:gd name="T41" fmla="*/ 32 h 525"/>
                  <a:gd name="T42" fmla="*/ 6 w 551"/>
                  <a:gd name="T43" fmla="*/ 32 h 525"/>
                  <a:gd name="T44" fmla="*/ 4 w 551"/>
                  <a:gd name="T45" fmla="*/ 32 h 525"/>
                  <a:gd name="T46" fmla="*/ 2 w 551"/>
                  <a:gd name="T47" fmla="*/ 32 h 525"/>
                  <a:gd name="T48" fmla="*/ 0 w 551"/>
                  <a:gd name="T49" fmla="*/ 29 h 525"/>
                  <a:gd name="T50" fmla="*/ 5 w 551"/>
                  <a:gd name="T51" fmla="*/ 29 h 525"/>
                  <a:gd name="T52" fmla="*/ 8 w 551"/>
                  <a:gd name="T53" fmla="*/ 28 h 525"/>
                  <a:gd name="T54" fmla="*/ 10 w 551"/>
                  <a:gd name="T55" fmla="*/ 25 h 525"/>
                  <a:gd name="T56" fmla="*/ 12 w 551"/>
                  <a:gd name="T57" fmla="*/ 23 h 525"/>
                  <a:gd name="T58" fmla="*/ 13 w 551"/>
                  <a:gd name="T59" fmla="*/ 19 h 525"/>
                  <a:gd name="T60" fmla="*/ 15 w 551"/>
                  <a:gd name="T61" fmla="*/ 16 h 525"/>
                  <a:gd name="T62" fmla="*/ 18 w 551"/>
                  <a:gd name="T63" fmla="*/ 14 h 525"/>
                  <a:gd name="T64" fmla="*/ 21 w 551"/>
                  <a:gd name="T65" fmla="*/ 12 h 525"/>
                  <a:gd name="T66" fmla="*/ 22 w 551"/>
                  <a:gd name="T67" fmla="*/ 12 h 525"/>
                  <a:gd name="T68" fmla="*/ 24 w 551"/>
                  <a:gd name="T69" fmla="*/ 11 h 525"/>
                  <a:gd name="T70" fmla="*/ 25 w 551"/>
                  <a:gd name="T71" fmla="*/ 10 h 525"/>
                  <a:gd name="T72" fmla="*/ 27 w 551"/>
                  <a:gd name="T73" fmla="*/ 10 h 525"/>
                  <a:gd name="T74" fmla="*/ 28 w 551"/>
                  <a:gd name="T75" fmla="*/ 8 h 525"/>
                  <a:gd name="T76" fmla="*/ 29 w 551"/>
                  <a:gd name="T77" fmla="*/ 7 h 525"/>
                  <a:gd name="T78" fmla="*/ 30 w 551"/>
                  <a:gd name="T79" fmla="*/ 6 h 525"/>
                  <a:gd name="T80" fmla="*/ 31 w 551"/>
                  <a:gd name="T81" fmla="*/ 4 h 525"/>
                  <a:gd name="T82" fmla="*/ 28 w 551"/>
                  <a:gd name="T83" fmla="*/ 4 h 525"/>
                  <a:gd name="T84" fmla="*/ 24 w 551"/>
                  <a:gd name="T85" fmla="*/ 5 h 525"/>
                  <a:gd name="T86" fmla="*/ 21 w 551"/>
                  <a:gd name="T87" fmla="*/ 5 h 525"/>
                  <a:gd name="T88" fmla="*/ 17 w 551"/>
                  <a:gd name="T89" fmla="*/ 5 h 525"/>
                  <a:gd name="T90" fmla="*/ 13 w 551"/>
                  <a:gd name="T91" fmla="*/ 5 h 525"/>
                  <a:gd name="T92" fmla="*/ 10 w 551"/>
                  <a:gd name="T93" fmla="*/ 6 h 525"/>
                  <a:gd name="T94" fmla="*/ 6 w 551"/>
                  <a:gd name="T95" fmla="*/ 6 h 525"/>
                  <a:gd name="T96" fmla="*/ 3 w 551"/>
                  <a:gd name="T97" fmla="*/ 6 h 525"/>
                  <a:gd name="T98" fmla="*/ 7 w 551"/>
                  <a:gd name="T99" fmla="*/ 2 h 525"/>
                  <a:gd name="T100" fmla="*/ 10 w 551"/>
                  <a:gd name="T101" fmla="*/ 1 h 525"/>
                  <a:gd name="T102" fmla="*/ 13 w 551"/>
                  <a:gd name="T103" fmla="*/ 0 h 525"/>
                  <a:gd name="T104" fmla="*/ 16 w 551"/>
                  <a:gd name="T105" fmla="*/ 0 h 525"/>
                  <a:gd name="T106" fmla="*/ 18 w 551"/>
                  <a:gd name="T107" fmla="*/ 0 h 525"/>
                  <a:gd name="T108" fmla="*/ 21 w 551"/>
                  <a:gd name="T109" fmla="*/ 0 h 525"/>
                  <a:gd name="T110" fmla="*/ 23 w 551"/>
                  <a:gd name="T111" fmla="*/ 0 h 525"/>
                  <a:gd name="T112" fmla="*/ 26 w 551"/>
                  <a:gd name="T113" fmla="*/ 1 h 525"/>
                  <a:gd name="T114" fmla="*/ 28 w 551"/>
                  <a:gd name="T115" fmla="*/ 2 h 52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51"/>
                  <a:gd name="T175" fmla="*/ 0 h 525"/>
                  <a:gd name="T176" fmla="*/ 551 w 551"/>
                  <a:gd name="T177" fmla="*/ 525 h 52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51" h="525">
                    <a:moveTo>
                      <a:pt x="441" y="44"/>
                    </a:moveTo>
                    <a:lnTo>
                      <a:pt x="443" y="46"/>
                    </a:lnTo>
                    <a:lnTo>
                      <a:pt x="446" y="46"/>
                    </a:lnTo>
                    <a:lnTo>
                      <a:pt x="452" y="46"/>
                    </a:lnTo>
                    <a:lnTo>
                      <a:pt x="460" y="48"/>
                    </a:lnTo>
                    <a:lnTo>
                      <a:pt x="467" y="46"/>
                    </a:lnTo>
                    <a:lnTo>
                      <a:pt x="475" y="46"/>
                    </a:lnTo>
                    <a:lnTo>
                      <a:pt x="484" y="46"/>
                    </a:lnTo>
                    <a:lnTo>
                      <a:pt x="494" y="46"/>
                    </a:lnTo>
                    <a:lnTo>
                      <a:pt x="502" y="44"/>
                    </a:lnTo>
                    <a:lnTo>
                      <a:pt x="509" y="44"/>
                    </a:lnTo>
                    <a:lnTo>
                      <a:pt x="519" y="42"/>
                    </a:lnTo>
                    <a:lnTo>
                      <a:pt x="526" y="42"/>
                    </a:lnTo>
                    <a:lnTo>
                      <a:pt x="534" y="42"/>
                    </a:lnTo>
                    <a:lnTo>
                      <a:pt x="540" y="42"/>
                    </a:lnTo>
                    <a:lnTo>
                      <a:pt x="545" y="42"/>
                    </a:lnTo>
                    <a:lnTo>
                      <a:pt x="549" y="42"/>
                    </a:lnTo>
                    <a:lnTo>
                      <a:pt x="551" y="80"/>
                    </a:lnTo>
                    <a:lnTo>
                      <a:pt x="543" y="114"/>
                    </a:lnTo>
                    <a:lnTo>
                      <a:pt x="530" y="145"/>
                    </a:lnTo>
                    <a:lnTo>
                      <a:pt x="511" y="167"/>
                    </a:lnTo>
                    <a:lnTo>
                      <a:pt x="484" y="188"/>
                    </a:lnTo>
                    <a:lnTo>
                      <a:pt x="458" y="207"/>
                    </a:lnTo>
                    <a:lnTo>
                      <a:pt x="426" y="222"/>
                    </a:lnTo>
                    <a:lnTo>
                      <a:pt x="393" y="240"/>
                    </a:lnTo>
                    <a:lnTo>
                      <a:pt x="361" y="253"/>
                    </a:lnTo>
                    <a:lnTo>
                      <a:pt x="331" y="270"/>
                    </a:lnTo>
                    <a:lnTo>
                      <a:pt x="300" y="289"/>
                    </a:lnTo>
                    <a:lnTo>
                      <a:pt x="273" y="310"/>
                    </a:lnTo>
                    <a:lnTo>
                      <a:pt x="253" y="333"/>
                    </a:lnTo>
                    <a:lnTo>
                      <a:pt x="235" y="363"/>
                    </a:lnTo>
                    <a:lnTo>
                      <a:pt x="226" y="397"/>
                    </a:lnTo>
                    <a:lnTo>
                      <a:pt x="226" y="437"/>
                    </a:lnTo>
                    <a:lnTo>
                      <a:pt x="220" y="456"/>
                    </a:lnTo>
                    <a:lnTo>
                      <a:pt x="215" y="471"/>
                    </a:lnTo>
                    <a:lnTo>
                      <a:pt x="205" y="485"/>
                    </a:lnTo>
                    <a:lnTo>
                      <a:pt x="196" y="496"/>
                    </a:lnTo>
                    <a:lnTo>
                      <a:pt x="182" y="504"/>
                    </a:lnTo>
                    <a:lnTo>
                      <a:pt x="171" y="511"/>
                    </a:lnTo>
                    <a:lnTo>
                      <a:pt x="156" y="517"/>
                    </a:lnTo>
                    <a:lnTo>
                      <a:pt x="140" y="521"/>
                    </a:lnTo>
                    <a:lnTo>
                      <a:pt x="123" y="521"/>
                    </a:lnTo>
                    <a:lnTo>
                      <a:pt x="106" y="523"/>
                    </a:lnTo>
                    <a:lnTo>
                      <a:pt x="87" y="523"/>
                    </a:lnTo>
                    <a:lnTo>
                      <a:pt x="72" y="523"/>
                    </a:lnTo>
                    <a:lnTo>
                      <a:pt x="53" y="523"/>
                    </a:lnTo>
                    <a:lnTo>
                      <a:pt x="38" y="523"/>
                    </a:lnTo>
                    <a:lnTo>
                      <a:pt x="21" y="523"/>
                    </a:lnTo>
                    <a:lnTo>
                      <a:pt x="5" y="525"/>
                    </a:lnTo>
                    <a:lnTo>
                      <a:pt x="0" y="464"/>
                    </a:lnTo>
                    <a:lnTo>
                      <a:pt x="38" y="470"/>
                    </a:lnTo>
                    <a:lnTo>
                      <a:pt x="70" y="470"/>
                    </a:lnTo>
                    <a:lnTo>
                      <a:pt x="97" y="462"/>
                    </a:lnTo>
                    <a:lnTo>
                      <a:pt x="120" y="452"/>
                    </a:lnTo>
                    <a:lnTo>
                      <a:pt x="139" y="433"/>
                    </a:lnTo>
                    <a:lnTo>
                      <a:pt x="156" y="414"/>
                    </a:lnTo>
                    <a:lnTo>
                      <a:pt x="167" y="392"/>
                    </a:lnTo>
                    <a:lnTo>
                      <a:pt x="182" y="369"/>
                    </a:lnTo>
                    <a:lnTo>
                      <a:pt x="194" y="342"/>
                    </a:lnTo>
                    <a:lnTo>
                      <a:pt x="205" y="318"/>
                    </a:lnTo>
                    <a:lnTo>
                      <a:pt x="218" y="291"/>
                    </a:lnTo>
                    <a:lnTo>
                      <a:pt x="235" y="268"/>
                    </a:lnTo>
                    <a:lnTo>
                      <a:pt x="253" y="247"/>
                    </a:lnTo>
                    <a:lnTo>
                      <a:pt x="273" y="228"/>
                    </a:lnTo>
                    <a:lnTo>
                      <a:pt x="298" y="213"/>
                    </a:lnTo>
                    <a:lnTo>
                      <a:pt x="331" y="205"/>
                    </a:lnTo>
                    <a:lnTo>
                      <a:pt x="340" y="202"/>
                    </a:lnTo>
                    <a:lnTo>
                      <a:pt x="351" y="198"/>
                    </a:lnTo>
                    <a:lnTo>
                      <a:pt x="363" y="192"/>
                    </a:lnTo>
                    <a:lnTo>
                      <a:pt x="374" y="186"/>
                    </a:lnTo>
                    <a:lnTo>
                      <a:pt x="386" y="181"/>
                    </a:lnTo>
                    <a:lnTo>
                      <a:pt x="399" y="173"/>
                    </a:lnTo>
                    <a:lnTo>
                      <a:pt x="410" y="165"/>
                    </a:lnTo>
                    <a:lnTo>
                      <a:pt x="422" y="160"/>
                    </a:lnTo>
                    <a:lnTo>
                      <a:pt x="431" y="150"/>
                    </a:lnTo>
                    <a:lnTo>
                      <a:pt x="443" y="141"/>
                    </a:lnTo>
                    <a:lnTo>
                      <a:pt x="452" y="131"/>
                    </a:lnTo>
                    <a:lnTo>
                      <a:pt x="462" y="122"/>
                    </a:lnTo>
                    <a:lnTo>
                      <a:pt x="471" y="110"/>
                    </a:lnTo>
                    <a:lnTo>
                      <a:pt x="479" y="101"/>
                    </a:lnTo>
                    <a:lnTo>
                      <a:pt x="484" y="89"/>
                    </a:lnTo>
                    <a:lnTo>
                      <a:pt x="490" y="78"/>
                    </a:lnTo>
                    <a:lnTo>
                      <a:pt x="462" y="78"/>
                    </a:lnTo>
                    <a:lnTo>
                      <a:pt x="435" y="78"/>
                    </a:lnTo>
                    <a:lnTo>
                      <a:pt x="407" y="78"/>
                    </a:lnTo>
                    <a:lnTo>
                      <a:pt x="378" y="82"/>
                    </a:lnTo>
                    <a:lnTo>
                      <a:pt x="350" y="84"/>
                    </a:lnTo>
                    <a:lnTo>
                      <a:pt x="321" y="86"/>
                    </a:lnTo>
                    <a:lnTo>
                      <a:pt x="293" y="88"/>
                    </a:lnTo>
                    <a:lnTo>
                      <a:pt x="264" y="91"/>
                    </a:lnTo>
                    <a:lnTo>
                      <a:pt x="234" y="93"/>
                    </a:lnTo>
                    <a:lnTo>
                      <a:pt x="205" y="95"/>
                    </a:lnTo>
                    <a:lnTo>
                      <a:pt x="175" y="97"/>
                    </a:lnTo>
                    <a:lnTo>
                      <a:pt x="146" y="99"/>
                    </a:lnTo>
                    <a:lnTo>
                      <a:pt x="118" y="101"/>
                    </a:lnTo>
                    <a:lnTo>
                      <a:pt x="89" y="103"/>
                    </a:lnTo>
                    <a:lnTo>
                      <a:pt x="63" y="103"/>
                    </a:lnTo>
                    <a:lnTo>
                      <a:pt x="36" y="103"/>
                    </a:lnTo>
                    <a:lnTo>
                      <a:pt x="74" y="48"/>
                    </a:lnTo>
                    <a:lnTo>
                      <a:pt x="102" y="40"/>
                    </a:lnTo>
                    <a:lnTo>
                      <a:pt x="129" y="34"/>
                    </a:lnTo>
                    <a:lnTo>
                      <a:pt x="154" y="27"/>
                    </a:lnTo>
                    <a:lnTo>
                      <a:pt x="178" y="21"/>
                    </a:lnTo>
                    <a:lnTo>
                      <a:pt x="199" y="13"/>
                    </a:lnTo>
                    <a:lnTo>
                      <a:pt x="222" y="10"/>
                    </a:lnTo>
                    <a:lnTo>
                      <a:pt x="243" y="4"/>
                    </a:lnTo>
                    <a:lnTo>
                      <a:pt x="264" y="2"/>
                    </a:lnTo>
                    <a:lnTo>
                      <a:pt x="283" y="0"/>
                    </a:lnTo>
                    <a:lnTo>
                      <a:pt x="304" y="0"/>
                    </a:lnTo>
                    <a:lnTo>
                      <a:pt x="323" y="0"/>
                    </a:lnTo>
                    <a:lnTo>
                      <a:pt x="344" y="4"/>
                    </a:lnTo>
                    <a:lnTo>
                      <a:pt x="365" y="10"/>
                    </a:lnTo>
                    <a:lnTo>
                      <a:pt x="389" y="19"/>
                    </a:lnTo>
                    <a:lnTo>
                      <a:pt x="412" y="30"/>
                    </a:lnTo>
                    <a:lnTo>
                      <a:pt x="441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6" name="Freeform 86"/>
              <p:cNvSpPr>
                <a:spLocks noChangeAspect="1"/>
              </p:cNvSpPr>
              <p:nvPr/>
            </p:nvSpPr>
            <p:spPr bwMode="auto">
              <a:xfrm>
                <a:off x="4343" y="579"/>
                <a:ext cx="367" cy="755"/>
              </a:xfrm>
              <a:custGeom>
                <a:avLst/>
                <a:gdLst>
                  <a:gd name="T0" fmla="*/ 12 w 734"/>
                  <a:gd name="T1" fmla="*/ 1 h 1509"/>
                  <a:gd name="T2" fmla="*/ 26 w 734"/>
                  <a:gd name="T3" fmla="*/ 1 h 1509"/>
                  <a:gd name="T4" fmla="*/ 40 w 734"/>
                  <a:gd name="T5" fmla="*/ 2 h 1509"/>
                  <a:gd name="T6" fmla="*/ 40 w 734"/>
                  <a:gd name="T7" fmla="*/ 6 h 1509"/>
                  <a:gd name="T8" fmla="*/ 27 w 734"/>
                  <a:gd name="T9" fmla="*/ 3 h 1509"/>
                  <a:gd name="T10" fmla="*/ 14 w 734"/>
                  <a:gd name="T11" fmla="*/ 3 h 1509"/>
                  <a:gd name="T12" fmla="*/ 5 w 734"/>
                  <a:gd name="T13" fmla="*/ 7 h 1509"/>
                  <a:gd name="T14" fmla="*/ 11 w 734"/>
                  <a:gd name="T15" fmla="*/ 13 h 1509"/>
                  <a:gd name="T16" fmla="*/ 23 w 734"/>
                  <a:gd name="T17" fmla="*/ 17 h 1509"/>
                  <a:gd name="T18" fmla="*/ 29 w 734"/>
                  <a:gd name="T19" fmla="*/ 26 h 1509"/>
                  <a:gd name="T20" fmla="*/ 31 w 734"/>
                  <a:gd name="T21" fmla="*/ 32 h 1509"/>
                  <a:gd name="T22" fmla="*/ 37 w 734"/>
                  <a:gd name="T23" fmla="*/ 35 h 1509"/>
                  <a:gd name="T24" fmla="*/ 43 w 734"/>
                  <a:gd name="T25" fmla="*/ 33 h 1509"/>
                  <a:gd name="T26" fmla="*/ 38 w 734"/>
                  <a:gd name="T27" fmla="*/ 37 h 1509"/>
                  <a:gd name="T28" fmla="*/ 24 w 734"/>
                  <a:gd name="T29" fmla="*/ 35 h 1509"/>
                  <a:gd name="T30" fmla="*/ 12 w 734"/>
                  <a:gd name="T31" fmla="*/ 34 h 1509"/>
                  <a:gd name="T32" fmla="*/ 6 w 734"/>
                  <a:gd name="T33" fmla="*/ 35 h 1509"/>
                  <a:gd name="T34" fmla="*/ 6 w 734"/>
                  <a:gd name="T35" fmla="*/ 37 h 1509"/>
                  <a:gd name="T36" fmla="*/ 6 w 734"/>
                  <a:gd name="T37" fmla="*/ 38 h 1509"/>
                  <a:gd name="T38" fmla="*/ 7 w 734"/>
                  <a:gd name="T39" fmla="*/ 42 h 1509"/>
                  <a:gd name="T40" fmla="*/ 21 w 734"/>
                  <a:gd name="T41" fmla="*/ 47 h 1509"/>
                  <a:gd name="T42" fmla="*/ 35 w 734"/>
                  <a:gd name="T43" fmla="*/ 49 h 1509"/>
                  <a:gd name="T44" fmla="*/ 43 w 734"/>
                  <a:gd name="T45" fmla="*/ 58 h 1509"/>
                  <a:gd name="T46" fmla="*/ 36 w 734"/>
                  <a:gd name="T47" fmla="*/ 65 h 1509"/>
                  <a:gd name="T48" fmla="*/ 24 w 734"/>
                  <a:gd name="T49" fmla="*/ 64 h 1509"/>
                  <a:gd name="T50" fmla="*/ 13 w 734"/>
                  <a:gd name="T51" fmla="*/ 64 h 1509"/>
                  <a:gd name="T52" fmla="*/ 9 w 734"/>
                  <a:gd name="T53" fmla="*/ 71 h 1509"/>
                  <a:gd name="T54" fmla="*/ 12 w 734"/>
                  <a:gd name="T55" fmla="*/ 75 h 1509"/>
                  <a:gd name="T56" fmla="*/ 21 w 734"/>
                  <a:gd name="T57" fmla="*/ 75 h 1509"/>
                  <a:gd name="T58" fmla="*/ 28 w 734"/>
                  <a:gd name="T59" fmla="*/ 77 h 1509"/>
                  <a:gd name="T60" fmla="*/ 34 w 734"/>
                  <a:gd name="T61" fmla="*/ 83 h 1509"/>
                  <a:gd name="T62" fmla="*/ 40 w 734"/>
                  <a:gd name="T63" fmla="*/ 86 h 1509"/>
                  <a:gd name="T64" fmla="*/ 46 w 734"/>
                  <a:gd name="T65" fmla="*/ 88 h 1509"/>
                  <a:gd name="T66" fmla="*/ 46 w 734"/>
                  <a:gd name="T67" fmla="*/ 90 h 1509"/>
                  <a:gd name="T68" fmla="*/ 44 w 734"/>
                  <a:gd name="T69" fmla="*/ 93 h 1509"/>
                  <a:gd name="T70" fmla="*/ 42 w 734"/>
                  <a:gd name="T71" fmla="*/ 95 h 1509"/>
                  <a:gd name="T72" fmla="*/ 36 w 734"/>
                  <a:gd name="T73" fmla="*/ 90 h 1509"/>
                  <a:gd name="T74" fmla="*/ 29 w 734"/>
                  <a:gd name="T75" fmla="*/ 81 h 1509"/>
                  <a:gd name="T76" fmla="*/ 23 w 734"/>
                  <a:gd name="T77" fmla="*/ 77 h 1509"/>
                  <a:gd name="T78" fmla="*/ 15 w 734"/>
                  <a:gd name="T79" fmla="*/ 79 h 1509"/>
                  <a:gd name="T80" fmla="*/ 9 w 734"/>
                  <a:gd name="T81" fmla="*/ 74 h 1509"/>
                  <a:gd name="T82" fmla="*/ 5 w 734"/>
                  <a:gd name="T83" fmla="*/ 67 h 1509"/>
                  <a:gd name="T84" fmla="*/ 11 w 734"/>
                  <a:gd name="T85" fmla="*/ 62 h 1509"/>
                  <a:gd name="T86" fmla="*/ 21 w 734"/>
                  <a:gd name="T87" fmla="*/ 62 h 1509"/>
                  <a:gd name="T88" fmla="*/ 31 w 734"/>
                  <a:gd name="T89" fmla="*/ 63 h 1509"/>
                  <a:gd name="T90" fmla="*/ 36 w 734"/>
                  <a:gd name="T91" fmla="*/ 58 h 1509"/>
                  <a:gd name="T92" fmla="*/ 26 w 734"/>
                  <a:gd name="T93" fmla="*/ 51 h 1509"/>
                  <a:gd name="T94" fmla="*/ 15 w 734"/>
                  <a:gd name="T95" fmla="*/ 48 h 1509"/>
                  <a:gd name="T96" fmla="*/ 6 w 734"/>
                  <a:gd name="T97" fmla="*/ 45 h 1509"/>
                  <a:gd name="T98" fmla="*/ 3 w 734"/>
                  <a:gd name="T99" fmla="*/ 42 h 1509"/>
                  <a:gd name="T100" fmla="*/ 1 w 734"/>
                  <a:gd name="T101" fmla="*/ 38 h 1509"/>
                  <a:gd name="T102" fmla="*/ 1 w 734"/>
                  <a:gd name="T103" fmla="*/ 34 h 1509"/>
                  <a:gd name="T104" fmla="*/ 10 w 734"/>
                  <a:gd name="T105" fmla="*/ 31 h 1509"/>
                  <a:gd name="T106" fmla="*/ 19 w 734"/>
                  <a:gd name="T107" fmla="*/ 31 h 1509"/>
                  <a:gd name="T108" fmla="*/ 26 w 734"/>
                  <a:gd name="T109" fmla="*/ 31 h 1509"/>
                  <a:gd name="T110" fmla="*/ 25 w 734"/>
                  <a:gd name="T111" fmla="*/ 24 h 1509"/>
                  <a:gd name="T112" fmla="*/ 19 w 734"/>
                  <a:gd name="T113" fmla="*/ 19 h 1509"/>
                  <a:gd name="T114" fmla="*/ 11 w 734"/>
                  <a:gd name="T115" fmla="*/ 15 h 1509"/>
                  <a:gd name="T116" fmla="*/ 5 w 734"/>
                  <a:gd name="T117" fmla="*/ 13 h 1509"/>
                  <a:gd name="T118" fmla="*/ 1 w 734"/>
                  <a:gd name="T119" fmla="*/ 8 h 1509"/>
                  <a:gd name="T120" fmla="*/ 1 w 734"/>
                  <a:gd name="T121" fmla="*/ 3 h 150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734"/>
                  <a:gd name="T184" fmla="*/ 0 h 1509"/>
                  <a:gd name="T185" fmla="*/ 734 w 734"/>
                  <a:gd name="T186" fmla="*/ 1509 h 150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734" h="1509">
                    <a:moveTo>
                      <a:pt x="31" y="2"/>
                    </a:moveTo>
                    <a:lnTo>
                      <a:pt x="71" y="0"/>
                    </a:lnTo>
                    <a:lnTo>
                      <a:pt x="113" y="0"/>
                    </a:lnTo>
                    <a:lnTo>
                      <a:pt x="154" y="0"/>
                    </a:lnTo>
                    <a:lnTo>
                      <a:pt x="198" y="2"/>
                    </a:lnTo>
                    <a:lnTo>
                      <a:pt x="242" y="2"/>
                    </a:lnTo>
                    <a:lnTo>
                      <a:pt x="286" y="2"/>
                    </a:lnTo>
                    <a:lnTo>
                      <a:pt x="331" y="2"/>
                    </a:lnTo>
                    <a:lnTo>
                      <a:pt x="375" y="6"/>
                    </a:lnTo>
                    <a:lnTo>
                      <a:pt x="419" y="6"/>
                    </a:lnTo>
                    <a:lnTo>
                      <a:pt x="464" y="8"/>
                    </a:lnTo>
                    <a:lnTo>
                      <a:pt x="508" y="10"/>
                    </a:lnTo>
                    <a:lnTo>
                      <a:pt x="552" y="15"/>
                    </a:lnTo>
                    <a:lnTo>
                      <a:pt x="593" y="17"/>
                    </a:lnTo>
                    <a:lnTo>
                      <a:pt x="635" y="25"/>
                    </a:lnTo>
                    <a:lnTo>
                      <a:pt x="675" y="29"/>
                    </a:lnTo>
                    <a:lnTo>
                      <a:pt x="715" y="38"/>
                    </a:lnTo>
                    <a:lnTo>
                      <a:pt x="706" y="97"/>
                    </a:lnTo>
                    <a:lnTo>
                      <a:pt x="668" y="90"/>
                    </a:lnTo>
                    <a:lnTo>
                      <a:pt x="631" y="82"/>
                    </a:lnTo>
                    <a:lnTo>
                      <a:pt x="592" y="74"/>
                    </a:lnTo>
                    <a:lnTo>
                      <a:pt x="554" y="67"/>
                    </a:lnTo>
                    <a:lnTo>
                      <a:pt x="512" y="59"/>
                    </a:lnTo>
                    <a:lnTo>
                      <a:pt x="472" y="51"/>
                    </a:lnTo>
                    <a:lnTo>
                      <a:pt x="432" y="46"/>
                    </a:lnTo>
                    <a:lnTo>
                      <a:pt x="392" y="40"/>
                    </a:lnTo>
                    <a:lnTo>
                      <a:pt x="350" y="36"/>
                    </a:lnTo>
                    <a:lnTo>
                      <a:pt x="310" y="34"/>
                    </a:lnTo>
                    <a:lnTo>
                      <a:pt x="270" y="32"/>
                    </a:lnTo>
                    <a:lnTo>
                      <a:pt x="230" y="34"/>
                    </a:lnTo>
                    <a:lnTo>
                      <a:pt x="190" y="36"/>
                    </a:lnTo>
                    <a:lnTo>
                      <a:pt x="151" y="42"/>
                    </a:lnTo>
                    <a:lnTo>
                      <a:pt x="113" y="50"/>
                    </a:lnTo>
                    <a:lnTo>
                      <a:pt x="75" y="61"/>
                    </a:lnTo>
                    <a:lnTo>
                      <a:pt x="71" y="97"/>
                    </a:lnTo>
                    <a:lnTo>
                      <a:pt x="76" y="128"/>
                    </a:lnTo>
                    <a:lnTo>
                      <a:pt x="92" y="152"/>
                    </a:lnTo>
                    <a:lnTo>
                      <a:pt x="114" y="171"/>
                    </a:lnTo>
                    <a:lnTo>
                      <a:pt x="143" y="186"/>
                    </a:lnTo>
                    <a:lnTo>
                      <a:pt x="175" y="200"/>
                    </a:lnTo>
                    <a:lnTo>
                      <a:pt x="213" y="209"/>
                    </a:lnTo>
                    <a:lnTo>
                      <a:pt x="253" y="221"/>
                    </a:lnTo>
                    <a:lnTo>
                      <a:pt x="291" y="232"/>
                    </a:lnTo>
                    <a:lnTo>
                      <a:pt x="329" y="243"/>
                    </a:lnTo>
                    <a:lnTo>
                      <a:pt x="365" y="259"/>
                    </a:lnTo>
                    <a:lnTo>
                      <a:pt x="400" y="278"/>
                    </a:lnTo>
                    <a:lnTo>
                      <a:pt x="426" y="299"/>
                    </a:lnTo>
                    <a:lnTo>
                      <a:pt x="449" y="329"/>
                    </a:lnTo>
                    <a:lnTo>
                      <a:pt x="462" y="363"/>
                    </a:lnTo>
                    <a:lnTo>
                      <a:pt x="470" y="407"/>
                    </a:lnTo>
                    <a:lnTo>
                      <a:pt x="472" y="430"/>
                    </a:lnTo>
                    <a:lnTo>
                      <a:pt x="479" y="454"/>
                    </a:lnTo>
                    <a:lnTo>
                      <a:pt x="485" y="475"/>
                    </a:lnTo>
                    <a:lnTo>
                      <a:pt x="497" y="494"/>
                    </a:lnTo>
                    <a:lnTo>
                      <a:pt x="508" y="510"/>
                    </a:lnTo>
                    <a:lnTo>
                      <a:pt x="521" y="525"/>
                    </a:lnTo>
                    <a:lnTo>
                      <a:pt x="535" y="536"/>
                    </a:lnTo>
                    <a:lnTo>
                      <a:pt x="552" y="546"/>
                    </a:lnTo>
                    <a:lnTo>
                      <a:pt x="567" y="549"/>
                    </a:lnTo>
                    <a:lnTo>
                      <a:pt x="586" y="553"/>
                    </a:lnTo>
                    <a:lnTo>
                      <a:pt x="603" y="553"/>
                    </a:lnTo>
                    <a:lnTo>
                      <a:pt x="624" y="551"/>
                    </a:lnTo>
                    <a:lnTo>
                      <a:pt x="643" y="546"/>
                    </a:lnTo>
                    <a:lnTo>
                      <a:pt x="664" y="536"/>
                    </a:lnTo>
                    <a:lnTo>
                      <a:pt x="683" y="523"/>
                    </a:lnTo>
                    <a:lnTo>
                      <a:pt x="704" y="508"/>
                    </a:lnTo>
                    <a:lnTo>
                      <a:pt x="706" y="570"/>
                    </a:lnTo>
                    <a:lnTo>
                      <a:pt x="673" y="576"/>
                    </a:lnTo>
                    <a:lnTo>
                      <a:pt x="637" y="578"/>
                    </a:lnTo>
                    <a:lnTo>
                      <a:pt x="599" y="578"/>
                    </a:lnTo>
                    <a:lnTo>
                      <a:pt x="561" y="576"/>
                    </a:lnTo>
                    <a:lnTo>
                      <a:pt x="519" y="570"/>
                    </a:lnTo>
                    <a:lnTo>
                      <a:pt x="479" y="565"/>
                    </a:lnTo>
                    <a:lnTo>
                      <a:pt x="438" y="557"/>
                    </a:lnTo>
                    <a:lnTo>
                      <a:pt x="398" y="551"/>
                    </a:lnTo>
                    <a:lnTo>
                      <a:pt x="356" y="544"/>
                    </a:lnTo>
                    <a:lnTo>
                      <a:pt x="314" y="536"/>
                    </a:lnTo>
                    <a:lnTo>
                      <a:pt x="272" y="532"/>
                    </a:lnTo>
                    <a:lnTo>
                      <a:pt x="232" y="530"/>
                    </a:lnTo>
                    <a:lnTo>
                      <a:pt x="194" y="529"/>
                    </a:lnTo>
                    <a:lnTo>
                      <a:pt x="158" y="532"/>
                    </a:lnTo>
                    <a:lnTo>
                      <a:pt x="124" y="538"/>
                    </a:lnTo>
                    <a:lnTo>
                      <a:pt x="92" y="549"/>
                    </a:lnTo>
                    <a:lnTo>
                      <a:pt x="92" y="555"/>
                    </a:lnTo>
                    <a:lnTo>
                      <a:pt x="92" y="559"/>
                    </a:lnTo>
                    <a:lnTo>
                      <a:pt x="92" y="565"/>
                    </a:lnTo>
                    <a:lnTo>
                      <a:pt x="92" y="569"/>
                    </a:lnTo>
                    <a:lnTo>
                      <a:pt x="92" y="574"/>
                    </a:lnTo>
                    <a:lnTo>
                      <a:pt x="92" y="578"/>
                    </a:lnTo>
                    <a:lnTo>
                      <a:pt x="92" y="584"/>
                    </a:lnTo>
                    <a:lnTo>
                      <a:pt x="92" y="589"/>
                    </a:lnTo>
                    <a:lnTo>
                      <a:pt x="92" y="593"/>
                    </a:lnTo>
                    <a:lnTo>
                      <a:pt x="92" y="599"/>
                    </a:lnTo>
                    <a:lnTo>
                      <a:pt x="94" y="603"/>
                    </a:lnTo>
                    <a:lnTo>
                      <a:pt x="95" y="608"/>
                    </a:lnTo>
                    <a:lnTo>
                      <a:pt x="95" y="614"/>
                    </a:lnTo>
                    <a:lnTo>
                      <a:pt x="97" y="618"/>
                    </a:lnTo>
                    <a:lnTo>
                      <a:pt x="97" y="626"/>
                    </a:lnTo>
                    <a:lnTo>
                      <a:pt x="99" y="631"/>
                    </a:lnTo>
                    <a:lnTo>
                      <a:pt x="126" y="664"/>
                    </a:lnTo>
                    <a:lnTo>
                      <a:pt x="158" y="690"/>
                    </a:lnTo>
                    <a:lnTo>
                      <a:pt x="194" y="711"/>
                    </a:lnTo>
                    <a:lnTo>
                      <a:pt x="236" y="726"/>
                    </a:lnTo>
                    <a:lnTo>
                      <a:pt x="280" y="738"/>
                    </a:lnTo>
                    <a:lnTo>
                      <a:pt x="325" y="745"/>
                    </a:lnTo>
                    <a:lnTo>
                      <a:pt x="371" y="753"/>
                    </a:lnTo>
                    <a:lnTo>
                      <a:pt x="419" y="760"/>
                    </a:lnTo>
                    <a:lnTo>
                      <a:pt x="464" y="764"/>
                    </a:lnTo>
                    <a:lnTo>
                      <a:pt x="508" y="774"/>
                    </a:lnTo>
                    <a:lnTo>
                      <a:pt x="548" y="783"/>
                    </a:lnTo>
                    <a:lnTo>
                      <a:pt x="588" y="798"/>
                    </a:lnTo>
                    <a:lnTo>
                      <a:pt x="620" y="818"/>
                    </a:lnTo>
                    <a:lnTo>
                      <a:pt x="649" y="844"/>
                    </a:lnTo>
                    <a:lnTo>
                      <a:pt x="669" y="875"/>
                    </a:lnTo>
                    <a:lnTo>
                      <a:pt x="685" y="916"/>
                    </a:lnTo>
                    <a:lnTo>
                      <a:pt x="700" y="1015"/>
                    </a:lnTo>
                    <a:lnTo>
                      <a:pt x="668" y="1023"/>
                    </a:lnTo>
                    <a:lnTo>
                      <a:pt x="635" y="1028"/>
                    </a:lnTo>
                    <a:lnTo>
                      <a:pt x="601" y="1030"/>
                    </a:lnTo>
                    <a:lnTo>
                      <a:pt x="567" y="1032"/>
                    </a:lnTo>
                    <a:lnTo>
                      <a:pt x="533" y="1028"/>
                    </a:lnTo>
                    <a:lnTo>
                      <a:pt x="498" y="1027"/>
                    </a:lnTo>
                    <a:lnTo>
                      <a:pt x="462" y="1023"/>
                    </a:lnTo>
                    <a:lnTo>
                      <a:pt x="426" y="1021"/>
                    </a:lnTo>
                    <a:lnTo>
                      <a:pt x="390" y="1015"/>
                    </a:lnTo>
                    <a:lnTo>
                      <a:pt x="354" y="1011"/>
                    </a:lnTo>
                    <a:lnTo>
                      <a:pt x="318" y="1009"/>
                    </a:lnTo>
                    <a:lnTo>
                      <a:pt x="282" y="1009"/>
                    </a:lnTo>
                    <a:lnTo>
                      <a:pt x="244" y="1009"/>
                    </a:lnTo>
                    <a:lnTo>
                      <a:pt x="208" y="1013"/>
                    </a:lnTo>
                    <a:lnTo>
                      <a:pt x="171" y="1021"/>
                    </a:lnTo>
                    <a:lnTo>
                      <a:pt x="135" y="1032"/>
                    </a:lnTo>
                    <a:lnTo>
                      <a:pt x="132" y="1068"/>
                    </a:lnTo>
                    <a:lnTo>
                      <a:pt x="132" y="1099"/>
                    </a:lnTo>
                    <a:lnTo>
                      <a:pt x="135" y="1125"/>
                    </a:lnTo>
                    <a:lnTo>
                      <a:pt x="145" y="1146"/>
                    </a:lnTo>
                    <a:lnTo>
                      <a:pt x="154" y="1163"/>
                    </a:lnTo>
                    <a:lnTo>
                      <a:pt x="170" y="1177"/>
                    </a:lnTo>
                    <a:lnTo>
                      <a:pt x="185" y="1188"/>
                    </a:lnTo>
                    <a:lnTo>
                      <a:pt x="206" y="1196"/>
                    </a:lnTo>
                    <a:lnTo>
                      <a:pt x="227" y="1200"/>
                    </a:lnTo>
                    <a:lnTo>
                      <a:pt x="251" y="1201"/>
                    </a:lnTo>
                    <a:lnTo>
                      <a:pt x="276" y="1201"/>
                    </a:lnTo>
                    <a:lnTo>
                      <a:pt x="305" y="1200"/>
                    </a:lnTo>
                    <a:lnTo>
                      <a:pt x="335" y="1196"/>
                    </a:lnTo>
                    <a:lnTo>
                      <a:pt x="365" y="1192"/>
                    </a:lnTo>
                    <a:lnTo>
                      <a:pt x="398" y="1186"/>
                    </a:lnTo>
                    <a:lnTo>
                      <a:pt x="432" y="1181"/>
                    </a:lnTo>
                    <a:lnTo>
                      <a:pt x="445" y="1201"/>
                    </a:lnTo>
                    <a:lnTo>
                      <a:pt x="458" y="1222"/>
                    </a:lnTo>
                    <a:lnTo>
                      <a:pt x="472" y="1241"/>
                    </a:lnTo>
                    <a:lnTo>
                      <a:pt x="487" y="1262"/>
                    </a:lnTo>
                    <a:lnTo>
                      <a:pt x="502" y="1279"/>
                    </a:lnTo>
                    <a:lnTo>
                      <a:pt x="519" y="1298"/>
                    </a:lnTo>
                    <a:lnTo>
                      <a:pt x="536" y="1314"/>
                    </a:lnTo>
                    <a:lnTo>
                      <a:pt x="555" y="1331"/>
                    </a:lnTo>
                    <a:lnTo>
                      <a:pt x="574" y="1342"/>
                    </a:lnTo>
                    <a:lnTo>
                      <a:pt x="595" y="1355"/>
                    </a:lnTo>
                    <a:lnTo>
                      <a:pt x="614" y="1365"/>
                    </a:lnTo>
                    <a:lnTo>
                      <a:pt x="637" y="1374"/>
                    </a:lnTo>
                    <a:lnTo>
                      <a:pt x="658" y="1382"/>
                    </a:lnTo>
                    <a:lnTo>
                      <a:pt x="683" y="1386"/>
                    </a:lnTo>
                    <a:lnTo>
                      <a:pt x="708" y="1390"/>
                    </a:lnTo>
                    <a:lnTo>
                      <a:pt x="734" y="1390"/>
                    </a:lnTo>
                    <a:lnTo>
                      <a:pt x="732" y="1393"/>
                    </a:lnTo>
                    <a:lnTo>
                      <a:pt x="732" y="1399"/>
                    </a:lnTo>
                    <a:lnTo>
                      <a:pt x="730" y="1407"/>
                    </a:lnTo>
                    <a:lnTo>
                      <a:pt x="728" y="1416"/>
                    </a:lnTo>
                    <a:lnTo>
                      <a:pt x="725" y="1426"/>
                    </a:lnTo>
                    <a:lnTo>
                      <a:pt x="721" y="1435"/>
                    </a:lnTo>
                    <a:lnTo>
                      <a:pt x="717" y="1447"/>
                    </a:lnTo>
                    <a:lnTo>
                      <a:pt x="713" y="1458"/>
                    </a:lnTo>
                    <a:lnTo>
                      <a:pt x="706" y="1468"/>
                    </a:lnTo>
                    <a:lnTo>
                      <a:pt x="702" y="1477"/>
                    </a:lnTo>
                    <a:lnTo>
                      <a:pt x="696" y="1487"/>
                    </a:lnTo>
                    <a:lnTo>
                      <a:pt x="690" y="1494"/>
                    </a:lnTo>
                    <a:lnTo>
                      <a:pt x="685" y="1500"/>
                    </a:lnTo>
                    <a:lnTo>
                      <a:pt x="679" y="1506"/>
                    </a:lnTo>
                    <a:lnTo>
                      <a:pt x="673" y="1507"/>
                    </a:lnTo>
                    <a:lnTo>
                      <a:pt x="668" y="1509"/>
                    </a:lnTo>
                    <a:lnTo>
                      <a:pt x="645" y="1502"/>
                    </a:lnTo>
                    <a:lnTo>
                      <a:pt x="624" y="1488"/>
                    </a:lnTo>
                    <a:lnTo>
                      <a:pt x="603" y="1471"/>
                    </a:lnTo>
                    <a:lnTo>
                      <a:pt x="584" y="1450"/>
                    </a:lnTo>
                    <a:lnTo>
                      <a:pt x="563" y="1426"/>
                    </a:lnTo>
                    <a:lnTo>
                      <a:pt x="546" y="1399"/>
                    </a:lnTo>
                    <a:lnTo>
                      <a:pt x="527" y="1373"/>
                    </a:lnTo>
                    <a:lnTo>
                      <a:pt x="508" y="1346"/>
                    </a:lnTo>
                    <a:lnTo>
                      <a:pt x="489" y="1317"/>
                    </a:lnTo>
                    <a:lnTo>
                      <a:pt x="468" y="1293"/>
                    </a:lnTo>
                    <a:lnTo>
                      <a:pt x="447" y="1272"/>
                    </a:lnTo>
                    <a:lnTo>
                      <a:pt x="428" y="1255"/>
                    </a:lnTo>
                    <a:lnTo>
                      <a:pt x="405" y="1241"/>
                    </a:lnTo>
                    <a:lnTo>
                      <a:pt x="382" y="1234"/>
                    </a:lnTo>
                    <a:lnTo>
                      <a:pt x="360" y="1232"/>
                    </a:lnTo>
                    <a:lnTo>
                      <a:pt x="335" y="1241"/>
                    </a:lnTo>
                    <a:lnTo>
                      <a:pt x="310" y="1247"/>
                    </a:lnTo>
                    <a:lnTo>
                      <a:pt x="287" y="1251"/>
                    </a:lnTo>
                    <a:lnTo>
                      <a:pt x="263" y="1251"/>
                    </a:lnTo>
                    <a:lnTo>
                      <a:pt x="240" y="1249"/>
                    </a:lnTo>
                    <a:lnTo>
                      <a:pt x="213" y="1241"/>
                    </a:lnTo>
                    <a:lnTo>
                      <a:pt x="192" y="1232"/>
                    </a:lnTo>
                    <a:lnTo>
                      <a:pt x="170" y="1219"/>
                    </a:lnTo>
                    <a:lnTo>
                      <a:pt x="149" y="1203"/>
                    </a:lnTo>
                    <a:lnTo>
                      <a:pt x="130" y="1184"/>
                    </a:lnTo>
                    <a:lnTo>
                      <a:pt x="114" y="1165"/>
                    </a:lnTo>
                    <a:lnTo>
                      <a:pt x="99" y="1143"/>
                    </a:lnTo>
                    <a:lnTo>
                      <a:pt x="90" y="1122"/>
                    </a:lnTo>
                    <a:lnTo>
                      <a:pt x="82" y="1095"/>
                    </a:lnTo>
                    <a:lnTo>
                      <a:pt x="78" y="1070"/>
                    </a:lnTo>
                    <a:lnTo>
                      <a:pt x="78" y="1044"/>
                    </a:lnTo>
                    <a:lnTo>
                      <a:pt x="86" y="1017"/>
                    </a:lnTo>
                    <a:lnTo>
                      <a:pt x="111" y="1004"/>
                    </a:lnTo>
                    <a:lnTo>
                      <a:pt x="137" y="994"/>
                    </a:lnTo>
                    <a:lnTo>
                      <a:pt x="168" y="989"/>
                    </a:lnTo>
                    <a:lnTo>
                      <a:pt x="200" y="985"/>
                    </a:lnTo>
                    <a:lnTo>
                      <a:pt x="230" y="983"/>
                    </a:lnTo>
                    <a:lnTo>
                      <a:pt x="265" y="983"/>
                    </a:lnTo>
                    <a:lnTo>
                      <a:pt x="299" y="983"/>
                    </a:lnTo>
                    <a:lnTo>
                      <a:pt x="333" y="985"/>
                    </a:lnTo>
                    <a:lnTo>
                      <a:pt x="367" y="989"/>
                    </a:lnTo>
                    <a:lnTo>
                      <a:pt x="401" y="990"/>
                    </a:lnTo>
                    <a:lnTo>
                      <a:pt x="436" y="992"/>
                    </a:lnTo>
                    <a:lnTo>
                      <a:pt x="470" y="996"/>
                    </a:lnTo>
                    <a:lnTo>
                      <a:pt x="502" y="996"/>
                    </a:lnTo>
                    <a:lnTo>
                      <a:pt x="536" y="996"/>
                    </a:lnTo>
                    <a:lnTo>
                      <a:pt x="567" y="994"/>
                    </a:lnTo>
                    <a:lnTo>
                      <a:pt x="597" y="990"/>
                    </a:lnTo>
                    <a:lnTo>
                      <a:pt x="584" y="949"/>
                    </a:lnTo>
                    <a:lnTo>
                      <a:pt x="567" y="914"/>
                    </a:lnTo>
                    <a:lnTo>
                      <a:pt x="546" y="884"/>
                    </a:lnTo>
                    <a:lnTo>
                      <a:pt x="521" y="861"/>
                    </a:lnTo>
                    <a:lnTo>
                      <a:pt x="491" y="840"/>
                    </a:lnTo>
                    <a:lnTo>
                      <a:pt x="460" y="825"/>
                    </a:lnTo>
                    <a:lnTo>
                      <a:pt x="426" y="812"/>
                    </a:lnTo>
                    <a:lnTo>
                      <a:pt x="390" y="800"/>
                    </a:lnTo>
                    <a:lnTo>
                      <a:pt x="354" y="791"/>
                    </a:lnTo>
                    <a:lnTo>
                      <a:pt x="316" y="781"/>
                    </a:lnTo>
                    <a:lnTo>
                      <a:pt x="278" y="774"/>
                    </a:lnTo>
                    <a:lnTo>
                      <a:pt x="242" y="766"/>
                    </a:lnTo>
                    <a:lnTo>
                      <a:pt x="204" y="757"/>
                    </a:lnTo>
                    <a:lnTo>
                      <a:pt x="170" y="747"/>
                    </a:lnTo>
                    <a:lnTo>
                      <a:pt x="137" y="734"/>
                    </a:lnTo>
                    <a:lnTo>
                      <a:pt x="109" y="721"/>
                    </a:lnTo>
                    <a:lnTo>
                      <a:pt x="101" y="715"/>
                    </a:lnTo>
                    <a:lnTo>
                      <a:pt x="95" y="709"/>
                    </a:lnTo>
                    <a:lnTo>
                      <a:pt x="86" y="702"/>
                    </a:lnTo>
                    <a:lnTo>
                      <a:pt x="76" y="692"/>
                    </a:lnTo>
                    <a:lnTo>
                      <a:pt x="67" y="681"/>
                    </a:lnTo>
                    <a:lnTo>
                      <a:pt x="57" y="669"/>
                    </a:lnTo>
                    <a:lnTo>
                      <a:pt x="46" y="656"/>
                    </a:lnTo>
                    <a:lnTo>
                      <a:pt x="38" y="643"/>
                    </a:lnTo>
                    <a:lnTo>
                      <a:pt x="27" y="627"/>
                    </a:lnTo>
                    <a:lnTo>
                      <a:pt x="19" y="614"/>
                    </a:lnTo>
                    <a:lnTo>
                      <a:pt x="12" y="599"/>
                    </a:lnTo>
                    <a:lnTo>
                      <a:pt x="8" y="584"/>
                    </a:lnTo>
                    <a:lnTo>
                      <a:pt x="2" y="570"/>
                    </a:lnTo>
                    <a:lnTo>
                      <a:pt x="0" y="557"/>
                    </a:lnTo>
                    <a:lnTo>
                      <a:pt x="0" y="544"/>
                    </a:lnTo>
                    <a:lnTo>
                      <a:pt x="4" y="532"/>
                    </a:lnTo>
                    <a:lnTo>
                      <a:pt x="35" y="515"/>
                    </a:lnTo>
                    <a:lnTo>
                      <a:pt x="65" y="502"/>
                    </a:lnTo>
                    <a:lnTo>
                      <a:pt x="94" y="492"/>
                    </a:lnTo>
                    <a:lnTo>
                      <a:pt x="124" y="487"/>
                    </a:lnTo>
                    <a:lnTo>
                      <a:pt x="152" y="483"/>
                    </a:lnTo>
                    <a:lnTo>
                      <a:pt x="181" y="481"/>
                    </a:lnTo>
                    <a:lnTo>
                      <a:pt x="209" y="483"/>
                    </a:lnTo>
                    <a:lnTo>
                      <a:pt x="238" y="485"/>
                    </a:lnTo>
                    <a:lnTo>
                      <a:pt x="265" y="487"/>
                    </a:lnTo>
                    <a:lnTo>
                      <a:pt x="291" y="491"/>
                    </a:lnTo>
                    <a:lnTo>
                      <a:pt x="318" y="492"/>
                    </a:lnTo>
                    <a:lnTo>
                      <a:pt x="344" y="496"/>
                    </a:lnTo>
                    <a:lnTo>
                      <a:pt x="369" y="496"/>
                    </a:lnTo>
                    <a:lnTo>
                      <a:pt x="396" y="498"/>
                    </a:lnTo>
                    <a:lnTo>
                      <a:pt x="419" y="496"/>
                    </a:lnTo>
                    <a:lnTo>
                      <a:pt x="445" y="494"/>
                    </a:lnTo>
                    <a:lnTo>
                      <a:pt x="441" y="460"/>
                    </a:lnTo>
                    <a:lnTo>
                      <a:pt x="432" y="430"/>
                    </a:lnTo>
                    <a:lnTo>
                      <a:pt x="420" y="403"/>
                    </a:lnTo>
                    <a:lnTo>
                      <a:pt x="409" y="378"/>
                    </a:lnTo>
                    <a:lnTo>
                      <a:pt x="390" y="356"/>
                    </a:lnTo>
                    <a:lnTo>
                      <a:pt x="371" y="337"/>
                    </a:lnTo>
                    <a:lnTo>
                      <a:pt x="350" y="319"/>
                    </a:lnTo>
                    <a:lnTo>
                      <a:pt x="327" y="304"/>
                    </a:lnTo>
                    <a:lnTo>
                      <a:pt x="303" y="289"/>
                    </a:lnTo>
                    <a:lnTo>
                      <a:pt x="276" y="278"/>
                    </a:lnTo>
                    <a:lnTo>
                      <a:pt x="247" y="266"/>
                    </a:lnTo>
                    <a:lnTo>
                      <a:pt x="221" y="257"/>
                    </a:lnTo>
                    <a:lnTo>
                      <a:pt x="192" y="245"/>
                    </a:lnTo>
                    <a:lnTo>
                      <a:pt x="164" y="238"/>
                    </a:lnTo>
                    <a:lnTo>
                      <a:pt x="135" y="230"/>
                    </a:lnTo>
                    <a:lnTo>
                      <a:pt x="109" y="223"/>
                    </a:lnTo>
                    <a:lnTo>
                      <a:pt x="94" y="215"/>
                    </a:lnTo>
                    <a:lnTo>
                      <a:pt x="80" y="207"/>
                    </a:lnTo>
                    <a:lnTo>
                      <a:pt x="67" y="196"/>
                    </a:lnTo>
                    <a:lnTo>
                      <a:pt x="56" y="185"/>
                    </a:lnTo>
                    <a:lnTo>
                      <a:pt x="46" y="171"/>
                    </a:lnTo>
                    <a:lnTo>
                      <a:pt x="38" y="156"/>
                    </a:lnTo>
                    <a:lnTo>
                      <a:pt x="31" y="139"/>
                    </a:lnTo>
                    <a:lnTo>
                      <a:pt x="27" y="124"/>
                    </a:lnTo>
                    <a:lnTo>
                      <a:pt x="23" y="107"/>
                    </a:lnTo>
                    <a:lnTo>
                      <a:pt x="19" y="90"/>
                    </a:lnTo>
                    <a:lnTo>
                      <a:pt x="17" y="72"/>
                    </a:lnTo>
                    <a:lnTo>
                      <a:pt x="17" y="57"/>
                    </a:lnTo>
                    <a:lnTo>
                      <a:pt x="19" y="40"/>
                    </a:lnTo>
                    <a:lnTo>
                      <a:pt x="21" y="27"/>
                    </a:lnTo>
                    <a:lnTo>
                      <a:pt x="25" y="12"/>
                    </a:lnTo>
                    <a:lnTo>
                      <a:pt x="3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Freeform 87"/>
              <p:cNvSpPr>
                <a:spLocks noChangeAspect="1"/>
              </p:cNvSpPr>
              <p:nvPr/>
            </p:nvSpPr>
            <p:spPr bwMode="auto">
              <a:xfrm>
                <a:off x="4685" y="486"/>
                <a:ext cx="313" cy="118"/>
              </a:xfrm>
              <a:custGeom>
                <a:avLst/>
                <a:gdLst>
                  <a:gd name="T0" fmla="*/ 22 w 625"/>
                  <a:gd name="T1" fmla="*/ 5 h 236"/>
                  <a:gd name="T2" fmla="*/ 25 w 625"/>
                  <a:gd name="T3" fmla="*/ 4 h 236"/>
                  <a:gd name="T4" fmla="*/ 28 w 625"/>
                  <a:gd name="T5" fmla="*/ 3 h 236"/>
                  <a:gd name="T6" fmla="*/ 29 w 625"/>
                  <a:gd name="T7" fmla="*/ 3 h 236"/>
                  <a:gd name="T8" fmla="*/ 31 w 625"/>
                  <a:gd name="T9" fmla="*/ 3 h 236"/>
                  <a:gd name="T10" fmla="*/ 32 w 625"/>
                  <a:gd name="T11" fmla="*/ 3 h 236"/>
                  <a:gd name="T12" fmla="*/ 33 w 625"/>
                  <a:gd name="T13" fmla="*/ 4 h 236"/>
                  <a:gd name="T14" fmla="*/ 34 w 625"/>
                  <a:gd name="T15" fmla="*/ 7 h 236"/>
                  <a:gd name="T16" fmla="*/ 35 w 625"/>
                  <a:gd name="T17" fmla="*/ 7 h 236"/>
                  <a:gd name="T18" fmla="*/ 37 w 625"/>
                  <a:gd name="T19" fmla="*/ 7 h 236"/>
                  <a:gd name="T20" fmla="*/ 38 w 625"/>
                  <a:gd name="T21" fmla="*/ 9 h 236"/>
                  <a:gd name="T22" fmla="*/ 39 w 625"/>
                  <a:gd name="T23" fmla="*/ 10 h 236"/>
                  <a:gd name="T24" fmla="*/ 39 w 625"/>
                  <a:gd name="T25" fmla="*/ 11 h 236"/>
                  <a:gd name="T26" fmla="*/ 40 w 625"/>
                  <a:gd name="T27" fmla="*/ 12 h 236"/>
                  <a:gd name="T28" fmla="*/ 39 w 625"/>
                  <a:gd name="T29" fmla="*/ 12 h 236"/>
                  <a:gd name="T30" fmla="*/ 39 w 625"/>
                  <a:gd name="T31" fmla="*/ 13 h 236"/>
                  <a:gd name="T32" fmla="*/ 37 w 625"/>
                  <a:gd name="T33" fmla="*/ 14 h 236"/>
                  <a:gd name="T34" fmla="*/ 32 w 625"/>
                  <a:gd name="T35" fmla="*/ 15 h 236"/>
                  <a:gd name="T36" fmla="*/ 28 w 625"/>
                  <a:gd name="T37" fmla="*/ 15 h 236"/>
                  <a:gd name="T38" fmla="*/ 23 w 625"/>
                  <a:gd name="T39" fmla="*/ 15 h 236"/>
                  <a:gd name="T40" fmla="*/ 18 w 625"/>
                  <a:gd name="T41" fmla="*/ 14 h 236"/>
                  <a:gd name="T42" fmla="*/ 13 w 625"/>
                  <a:gd name="T43" fmla="*/ 14 h 236"/>
                  <a:gd name="T44" fmla="*/ 8 w 625"/>
                  <a:gd name="T45" fmla="*/ 14 h 236"/>
                  <a:gd name="T46" fmla="*/ 4 w 625"/>
                  <a:gd name="T47" fmla="*/ 14 h 236"/>
                  <a:gd name="T48" fmla="*/ 1 w 625"/>
                  <a:gd name="T49" fmla="*/ 14 h 236"/>
                  <a:gd name="T50" fmla="*/ 1 w 625"/>
                  <a:gd name="T51" fmla="*/ 13 h 236"/>
                  <a:gd name="T52" fmla="*/ 1 w 625"/>
                  <a:gd name="T53" fmla="*/ 12 h 236"/>
                  <a:gd name="T54" fmla="*/ 0 w 625"/>
                  <a:gd name="T55" fmla="*/ 12 h 236"/>
                  <a:gd name="T56" fmla="*/ 0 w 625"/>
                  <a:gd name="T57" fmla="*/ 11 h 236"/>
                  <a:gd name="T58" fmla="*/ 0 w 625"/>
                  <a:gd name="T59" fmla="*/ 10 h 236"/>
                  <a:gd name="T60" fmla="*/ 0 w 625"/>
                  <a:gd name="T61" fmla="*/ 9 h 236"/>
                  <a:gd name="T62" fmla="*/ 2 w 625"/>
                  <a:gd name="T63" fmla="*/ 9 h 236"/>
                  <a:gd name="T64" fmla="*/ 3 w 625"/>
                  <a:gd name="T65" fmla="*/ 9 h 236"/>
                  <a:gd name="T66" fmla="*/ 5 w 625"/>
                  <a:gd name="T67" fmla="*/ 9 h 236"/>
                  <a:gd name="T68" fmla="*/ 7 w 625"/>
                  <a:gd name="T69" fmla="*/ 7 h 236"/>
                  <a:gd name="T70" fmla="*/ 8 w 625"/>
                  <a:gd name="T71" fmla="*/ 7 h 236"/>
                  <a:gd name="T72" fmla="*/ 10 w 625"/>
                  <a:gd name="T73" fmla="*/ 6 h 236"/>
                  <a:gd name="T74" fmla="*/ 10 w 625"/>
                  <a:gd name="T75" fmla="*/ 4 h 236"/>
                  <a:gd name="T76" fmla="*/ 11 w 625"/>
                  <a:gd name="T77" fmla="*/ 2 h 236"/>
                  <a:gd name="T78" fmla="*/ 11 w 625"/>
                  <a:gd name="T79" fmla="*/ 1 h 236"/>
                  <a:gd name="T80" fmla="*/ 12 w 625"/>
                  <a:gd name="T81" fmla="*/ 0 h 236"/>
                  <a:gd name="T82" fmla="*/ 13 w 625"/>
                  <a:gd name="T83" fmla="*/ 1 h 236"/>
                  <a:gd name="T84" fmla="*/ 14 w 625"/>
                  <a:gd name="T85" fmla="*/ 2 h 236"/>
                  <a:gd name="T86" fmla="*/ 16 w 625"/>
                  <a:gd name="T87" fmla="*/ 3 h 236"/>
                  <a:gd name="T88" fmla="*/ 17 w 625"/>
                  <a:gd name="T89" fmla="*/ 4 h 236"/>
                  <a:gd name="T90" fmla="*/ 18 w 625"/>
                  <a:gd name="T91" fmla="*/ 5 h 236"/>
                  <a:gd name="T92" fmla="*/ 19 w 625"/>
                  <a:gd name="T93" fmla="*/ 5 h 236"/>
                  <a:gd name="T94" fmla="*/ 20 w 625"/>
                  <a:gd name="T95" fmla="*/ 5 h 2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25"/>
                  <a:gd name="T145" fmla="*/ 0 h 236"/>
                  <a:gd name="T146" fmla="*/ 625 w 625"/>
                  <a:gd name="T147" fmla="*/ 236 h 2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25" h="236">
                    <a:moveTo>
                      <a:pt x="310" y="80"/>
                    </a:moveTo>
                    <a:lnTo>
                      <a:pt x="340" y="72"/>
                    </a:lnTo>
                    <a:lnTo>
                      <a:pt x="368" y="65"/>
                    </a:lnTo>
                    <a:lnTo>
                      <a:pt x="393" y="57"/>
                    </a:lnTo>
                    <a:lnTo>
                      <a:pt x="414" y="49"/>
                    </a:lnTo>
                    <a:lnTo>
                      <a:pt x="433" y="44"/>
                    </a:lnTo>
                    <a:lnTo>
                      <a:pt x="448" y="38"/>
                    </a:lnTo>
                    <a:lnTo>
                      <a:pt x="462" y="34"/>
                    </a:lnTo>
                    <a:lnTo>
                      <a:pt x="475" y="34"/>
                    </a:lnTo>
                    <a:lnTo>
                      <a:pt x="486" y="34"/>
                    </a:lnTo>
                    <a:lnTo>
                      <a:pt x="496" y="36"/>
                    </a:lnTo>
                    <a:lnTo>
                      <a:pt x="503" y="42"/>
                    </a:lnTo>
                    <a:lnTo>
                      <a:pt x="511" y="51"/>
                    </a:lnTo>
                    <a:lnTo>
                      <a:pt x="519" y="63"/>
                    </a:lnTo>
                    <a:lnTo>
                      <a:pt x="524" y="80"/>
                    </a:lnTo>
                    <a:lnTo>
                      <a:pt x="532" y="99"/>
                    </a:lnTo>
                    <a:lnTo>
                      <a:pt x="540" y="125"/>
                    </a:lnTo>
                    <a:lnTo>
                      <a:pt x="557" y="123"/>
                    </a:lnTo>
                    <a:lnTo>
                      <a:pt x="572" y="123"/>
                    </a:lnTo>
                    <a:lnTo>
                      <a:pt x="585" y="125"/>
                    </a:lnTo>
                    <a:lnTo>
                      <a:pt x="597" y="129"/>
                    </a:lnTo>
                    <a:lnTo>
                      <a:pt x="604" y="135"/>
                    </a:lnTo>
                    <a:lnTo>
                      <a:pt x="612" y="141"/>
                    </a:lnTo>
                    <a:lnTo>
                      <a:pt x="617" y="146"/>
                    </a:lnTo>
                    <a:lnTo>
                      <a:pt x="621" y="154"/>
                    </a:lnTo>
                    <a:lnTo>
                      <a:pt x="623" y="161"/>
                    </a:lnTo>
                    <a:lnTo>
                      <a:pt x="625" y="169"/>
                    </a:lnTo>
                    <a:lnTo>
                      <a:pt x="625" y="177"/>
                    </a:lnTo>
                    <a:lnTo>
                      <a:pt x="625" y="186"/>
                    </a:lnTo>
                    <a:lnTo>
                      <a:pt x="623" y="192"/>
                    </a:lnTo>
                    <a:lnTo>
                      <a:pt x="621" y="199"/>
                    </a:lnTo>
                    <a:lnTo>
                      <a:pt x="619" y="205"/>
                    </a:lnTo>
                    <a:lnTo>
                      <a:pt x="619" y="213"/>
                    </a:lnTo>
                    <a:lnTo>
                      <a:pt x="581" y="222"/>
                    </a:lnTo>
                    <a:lnTo>
                      <a:pt x="545" y="228"/>
                    </a:lnTo>
                    <a:lnTo>
                      <a:pt x="509" y="234"/>
                    </a:lnTo>
                    <a:lnTo>
                      <a:pt x="471" y="236"/>
                    </a:lnTo>
                    <a:lnTo>
                      <a:pt x="433" y="234"/>
                    </a:lnTo>
                    <a:lnTo>
                      <a:pt x="395" y="234"/>
                    </a:lnTo>
                    <a:lnTo>
                      <a:pt x="357" y="232"/>
                    </a:lnTo>
                    <a:lnTo>
                      <a:pt x="319" y="228"/>
                    </a:lnTo>
                    <a:lnTo>
                      <a:pt x="281" y="224"/>
                    </a:lnTo>
                    <a:lnTo>
                      <a:pt x="243" y="220"/>
                    </a:lnTo>
                    <a:lnTo>
                      <a:pt x="203" y="217"/>
                    </a:lnTo>
                    <a:lnTo>
                      <a:pt x="165" y="215"/>
                    </a:lnTo>
                    <a:lnTo>
                      <a:pt x="127" y="213"/>
                    </a:lnTo>
                    <a:lnTo>
                      <a:pt x="87" y="213"/>
                    </a:lnTo>
                    <a:lnTo>
                      <a:pt x="49" y="213"/>
                    </a:lnTo>
                    <a:lnTo>
                      <a:pt x="11" y="217"/>
                    </a:lnTo>
                    <a:lnTo>
                      <a:pt x="7" y="213"/>
                    </a:lnTo>
                    <a:lnTo>
                      <a:pt x="5" y="205"/>
                    </a:lnTo>
                    <a:lnTo>
                      <a:pt x="3" y="201"/>
                    </a:lnTo>
                    <a:lnTo>
                      <a:pt x="3" y="196"/>
                    </a:lnTo>
                    <a:lnTo>
                      <a:pt x="2" y="190"/>
                    </a:lnTo>
                    <a:lnTo>
                      <a:pt x="2" y="184"/>
                    </a:lnTo>
                    <a:lnTo>
                      <a:pt x="0" y="179"/>
                    </a:lnTo>
                    <a:lnTo>
                      <a:pt x="0" y="173"/>
                    </a:lnTo>
                    <a:lnTo>
                      <a:pt x="0" y="165"/>
                    </a:lnTo>
                    <a:lnTo>
                      <a:pt x="0" y="161"/>
                    </a:lnTo>
                    <a:lnTo>
                      <a:pt x="0" y="154"/>
                    </a:lnTo>
                    <a:lnTo>
                      <a:pt x="0" y="150"/>
                    </a:lnTo>
                    <a:lnTo>
                      <a:pt x="0" y="144"/>
                    </a:lnTo>
                    <a:lnTo>
                      <a:pt x="0" y="141"/>
                    </a:lnTo>
                    <a:lnTo>
                      <a:pt x="17" y="139"/>
                    </a:lnTo>
                    <a:lnTo>
                      <a:pt x="32" y="139"/>
                    </a:lnTo>
                    <a:lnTo>
                      <a:pt x="47" y="137"/>
                    </a:lnTo>
                    <a:lnTo>
                      <a:pt x="62" y="135"/>
                    </a:lnTo>
                    <a:lnTo>
                      <a:pt x="78" y="131"/>
                    </a:lnTo>
                    <a:lnTo>
                      <a:pt x="91" y="125"/>
                    </a:lnTo>
                    <a:lnTo>
                      <a:pt x="104" y="120"/>
                    </a:lnTo>
                    <a:lnTo>
                      <a:pt x="118" y="112"/>
                    </a:lnTo>
                    <a:lnTo>
                      <a:pt x="127" y="104"/>
                    </a:lnTo>
                    <a:lnTo>
                      <a:pt x="137" y="95"/>
                    </a:lnTo>
                    <a:lnTo>
                      <a:pt x="146" y="84"/>
                    </a:lnTo>
                    <a:lnTo>
                      <a:pt x="154" y="72"/>
                    </a:lnTo>
                    <a:lnTo>
                      <a:pt x="159" y="57"/>
                    </a:lnTo>
                    <a:lnTo>
                      <a:pt x="165" y="44"/>
                    </a:lnTo>
                    <a:lnTo>
                      <a:pt x="167" y="27"/>
                    </a:lnTo>
                    <a:lnTo>
                      <a:pt x="171" y="9"/>
                    </a:lnTo>
                    <a:lnTo>
                      <a:pt x="173" y="2"/>
                    </a:lnTo>
                    <a:lnTo>
                      <a:pt x="176" y="0"/>
                    </a:lnTo>
                    <a:lnTo>
                      <a:pt x="182" y="0"/>
                    </a:lnTo>
                    <a:lnTo>
                      <a:pt x="192" y="4"/>
                    </a:lnTo>
                    <a:lnTo>
                      <a:pt x="199" y="7"/>
                    </a:lnTo>
                    <a:lnTo>
                      <a:pt x="211" y="15"/>
                    </a:lnTo>
                    <a:lnTo>
                      <a:pt x="220" y="23"/>
                    </a:lnTo>
                    <a:lnTo>
                      <a:pt x="233" y="32"/>
                    </a:lnTo>
                    <a:lnTo>
                      <a:pt x="243" y="42"/>
                    </a:lnTo>
                    <a:lnTo>
                      <a:pt x="254" y="51"/>
                    </a:lnTo>
                    <a:lnTo>
                      <a:pt x="266" y="59"/>
                    </a:lnTo>
                    <a:lnTo>
                      <a:pt x="277" y="66"/>
                    </a:lnTo>
                    <a:lnTo>
                      <a:pt x="287" y="72"/>
                    </a:lnTo>
                    <a:lnTo>
                      <a:pt x="296" y="76"/>
                    </a:lnTo>
                    <a:lnTo>
                      <a:pt x="304" y="80"/>
                    </a:lnTo>
                    <a:lnTo>
                      <a:pt x="310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8" name="Freeform 88"/>
              <p:cNvSpPr>
                <a:spLocks noChangeAspect="1"/>
              </p:cNvSpPr>
              <p:nvPr/>
            </p:nvSpPr>
            <p:spPr bwMode="auto">
              <a:xfrm>
                <a:off x="4700" y="1294"/>
                <a:ext cx="344" cy="75"/>
              </a:xfrm>
              <a:custGeom>
                <a:avLst/>
                <a:gdLst>
                  <a:gd name="T0" fmla="*/ 1 w 688"/>
                  <a:gd name="T1" fmla="*/ 3 h 150"/>
                  <a:gd name="T2" fmla="*/ 3 w 688"/>
                  <a:gd name="T3" fmla="*/ 5 h 150"/>
                  <a:gd name="T4" fmla="*/ 5 w 688"/>
                  <a:gd name="T5" fmla="*/ 5 h 150"/>
                  <a:gd name="T6" fmla="*/ 9 w 688"/>
                  <a:gd name="T7" fmla="*/ 5 h 150"/>
                  <a:gd name="T8" fmla="*/ 11 w 688"/>
                  <a:gd name="T9" fmla="*/ 5 h 150"/>
                  <a:gd name="T10" fmla="*/ 15 w 688"/>
                  <a:gd name="T11" fmla="*/ 5 h 150"/>
                  <a:gd name="T12" fmla="*/ 19 w 688"/>
                  <a:gd name="T13" fmla="*/ 5 h 150"/>
                  <a:gd name="T14" fmla="*/ 22 w 688"/>
                  <a:gd name="T15" fmla="*/ 3 h 150"/>
                  <a:gd name="T16" fmla="*/ 26 w 688"/>
                  <a:gd name="T17" fmla="*/ 2 h 150"/>
                  <a:gd name="T18" fmla="*/ 29 w 688"/>
                  <a:gd name="T19" fmla="*/ 1 h 150"/>
                  <a:gd name="T20" fmla="*/ 34 w 688"/>
                  <a:gd name="T21" fmla="*/ 1 h 150"/>
                  <a:gd name="T22" fmla="*/ 37 w 688"/>
                  <a:gd name="T23" fmla="*/ 1 h 150"/>
                  <a:gd name="T24" fmla="*/ 39 w 688"/>
                  <a:gd name="T25" fmla="*/ 0 h 150"/>
                  <a:gd name="T26" fmla="*/ 41 w 688"/>
                  <a:gd name="T27" fmla="*/ 1 h 150"/>
                  <a:gd name="T28" fmla="*/ 43 w 688"/>
                  <a:gd name="T29" fmla="*/ 1 h 150"/>
                  <a:gd name="T30" fmla="*/ 43 w 688"/>
                  <a:gd name="T31" fmla="*/ 1 h 150"/>
                  <a:gd name="T32" fmla="*/ 43 w 688"/>
                  <a:gd name="T33" fmla="*/ 3 h 150"/>
                  <a:gd name="T34" fmla="*/ 43 w 688"/>
                  <a:gd name="T35" fmla="*/ 3 h 150"/>
                  <a:gd name="T36" fmla="*/ 43 w 688"/>
                  <a:gd name="T37" fmla="*/ 5 h 150"/>
                  <a:gd name="T38" fmla="*/ 43 w 688"/>
                  <a:gd name="T39" fmla="*/ 5 h 150"/>
                  <a:gd name="T40" fmla="*/ 43 w 688"/>
                  <a:gd name="T41" fmla="*/ 5 h 150"/>
                  <a:gd name="T42" fmla="*/ 43 w 688"/>
                  <a:gd name="T43" fmla="*/ 5 h 150"/>
                  <a:gd name="T44" fmla="*/ 43 w 688"/>
                  <a:gd name="T45" fmla="*/ 5 h 150"/>
                  <a:gd name="T46" fmla="*/ 42 w 688"/>
                  <a:gd name="T47" fmla="*/ 5 h 150"/>
                  <a:gd name="T48" fmla="*/ 42 w 688"/>
                  <a:gd name="T49" fmla="*/ 6 h 150"/>
                  <a:gd name="T50" fmla="*/ 41 w 688"/>
                  <a:gd name="T51" fmla="*/ 6 h 150"/>
                  <a:gd name="T52" fmla="*/ 40 w 688"/>
                  <a:gd name="T53" fmla="*/ 6 h 150"/>
                  <a:gd name="T54" fmla="*/ 40 w 688"/>
                  <a:gd name="T55" fmla="*/ 6 h 150"/>
                  <a:gd name="T56" fmla="*/ 39 w 688"/>
                  <a:gd name="T57" fmla="*/ 6 h 150"/>
                  <a:gd name="T58" fmla="*/ 38 w 688"/>
                  <a:gd name="T59" fmla="*/ 6 h 150"/>
                  <a:gd name="T60" fmla="*/ 37 w 688"/>
                  <a:gd name="T61" fmla="*/ 6 h 150"/>
                  <a:gd name="T62" fmla="*/ 36 w 688"/>
                  <a:gd name="T63" fmla="*/ 6 h 150"/>
                  <a:gd name="T64" fmla="*/ 34 w 688"/>
                  <a:gd name="T65" fmla="*/ 5 h 150"/>
                  <a:gd name="T66" fmla="*/ 31 w 688"/>
                  <a:gd name="T67" fmla="*/ 5 h 150"/>
                  <a:gd name="T68" fmla="*/ 29 w 688"/>
                  <a:gd name="T69" fmla="*/ 5 h 150"/>
                  <a:gd name="T70" fmla="*/ 27 w 688"/>
                  <a:gd name="T71" fmla="*/ 5 h 150"/>
                  <a:gd name="T72" fmla="*/ 24 w 688"/>
                  <a:gd name="T73" fmla="*/ 5 h 150"/>
                  <a:gd name="T74" fmla="*/ 22 w 688"/>
                  <a:gd name="T75" fmla="*/ 6 h 150"/>
                  <a:gd name="T76" fmla="*/ 20 w 688"/>
                  <a:gd name="T77" fmla="*/ 6 h 150"/>
                  <a:gd name="T78" fmla="*/ 18 w 688"/>
                  <a:gd name="T79" fmla="*/ 7 h 150"/>
                  <a:gd name="T80" fmla="*/ 15 w 688"/>
                  <a:gd name="T81" fmla="*/ 9 h 150"/>
                  <a:gd name="T82" fmla="*/ 12 w 688"/>
                  <a:gd name="T83" fmla="*/ 9 h 150"/>
                  <a:gd name="T84" fmla="*/ 11 w 688"/>
                  <a:gd name="T85" fmla="*/ 9 h 150"/>
                  <a:gd name="T86" fmla="*/ 9 w 688"/>
                  <a:gd name="T87" fmla="*/ 9 h 150"/>
                  <a:gd name="T88" fmla="*/ 6 w 688"/>
                  <a:gd name="T89" fmla="*/ 9 h 150"/>
                  <a:gd name="T90" fmla="*/ 5 w 688"/>
                  <a:gd name="T91" fmla="*/ 9 h 150"/>
                  <a:gd name="T92" fmla="*/ 3 w 688"/>
                  <a:gd name="T93" fmla="*/ 7 h 150"/>
                  <a:gd name="T94" fmla="*/ 1 w 688"/>
                  <a:gd name="T95" fmla="*/ 5 h 150"/>
                  <a:gd name="T96" fmla="*/ 0 w 688"/>
                  <a:gd name="T97" fmla="*/ 3 h 150"/>
                  <a:gd name="T98" fmla="*/ 1 w 688"/>
                  <a:gd name="T99" fmla="*/ 3 h 150"/>
                  <a:gd name="T100" fmla="*/ 1 w 688"/>
                  <a:gd name="T101" fmla="*/ 3 h 15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88"/>
                  <a:gd name="T154" fmla="*/ 0 h 150"/>
                  <a:gd name="T155" fmla="*/ 688 w 688"/>
                  <a:gd name="T156" fmla="*/ 150 h 15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88" h="150">
                    <a:moveTo>
                      <a:pt x="10" y="49"/>
                    </a:moveTo>
                    <a:lnTo>
                      <a:pt x="44" y="74"/>
                    </a:lnTo>
                    <a:lnTo>
                      <a:pt x="86" y="87"/>
                    </a:lnTo>
                    <a:lnTo>
                      <a:pt x="135" y="93"/>
                    </a:lnTo>
                    <a:lnTo>
                      <a:pt x="188" y="91"/>
                    </a:lnTo>
                    <a:lnTo>
                      <a:pt x="245" y="83"/>
                    </a:lnTo>
                    <a:lnTo>
                      <a:pt x="304" y="72"/>
                    </a:lnTo>
                    <a:lnTo>
                      <a:pt x="363" y="57"/>
                    </a:lnTo>
                    <a:lnTo>
                      <a:pt x="424" y="43"/>
                    </a:lnTo>
                    <a:lnTo>
                      <a:pt x="479" y="28"/>
                    </a:lnTo>
                    <a:lnTo>
                      <a:pt x="532" y="15"/>
                    </a:lnTo>
                    <a:lnTo>
                      <a:pt x="580" y="3"/>
                    </a:lnTo>
                    <a:lnTo>
                      <a:pt x="622" y="0"/>
                    </a:lnTo>
                    <a:lnTo>
                      <a:pt x="654" y="1"/>
                    </a:lnTo>
                    <a:lnTo>
                      <a:pt x="677" y="11"/>
                    </a:lnTo>
                    <a:lnTo>
                      <a:pt x="688" y="30"/>
                    </a:lnTo>
                    <a:lnTo>
                      <a:pt x="688" y="62"/>
                    </a:lnTo>
                    <a:lnTo>
                      <a:pt x="688" y="66"/>
                    </a:lnTo>
                    <a:lnTo>
                      <a:pt x="686" y="72"/>
                    </a:lnTo>
                    <a:lnTo>
                      <a:pt x="684" y="76"/>
                    </a:lnTo>
                    <a:lnTo>
                      <a:pt x="679" y="81"/>
                    </a:lnTo>
                    <a:lnTo>
                      <a:pt x="675" y="87"/>
                    </a:lnTo>
                    <a:lnTo>
                      <a:pt x="667" y="93"/>
                    </a:lnTo>
                    <a:lnTo>
                      <a:pt x="660" y="98"/>
                    </a:lnTo>
                    <a:lnTo>
                      <a:pt x="650" y="102"/>
                    </a:lnTo>
                    <a:lnTo>
                      <a:pt x="639" y="106"/>
                    </a:lnTo>
                    <a:lnTo>
                      <a:pt x="625" y="108"/>
                    </a:lnTo>
                    <a:lnTo>
                      <a:pt x="612" y="110"/>
                    </a:lnTo>
                    <a:lnTo>
                      <a:pt x="597" y="108"/>
                    </a:lnTo>
                    <a:lnTo>
                      <a:pt x="580" y="106"/>
                    </a:lnTo>
                    <a:lnTo>
                      <a:pt x="561" y="100"/>
                    </a:lnTo>
                    <a:lnTo>
                      <a:pt x="542" y="95"/>
                    </a:lnTo>
                    <a:lnTo>
                      <a:pt x="506" y="83"/>
                    </a:lnTo>
                    <a:lnTo>
                      <a:pt x="470" y="81"/>
                    </a:lnTo>
                    <a:lnTo>
                      <a:pt x="433" y="81"/>
                    </a:lnTo>
                    <a:lnTo>
                      <a:pt x="395" y="89"/>
                    </a:lnTo>
                    <a:lnTo>
                      <a:pt x="357" y="98"/>
                    </a:lnTo>
                    <a:lnTo>
                      <a:pt x="319" y="110"/>
                    </a:lnTo>
                    <a:lnTo>
                      <a:pt x="280" y="121"/>
                    </a:lnTo>
                    <a:lnTo>
                      <a:pt x="243" y="133"/>
                    </a:lnTo>
                    <a:lnTo>
                      <a:pt x="205" y="140"/>
                    </a:lnTo>
                    <a:lnTo>
                      <a:pt x="169" y="148"/>
                    </a:lnTo>
                    <a:lnTo>
                      <a:pt x="135" y="150"/>
                    </a:lnTo>
                    <a:lnTo>
                      <a:pt x="103" y="148"/>
                    </a:lnTo>
                    <a:lnTo>
                      <a:pt x="72" y="136"/>
                    </a:lnTo>
                    <a:lnTo>
                      <a:pt x="46" y="121"/>
                    </a:lnTo>
                    <a:lnTo>
                      <a:pt x="21" y="93"/>
                    </a:lnTo>
                    <a:lnTo>
                      <a:pt x="0" y="58"/>
                    </a:lnTo>
                    <a:lnTo>
                      <a:pt x="10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9" name="Freeform 89"/>
              <p:cNvSpPr>
                <a:spLocks noChangeAspect="1"/>
              </p:cNvSpPr>
              <p:nvPr/>
            </p:nvSpPr>
            <p:spPr bwMode="auto">
              <a:xfrm>
                <a:off x="4722" y="2044"/>
                <a:ext cx="325" cy="196"/>
              </a:xfrm>
              <a:custGeom>
                <a:avLst/>
                <a:gdLst>
                  <a:gd name="T0" fmla="*/ 12 w 650"/>
                  <a:gd name="T1" fmla="*/ 1 h 394"/>
                  <a:gd name="T2" fmla="*/ 11 w 650"/>
                  <a:gd name="T3" fmla="*/ 3 h 394"/>
                  <a:gd name="T4" fmla="*/ 10 w 650"/>
                  <a:gd name="T5" fmla="*/ 4 h 394"/>
                  <a:gd name="T6" fmla="*/ 9 w 650"/>
                  <a:gd name="T7" fmla="*/ 6 h 394"/>
                  <a:gd name="T8" fmla="*/ 7 w 650"/>
                  <a:gd name="T9" fmla="*/ 8 h 394"/>
                  <a:gd name="T10" fmla="*/ 5 w 650"/>
                  <a:gd name="T11" fmla="*/ 9 h 394"/>
                  <a:gd name="T12" fmla="*/ 5 w 650"/>
                  <a:gd name="T13" fmla="*/ 11 h 394"/>
                  <a:gd name="T14" fmla="*/ 7 w 650"/>
                  <a:gd name="T15" fmla="*/ 12 h 394"/>
                  <a:gd name="T16" fmla="*/ 9 w 650"/>
                  <a:gd name="T17" fmla="*/ 16 h 394"/>
                  <a:gd name="T18" fmla="*/ 11 w 650"/>
                  <a:gd name="T19" fmla="*/ 19 h 394"/>
                  <a:gd name="T20" fmla="*/ 15 w 650"/>
                  <a:gd name="T21" fmla="*/ 22 h 394"/>
                  <a:gd name="T22" fmla="*/ 21 w 650"/>
                  <a:gd name="T23" fmla="*/ 22 h 394"/>
                  <a:gd name="T24" fmla="*/ 26 w 650"/>
                  <a:gd name="T25" fmla="*/ 22 h 394"/>
                  <a:gd name="T26" fmla="*/ 31 w 650"/>
                  <a:gd name="T27" fmla="*/ 19 h 394"/>
                  <a:gd name="T28" fmla="*/ 36 w 650"/>
                  <a:gd name="T29" fmla="*/ 16 h 394"/>
                  <a:gd name="T30" fmla="*/ 38 w 650"/>
                  <a:gd name="T31" fmla="*/ 11 h 394"/>
                  <a:gd name="T32" fmla="*/ 37 w 650"/>
                  <a:gd name="T33" fmla="*/ 7 h 394"/>
                  <a:gd name="T34" fmla="*/ 36 w 650"/>
                  <a:gd name="T35" fmla="*/ 5 h 394"/>
                  <a:gd name="T36" fmla="*/ 34 w 650"/>
                  <a:gd name="T37" fmla="*/ 4 h 394"/>
                  <a:gd name="T38" fmla="*/ 31 w 650"/>
                  <a:gd name="T39" fmla="*/ 3 h 394"/>
                  <a:gd name="T40" fmla="*/ 28 w 650"/>
                  <a:gd name="T41" fmla="*/ 3 h 394"/>
                  <a:gd name="T42" fmla="*/ 26 w 650"/>
                  <a:gd name="T43" fmla="*/ 3 h 394"/>
                  <a:gd name="T44" fmla="*/ 24 w 650"/>
                  <a:gd name="T45" fmla="*/ 2 h 394"/>
                  <a:gd name="T46" fmla="*/ 22 w 650"/>
                  <a:gd name="T47" fmla="*/ 2 h 394"/>
                  <a:gd name="T48" fmla="*/ 22 w 650"/>
                  <a:gd name="T49" fmla="*/ 0 h 394"/>
                  <a:gd name="T50" fmla="*/ 26 w 650"/>
                  <a:gd name="T51" fmla="*/ 0 h 394"/>
                  <a:gd name="T52" fmla="*/ 30 w 650"/>
                  <a:gd name="T53" fmla="*/ 0 h 394"/>
                  <a:gd name="T54" fmla="*/ 35 w 650"/>
                  <a:gd name="T55" fmla="*/ 2 h 394"/>
                  <a:gd name="T56" fmla="*/ 38 w 650"/>
                  <a:gd name="T57" fmla="*/ 5 h 394"/>
                  <a:gd name="T58" fmla="*/ 40 w 650"/>
                  <a:gd name="T59" fmla="*/ 8 h 394"/>
                  <a:gd name="T60" fmla="*/ 41 w 650"/>
                  <a:gd name="T61" fmla="*/ 12 h 394"/>
                  <a:gd name="T62" fmla="*/ 40 w 650"/>
                  <a:gd name="T63" fmla="*/ 16 h 394"/>
                  <a:gd name="T64" fmla="*/ 37 w 650"/>
                  <a:gd name="T65" fmla="*/ 19 h 394"/>
                  <a:gd name="T66" fmla="*/ 31 w 650"/>
                  <a:gd name="T67" fmla="*/ 22 h 394"/>
                  <a:gd name="T68" fmla="*/ 26 w 650"/>
                  <a:gd name="T69" fmla="*/ 24 h 394"/>
                  <a:gd name="T70" fmla="*/ 20 w 650"/>
                  <a:gd name="T71" fmla="*/ 24 h 394"/>
                  <a:gd name="T72" fmla="*/ 15 w 650"/>
                  <a:gd name="T73" fmla="*/ 23 h 394"/>
                  <a:gd name="T74" fmla="*/ 10 w 650"/>
                  <a:gd name="T75" fmla="*/ 21 h 394"/>
                  <a:gd name="T76" fmla="*/ 5 w 650"/>
                  <a:gd name="T77" fmla="*/ 18 h 394"/>
                  <a:gd name="T78" fmla="*/ 1 w 650"/>
                  <a:gd name="T79" fmla="*/ 15 h 394"/>
                  <a:gd name="T80" fmla="*/ 1 w 650"/>
                  <a:gd name="T81" fmla="*/ 12 h 394"/>
                  <a:gd name="T82" fmla="*/ 1 w 650"/>
                  <a:gd name="T83" fmla="*/ 9 h 394"/>
                  <a:gd name="T84" fmla="*/ 1 w 650"/>
                  <a:gd name="T85" fmla="*/ 7 h 394"/>
                  <a:gd name="T86" fmla="*/ 3 w 650"/>
                  <a:gd name="T87" fmla="*/ 5 h 394"/>
                  <a:gd name="T88" fmla="*/ 5 w 650"/>
                  <a:gd name="T89" fmla="*/ 3 h 394"/>
                  <a:gd name="T90" fmla="*/ 6 w 650"/>
                  <a:gd name="T91" fmla="*/ 1 h 394"/>
                  <a:gd name="T92" fmla="*/ 9 w 650"/>
                  <a:gd name="T93" fmla="*/ 0 h 394"/>
                  <a:gd name="T94" fmla="*/ 10 w 650"/>
                  <a:gd name="T95" fmla="*/ 0 h 394"/>
                  <a:gd name="T96" fmla="*/ 11 w 650"/>
                  <a:gd name="T97" fmla="*/ 0 h 39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50"/>
                  <a:gd name="T148" fmla="*/ 0 h 394"/>
                  <a:gd name="T149" fmla="*/ 650 w 650"/>
                  <a:gd name="T150" fmla="*/ 394 h 39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50" h="394">
                    <a:moveTo>
                      <a:pt x="182" y="14"/>
                    </a:moveTo>
                    <a:lnTo>
                      <a:pt x="192" y="25"/>
                    </a:lnTo>
                    <a:lnTo>
                      <a:pt x="192" y="36"/>
                    </a:lnTo>
                    <a:lnTo>
                      <a:pt x="188" y="50"/>
                    </a:lnTo>
                    <a:lnTo>
                      <a:pt x="182" y="63"/>
                    </a:lnTo>
                    <a:lnTo>
                      <a:pt x="171" y="76"/>
                    </a:lnTo>
                    <a:lnTo>
                      <a:pt x="158" y="90"/>
                    </a:lnTo>
                    <a:lnTo>
                      <a:pt x="142" y="103"/>
                    </a:lnTo>
                    <a:lnTo>
                      <a:pt x="129" y="116"/>
                    </a:lnTo>
                    <a:lnTo>
                      <a:pt x="116" y="128"/>
                    </a:lnTo>
                    <a:lnTo>
                      <a:pt x="104" y="141"/>
                    </a:lnTo>
                    <a:lnTo>
                      <a:pt x="95" y="154"/>
                    </a:lnTo>
                    <a:lnTo>
                      <a:pt x="93" y="168"/>
                    </a:lnTo>
                    <a:lnTo>
                      <a:pt x="93" y="179"/>
                    </a:lnTo>
                    <a:lnTo>
                      <a:pt x="101" y="192"/>
                    </a:lnTo>
                    <a:lnTo>
                      <a:pt x="114" y="206"/>
                    </a:lnTo>
                    <a:lnTo>
                      <a:pt x="139" y="219"/>
                    </a:lnTo>
                    <a:lnTo>
                      <a:pt x="144" y="257"/>
                    </a:lnTo>
                    <a:lnTo>
                      <a:pt x="161" y="291"/>
                    </a:lnTo>
                    <a:lnTo>
                      <a:pt x="188" y="318"/>
                    </a:lnTo>
                    <a:lnTo>
                      <a:pt x="218" y="341"/>
                    </a:lnTo>
                    <a:lnTo>
                      <a:pt x="255" y="354"/>
                    </a:lnTo>
                    <a:lnTo>
                      <a:pt x="294" y="363"/>
                    </a:lnTo>
                    <a:lnTo>
                      <a:pt x="336" y="365"/>
                    </a:lnTo>
                    <a:lnTo>
                      <a:pt x="380" y="363"/>
                    </a:lnTo>
                    <a:lnTo>
                      <a:pt x="422" y="354"/>
                    </a:lnTo>
                    <a:lnTo>
                      <a:pt x="464" y="339"/>
                    </a:lnTo>
                    <a:lnTo>
                      <a:pt x="502" y="318"/>
                    </a:lnTo>
                    <a:lnTo>
                      <a:pt x="536" y="293"/>
                    </a:lnTo>
                    <a:lnTo>
                      <a:pt x="564" y="261"/>
                    </a:lnTo>
                    <a:lnTo>
                      <a:pt x="585" y="223"/>
                    </a:lnTo>
                    <a:lnTo>
                      <a:pt x="599" y="179"/>
                    </a:lnTo>
                    <a:lnTo>
                      <a:pt x="602" y="131"/>
                    </a:lnTo>
                    <a:lnTo>
                      <a:pt x="589" y="116"/>
                    </a:lnTo>
                    <a:lnTo>
                      <a:pt x="578" y="103"/>
                    </a:lnTo>
                    <a:lnTo>
                      <a:pt x="562" y="92"/>
                    </a:lnTo>
                    <a:lnTo>
                      <a:pt x="547" y="84"/>
                    </a:lnTo>
                    <a:lnTo>
                      <a:pt x="530" y="74"/>
                    </a:lnTo>
                    <a:lnTo>
                      <a:pt x="513" y="69"/>
                    </a:lnTo>
                    <a:lnTo>
                      <a:pt x="496" y="63"/>
                    </a:lnTo>
                    <a:lnTo>
                      <a:pt x="477" y="59"/>
                    </a:lnTo>
                    <a:lnTo>
                      <a:pt x="458" y="55"/>
                    </a:lnTo>
                    <a:lnTo>
                      <a:pt x="439" y="52"/>
                    </a:lnTo>
                    <a:lnTo>
                      <a:pt x="422" y="50"/>
                    </a:lnTo>
                    <a:lnTo>
                      <a:pt x="405" y="46"/>
                    </a:lnTo>
                    <a:lnTo>
                      <a:pt x="386" y="44"/>
                    </a:lnTo>
                    <a:lnTo>
                      <a:pt x="369" y="40"/>
                    </a:lnTo>
                    <a:lnTo>
                      <a:pt x="353" y="36"/>
                    </a:lnTo>
                    <a:lnTo>
                      <a:pt x="340" y="34"/>
                    </a:lnTo>
                    <a:lnTo>
                      <a:pt x="367" y="15"/>
                    </a:lnTo>
                    <a:lnTo>
                      <a:pt x="397" y="4"/>
                    </a:lnTo>
                    <a:lnTo>
                      <a:pt x="426" y="0"/>
                    </a:lnTo>
                    <a:lnTo>
                      <a:pt x="460" y="4"/>
                    </a:lnTo>
                    <a:lnTo>
                      <a:pt x="490" y="12"/>
                    </a:lnTo>
                    <a:lnTo>
                      <a:pt x="523" y="25"/>
                    </a:lnTo>
                    <a:lnTo>
                      <a:pt x="553" y="42"/>
                    </a:lnTo>
                    <a:lnTo>
                      <a:pt x="580" y="65"/>
                    </a:lnTo>
                    <a:lnTo>
                      <a:pt x="602" y="88"/>
                    </a:lnTo>
                    <a:lnTo>
                      <a:pt x="623" y="114"/>
                    </a:lnTo>
                    <a:lnTo>
                      <a:pt x="639" y="143"/>
                    </a:lnTo>
                    <a:lnTo>
                      <a:pt x="648" y="171"/>
                    </a:lnTo>
                    <a:lnTo>
                      <a:pt x="650" y="200"/>
                    </a:lnTo>
                    <a:lnTo>
                      <a:pt x="644" y="230"/>
                    </a:lnTo>
                    <a:lnTo>
                      <a:pt x="633" y="257"/>
                    </a:lnTo>
                    <a:lnTo>
                      <a:pt x="612" y="285"/>
                    </a:lnTo>
                    <a:lnTo>
                      <a:pt x="578" y="316"/>
                    </a:lnTo>
                    <a:lnTo>
                      <a:pt x="543" y="344"/>
                    </a:lnTo>
                    <a:lnTo>
                      <a:pt x="504" y="363"/>
                    </a:lnTo>
                    <a:lnTo>
                      <a:pt x="464" y="379"/>
                    </a:lnTo>
                    <a:lnTo>
                      <a:pt x="420" y="388"/>
                    </a:lnTo>
                    <a:lnTo>
                      <a:pt x="378" y="394"/>
                    </a:lnTo>
                    <a:lnTo>
                      <a:pt x="334" y="392"/>
                    </a:lnTo>
                    <a:lnTo>
                      <a:pt x="291" y="388"/>
                    </a:lnTo>
                    <a:lnTo>
                      <a:pt x="247" y="377"/>
                    </a:lnTo>
                    <a:lnTo>
                      <a:pt x="205" y="363"/>
                    </a:lnTo>
                    <a:lnTo>
                      <a:pt x="163" y="346"/>
                    </a:lnTo>
                    <a:lnTo>
                      <a:pt x="125" y="325"/>
                    </a:lnTo>
                    <a:lnTo>
                      <a:pt x="89" y="301"/>
                    </a:lnTo>
                    <a:lnTo>
                      <a:pt x="59" y="274"/>
                    </a:lnTo>
                    <a:lnTo>
                      <a:pt x="30" y="244"/>
                    </a:lnTo>
                    <a:lnTo>
                      <a:pt x="7" y="213"/>
                    </a:lnTo>
                    <a:lnTo>
                      <a:pt x="2" y="194"/>
                    </a:lnTo>
                    <a:lnTo>
                      <a:pt x="0" y="175"/>
                    </a:lnTo>
                    <a:lnTo>
                      <a:pt x="2" y="156"/>
                    </a:lnTo>
                    <a:lnTo>
                      <a:pt x="7" y="137"/>
                    </a:lnTo>
                    <a:lnTo>
                      <a:pt x="15" y="120"/>
                    </a:lnTo>
                    <a:lnTo>
                      <a:pt x="26" y="101"/>
                    </a:lnTo>
                    <a:lnTo>
                      <a:pt x="40" y="84"/>
                    </a:lnTo>
                    <a:lnTo>
                      <a:pt x="55" y="69"/>
                    </a:lnTo>
                    <a:lnTo>
                      <a:pt x="70" y="55"/>
                    </a:lnTo>
                    <a:lnTo>
                      <a:pt x="87" y="42"/>
                    </a:lnTo>
                    <a:lnTo>
                      <a:pt x="104" y="31"/>
                    </a:lnTo>
                    <a:lnTo>
                      <a:pt x="121" y="23"/>
                    </a:lnTo>
                    <a:lnTo>
                      <a:pt x="139" y="15"/>
                    </a:lnTo>
                    <a:lnTo>
                      <a:pt x="154" y="12"/>
                    </a:lnTo>
                    <a:lnTo>
                      <a:pt x="169" y="10"/>
                    </a:lnTo>
                    <a:lnTo>
                      <a:pt x="182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0" name="Freeform 90"/>
              <p:cNvSpPr>
                <a:spLocks noChangeAspect="1"/>
              </p:cNvSpPr>
              <p:nvPr/>
            </p:nvSpPr>
            <p:spPr bwMode="auto">
              <a:xfrm>
                <a:off x="4741" y="633"/>
                <a:ext cx="235" cy="216"/>
              </a:xfrm>
              <a:custGeom>
                <a:avLst/>
                <a:gdLst>
                  <a:gd name="T0" fmla="*/ 7 w 469"/>
                  <a:gd name="T1" fmla="*/ 0 h 431"/>
                  <a:gd name="T2" fmla="*/ 8 w 469"/>
                  <a:gd name="T3" fmla="*/ 1 h 431"/>
                  <a:gd name="T4" fmla="*/ 9 w 469"/>
                  <a:gd name="T5" fmla="*/ 1 h 431"/>
                  <a:gd name="T6" fmla="*/ 9 w 469"/>
                  <a:gd name="T7" fmla="*/ 2 h 431"/>
                  <a:gd name="T8" fmla="*/ 7 w 469"/>
                  <a:gd name="T9" fmla="*/ 4 h 431"/>
                  <a:gd name="T10" fmla="*/ 4 w 469"/>
                  <a:gd name="T11" fmla="*/ 8 h 431"/>
                  <a:gd name="T12" fmla="*/ 4 w 469"/>
                  <a:gd name="T13" fmla="*/ 13 h 431"/>
                  <a:gd name="T14" fmla="*/ 5 w 469"/>
                  <a:gd name="T15" fmla="*/ 18 h 431"/>
                  <a:gd name="T16" fmla="*/ 8 w 469"/>
                  <a:gd name="T17" fmla="*/ 22 h 431"/>
                  <a:gd name="T18" fmla="*/ 12 w 469"/>
                  <a:gd name="T19" fmla="*/ 24 h 431"/>
                  <a:gd name="T20" fmla="*/ 16 w 469"/>
                  <a:gd name="T21" fmla="*/ 25 h 431"/>
                  <a:gd name="T22" fmla="*/ 21 w 469"/>
                  <a:gd name="T23" fmla="*/ 24 h 431"/>
                  <a:gd name="T24" fmla="*/ 24 w 469"/>
                  <a:gd name="T25" fmla="*/ 21 h 431"/>
                  <a:gd name="T26" fmla="*/ 26 w 469"/>
                  <a:gd name="T27" fmla="*/ 19 h 431"/>
                  <a:gd name="T28" fmla="*/ 26 w 469"/>
                  <a:gd name="T29" fmla="*/ 16 h 431"/>
                  <a:gd name="T30" fmla="*/ 26 w 469"/>
                  <a:gd name="T31" fmla="*/ 13 h 431"/>
                  <a:gd name="T32" fmla="*/ 26 w 469"/>
                  <a:gd name="T33" fmla="*/ 11 h 431"/>
                  <a:gd name="T34" fmla="*/ 25 w 469"/>
                  <a:gd name="T35" fmla="*/ 8 h 431"/>
                  <a:gd name="T36" fmla="*/ 24 w 469"/>
                  <a:gd name="T37" fmla="*/ 6 h 431"/>
                  <a:gd name="T38" fmla="*/ 22 w 469"/>
                  <a:gd name="T39" fmla="*/ 4 h 431"/>
                  <a:gd name="T40" fmla="*/ 24 w 469"/>
                  <a:gd name="T41" fmla="*/ 3 h 431"/>
                  <a:gd name="T42" fmla="*/ 28 w 469"/>
                  <a:gd name="T43" fmla="*/ 6 h 431"/>
                  <a:gd name="T44" fmla="*/ 30 w 469"/>
                  <a:gd name="T45" fmla="*/ 10 h 431"/>
                  <a:gd name="T46" fmla="*/ 30 w 469"/>
                  <a:gd name="T47" fmla="*/ 14 h 431"/>
                  <a:gd name="T48" fmla="*/ 28 w 469"/>
                  <a:gd name="T49" fmla="*/ 19 h 431"/>
                  <a:gd name="T50" fmla="*/ 25 w 469"/>
                  <a:gd name="T51" fmla="*/ 23 h 431"/>
                  <a:gd name="T52" fmla="*/ 21 w 469"/>
                  <a:gd name="T53" fmla="*/ 26 h 431"/>
                  <a:gd name="T54" fmla="*/ 16 w 469"/>
                  <a:gd name="T55" fmla="*/ 27 h 431"/>
                  <a:gd name="T56" fmla="*/ 11 w 469"/>
                  <a:gd name="T57" fmla="*/ 26 h 431"/>
                  <a:gd name="T58" fmla="*/ 7 w 469"/>
                  <a:gd name="T59" fmla="*/ 24 h 431"/>
                  <a:gd name="T60" fmla="*/ 4 w 469"/>
                  <a:gd name="T61" fmla="*/ 21 h 431"/>
                  <a:gd name="T62" fmla="*/ 2 w 469"/>
                  <a:gd name="T63" fmla="*/ 17 h 431"/>
                  <a:gd name="T64" fmla="*/ 1 w 469"/>
                  <a:gd name="T65" fmla="*/ 13 h 431"/>
                  <a:gd name="T66" fmla="*/ 1 w 469"/>
                  <a:gd name="T67" fmla="*/ 9 h 431"/>
                  <a:gd name="T68" fmla="*/ 2 w 469"/>
                  <a:gd name="T69" fmla="*/ 5 h 431"/>
                  <a:gd name="T70" fmla="*/ 5 w 469"/>
                  <a:gd name="T71" fmla="*/ 2 h 431"/>
                  <a:gd name="T72" fmla="*/ 7 w 469"/>
                  <a:gd name="T73" fmla="*/ 0 h 4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69"/>
                  <a:gd name="T112" fmla="*/ 0 h 431"/>
                  <a:gd name="T113" fmla="*/ 469 w 469"/>
                  <a:gd name="T114" fmla="*/ 431 h 43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69" h="431">
                    <a:moveTo>
                      <a:pt x="106" y="0"/>
                    </a:moveTo>
                    <a:lnTo>
                      <a:pt x="106" y="0"/>
                    </a:lnTo>
                    <a:lnTo>
                      <a:pt x="110" y="1"/>
                    </a:lnTo>
                    <a:lnTo>
                      <a:pt x="116" y="5"/>
                    </a:lnTo>
                    <a:lnTo>
                      <a:pt x="123" y="7"/>
                    </a:lnTo>
                    <a:lnTo>
                      <a:pt x="131" y="11"/>
                    </a:lnTo>
                    <a:lnTo>
                      <a:pt x="137" y="17"/>
                    </a:lnTo>
                    <a:lnTo>
                      <a:pt x="142" y="19"/>
                    </a:lnTo>
                    <a:lnTo>
                      <a:pt x="148" y="24"/>
                    </a:lnTo>
                    <a:lnTo>
                      <a:pt x="108" y="53"/>
                    </a:lnTo>
                    <a:lnTo>
                      <a:pt x="80" y="85"/>
                    </a:lnTo>
                    <a:lnTo>
                      <a:pt x="61" y="121"/>
                    </a:lnTo>
                    <a:lnTo>
                      <a:pt x="53" y="159"/>
                    </a:lnTo>
                    <a:lnTo>
                      <a:pt x="53" y="197"/>
                    </a:lnTo>
                    <a:lnTo>
                      <a:pt x="61" y="237"/>
                    </a:lnTo>
                    <a:lnTo>
                      <a:pt x="76" y="273"/>
                    </a:lnTo>
                    <a:lnTo>
                      <a:pt x="95" y="307"/>
                    </a:lnTo>
                    <a:lnTo>
                      <a:pt x="120" y="338"/>
                    </a:lnTo>
                    <a:lnTo>
                      <a:pt x="150" y="364"/>
                    </a:lnTo>
                    <a:lnTo>
                      <a:pt x="182" y="383"/>
                    </a:lnTo>
                    <a:lnTo>
                      <a:pt x="218" y="395"/>
                    </a:lnTo>
                    <a:lnTo>
                      <a:pt x="255" y="397"/>
                    </a:lnTo>
                    <a:lnTo>
                      <a:pt x="293" y="393"/>
                    </a:lnTo>
                    <a:lnTo>
                      <a:pt x="331" y="376"/>
                    </a:lnTo>
                    <a:lnTo>
                      <a:pt x="369" y="347"/>
                    </a:lnTo>
                    <a:lnTo>
                      <a:pt x="384" y="328"/>
                    </a:lnTo>
                    <a:lnTo>
                      <a:pt x="397" y="309"/>
                    </a:lnTo>
                    <a:lnTo>
                      <a:pt x="407" y="290"/>
                    </a:lnTo>
                    <a:lnTo>
                      <a:pt x="412" y="269"/>
                    </a:lnTo>
                    <a:lnTo>
                      <a:pt x="416" y="249"/>
                    </a:lnTo>
                    <a:lnTo>
                      <a:pt x="418" y="228"/>
                    </a:lnTo>
                    <a:lnTo>
                      <a:pt x="416" y="207"/>
                    </a:lnTo>
                    <a:lnTo>
                      <a:pt x="412" y="188"/>
                    </a:lnTo>
                    <a:lnTo>
                      <a:pt x="407" y="167"/>
                    </a:lnTo>
                    <a:lnTo>
                      <a:pt x="399" y="146"/>
                    </a:lnTo>
                    <a:lnTo>
                      <a:pt x="390" y="125"/>
                    </a:lnTo>
                    <a:lnTo>
                      <a:pt x="380" y="106"/>
                    </a:lnTo>
                    <a:lnTo>
                      <a:pt x="369" y="87"/>
                    </a:lnTo>
                    <a:lnTo>
                      <a:pt x="357" y="70"/>
                    </a:lnTo>
                    <a:lnTo>
                      <a:pt x="344" y="53"/>
                    </a:lnTo>
                    <a:lnTo>
                      <a:pt x="332" y="39"/>
                    </a:lnTo>
                    <a:lnTo>
                      <a:pt x="376" y="47"/>
                    </a:lnTo>
                    <a:lnTo>
                      <a:pt x="412" y="64"/>
                    </a:lnTo>
                    <a:lnTo>
                      <a:pt x="439" y="87"/>
                    </a:lnTo>
                    <a:lnTo>
                      <a:pt x="458" y="117"/>
                    </a:lnTo>
                    <a:lnTo>
                      <a:pt x="467" y="150"/>
                    </a:lnTo>
                    <a:lnTo>
                      <a:pt x="469" y="186"/>
                    </a:lnTo>
                    <a:lnTo>
                      <a:pt x="467" y="224"/>
                    </a:lnTo>
                    <a:lnTo>
                      <a:pt x="458" y="262"/>
                    </a:lnTo>
                    <a:lnTo>
                      <a:pt x="439" y="298"/>
                    </a:lnTo>
                    <a:lnTo>
                      <a:pt x="418" y="334"/>
                    </a:lnTo>
                    <a:lnTo>
                      <a:pt x="391" y="364"/>
                    </a:lnTo>
                    <a:lnTo>
                      <a:pt x="361" y="393"/>
                    </a:lnTo>
                    <a:lnTo>
                      <a:pt x="325" y="412"/>
                    </a:lnTo>
                    <a:lnTo>
                      <a:pt x="287" y="427"/>
                    </a:lnTo>
                    <a:lnTo>
                      <a:pt x="245" y="431"/>
                    </a:lnTo>
                    <a:lnTo>
                      <a:pt x="201" y="427"/>
                    </a:lnTo>
                    <a:lnTo>
                      <a:pt x="163" y="414"/>
                    </a:lnTo>
                    <a:lnTo>
                      <a:pt x="131" y="397"/>
                    </a:lnTo>
                    <a:lnTo>
                      <a:pt x="101" y="376"/>
                    </a:lnTo>
                    <a:lnTo>
                      <a:pt x="76" y="353"/>
                    </a:lnTo>
                    <a:lnTo>
                      <a:pt x="51" y="326"/>
                    </a:lnTo>
                    <a:lnTo>
                      <a:pt x="32" y="296"/>
                    </a:lnTo>
                    <a:lnTo>
                      <a:pt x="17" y="266"/>
                    </a:lnTo>
                    <a:lnTo>
                      <a:pt x="7" y="233"/>
                    </a:lnTo>
                    <a:lnTo>
                      <a:pt x="2" y="199"/>
                    </a:lnTo>
                    <a:lnTo>
                      <a:pt x="0" y="167"/>
                    </a:lnTo>
                    <a:lnTo>
                      <a:pt x="6" y="134"/>
                    </a:lnTo>
                    <a:lnTo>
                      <a:pt x="15" y="104"/>
                    </a:lnTo>
                    <a:lnTo>
                      <a:pt x="28" y="74"/>
                    </a:lnTo>
                    <a:lnTo>
                      <a:pt x="47" y="47"/>
                    </a:lnTo>
                    <a:lnTo>
                      <a:pt x="74" y="20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1" name="Freeform 91"/>
              <p:cNvSpPr>
                <a:spLocks noChangeAspect="1"/>
              </p:cNvSpPr>
              <p:nvPr/>
            </p:nvSpPr>
            <p:spPr bwMode="auto">
              <a:xfrm>
                <a:off x="4720" y="607"/>
                <a:ext cx="243" cy="81"/>
              </a:xfrm>
              <a:custGeom>
                <a:avLst/>
                <a:gdLst>
                  <a:gd name="T0" fmla="*/ 0 w 487"/>
                  <a:gd name="T1" fmla="*/ 5 h 164"/>
                  <a:gd name="T2" fmla="*/ 1 w 487"/>
                  <a:gd name="T3" fmla="*/ 5 h 164"/>
                  <a:gd name="T4" fmla="*/ 2 w 487"/>
                  <a:gd name="T5" fmla="*/ 5 h 164"/>
                  <a:gd name="T6" fmla="*/ 3 w 487"/>
                  <a:gd name="T7" fmla="*/ 5 h 164"/>
                  <a:gd name="T8" fmla="*/ 4 w 487"/>
                  <a:gd name="T9" fmla="*/ 5 h 164"/>
                  <a:gd name="T10" fmla="*/ 5 w 487"/>
                  <a:gd name="T11" fmla="*/ 4 h 164"/>
                  <a:gd name="T12" fmla="*/ 6 w 487"/>
                  <a:gd name="T13" fmla="*/ 4 h 164"/>
                  <a:gd name="T14" fmla="*/ 7 w 487"/>
                  <a:gd name="T15" fmla="*/ 3 h 164"/>
                  <a:gd name="T16" fmla="*/ 8 w 487"/>
                  <a:gd name="T17" fmla="*/ 3 h 164"/>
                  <a:gd name="T18" fmla="*/ 9 w 487"/>
                  <a:gd name="T19" fmla="*/ 2 h 164"/>
                  <a:gd name="T20" fmla="*/ 11 w 487"/>
                  <a:gd name="T21" fmla="*/ 1 h 164"/>
                  <a:gd name="T22" fmla="*/ 12 w 487"/>
                  <a:gd name="T23" fmla="*/ 1 h 164"/>
                  <a:gd name="T24" fmla="*/ 13 w 487"/>
                  <a:gd name="T25" fmla="*/ 0 h 164"/>
                  <a:gd name="T26" fmla="*/ 14 w 487"/>
                  <a:gd name="T27" fmla="*/ 0 h 164"/>
                  <a:gd name="T28" fmla="*/ 15 w 487"/>
                  <a:gd name="T29" fmla="*/ 0 h 164"/>
                  <a:gd name="T30" fmla="*/ 16 w 487"/>
                  <a:gd name="T31" fmla="*/ 0 h 164"/>
                  <a:gd name="T32" fmla="*/ 17 w 487"/>
                  <a:gd name="T33" fmla="*/ 0 h 164"/>
                  <a:gd name="T34" fmla="*/ 18 w 487"/>
                  <a:gd name="T35" fmla="*/ 0 h 164"/>
                  <a:gd name="T36" fmla="*/ 19 w 487"/>
                  <a:gd name="T37" fmla="*/ 0 h 164"/>
                  <a:gd name="T38" fmla="*/ 20 w 487"/>
                  <a:gd name="T39" fmla="*/ 0 h 164"/>
                  <a:gd name="T40" fmla="*/ 21 w 487"/>
                  <a:gd name="T41" fmla="*/ 0 h 164"/>
                  <a:gd name="T42" fmla="*/ 22 w 487"/>
                  <a:gd name="T43" fmla="*/ 1 h 164"/>
                  <a:gd name="T44" fmla="*/ 23 w 487"/>
                  <a:gd name="T45" fmla="*/ 2 h 164"/>
                  <a:gd name="T46" fmla="*/ 24 w 487"/>
                  <a:gd name="T47" fmla="*/ 2 h 164"/>
                  <a:gd name="T48" fmla="*/ 24 w 487"/>
                  <a:gd name="T49" fmla="*/ 3 h 164"/>
                  <a:gd name="T50" fmla="*/ 25 w 487"/>
                  <a:gd name="T51" fmla="*/ 3 h 164"/>
                  <a:gd name="T52" fmla="*/ 26 w 487"/>
                  <a:gd name="T53" fmla="*/ 4 h 164"/>
                  <a:gd name="T54" fmla="*/ 26 w 487"/>
                  <a:gd name="T55" fmla="*/ 5 h 164"/>
                  <a:gd name="T56" fmla="*/ 27 w 487"/>
                  <a:gd name="T57" fmla="*/ 5 h 164"/>
                  <a:gd name="T58" fmla="*/ 28 w 487"/>
                  <a:gd name="T59" fmla="*/ 6 h 164"/>
                  <a:gd name="T60" fmla="*/ 29 w 487"/>
                  <a:gd name="T61" fmla="*/ 6 h 164"/>
                  <a:gd name="T62" fmla="*/ 29 w 487"/>
                  <a:gd name="T63" fmla="*/ 7 h 164"/>
                  <a:gd name="T64" fmla="*/ 30 w 487"/>
                  <a:gd name="T65" fmla="*/ 7 h 164"/>
                  <a:gd name="T66" fmla="*/ 29 w 487"/>
                  <a:gd name="T67" fmla="*/ 9 h 164"/>
                  <a:gd name="T68" fmla="*/ 28 w 487"/>
                  <a:gd name="T69" fmla="*/ 9 h 164"/>
                  <a:gd name="T70" fmla="*/ 26 w 487"/>
                  <a:gd name="T71" fmla="*/ 9 h 164"/>
                  <a:gd name="T72" fmla="*/ 25 w 487"/>
                  <a:gd name="T73" fmla="*/ 10 h 164"/>
                  <a:gd name="T74" fmla="*/ 23 w 487"/>
                  <a:gd name="T75" fmla="*/ 10 h 164"/>
                  <a:gd name="T76" fmla="*/ 21 w 487"/>
                  <a:gd name="T77" fmla="*/ 10 h 164"/>
                  <a:gd name="T78" fmla="*/ 19 w 487"/>
                  <a:gd name="T79" fmla="*/ 10 h 164"/>
                  <a:gd name="T80" fmla="*/ 17 w 487"/>
                  <a:gd name="T81" fmla="*/ 9 h 164"/>
                  <a:gd name="T82" fmla="*/ 15 w 487"/>
                  <a:gd name="T83" fmla="*/ 9 h 164"/>
                  <a:gd name="T84" fmla="*/ 12 w 487"/>
                  <a:gd name="T85" fmla="*/ 9 h 164"/>
                  <a:gd name="T86" fmla="*/ 10 w 487"/>
                  <a:gd name="T87" fmla="*/ 9 h 164"/>
                  <a:gd name="T88" fmla="*/ 8 w 487"/>
                  <a:gd name="T89" fmla="*/ 9 h 164"/>
                  <a:gd name="T90" fmla="*/ 6 w 487"/>
                  <a:gd name="T91" fmla="*/ 9 h 164"/>
                  <a:gd name="T92" fmla="*/ 5 w 487"/>
                  <a:gd name="T93" fmla="*/ 9 h 164"/>
                  <a:gd name="T94" fmla="*/ 3 w 487"/>
                  <a:gd name="T95" fmla="*/ 8 h 164"/>
                  <a:gd name="T96" fmla="*/ 1 w 487"/>
                  <a:gd name="T97" fmla="*/ 8 h 164"/>
                  <a:gd name="T98" fmla="*/ 0 w 487"/>
                  <a:gd name="T99" fmla="*/ 8 h 164"/>
                  <a:gd name="T100" fmla="*/ 0 w 487"/>
                  <a:gd name="T101" fmla="*/ 8 h 164"/>
                  <a:gd name="T102" fmla="*/ 0 w 487"/>
                  <a:gd name="T103" fmla="*/ 8 h 164"/>
                  <a:gd name="T104" fmla="*/ 0 w 487"/>
                  <a:gd name="T105" fmla="*/ 7 h 164"/>
                  <a:gd name="T106" fmla="*/ 0 w 487"/>
                  <a:gd name="T107" fmla="*/ 6 h 164"/>
                  <a:gd name="T108" fmla="*/ 0 w 487"/>
                  <a:gd name="T109" fmla="*/ 6 h 164"/>
                  <a:gd name="T110" fmla="*/ 0 w 487"/>
                  <a:gd name="T111" fmla="*/ 6 h 164"/>
                  <a:gd name="T112" fmla="*/ 0 w 487"/>
                  <a:gd name="T113" fmla="*/ 5 h 164"/>
                  <a:gd name="T114" fmla="*/ 0 w 487"/>
                  <a:gd name="T115" fmla="*/ 5 h 164"/>
                  <a:gd name="T116" fmla="*/ 0 w 487"/>
                  <a:gd name="T117" fmla="*/ 5 h 16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87"/>
                  <a:gd name="T178" fmla="*/ 0 h 164"/>
                  <a:gd name="T179" fmla="*/ 487 w 487"/>
                  <a:gd name="T180" fmla="*/ 164 h 16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87" h="164">
                    <a:moveTo>
                      <a:pt x="6" y="93"/>
                    </a:moveTo>
                    <a:lnTo>
                      <a:pt x="19" y="92"/>
                    </a:lnTo>
                    <a:lnTo>
                      <a:pt x="32" y="90"/>
                    </a:lnTo>
                    <a:lnTo>
                      <a:pt x="48" y="84"/>
                    </a:lnTo>
                    <a:lnTo>
                      <a:pt x="67" y="80"/>
                    </a:lnTo>
                    <a:lnTo>
                      <a:pt x="84" y="73"/>
                    </a:lnTo>
                    <a:lnTo>
                      <a:pt x="101" y="65"/>
                    </a:lnTo>
                    <a:lnTo>
                      <a:pt x="120" y="57"/>
                    </a:lnTo>
                    <a:lnTo>
                      <a:pt x="139" y="48"/>
                    </a:lnTo>
                    <a:lnTo>
                      <a:pt x="158" y="38"/>
                    </a:lnTo>
                    <a:lnTo>
                      <a:pt x="177" y="31"/>
                    </a:lnTo>
                    <a:lnTo>
                      <a:pt x="196" y="23"/>
                    </a:lnTo>
                    <a:lnTo>
                      <a:pt x="215" y="15"/>
                    </a:lnTo>
                    <a:lnTo>
                      <a:pt x="234" y="8"/>
                    </a:lnTo>
                    <a:lnTo>
                      <a:pt x="253" y="4"/>
                    </a:lnTo>
                    <a:lnTo>
                      <a:pt x="270" y="0"/>
                    </a:lnTo>
                    <a:lnTo>
                      <a:pt x="287" y="0"/>
                    </a:lnTo>
                    <a:lnTo>
                      <a:pt x="302" y="0"/>
                    </a:lnTo>
                    <a:lnTo>
                      <a:pt x="317" y="4"/>
                    </a:lnTo>
                    <a:lnTo>
                      <a:pt x="333" y="8"/>
                    </a:lnTo>
                    <a:lnTo>
                      <a:pt x="346" y="15"/>
                    </a:lnTo>
                    <a:lnTo>
                      <a:pt x="359" y="23"/>
                    </a:lnTo>
                    <a:lnTo>
                      <a:pt x="373" y="33"/>
                    </a:lnTo>
                    <a:lnTo>
                      <a:pt x="384" y="42"/>
                    </a:lnTo>
                    <a:lnTo>
                      <a:pt x="395" y="52"/>
                    </a:lnTo>
                    <a:lnTo>
                      <a:pt x="407" y="61"/>
                    </a:lnTo>
                    <a:lnTo>
                      <a:pt x="418" y="71"/>
                    </a:lnTo>
                    <a:lnTo>
                      <a:pt x="430" y="82"/>
                    </a:lnTo>
                    <a:lnTo>
                      <a:pt x="441" y="92"/>
                    </a:lnTo>
                    <a:lnTo>
                      <a:pt x="452" y="99"/>
                    </a:lnTo>
                    <a:lnTo>
                      <a:pt x="464" y="109"/>
                    </a:lnTo>
                    <a:lnTo>
                      <a:pt x="475" y="114"/>
                    </a:lnTo>
                    <a:lnTo>
                      <a:pt x="487" y="120"/>
                    </a:lnTo>
                    <a:lnTo>
                      <a:pt x="479" y="150"/>
                    </a:lnTo>
                    <a:lnTo>
                      <a:pt x="454" y="156"/>
                    </a:lnTo>
                    <a:lnTo>
                      <a:pt x="430" y="160"/>
                    </a:lnTo>
                    <a:lnTo>
                      <a:pt x="401" y="162"/>
                    </a:lnTo>
                    <a:lnTo>
                      <a:pt x="371" y="164"/>
                    </a:lnTo>
                    <a:lnTo>
                      <a:pt x="338" y="164"/>
                    </a:lnTo>
                    <a:lnTo>
                      <a:pt x="306" y="162"/>
                    </a:lnTo>
                    <a:lnTo>
                      <a:pt x="274" y="160"/>
                    </a:lnTo>
                    <a:lnTo>
                      <a:pt x="241" y="160"/>
                    </a:lnTo>
                    <a:lnTo>
                      <a:pt x="207" y="156"/>
                    </a:lnTo>
                    <a:lnTo>
                      <a:pt x="173" y="152"/>
                    </a:lnTo>
                    <a:lnTo>
                      <a:pt x="141" y="150"/>
                    </a:lnTo>
                    <a:lnTo>
                      <a:pt x="110" y="147"/>
                    </a:lnTo>
                    <a:lnTo>
                      <a:pt x="80" y="145"/>
                    </a:lnTo>
                    <a:lnTo>
                      <a:pt x="51" y="143"/>
                    </a:lnTo>
                    <a:lnTo>
                      <a:pt x="27" y="143"/>
                    </a:lnTo>
                    <a:lnTo>
                      <a:pt x="2" y="143"/>
                    </a:lnTo>
                    <a:lnTo>
                      <a:pt x="0" y="135"/>
                    </a:lnTo>
                    <a:lnTo>
                      <a:pt x="0" y="130"/>
                    </a:lnTo>
                    <a:lnTo>
                      <a:pt x="0" y="120"/>
                    </a:lnTo>
                    <a:lnTo>
                      <a:pt x="0" y="112"/>
                    </a:lnTo>
                    <a:lnTo>
                      <a:pt x="2" y="103"/>
                    </a:lnTo>
                    <a:lnTo>
                      <a:pt x="4" y="97"/>
                    </a:lnTo>
                    <a:lnTo>
                      <a:pt x="4" y="93"/>
                    </a:lnTo>
                    <a:lnTo>
                      <a:pt x="6" y="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2" name="Freeform 92"/>
              <p:cNvSpPr>
                <a:spLocks noChangeAspect="1"/>
              </p:cNvSpPr>
              <p:nvPr/>
            </p:nvSpPr>
            <p:spPr bwMode="auto">
              <a:xfrm>
                <a:off x="4768" y="745"/>
                <a:ext cx="44" cy="47"/>
              </a:xfrm>
              <a:custGeom>
                <a:avLst/>
                <a:gdLst>
                  <a:gd name="T0" fmla="*/ 3 w 89"/>
                  <a:gd name="T1" fmla="*/ 0 h 93"/>
                  <a:gd name="T2" fmla="*/ 3 w 89"/>
                  <a:gd name="T3" fmla="*/ 0 h 93"/>
                  <a:gd name="T4" fmla="*/ 4 w 89"/>
                  <a:gd name="T5" fmla="*/ 1 h 93"/>
                  <a:gd name="T6" fmla="*/ 4 w 89"/>
                  <a:gd name="T7" fmla="*/ 1 h 93"/>
                  <a:gd name="T8" fmla="*/ 4 w 89"/>
                  <a:gd name="T9" fmla="*/ 1 h 93"/>
                  <a:gd name="T10" fmla="*/ 5 w 89"/>
                  <a:gd name="T11" fmla="*/ 1 h 93"/>
                  <a:gd name="T12" fmla="*/ 5 w 89"/>
                  <a:gd name="T13" fmla="*/ 2 h 93"/>
                  <a:gd name="T14" fmla="*/ 5 w 89"/>
                  <a:gd name="T15" fmla="*/ 2 h 93"/>
                  <a:gd name="T16" fmla="*/ 5 w 89"/>
                  <a:gd name="T17" fmla="*/ 2 h 93"/>
                  <a:gd name="T18" fmla="*/ 5 w 89"/>
                  <a:gd name="T19" fmla="*/ 3 h 93"/>
                  <a:gd name="T20" fmla="*/ 5 w 89"/>
                  <a:gd name="T21" fmla="*/ 3 h 93"/>
                  <a:gd name="T22" fmla="*/ 4 w 89"/>
                  <a:gd name="T23" fmla="*/ 4 h 93"/>
                  <a:gd name="T24" fmla="*/ 4 w 89"/>
                  <a:gd name="T25" fmla="*/ 4 h 93"/>
                  <a:gd name="T26" fmla="*/ 3 w 89"/>
                  <a:gd name="T27" fmla="*/ 4 h 93"/>
                  <a:gd name="T28" fmla="*/ 3 w 89"/>
                  <a:gd name="T29" fmla="*/ 5 h 93"/>
                  <a:gd name="T30" fmla="*/ 3 w 89"/>
                  <a:gd name="T31" fmla="*/ 5 h 93"/>
                  <a:gd name="T32" fmla="*/ 3 w 89"/>
                  <a:gd name="T33" fmla="*/ 5 h 93"/>
                  <a:gd name="T34" fmla="*/ 2 w 89"/>
                  <a:gd name="T35" fmla="*/ 6 h 93"/>
                  <a:gd name="T36" fmla="*/ 2 w 89"/>
                  <a:gd name="T37" fmla="*/ 6 h 93"/>
                  <a:gd name="T38" fmla="*/ 0 w 89"/>
                  <a:gd name="T39" fmla="*/ 4 h 93"/>
                  <a:gd name="T40" fmla="*/ 0 w 89"/>
                  <a:gd name="T41" fmla="*/ 4 h 93"/>
                  <a:gd name="T42" fmla="*/ 0 w 89"/>
                  <a:gd name="T43" fmla="*/ 3 h 93"/>
                  <a:gd name="T44" fmla="*/ 0 w 89"/>
                  <a:gd name="T45" fmla="*/ 3 h 93"/>
                  <a:gd name="T46" fmla="*/ 1 w 89"/>
                  <a:gd name="T47" fmla="*/ 2 h 93"/>
                  <a:gd name="T48" fmla="*/ 1 w 89"/>
                  <a:gd name="T49" fmla="*/ 2 h 93"/>
                  <a:gd name="T50" fmla="*/ 2 w 89"/>
                  <a:gd name="T51" fmla="*/ 1 h 93"/>
                  <a:gd name="T52" fmla="*/ 2 w 89"/>
                  <a:gd name="T53" fmla="*/ 1 h 93"/>
                  <a:gd name="T54" fmla="*/ 3 w 89"/>
                  <a:gd name="T55" fmla="*/ 0 h 93"/>
                  <a:gd name="T56" fmla="*/ 3 w 89"/>
                  <a:gd name="T57" fmla="*/ 0 h 9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89"/>
                  <a:gd name="T88" fmla="*/ 0 h 93"/>
                  <a:gd name="T89" fmla="*/ 89 w 89"/>
                  <a:gd name="T90" fmla="*/ 93 h 9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89" h="93">
                    <a:moveTo>
                      <a:pt x="53" y="0"/>
                    </a:moveTo>
                    <a:lnTo>
                      <a:pt x="59" y="0"/>
                    </a:lnTo>
                    <a:lnTo>
                      <a:pt x="65" y="4"/>
                    </a:lnTo>
                    <a:lnTo>
                      <a:pt x="70" y="6"/>
                    </a:lnTo>
                    <a:lnTo>
                      <a:pt x="78" y="9"/>
                    </a:lnTo>
                    <a:lnTo>
                      <a:pt x="82" y="13"/>
                    </a:lnTo>
                    <a:lnTo>
                      <a:pt x="86" y="17"/>
                    </a:lnTo>
                    <a:lnTo>
                      <a:pt x="89" y="21"/>
                    </a:lnTo>
                    <a:lnTo>
                      <a:pt x="89" y="26"/>
                    </a:lnTo>
                    <a:lnTo>
                      <a:pt x="86" y="34"/>
                    </a:lnTo>
                    <a:lnTo>
                      <a:pt x="82" y="44"/>
                    </a:lnTo>
                    <a:lnTo>
                      <a:pt x="74" y="51"/>
                    </a:lnTo>
                    <a:lnTo>
                      <a:pt x="67" y="61"/>
                    </a:lnTo>
                    <a:lnTo>
                      <a:pt x="61" y="64"/>
                    </a:lnTo>
                    <a:lnTo>
                      <a:pt x="57" y="68"/>
                    </a:lnTo>
                    <a:lnTo>
                      <a:pt x="51" y="72"/>
                    </a:lnTo>
                    <a:lnTo>
                      <a:pt x="48" y="78"/>
                    </a:lnTo>
                    <a:lnTo>
                      <a:pt x="40" y="85"/>
                    </a:lnTo>
                    <a:lnTo>
                      <a:pt x="32" y="9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4" y="44"/>
                    </a:lnTo>
                    <a:lnTo>
                      <a:pt x="10" y="36"/>
                    </a:lnTo>
                    <a:lnTo>
                      <a:pt x="19" y="28"/>
                    </a:lnTo>
                    <a:lnTo>
                      <a:pt x="27" y="21"/>
                    </a:lnTo>
                    <a:lnTo>
                      <a:pt x="36" y="13"/>
                    </a:lnTo>
                    <a:lnTo>
                      <a:pt x="44" y="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3" name="Freeform 93"/>
              <p:cNvSpPr>
                <a:spLocks noChangeAspect="1"/>
              </p:cNvSpPr>
              <p:nvPr/>
            </p:nvSpPr>
            <p:spPr bwMode="auto">
              <a:xfrm>
                <a:off x="4915" y="745"/>
                <a:ext cx="43" cy="47"/>
              </a:xfrm>
              <a:custGeom>
                <a:avLst/>
                <a:gdLst>
                  <a:gd name="T0" fmla="*/ 2 w 85"/>
                  <a:gd name="T1" fmla="*/ 0 h 93"/>
                  <a:gd name="T2" fmla="*/ 2 w 85"/>
                  <a:gd name="T3" fmla="*/ 0 h 93"/>
                  <a:gd name="T4" fmla="*/ 2 w 85"/>
                  <a:gd name="T5" fmla="*/ 1 h 93"/>
                  <a:gd name="T6" fmla="*/ 3 w 85"/>
                  <a:gd name="T7" fmla="*/ 1 h 93"/>
                  <a:gd name="T8" fmla="*/ 3 w 85"/>
                  <a:gd name="T9" fmla="*/ 1 h 93"/>
                  <a:gd name="T10" fmla="*/ 3 w 85"/>
                  <a:gd name="T11" fmla="*/ 1 h 93"/>
                  <a:gd name="T12" fmla="*/ 4 w 85"/>
                  <a:gd name="T13" fmla="*/ 1 h 93"/>
                  <a:gd name="T14" fmla="*/ 4 w 85"/>
                  <a:gd name="T15" fmla="*/ 1 h 93"/>
                  <a:gd name="T16" fmla="*/ 4 w 85"/>
                  <a:gd name="T17" fmla="*/ 2 h 93"/>
                  <a:gd name="T18" fmla="*/ 5 w 85"/>
                  <a:gd name="T19" fmla="*/ 2 h 93"/>
                  <a:gd name="T20" fmla="*/ 5 w 85"/>
                  <a:gd name="T21" fmla="*/ 2 h 93"/>
                  <a:gd name="T22" fmla="*/ 5 w 85"/>
                  <a:gd name="T23" fmla="*/ 2 h 93"/>
                  <a:gd name="T24" fmla="*/ 6 w 85"/>
                  <a:gd name="T25" fmla="*/ 3 h 93"/>
                  <a:gd name="T26" fmla="*/ 4 w 85"/>
                  <a:gd name="T27" fmla="*/ 6 h 93"/>
                  <a:gd name="T28" fmla="*/ 4 w 85"/>
                  <a:gd name="T29" fmla="*/ 6 h 93"/>
                  <a:gd name="T30" fmla="*/ 4 w 85"/>
                  <a:gd name="T31" fmla="*/ 6 h 93"/>
                  <a:gd name="T32" fmla="*/ 3 w 85"/>
                  <a:gd name="T33" fmla="*/ 5 h 93"/>
                  <a:gd name="T34" fmla="*/ 3 w 85"/>
                  <a:gd name="T35" fmla="*/ 5 h 93"/>
                  <a:gd name="T36" fmla="*/ 3 w 85"/>
                  <a:gd name="T37" fmla="*/ 5 h 93"/>
                  <a:gd name="T38" fmla="*/ 3 w 85"/>
                  <a:gd name="T39" fmla="*/ 4 h 93"/>
                  <a:gd name="T40" fmla="*/ 2 w 85"/>
                  <a:gd name="T41" fmla="*/ 4 h 93"/>
                  <a:gd name="T42" fmla="*/ 2 w 85"/>
                  <a:gd name="T43" fmla="*/ 4 h 93"/>
                  <a:gd name="T44" fmla="*/ 2 w 85"/>
                  <a:gd name="T45" fmla="*/ 3 h 93"/>
                  <a:gd name="T46" fmla="*/ 2 w 85"/>
                  <a:gd name="T47" fmla="*/ 3 h 93"/>
                  <a:gd name="T48" fmla="*/ 1 w 85"/>
                  <a:gd name="T49" fmla="*/ 3 h 93"/>
                  <a:gd name="T50" fmla="*/ 1 w 85"/>
                  <a:gd name="T51" fmla="*/ 2 h 93"/>
                  <a:gd name="T52" fmla="*/ 1 w 85"/>
                  <a:gd name="T53" fmla="*/ 2 h 93"/>
                  <a:gd name="T54" fmla="*/ 0 w 85"/>
                  <a:gd name="T55" fmla="*/ 2 h 93"/>
                  <a:gd name="T56" fmla="*/ 2 w 85"/>
                  <a:gd name="T57" fmla="*/ 0 h 93"/>
                  <a:gd name="T58" fmla="*/ 2 w 85"/>
                  <a:gd name="T59" fmla="*/ 0 h 9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85"/>
                  <a:gd name="T91" fmla="*/ 0 h 93"/>
                  <a:gd name="T92" fmla="*/ 85 w 85"/>
                  <a:gd name="T93" fmla="*/ 93 h 9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85" h="93">
                    <a:moveTo>
                      <a:pt x="17" y="0"/>
                    </a:moveTo>
                    <a:lnTo>
                      <a:pt x="24" y="0"/>
                    </a:lnTo>
                    <a:lnTo>
                      <a:pt x="32" y="4"/>
                    </a:lnTo>
                    <a:lnTo>
                      <a:pt x="38" y="4"/>
                    </a:lnTo>
                    <a:lnTo>
                      <a:pt x="42" y="6"/>
                    </a:lnTo>
                    <a:lnTo>
                      <a:pt x="47" y="9"/>
                    </a:lnTo>
                    <a:lnTo>
                      <a:pt x="53" y="13"/>
                    </a:lnTo>
                    <a:lnTo>
                      <a:pt x="57" y="15"/>
                    </a:lnTo>
                    <a:lnTo>
                      <a:pt x="62" y="17"/>
                    </a:lnTo>
                    <a:lnTo>
                      <a:pt x="66" y="21"/>
                    </a:lnTo>
                    <a:lnTo>
                      <a:pt x="72" y="25"/>
                    </a:lnTo>
                    <a:lnTo>
                      <a:pt x="80" y="32"/>
                    </a:lnTo>
                    <a:lnTo>
                      <a:pt x="85" y="42"/>
                    </a:lnTo>
                    <a:lnTo>
                      <a:pt x="59" y="93"/>
                    </a:lnTo>
                    <a:lnTo>
                      <a:pt x="53" y="87"/>
                    </a:lnTo>
                    <a:lnTo>
                      <a:pt x="49" y="82"/>
                    </a:lnTo>
                    <a:lnTo>
                      <a:pt x="43" y="76"/>
                    </a:lnTo>
                    <a:lnTo>
                      <a:pt x="40" y="72"/>
                    </a:lnTo>
                    <a:lnTo>
                      <a:pt x="38" y="66"/>
                    </a:lnTo>
                    <a:lnTo>
                      <a:pt x="34" y="63"/>
                    </a:lnTo>
                    <a:lnTo>
                      <a:pt x="30" y="57"/>
                    </a:lnTo>
                    <a:lnTo>
                      <a:pt x="24" y="53"/>
                    </a:lnTo>
                    <a:lnTo>
                      <a:pt x="21" y="47"/>
                    </a:lnTo>
                    <a:lnTo>
                      <a:pt x="17" y="42"/>
                    </a:lnTo>
                    <a:lnTo>
                      <a:pt x="11" y="36"/>
                    </a:lnTo>
                    <a:lnTo>
                      <a:pt x="7" y="32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4" name="Freeform 94"/>
              <p:cNvSpPr>
                <a:spLocks noChangeAspect="1"/>
              </p:cNvSpPr>
              <p:nvPr/>
            </p:nvSpPr>
            <p:spPr bwMode="auto">
              <a:xfrm>
                <a:off x="4879" y="790"/>
                <a:ext cx="39" cy="38"/>
              </a:xfrm>
              <a:custGeom>
                <a:avLst/>
                <a:gdLst>
                  <a:gd name="T0" fmla="*/ 1 w 78"/>
                  <a:gd name="T1" fmla="*/ 0 h 76"/>
                  <a:gd name="T2" fmla="*/ 1 w 78"/>
                  <a:gd name="T3" fmla="*/ 0 h 76"/>
                  <a:gd name="T4" fmla="*/ 1 w 78"/>
                  <a:gd name="T5" fmla="*/ 1 h 76"/>
                  <a:gd name="T6" fmla="*/ 1 w 78"/>
                  <a:gd name="T7" fmla="*/ 1 h 76"/>
                  <a:gd name="T8" fmla="*/ 1 w 78"/>
                  <a:gd name="T9" fmla="*/ 1 h 76"/>
                  <a:gd name="T10" fmla="*/ 1 w 78"/>
                  <a:gd name="T11" fmla="*/ 1 h 76"/>
                  <a:gd name="T12" fmla="*/ 2 w 78"/>
                  <a:gd name="T13" fmla="*/ 1 h 76"/>
                  <a:gd name="T14" fmla="*/ 2 w 78"/>
                  <a:gd name="T15" fmla="*/ 1 h 76"/>
                  <a:gd name="T16" fmla="*/ 3 w 78"/>
                  <a:gd name="T17" fmla="*/ 1 h 76"/>
                  <a:gd name="T18" fmla="*/ 3 w 78"/>
                  <a:gd name="T19" fmla="*/ 2 h 76"/>
                  <a:gd name="T20" fmla="*/ 3 w 78"/>
                  <a:gd name="T21" fmla="*/ 2 h 76"/>
                  <a:gd name="T22" fmla="*/ 3 w 78"/>
                  <a:gd name="T23" fmla="*/ 2 h 76"/>
                  <a:gd name="T24" fmla="*/ 5 w 78"/>
                  <a:gd name="T25" fmla="*/ 2 h 76"/>
                  <a:gd name="T26" fmla="*/ 5 w 78"/>
                  <a:gd name="T27" fmla="*/ 3 h 76"/>
                  <a:gd name="T28" fmla="*/ 5 w 78"/>
                  <a:gd name="T29" fmla="*/ 3 h 76"/>
                  <a:gd name="T30" fmla="*/ 3 w 78"/>
                  <a:gd name="T31" fmla="*/ 5 h 76"/>
                  <a:gd name="T32" fmla="*/ 3 w 78"/>
                  <a:gd name="T33" fmla="*/ 5 h 76"/>
                  <a:gd name="T34" fmla="*/ 2 w 78"/>
                  <a:gd name="T35" fmla="*/ 5 h 76"/>
                  <a:gd name="T36" fmla="*/ 2 w 78"/>
                  <a:gd name="T37" fmla="*/ 5 h 76"/>
                  <a:gd name="T38" fmla="*/ 2 w 78"/>
                  <a:gd name="T39" fmla="*/ 5 h 76"/>
                  <a:gd name="T40" fmla="*/ 1 w 78"/>
                  <a:gd name="T41" fmla="*/ 5 h 76"/>
                  <a:gd name="T42" fmla="*/ 1 w 78"/>
                  <a:gd name="T43" fmla="*/ 5 h 76"/>
                  <a:gd name="T44" fmla="*/ 1 w 78"/>
                  <a:gd name="T45" fmla="*/ 3 h 76"/>
                  <a:gd name="T46" fmla="*/ 1 w 78"/>
                  <a:gd name="T47" fmla="*/ 3 h 76"/>
                  <a:gd name="T48" fmla="*/ 1 w 78"/>
                  <a:gd name="T49" fmla="*/ 3 h 76"/>
                  <a:gd name="T50" fmla="*/ 1 w 78"/>
                  <a:gd name="T51" fmla="*/ 2 h 76"/>
                  <a:gd name="T52" fmla="*/ 1 w 78"/>
                  <a:gd name="T53" fmla="*/ 2 h 76"/>
                  <a:gd name="T54" fmla="*/ 1 w 78"/>
                  <a:gd name="T55" fmla="*/ 1 h 76"/>
                  <a:gd name="T56" fmla="*/ 0 w 78"/>
                  <a:gd name="T57" fmla="*/ 1 h 76"/>
                  <a:gd name="T58" fmla="*/ 0 w 78"/>
                  <a:gd name="T59" fmla="*/ 1 h 76"/>
                  <a:gd name="T60" fmla="*/ 1 w 78"/>
                  <a:gd name="T61" fmla="*/ 1 h 76"/>
                  <a:gd name="T62" fmla="*/ 1 w 78"/>
                  <a:gd name="T63" fmla="*/ 0 h 76"/>
                  <a:gd name="T64" fmla="*/ 1 w 78"/>
                  <a:gd name="T65" fmla="*/ 0 h 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8"/>
                  <a:gd name="T100" fmla="*/ 0 h 76"/>
                  <a:gd name="T101" fmla="*/ 78 w 78"/>
                  <a:gd name="T102" fmla="*/ 76 h 7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8" h="76">
                    <a:moveTo>
                      <a:pt x="6" y="0"/>
                    </a:moveTo>
                    <a:lnTo>
                      <a:pt x="10" y="0"/>
                    </a:lnTo>
                    <a:lnTo>
                      <a:pt x="16" y="4"/>
                    </a:lnTo>
                    <a:lnTo>
                      <a:pt x="21" y="6"/>
                    </a:lnTo>
                    <a:lnTo>
                      <a:pt x="25" y="12"/>
                    </a:lnTo>
                    <a:lnTo>
                      <a:pt x="31" y="13"/>
                    </a:lnTo>
                    <a:lnTo>
                      <a:pt x="37" y="17"/>
                    </a:lnTo>
                    <a:lnTo>
                      <a:pt x="42" y="23"/>
                    </a:lnTo>
                    <a:lnTo>
                      <a:pt x="48" y="27"/>
                    </a:lnTo>
                    <a:lnTo>
                      <a:pt x="54" y="32"/>
                    </a:lnTo>
                    <a:lnTo>
                      <a:pt x="57" y="36"/>
                    </a:lnTo>
                    <a:lnTo>
                      <a:pt x="63" y="40"/>
                    </a:lnTo>
                    <a:lnTo>
                      <a:pt x="67" y="44"/>
                    </a:lnTo>
                    <a:lnTo>
                      <a:pt x="75" y="51"/>
                    </a:lnTo>
                    <a:lnTo>
                      <a:pt x="78" y="55"/>
                    </a:lnTo>
                    <a:lnTo>
                      <a:pt x="52" y="74"/>
                    </a:lnTo>
                    <a:lnTo>
                      <a:pt x="48" y="74"/>
                    </a:lnTo>
                    <a:lnTo>
                      <a:pt x="44" y="76"/>
                    </a:lnTo>
                    <a:lnTo>
                      <a:pt x="40" y="74"/>
                    </a:lnTo>
                    <a:lnTo>
                      <a:pt x="35" y="72"/>
                    </a:lnTo>
                    <a:lnTo>
                      <a:pt x="31" y="69"/>
                    </a:lnTo>
                    <a:lnTo>
                      <a:pt x="25" y="65"/>
                    </a:lnTo>
                    <a:lnTo>
                      <a:pt x="19" y="59"/>
                    </a:lnTo>
                    <a:lnTo>
                      <a:pt x="16" y="53"/>
                    </a:lnTo>
                    <a:lnTo>
                      <a:pt x="10" y="48"/>
                    </a:lnTo>
                    <a:lnTo>
                      <a:pt x="6" y="40"/>
                    </a:lnTo>
                    <a:lnTo>
                      <a:pt x="4" y="34"/>
                    </a:lnTo>
                    <a:lnTo>
                      <a:pt x="2" y="27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2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5" name="Freeform 95"/>
              <p:cNvSpPr>
                <a:spLocks noChangeAspect="1"/>
              </p:cNvSpPr>
              <p:nvPr/>
            </p:nvSpPr>
            <p:spPr bwMode="auto">
              <a:xfrm>
                <a:off x="4816" y="783"/>
                <a:ext cx="30" cy="55"/>
              </a:xfrm>
              <a:custGeom>
                <a:avLst/>
                <a:gdLst>
                  <a:gd name="T0" fmla="*/ 2 w 61"/>
                  <a:gd name="T1" fmla="*/ 0 h 108"/>
                  <a:gd name="T2" fmla="*/ 2 w 61"/>
                  <a:gd name="T3" fmla="*/ 0 h 108"/>
                  <a:gd name="T4" fmla="*/ 3 w 61"/>
                  <a:gd name="T5" fmla="*/ 1 h 108"/>
                  <a:gd name="T6" fmla="*/ 3 w 61"/>
                  <a:gd name="T7" fmla="*/ 1 h 108"/>
                  <a:gd name="T8" fmla="*/ 3 w 61"/>
                  <a:gd name="T9" fmla="*/ 1 h 108"/>
                  <a:gd name="T10" fmla="*/ 3 w 61"/>
                  <a:gd name="T11" fmla="*/ 2 h 108"/>
                  <a:gd name="T12" fmla="*/ 3 w 61"/>
                  <a:gd name="T13" fmla="*/ 2 h 108"/>
                  <a:gd name="T14" fmla="*/ 3 w 61"/>
                  <a:gd name="T15" fmla="*/ 3 h 108"/>
                  <a:gd name="T16" fmla="*/ 3 w 61"/>
                  <a:gd name="T17" fmla="*/ 3 h 108"/>
                  <a:gd name="T18" fmla="*/ 3 w 61"/>
                  <a:gd name="T19" fmla="*/ 4 h 108"/>
                  <a:gd name="T20" fmla="*/ 3 w 61"/>
                  <a:gd name="T21" fmla="*/ 5 h 108"/>
                  <a:gd name="T22" fmla="*/ 3 w 61"/>
                  <a:gd name="T23" fmla="*/ 5 h 108"/>
                  <a:gd name="T24" fmla="*/ 3 w 61"/>
                  <a:gd name="T25" fmla="*/ 6 h 108"/>
                  <a:gd name="T26" fmla="*/ 3 w 61"/>
                  <a:gd name="T27" fmla="*/ 6 h 108"/>
                  <a:gd name="T28" fmla="*/ 2 w 61"/>
                  <a:gd name="T29" fmla="*/ 7 h 108"/>
                  <a:gd name="T30" fmla="*/ 2 w 61"/>
                  <a:gd name="T31" fmla="*/ 7 h 108"/>
                  <a:gd name="T32" fmla="*/ 2 w 61"/>
                  <a:gd name="T33" fmla="*/ 7 h 108"/>
                  <a:gd name="T34" fmla="*/ 0 w 61"/>
                  <a:gd name="T35" fmla="*/ 6 h 108"/>
                  <a:gd name="T36" fmla="*/ 0 w 61"/>
                  <a:gd name="T37" fmla="*/ 5 h 108"/>
                  <a:gd name="T38" fmla="*/ 0 w 61"/>
                  <a:gd name="T39" fmla="*/ 5 h 108"/>
                  <a:gd name="T40" fmla="*/ 0 w 61"/>
                  <a:gd name="T41" fmla="*/ 5 h 108"/>
                  <a:gd name="T42" fmla="*/ 0 w 61"/>
                  <a:gd name="T43" fmla="*/ 4 h 108"/>
                  <a:gd name="T44" fmla="*/ 0 w 61"/>
                  <a:gd name="T45" fmla="*/ 4 h 108"/>
                  <a:gd name="T46" fmla="*/ 0 w 61"/>
                  <a:gd name="T47" fmla="*/ 4 h 108"/>
                  <a:gd name="T48" fmla="*/ 0 w 61"/>
                  <a:gd name="T49" fmla="*/ 3 h 108"/>
                  <a:gd name="T50" fmla="*/ 0 w 61"/>
                  <a:gd name="T51" fmla="*/ 3 h 108"/>
                  <a:gd name="T52" fmla="*/ 0 w 61"/>
                  <a:gd name="T53" fmla="*/ 2 h 108"/>
                  <a:gd name="T54" fmla="*/ 0 w 61"/>
                  <a:gd name="T55" fmla="*/ 2 h 108"/>
                  <a:gd name="T56" fmla="*/ 0 w 61"/>
                  <a:gd name="T57" fmla="*/ 2 h 108"/>
                  <a:gd name="T58" fmla="*/ 0 w 61"/>
                  <a:gd name="T59" fmla="*/ 2 h 108"/>
                  <a:gd name="T60" fmla="*/ 0 w 61"/>
                  <a:gd name="T61" fmla="*/ 1 h 108"/>
                  <a:gd name="T62" fmla="*/ 0 w 61"/>
                  <a:gd name="T63" fmla="*/ 1 h 108"/>
                  <a:gd name="T64" fmla="*/ 2 w 61"/>
                  <a:gd name="T65" fmla="*/ 0 h 108"/>
                  <a:gd name="T66" fmla="*/ 2 w 61"/>
                  <a:gd name="T67" fmla="*/ 0 h 10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61"/>
                  <a:gd name="T103" fmla="*/ 0 h 108"/>
                  <a:gd name="T104" fmla="*/ 61 w 61"/>
                  <a:gd name="T105" fmla="*/ 108 h 10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61" h="108">
                    <a:moveTo>
                      <a:pt x="42" y="0"/>
                    </a:moveTo>
                    <a:lnTo>
                      <a:pt x="46" y="0"/>
                    </a:lnTo>
                    <a:lnTo>
                      <a:pt x="51" y="4"/>
                    </a:lnTo>
                    <a:lnTo>
                      <a:pt x="53" y="7"/>
                    </a:lnTo>
                    <a:lnTo>
                      <a:pt x="57" y="15"/>
                    </a:lnTo>
                    <a:lnTo>
                      <a:pt x="59" y="21"/>
                    </a:lnTo>
                    <a:lnTo>
                      <a:pt x="59" y="28"/>
                    </a:lnTo>
                    <a:lnTo>
                      <a:pt x="59" y="38"/>
                    </a:lnTo>
                    <a:lnTo>
                      <a:pt x="61" y="47"/>
                    </a:lnTo>
                    <a:lnTo>
                      <a:pt x="59" y="57"/>
                    </a:lnTo>
                    <a:lnTo>
                      <a:pt x="57" y="66"/>
                    </a:lnTo>
                    <a:lnTo>
                      <a:pt x="55" y="76"/>
                    </a:lnTo>
                    <a:lnTo>
                      <a:pt x="51" y="85"/>
                    </a:lnTo>
                    <a:lnTo>
                      <a:pt x="48" y="91"/>
                    </a:lnTo>
                    <a:lnTo>
                      <a:pt x="44" y="99"/>
                    </a:lnTo>
                    <a:lnTo>
                      <a:pt x="40" y="102"/>
                    </a:lnTo>
                    <a:lnTo>
                      <a:pt x="36" y="108"/>
                    </a:lnTo>
                    <a:lnTo>
                      <a:pt x="0" y="85"/>
                    </a:lnTo>
                    <a:lnTo>
                      <a:pt x="0" y="78"/>
                    </a:lnTo>
                    <a:lnTo>
                      <a:pt x="0" y="70"/>
                    </a:lnTo>
                    <a:lnTo>
                      <a:pt x="0" y="64"/>
                    </a:lnTo>
                    <a:lnTo>
                      <a:pt x="2" y="59"/>
                    </a:lnTo>
                    <a:lnTo>
                      <a:pt x="2" y="55"/>
                    </a:lnTo>
                    <a:lnTo>
                      <a:pt x="4" y="49"/>
                    </a:lnTo>
                    <a:lnTo>
                      <a:pt x="4" y="44"/>
                    </a:lnTo>
                    <a:lnTo>
                      <a:pt x="6" y="38"/>
                    </a:lnTo>
                    <a:lnTo>
                      <a:pt x="6" y="32"/>
                    </a:lnTo>
                    <a:lnTo>
                      <a:pt x="8" y="26"/>
                    </a:lnTo>
                    <a:lnTo>
                      <a:pt x="8" y="21"/>
                    </a:lnTo>
                    <a:lnTo>
                      <a:pt x="10" y="17"/>
                    </a:lnTo>
                    <a:lnTo>
                      <a:pt x="10" y="11"/>
                    </a:lnTo>
                    <a:lnTo>
                      <a:pt x="10" y="6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6" name="Freeform 96"/>
              <p:cNvSpPr>
                <a:spLocks noChangeAspect="1"/>
              </p:cNvSpPr>
              <p:nvPr/>
            </p:nvSpPr>
            <p:spPr bwMode="auto">
              <a:xfrm>
                <a:off x="4765" y="969"/>
                <a:ext cx="47" cy="46"/>
              </a:xfrm>
              <a:custGeom>
                <a:avLst/>
                <a:gdLst>
                  <a:gd name="T0" fmla="*/ 3 w 95"/>
                  <a:gd name="T1" fmla="*/ 0 h 94"/>
                  <a:gd name="T2" fmla="*/ 5 w 95"/>
                  <a:gd name="T3" fmla="*/ 0 h 94"/>
                  <a:gd name="T4" fmla="*/ 5 w 95"/>
                  <a:gd name="T5" fmla="*/ 0 h 94"/>
                  <a:gd name="T6" fmla="*/ 5 w 95"/>
                  <a:gd name="T7" fmla="*/ 0 h 94"/>
                  <a:gd name="T8" fmla="*/ 5 w 95"/>
                  <a:gd name="T9" fmla="*/ 1 h 94"/>
                  <a:gd name="T10" fmla="*/ 5 w 95"/>
                  <a:gd name="T11" fmla="*/ 1 h 94"/>
                  <a:gd name="T12" fmla="*/ 5 w 95"/>
                  <a:gd name="T13" fmla="*/ 2 h 94"/>
                  <a:gd name="T14" fmla="*/ 5 w 95"/>
                  <a:gd name="T15" fmla="*/ 2 h 94"/>
                  <a:gd name="T16" fmla="*/ 4 w 95"/>
                  <a:gd name="T17" fmla="*/ 3 h 94"/>
                  <a:gd name="T18" fmla="*/ 4 w 95"/>
                  <a:gd name="T19" fmla="*/ 3 h 94"/>
                  <a:gd name="T20" fmla="*/ 4 w 95"/>
                  <a:gd name="T21" fmla="*/ 4 h 94"/>
                  <a:gd name="T22" fmla="*/ 3 w 95"/>
                  <a:gd name="T23" fmla="*/ 4 h 94"/>
                  <a:gd name="T24" fmla="*/ 3 w 95"/>
                  <a:gd name="T25" fmla="*/ 4 h 94"/>
                  <a:gd name="T26" fmla="*/ 3 w 95"/>
                  <a:gd name="T27" fmla="*/ 4 h 94"/>
                  <a:gd name="T28" fmla="*/ 2 w 95"/>
                  <a:gd name="T29" fmla="*/ 5 h 94"/>
                  <a:gd name="T30" fmla="*/ 2 w 95"/>
                  <a:gd name="T31" fmla="*/ 5 h 94"/>
                  <a:gd name="T32" fmla="*/ 1 w 95"/>
                  <a:gd name="T33" fmla="*/ 5 h 94"/>
                  <a:gd name="T34" fmla="*/ 1 w 95"/>
                  <a:gd name="T35" fmla="*/ 5 h 94"/>
                  <a:gd name="T36" fmla="*/ 0 w 95"/>
                  <a:gd name="T37" fmla="*/ 4 h 94"/>
                  <a:gd name="T38" fmla="*/ 0 w 95"/>
                  <a:gd name="T39" fmla="*/ 3 h 94"/>
                  <a:gd name="T40" fmla="*/ 0 w 95"/>
                  <a:gd name="T41" fmla="*/ 3 h 94"/>
                  <a:gd name="T42" fmla="*/ 0 w 95"/>
                  <a:gd name="T43" fmla="*/ 2 h 94"/>
                  <a:gd name="T44" fmla="*/ 0 w 95"/>
                  <a:gd name="T45" fmla="*/ 2 h 94"/>
                  <a:gd name="T46" fmla="*/ 0 w 95"/>
                  <a:gd name="T47" fmla="*/ 2 h 94"/>
                  <a:gd name="T48" fmla="*/ 0 w 95"/>
                  <a:gd name="T49" fmla="*/ 2 h 94"/>
                  <a:gd name="T50" fmla="*/ 1 w 95"/>
                  <a:gd name="T51" fmla="*/ 2 h 94"/>
                  <a:gd name="T52" fmla="*/ 1 w 95"/>
                  <a:gd name="T53" fmla="*/ 2 h 94"/>
                  <a:gd name="T54" fmla="*/ 1 w 95"/>
                  <a:gd name="T55" fmla="*/ 2 h 94"/>
                  <a:gd name="T56" fmla="*/ 1 w 95"/>
                  <a:gd name="T57" fmla="*/ 2 h 94"/>
                  <a:gd name="T58" fmla="*/ 2 w 95"/>
                  <a:gd name="T59" fmla="*/ 1 h 94"/>
                  <a:gd name="T60" fmla="*/ 2 w 95"/>
                  <a:gd name="T61" fmla="*/ 1 h 94"/>
                  <a:gd name="T62" fmla="*/ 2 w 95"/>
                  <a:gd name="T63" fmla="*/ 1 h 94"/>
                  <a:gd name="T64" fmla="*/ 3 w 95"/>
                  <a:gd name="T65" fmla="*/ 1 h 94"/>
                  <a:gd name="T66" fmla="*/ 3 w 95"/>
                  <a:gd name="T67" fmla="*/ 0 h 94"/>
                  <a:gd name="T68" fmla="*/ 3 w 95"/>
                  <a:gd name="T69" fmla="*/ 0 h 94"/>
                  <a:gd name="T70" fmla="*/ 3 w 95"/>
                  <a:gd name="T71" fmla="*/ 0 h 9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95"/>
                  <a:gd name="T109" fmla="*/ 0 h 94"/>
                  <a:gd name="T110" fmla="*/ 95 w 95"/>
                  <a:gd name="T111" fmla="*/ 94 h 9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95" h="94">
                    <a:moveTo>
                      <a:pt x="59" y="0"/>
                    </a:moveTo>
                    <a:lnTo>
                      <a:pt x="95" y="0"/>
                    </a:lnTo>
                    <a:lnTo>
                      <a:pt x="94" y="6"/>
                    </a:lnTo>
                    <a:lnTo>
                      <a:pt x="94" y="14"/>
                    </a:lnTo>
                    <a:lnTo>
                      <a:pt x="92" y="21"/>
                    </a:lnTo>
                    <a:lnTo>
                      <a:pt x="90" y="29"/>
                    </a:lnTo>
                    <a:lnTo>
                      <a:pt x="86" y="37"/>
                    </a:lnTo>
                    <a:lnTo>
                      <a:pt x="82" y="44"/>
                    </a:lnTo>
                    <a:lnTo>
                      <a:pt x="76" y="50"/>
                    </a:lnTo>
                    <a:lnTo>
                      <a:pt x="73" y="58"/>
                    </a:lnTo>
                    <a:lnTo>
                      <a:pt x="67" y="65"/>
                    </a:lnTo>
                    <a:lnTo>
                      <a:pt x="61" y="71"/>
                    </a:lnTo>
                    <a:lnTo>
                      <a:pt x="55" y="75"/>
                    </a:lnTo>
                    <a:lnTo>
                      <a:pt x="50" y="80"/>
                    </a:lnTo>
                    <a:lnTo>
                      <a:pt x="42" y="84"/>
                    </a:lnTo>
                    <a:lnTo>
                      <a:pt x="36" y="88"/>
                    </a:lnTo>
                    <a:lnTo>
                      <a:pt x="29" y="90"/>
                    </a:lnTo>
                    <a:lnTo>
                      <a:pt x="23" y="94"/>
                    </a:lnTo>
                    <a:lnTo>
                      <a:pt x="2" y="73"/>
                    </a:lnTo>
                    <a:lnTo>
                      <a:pt x="0" y="61"/>
                    </a:lnTo>
                    <a:lnTo>
                      <a:pt x="0" y="56"/>
                    </a:lnTo>
                    <a:lnTo>
                      <a:pt x="2" y="48"/>
                    </a:lnTo>
                    <a:lnTo>
                      <a:pt x="4" y="46"/>
                    </a:lnTo>
                    <a:lnTo>
                      <a:pt x="8" y="42"/>
                    </a:lnTo>
                    <a:lnTo>
                      <a:pt x="10" y="40"/>
                    </a:lnTo>
                    <a:lnTo>
                      <a:pt x="16" y="39"/>
                    </a:lnTo>
                    <a:lnTo>
                      <a:pt x="19" y="37"/>
                    </a:lnTo>
                    <a:lnTo>
                      <a:pt x="25" y="35"/>
                    </a:lnTo>
                    <a:lnTo>
                      <a:pt x="29" y="33"/>
                    </a:lnTo>
                    <a:lnTo>
                      <a:pt x="35" y="31"/>
                    </a:lnTo>
                    <a:lnTo>
                      <a:pt x="40" y="27"/>
                    </a:lnTo>
                    <a:lnTo>
                      <a:pt x="46" y="23"/>
                    </a:lnTo>
                    <a:lnTo>
                      <a:pt x="50" y="16"/>
                    </a:lnTo>
                    <a:lnTo>
                      <a:pt x="55" y="8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7" name="Freeform 97"/>
              <p:cNvSpPr>
                <a:spLocks noChangeAspect="1"/>
              </p:cNvSpPr>
              <p:nvPr/>
            </p:nvSpPr>
            <p:spPr bwMode="auto">
              <a:xfrm>
                <a:off x="4913" y="989"/>
                <a:ext cx="43" cy="45"/>
              </a:xfrm>
              <a:custGeom>
                <a:avLst/>
                <a:gdLst>
                  <a:gd name="T0" fmla="*/ 1 w 85"/>
                  <a:gd name="T1" fmla="*/ 0 h 92"/>
                  <a:gd name="T2" fmla="*/ 2 w 85"/>
                  <a:gd name="T3" fmla="*/ 0 h 92"/>
                  <a:gd name="T4" fmla="*/ 2 w 85"/>
                  <a:gd name="T5" fmla="*/ 0 h 92"/>
                  <a:gd name="T6" fmla="*/ 2 w 85"/>
                  <a:gd name="T7" fmla="*/ 0 h 92"/>
                  <a:gd name="T8" fmla="*/ 3 w 85"/>
                  <a:gd name="T9" fmla="*/ 0 h 92"/>
                  <a:gd name="T10" fmla="*/ 3 w 85"/>
                  <a:gd name="T11" fmla="*/ 0 h 92"/>
                  <a:gd name="T12" fmla="*/ 3 w 85"/>
                  <a:gd name="T13" fmla="*/ 0 h 92"/>
                  <a:gd name="T14" fmla="*/ 4 w 85"/>
                  <a:gd name="T15" fmla="*/ 0 h 92"/>
                  <a:gd name="T16" fmla="*/ 4 w 85"/>
                  <a:gd name="T17" fmla="*/ 0 h 92"/>
                  <a:gd name="T18" fmla="*/ 4 w 85"/>
                  <a:gd name="T19" fmla="*/ 1 h 92"/>
                  <a:gd name="T20" fmla="*/ 5 w 85"/>
                  <a:gd name="T21" fmla="*/ 1 h 92"/>
                  <a:gd name="T22" fmla="*/ 5 w 85"/>
                  <a:gd name="T23" fmla="*/ 2 h 92"/>
                  <a:gd name="T24" fmla="*/ 6 w 85"/>
                  <a:gd name="T25" fmla="*/ 2 h 92"/>
                  <a:gd name="T26" fmla="*/ 3 w 85"/>
                  <a:gd name="T27" fmla="*/ 5 h 92"/>
                  <a:gd name="T28" fmla="*/ 3 w 85"/>
                  <a:gd name="T29" fmla="*/ 5 h 92"/>
                  <a:gd name="T30" fmla="*/ 3 w 85"/>
                  <a:gd name="T31" fmla="*/ 5 h 92"/>
                  <a:gd name="T32" fmla="*/ 2 w 85"/>
                  <a:gd name="T33" fmla="*/ 5 h 92"/>
                  <a:gd name="T34" fmla="*/ 2 w 85"/>
                  <a:gd name="T35" fmla="*/ 5 h 92"/>
                  <a:gd name="T36" fmla="*/ 2 w 85"/>
                  <a:gd name="T37" fmla="*/ 4 h 92"/>
                  <a:gd name="T38" fmla="*/ 2 w 85"/>
                  <a:gd name="T39" fmla="*/ 4 h 92"/>
                  <a:gd name="T40" fmla="*/ 1 w 85"/>
                  <a:gd name="T41" fmla="*/ 3 h 92"/>
                  <a:gd name="T42" fmla="*/ 1 w 85"/>
                  <a:gd name="T43" fmla="*/ 3 h 92"/>
                  <a:gd name="T44" fmla="*/ 1 w 85"/>
                  <a:gd name="T45" fmla="*/ 2 h 92"/>
                  <a:gd name="T46" fmla="*/ 1 w 85"/>
                  <a:gd name="T47" fmla="*/ 2 h 92"/>
                  <a:gd name="T48" fmla="*/ 0 w 85"/>
                  <a:gd name="T49" fmla="*/ 1 h 92"/>
                  <a:gd name="T50" fmla="*/ 0 w 85"/>
                  <a:gd name="T51" fmla="*/ 1 h 92"/>
                  <a:gd name="T52" fmla="*/ 0 w 85"/>
                  <a:gd name="T53" fmla="*/ 0 h 92"/>
                  <a:gd name="T54" fmla="*/ 1 w 85"/>
                  <a:gd name="T55" fmla="*/ 0 h 92"/>
                  <a:gd name="T56" fmla="*/ 1 w 85"/>
                  <a:gd name="T57" fmla="*/ 0 h 92"/>
                  <a:gd name="T58" fmla="*/ 1 w 85"/>
                  <a:gd name="T59" fmla="*/ 0 h 92"/>
                  <a:gd name="T60" fmla="*/ 1 w 85"/>
                  <a:gd name="T61" fmla="*/ 0 h 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5"/>
                  <a:gd name="T94" fmla="*/ 0 h 92"/>
                  <a:gd name="T95" fmla="*/ 85 w 85"/>
                  <a:gd name="T96" fmla="*/ 92 h 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5" h="92">
                    <a:moveTo>
                      <a:pt x="15" y="2"/>
                    </a:moveTo>
                    <a:lnTo>
                      <a:pt x="19" y="0"/>
                    </a:lnTo>
                    <a:lnTo>
                      <a:pt x="25" y="0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40" y="4"/>
                    </a:lnTo>
                    <a:lnTo>
                      <a:pt x="44" y="6"/>
                    </a:lnTo>
                    <a:lnTo>
                      <a:pt x="49" y="10"/>
                    </a:lnTo>
                    <a:lnTo>
                      <a:pt x="55" y="14"/>
                    </a:lnTo>
                    <a:lnTo>
                      <a:pt x="63" y="19"/>
                    </a:lnTo>
                    <a:lnTo>
                      <a:pt x="72" y="27"/>
                    </a:lnTo>
                    <a:lnTo>
                      <a:pt x="80" y="35"/>
                    </a:lnTo>
                    <a:lnTo>
                      <a:pt x="85" y="44"/>
                    </a:lnTo>
                    <a:lnTo>
                      <a:pt x="44" y="92"/>
                    </a:lnTo>
                    <a:lnTo>
                      <a:pt x="40" y="92"/>
                    </a:lnTo>
                    <a:lnTo>
                      <a:pt x="36" y="92"/>
                    </a:lnTo>
                    <a:lnTo>
                      <a:pt x="32" y="88"/>
                    </a:lnTo>
                    <a:lnTo>
                      <a:pt x="27" y="84"/>
                    </a:lnTo>
                    <a:lnTo>
                      <a:pt x="23" y="76"/>
                    </a:lnTo>
                    <a:lnTo>
                      <a:pt x="17" y="71"/>
                    </a:lnTo>
                    <a:lnTo>
                      <a:pt x="11" y="61"/>
                    </a:lnTo>
                    <a:lnTo>
                      <a:pt x="7" y="54"/>
                    </a:lnTo>
                    <a:lnTo>
                      <a:pt x="4" y="44"/>
                    </a:lnTo>
                    <a:lnTo>
                      <a:pt x="2" y="35"/>
                    </a:lnTo>
                    <a:lnTo>
                      <a:pt x="0" y="27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4" y="6"/>
                    </a:lnTo>
                    <a:lnTo>
                      <a:pt x="7" y="2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8" name="Freeform 98"/>
              <p:cNvSpPr>
                <a:spLocks noChangeAspect="1"/>
              </p:cNvSpPr>
              <p:nvPr/>
            </p:nvSpPr>
            <p:spPr bwMode="auto">
              <a:xfrm>
                <a:off x="4810" y="1016"/>
                <a:ext cx="30" cy="42"/>
              </a:xfrm>
              <a:custGeom>
                <a:avLst/>
                <a:gdLst>
                  <a:gd name="T0" fmla="*/ 2 w 59"/>
                  <a:gd name="T1" fmla="*/ 0 h 83"/>
                  <a:gd name="T2" fmla="*/ 2 w 59"/>
                  <a:gd name="T3" fmla="*/ 0 h 83"/>
                  <a:gd name="T4" fmla="*/ 2 w 59"/>
                  <a:gd name="T5" fmla="*/ 0 h 83"/>
                  <a:gd name="T6" fmla="*/ 3 w 59"/>
                  <a:gd name="T7" fmla="*/ 0 h 83"/>
                  <a:gd name="T8" fmla="*/ 3 w 59"/>
                  <a:gd name="T9" fmla="*/ 0 h 83"/>
                  <a:gd name="T10" fmla="*/ 3 w 59"/>
                  <a:gd name="T11" fmla="*/ 0 h 83"/>
                  <a:gd name="T12" fmla="*/ 4 w 59"/>
                  <a:gd name="T13" fmla="*/ 0 h 83"/>
                  <a:gd name="T14" fmla="*/ 4 w 59"/>
                  <a:gd name="T15" fmla="*/ 0 h 83"/>
                  <a:gd name="T16" fmla="*/ 4 w 59"/>
                  <a:gd name="T17" fmla="*/ 1 h 83"/>
                  <a:gd name="T18" fmla="*/ 4 w 59"/>
                  <a:gd name="T19" fmla="*/ 1 h 83"/>
                  <a:gd name="T20" fmla="*/ 4 w 59"/>
                  <a:gd name="T21" fmla="*/ 1 h 83"/>
                  <a:gd name="T22" fmla="*/ 4 w 59"/>
                  <a:gd name="T23" fmla="*/ 1 h 83"/>
                  <a:gd name="T24" fmla="*/ 4 w 59"/>
                  <a:gd name="T25" fmla="*/ 2 h 83"/>
                  <a:gd name="T26" fmla="*/ 4 w 59"/>
                  <a:gd name="T27" fmla="*/ 2 h 83"/>
                  <a:gd name="T28" fmla="*/ 4 w 59"/>
                  <a:gd name="T29" fmla="*/ 2 h 83"/>
                  <a:gd name="T30" fmla="*/ 4 w 59"/>
                  <a:gd name="T31" fmla="*/ 3 h 83"/>
                  <a:gd name="T32" fmla="*/ 4 w 59"/>
                  <a:gd name="T33" fmla="*/ 3 h 83"/>
                  <a:gd name="T34" fmla="*/ 4 w 59"/>
                  <a:gd name="T35" fmla="*/ 4 h 83"/>
                  <a:gd name="T36" fmla="*/ 4 w 59"/>
                  <a:gd name="T37" fmla="*/ 4 h 83"/>
                  <a:gd name="T38" fmla="*/ 3 w 59"/>
                  <a:gd name="T39" fmla="*/ 4 h 83"/>
                  <a:gd name="T40" fmla="*/ 3 w 59"/>
                  <a:gd name="T41" fmla="*/ 5 h 83"/>
                  <a:gd name="T42" fmla="*/ 3 w 59"/>
                  <a:gd name="T43" fmla="*/ 5 h 83"/>
                  <a:gd name="T44" fmla="*/ 3 w 59"/>
                  <a:gd name="T45" fmla="*/ 5 h 83"/>
                  <a:gd name="T46" fmla="*/ 3 w 59"/>
                  <a:gd name="T47" fmla="*/ 6 h 83"/>
                  <a:gd name="T48" fmla="*/ 0 w 59"/>
                  <a:gd name="T49" fmla="*/ 4 h 83"/>
                  <a:gd name="T50" fmla="*/ 1 w 59"/>
                  <a:gd name="T51" fmla="*/ 4 h 83"/>
                  <a:gd name="T52" fmla="*/ 1 w 59"/>
                  <a:gd name="T53" fmla="*/ 3 h 83"/>
                  <a:gd name="T54" fmla="*/ 1 w 59"/>
                  <a:gd name="T55" fmla="*/ 3 h 83"/>
                  <a:gd name="T56" fmla="*/ 1 w 59"/>
                  <a:gd name="T57" fmla="*/ 2 h 83"/>
                  <a:gd name="T58" fmla="*/ 1 w 59"/>
                  <a:gd name="T59" fmla="*/ 2 h 83"/>
                  <a:gd name="T60" fmla="*/ 2 w 59"/>
                  <a:gd name="T61" fmla="*/ 1 h 83"/>
                  <a:gd name="T62" fmla="*/ 2 w 59"/>
                  <a:gd name="T63" fmla="*/ 1 h 83"/>
                  <a:gd name="T64" fmla="*/ 2 w 59"/>
                  <a:gd name="T65" fmla="*/ 0 h 83"/>
                  <a:gd name="T66" fmla="*/ 2 w 59"/>
                  <a:gd name="T67" fmla="*/ 0 h 8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9"/>
                  <a:gd name="T103" fmla="*/ 0 h 83"/>
                  <a:gd name="T104" fmla="*/ 59 w 59"/>
                  <a:gd name="T105" fmla="*/ 83 h 8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9" h="83">
                    <a:moveTo>
                      <a:pt x="24" y="0"/>
                    </a:moveTo>
                    <a:lnTo>
                      <a:pt x="26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7" y="0"/>
                    </a:lnTo>
                    <a:lnTo>
                      <a:pt x="53" y="0"/>
                    </a:lnTo>
                    <a:lnTo>
                      <a:pt x="59" y="0"/>
                    </a:lnTo>
                    <a:lnTo>
                      <a:pt x="59" y="1"/>
                    </a:lnTo>
                    <a:lnTo>
                      <a:pt x="59" y="5"/>
                    </a:lnTo>
                    <a:lnTo>
                      <a:pt x="59" y="9"/>
                    </a:lnTo>
                    <a:lnTo>
                      <a:pt x="59" y="15"/>
                    </a:lnTo>
                    <a:lnTo>
                      <a:pt x="57" y="19"/>
                    </a:lnTo>
                    <a:lnTo>
                      <a:pt x="57" y="24"/>
                    </a:lnTo>
                    <a:lnTo>
                      <a:pt x="55" y="30"/>
                    </a:lnTo>
                    <a:lnTo>
                      <a:pt x="55" y="38"/>
                    </a:lnTo>
                    <a:lnTo>
                      <a:pt x="53" y="43"/>
                    </a:lnTo>
                    <a:lnTo>
                      <a:pt x="51" y="49"/>
                    </a:lnTo>
                    <a:lnTo>
                      <a:pt x="49" y="55"/>
                    </a:lnTo>
                    <a:lnTo>
                      <a:pt x="47" y="62"/>
                    </a:lnTo>
                    <a:lnTo>
                      <a:pt x="45" y="68"/>
                    </a:lnTo>
                    <a:lnTo>
                      <a:pt x="43" y="74"/>
                    </a:lnTo>
                    <a:lnTo>
                      <a:pt x="40" y="77"/>
                    </a:lnTo>
                    <a:lnTo>
                      <a:pt x="38" y="83"/>
                    </a:lnTo>
                    <a:lnTo>
                      <a:pt x="0" y="58"/>
                    </a:lnTo>
                    <a:lnTo>
                      <a:pt x="2" y="51"/>
                    </a:lnTo>
                    <a:lnTo>
                      <a:pt x="3" y="43"/>
                    </a:lnTo>
                    <a:lnTo>
                      <a:pt x="7" y="36"/>
                    </a:lnTo>
                    <a:lnTo>
                      <a:pt x="11" y="26"/>
                    </a:lnTo>
                    <a:lnTo>
                      <a:pt x="15" y="19"/>
                    </a:lnTo>
                    <a:lnTo>
                      <a:pt x="19" y="9"/>
                    </a:lnTo>
                    <a:lnTo>
                      <a:pt x="21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9" name="Freeform 99"/>
              <p:cNvSpPr>
                <a:spLocks noChangeAspect="1"/>
              </p:cNvSpPr>
              <p:nvPr/>
            </p:nvSpPr>
            <p:spPr bwMode="auto">
              <a:xfrm>
                <a:off x="4872" y="1023"/>
                <a:ext cx="30" cy="48"/>
              </a:xfrm>
              <a:custGeom>
                <a:avLst/>
                <a:gdLst>
                  <a:gd name="T0" fmla="*/ 1 w 61"/>
                  <a:gd name="T1" fmla="*/ 0 h 97"/>
                  <a:gd name="T2" fmla="*/ 1 w 61"/>
                  <a:gd name="T3" fmla="*/ 0 h 97"/>
                  <a:gd name="T4" fmla="*/ 1 w 61"/>
                  <a:gd name="T5" fmla="*/ 0 h 97"/>
                  <a:gd name="T6" fmla="*/ 2 w 61"/>
                  <a:gd name="T7" fmla="*/ 0 h 97"/>
                  <a:gd name="T8" fmla="*/ 2 w 61"/>
                  <a:gd name="T9" fmla="*/ 0 h 97"/>
                  <a:gd name="T10" fmla="*/ 2 w 61"/>
                  <a:gd name="T11" fmla="*/ 0 h 97"/>
                  <a:gd name="T12" fmla="*/ 2 w 61"/>
                  <a:gd name="T13" fmla="*/ 0 h 97"/>
                  <a:gd name="T14" fmla="*/ 3 w 61"/>
                  <a:gd name="T15" fmla="*/ 1 h 97"/>
                  <a:gd name="T16" fmla="*/ 3 w 61"/>
                  <a:gd name="T17" fmla="*/ 1 h 97"/>
                  <a:gd name="T18" fmla="*/ 3 w 61"/>
                  <a:gd name="T19" fmla="*/ 2 h 97"/>
                  <a:gd name="T20" fmla="*/ 3 w 61"/>
                  <a:gd name="T21" fmla="*/ 2 h 97"/>
                  <a:gd name="T22" fmla="*/ 3 w 61"/>
                  <a:gd name="T23" fmla="*/ 2 h 97"/>
                  <a:gd name="T24" fmla="*/ 3 w 61"/>
                  <a:gd name="T25" fmla="*/ 3 h 97"/>
                  <a:gd name="T26" fmla="*/ 3 w 61"/>
                  <a:gd name="T27" fmla="*/ 3 h 97"/>
                  <a:gd name="T28" fmla="*/ 3 w 61"/>
                  <a:gd name="T29" fmla="*/ 3 h 97"/>
                  <a:gd name="T30" fmla="*/ 3 w 61"/>
                  <a:gd name="T31" fmla="*/ 4 h 97"/>
                  <a:gd name="T32" fmla="*/ 3 w 61"/>
                  <a:gd name="T33" fmla="*/ 4 h 97"/>
                  <a:gd name="T34" fmla="*/ 0 w 61"/>
                  <a:gd name="T35" fmla="*/ 6 h 97"/>
                  <a:gd name="T36" fmla="*/ 0 w 61"/>
                  <a:gd name="T37" fmla="*/ 5 h 97"/>
                  <a:gd name="T38" fmla="*/ 0 w 61"/>
                  <a:gd name="T39" fmla="*/ 5 h 97"/>
                  <a:gd name="T40" fmla="*/ 0 w 61"/>
                  <a:gd name="T41" fmla="*/ 5 h 97"/>
                  <a:gd name="T42" fmla="*/ 0 w 61"/>
                  <a:gd name="T43" fmla="*/ 4 h 97"/>
                  <a:gd name="T44" fmla="*/ 0 w 61"/>
                  <a:gd name="T45" fmla="*/ 4 h 97"/>
                  <a:gd name="T46" fmla="*/ 0 w 61"/>
                  <a:gd name="T47" fmla="*/ 3 h 97"/>
                  <a:gd name="T48" fmla="*/ 0 w 61"/>
                  <a:gd name="T49" fmla="*/ 3 h 97"/>
                  <a:gd name="T50" fmla="*/ 0 w 61"/>
                  <a:gd name="T51" fmla="*/ 2 h 97"/>
                  <a:gd name="T52" fmla="*/ 0 w 61"/>
                  <a:gd name="T53" fmla="*/ 2 h 97"/>
                  <a:gd name="T54" fmla="*/ 0 w 61"/>
                  <a:gd name="T55" fmla="*/ 1 h 97"/>
                  <a:gd name="T56" fmla="*/ 0 w 61"/>
                  <a:gd name="T57" fmla="*/ 1 h 97"/>
                  <a:gd name="T58" fmla="*/ 0 w 61"/>
                  <a:gd name="T59" fmla="*/ 0 h 97"/>
                  <a:gd name="T60" fmla="*/ 0 w 61"/>
                  <a:gd name="T61" fmla="*/ 0 h 97"/>
                  <a:gd name="T62" fmla="*/ 0 w 61"/>
                  <a:gd name="T63" fmla="*/ 0 h 97"/>
                  <a:gd name="T64" fmla="*/ 0 w 61"/>
                  <a:gd name="T65" fmla="*/ 0 h 97"/>
                  <a:gd name="T66" fmla="*/ 1 w 61"/>
                  <a:gd name="T67" fmla="*/ 0 h 97"/>
                  <a:gd name="T68" fmla="*/ 1 w 61"/>
                  <a:gd name="T69" fmla="*/ 0 h 9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1"/>
                  <a:gd name="T106" fmla="*/ 0 h 97"/>
                  <a:gd name="T107" fmla="*/ 61 w 61"/>
                  <a:gd name="T108" fmla="*/ 97 h 9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1" h="97">
                    <a:moveTo>
                      <a:pt x="17" y="2"/>
                    </a:moveTo>
                    <a:lnTo>
                      <a:pt x="21" y="0"/>
                    </a:lnTo>
                    <a:lnTo>
                      <a:pt x="27" y="2"/>
                    </a:lnTo>
                    <a:lnTo>
                      <a:pt x="32" y="4"/>
                    </a:lnTo>
                    <a:lnTo>
                      <a:pt x="38" y="7"/>
                    </a:lnTo>
                    <a:lnTo>
                      <a:pt x="40" y="9"/>
                    </a:lnTo>
                    <a:lnTo>
                      <a:pt x="46" y="15"/>
                    </a:lnTo>
                    <a:lnTo>
                      <a:pt x="48" y="21"/>
                    </a:lnTo>
                    <a:lnTo>
                      <a:pt x="51" y="26"/>
                    </a:lnTo>
                    <a:lnTo>
                      <a:pt x="53" y="32"/>
                    </a:lnTo>
                    <a:lnTo>
                      <a:pt x="57" y="38"/>
                    </a:lnTo>
                    <a:lnTo>
                      <a:pt x="59" y="44"/>
                    </a:lnTo>
                    <a:lnTo>
                      <a:pt x="59" y="51"/>
                    </a:lnTo>
                    <a:lnTo>
                      <a:pt x="59" y="57"/>
                    </a:lnTo>
                    <a:lnTo>
                      <a:pt x="61" y="63"/>
                    </a:lnTo>
                    <a:lnTo>
                      <a:pt x="61" y="68"/>
                    </a:lnTo>
                    <a:lnTo>
                      <a:pt x="61" y="74"/>
                    </a:lnTo>
                    <a:lnTo>
                      <a:pt x="10" y="97"/>
                    </a:lnTo>
                    <a:lnTo>
                      <a:pt x="8" y="91"/>
                    </a:lnTo>
                    <a:lnTo>
                      <a:pt x="6" y="87"/>
                    </a:lnTo>
                    <a:lnTo>
                      <a:pt x="4" y="80"/>
                    </a:lnTo>
                    <a:lnTo>
                      <a:pt x="2" y="74"/>
                    </a:lnTo>
                    <a:lnTo>
                      <a:pt x="0" y="64"/>
                    </a:lnTo>
                    <a:lnTo>
                      <a:pt x="0" y="57"/>
                    </a:lnTo>
                    <a:lnTo>
                      <a:pt x="0" y="49"/>
                    </a:lnTo>
                    <a:lnTo>
                      <a:pt x="0" y="42"/>
                    </a:lnTo>
                    <a:lnTo>
                      <a:pt x="0" y="32"/>
                    </a:lnTo>
                    <a:lnTo>
                      <a:pt x="0" y="25"/>
                    </a:lnTo>
                    <a:lnTo>
                      <a:pt x="0" y="17"/>
                    </a:lnTo>
                    <a:lnTo>
                      <a:pt x="4" y="11"/>
                    </a:lnTo>
                    <a:lnTo>
                      <a:pt x="6" y="6"/>
                    </a:lnTo>
                    <a:lnTo>
                      <a:pt x="10" y="4"/>
                    </a:lnTo>
                    <a:lnTo>
                      <a:pt x="12" y="0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0" name="Freeform 100"/>
              <p:cNvSpPr>
                <a:spLocks noChangeAspect="1"/>
              </p:cNvSpPr>
              <p:nvPr/>
            </p:nvSpPr>
            <p:spPr bwMode="auto">
              <a:xfrm>
                <a:off x="4766" y="1192"/>
                <a:ext cx="46" cy="22"/>
              </a:xfrm>
              <a:custGeom>
                <a:avLst/>
                <a:gdLst>
                  <a:gd name="T0" fmla="*/ 3 w 93"/>
                  <a:gd name="T1" fmla="*/ 0 h 44"/>
                  <a:gd name="T2" fmla="*/ 3 w 93"/>
                  <a:gd name="T3" fmla="*/ 0 h 44"/>
                  <a:gd name="T4" fmla="*/ 3 w 93"/>
                  <a:gd name="T5" fmla="*/ 0 h 44"/>
                  <a:gd name="T6" fmla="*/ 4 w 93"/>
                  <a:gd name="T7" fmla="*/ 0 h 44"/>
                  <a:gd name="T8" fmla="*/ 4 w 93"/>
                  <a:gd name="T9" fmla="*/ 0 h 44"/>
                  <a:gd name="T10" fmla="*/ 4 w 93"/>
                  <a:gd name="T11" fmla="*/ 0 h 44"/>
                  <a:gd name="T12" fmla="*/ 5 w 93"/>
                  <a:gd name="T13" fmla="*/ 0 h 44"/>
                  <a:gd name="T14" fmla="*/ 5 w 93"/>
                  <a:gd name="T15" fmla="*/ 0 h 44"/>
                  <a:gd name="T16" fmla="*/ 5 w 93"/>
                  <a:gd name="T17" fmla="*/ 1 h 44"/>
                  <a:gd name="T18" fmla="*/ 5 w 93"/>
                  <a:gd name="T19" fmla="*/ 1 h 44"/>
                  <a:gd name="T20" fmla="*/ 5 w 93"/>
                  <a:gd name="T21" fmla="*/ 1 h 44"/>
                  <a:gd name="T22" fmla="*/ 5 w 93"/>
                  <a:gd name="T23" fmla="*/ 1 h 44"/>
                  <a:gd name="T24" fmla="*/ 5 w 93"/>
                  <a:gd name="T25" fmla="*/ 3 h 44"/>
                  <a:gd name="T26" fmla="*/ 4 w 93"/>
                  <a:gd name="T27" fmla="*/ 3 h 44"/>
                  <a:gd name="T28" fmla="*/ 4 w 93"/>
                  <a:gd name="T29" fmla="*/ 3 h 44"/>
                  <a:gd name="T30" fmla="*/ 4 w 93"/>
                  <a:gd name="T31" fmla="*/ 3 h 44"/>
                  <a:gd name="T32" fmla="*/ 3 w 93"/>
                  <a:gd name="T33" fmla="*/ 3 h 44"/>
                  <a:gd name="T34" fmla="*/ 2 w 93"/>
                  <a:gd name="T35" fmla="*/ 3 h 44"/>
                  <a:gd name="T36" fmla="*/ 2 w 93"/>
                  <a:gd name="T37" fmla="*/ 3 h 44"/>
                  <a:gd name="T38" fmla="*/ 1 w 93"/>
                  <a:gd name="T39" fmla="*/ 3 h 44"/>
                  <a:gd name="T40" fmla="*/ 1 w 93"/>
                  <a:gd name="T41" fmla="*/ 3 h 44"/>
                  <a:gd name="T42" fmla="*/ 0 w 93"/>
                  <a:gd name="T43" fmla="*/ 3 h 44"/>
                  <a:gd name="T44" fmla="*/ 0 w 93"/>
                  <a:gd name="T45" fmla="*/ 3 h 44"/>
                  <a:gd name="T46" fmla="*/ 0 w 93"/>
                  <a:gd name="T47" fmla="*/ 3 h 44"/>
                  <a:gd name="T48" fmla="*/ 0 w 93"/>
                  <a:gd name="T49" fmla="*/ 1 h 44"/>
                  <a:gd name="T50" fmla="*/ 0 w 93"/>
                  <a:gd name="T51" fmla="*/ 1 h 44"/>
                  <a:gd name="T52" fmla="*/ 0 w 93"/>
                  <a:gd name="T53" fmla="*/ 1 h 44"/>
                  <a:gd name="T54" fmla="*/ 0 w 93"/>
                  <a:gd name="T55" fmla="*/ 1 h 44"/>
                  <a:gd name="T56" fmla="*/ 0 w 93"/>
                  <a:gd name="T57" fmla="*/ 1 h 44"/>
                  <a:gd name="T58" fmla="*/ 0 w 93"/>
                  <a:gd name="T59" fmla="*/ 1 h 44"/>
                  <a:gd name="T60" fmla="*/ 1 w 93"/>
                  <a:gd name="T61" fmla="*/ 1 h 44"/>
                  <a:gd name="T62" fmla="*/ 1 w 93"/>
                  <a:gd name="T63" fmla="*/ 1 h 44"/>
                  <a:gd name="T64" fmla="*/ 2 w 93"/>
                  <a:gd name="T65" fmla="*/ 0 h 44"/>
                  <a:gd name="T66" fmla="*/ 2 w 93"/>
                  <a:gd name="T67" fmla="*/ 0 h 44"/>
                  <a:gd name="T68" fmla="*/ 3 w 93"/>
                  <a:gd name="T69" fmla="*/ 0 h 44"/>
                  <a:gd name="T70" fmla="*/ 3 w 93"/>
                  <a:gd name="T71" fmla="*/ 0 h 44"/>
                  <a:gd name="T72" fmla="*/ 3 w 93"/>
                  <a:gd name="T73" fmla="*/ 0 h 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93"/>
                  <a:gd name="T112" fmla="*/ 0 h 44"/>
                  <a:gd name="T113" fmla="*/ 93 w 93"/>
                  <a:gd name="T114" fmla="*/ 44 h 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93" h="44">
                    <a:moveTo>
                      <a:pt x="53" y="0"/>
                    </a:moveTo>
                    <a:lnTo>
                      <a:pt x="57" y="0"/>
                    </a:lnTo>
                    <a:lnTo>
                      <a:pt x="61" y="0"/>
                    </a:lnTo>
                    <a:lnTo>
                      <a:pt x="67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3" y="10"/>
                    </a:lnTo>
                    <a:lnTo>
                      <a:pt x="93" y="17"/>
                    </a:lnTo>
                    <a:lnTo>
                      <a:pt x="92" y="25"/>
                    </a:lnTo>
                    <a:lnTo>
                      <a:pt x="88" y="31"/>
                    </a:lnTo>
                    <a:lnTo>
                      <a:pt x="84" y="34"/>
                    </a:lnTo>
                    <a:lnTo>
                      <a:pt x="78" y="38"/>
                    </a:lnTo>
                    <a:lnTo>
                      <a:pt x="71" y="40"/>
                    </a:lnTo>
                    <a:lnTo>
                      <a:pt x="65" y="42"/>
                    </a:lnTo>
                    <a:lnTo>
                      <a:pt x="55" y="42"/>
                    </a:lnTo>
                    <a:lnTo>
                      <a:pt x="46" y="44"/>
                    </a:lnTo>
                    <a:lnTo>
                      <a:pt x="36" y="42"/>
                    </a:lnTo>
                    <a:lnTo>
                      <a:pt x="29" y="42"/>
                    </a:lnTo>
                    <a:lnTo>
                      <a:pt x="21" y="40"/>
                    </a:lnTo>
                    <a:lnTo>
                      <a:pt x="14" y="40"/>
                    </a:lnTo>
                    <a:lnTo>
                      <a:pt x="6" y="38"/>
                    </a:lnTo>
                    <a:lnTo>
                      <a:pt x="0" y="38"/>
                    </a:lnTo>
                    <a:lnTo>
                      <a:pt x="0" y="31"/>
                    </a:lnTo>
                    <a:lnTo>
                      <a:pt x="0" y="23"/>
                    </a:lnTo>
                    <a:lnTo>
                      <a:pt x="0" y="13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12" y="4"/>
                    </a:lnTo>
                    <a:lnTo>
                      <a:pt x="17" y="4"/>
                    </a:lnTo>
                    <a:lnTo>
                      <a:pt x="27" y="2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1" name="Freeform 101"/>
              <p:cNvSpPr>
                <a:spLocks noChangeAspect="1"/>
              </p:cNvSpPr>
              <p:nvPr/>
            </p:nvSpPr>
            <p:spPr bwMode="auto">
              <a:xfrm>
                <a:off x="4936" y="1198"/>
                <a:ext cx="39" cy="26"/>
              </a:xfrm>
              <a:custGeom>
                <a:avLst/>
                <a:gdLst>
                  <a:gd name="T0" fmla="*/ 1 w 77"/>
                  <a:gd name="T1" fmla="*/ 0 h 53"/>
                  <a:gd name="T2" fmla="*/ 1 w 77"/>
                  <a:gd name="T3" fmla="*/ 0 h 53"/>
                  <a:gd name="T4" fmla="*/ 2 w 77"/>
                  <a:gd name="T5" fmla="*/ 0 h 53"/>
                  <a:gd name="T6" fmla="*/ 2 w 77"/>
                  <a:gd name="T7" fmla="*/ 0 h 53"/>
                  <a:gd name="T8" fmla="*/ 3 w 77"/>
                  <a:gd name="T9" fmla="*/ 0 h 53"/>
                  <a:gd name="T10" fmla="*/ 3 w 77"/>
                  <a:gd name="T11" fmla="*/ 0 h 53"/>
                  <a:gd name="T12" fmla="*/ 4 w 77"/>
                  <a:gd name="T13" fmla="*/ 0 h 53"/>
                  <a:gd name="T14" fmla="*/ 4 w 77"/>
                  <a:gd name="T15" fmla="*/ 0 h 53"/>
                  <a:gd name="T16" fmla="*/ 5 w 77"/>
                  <a:gd name="T17" fmla="*/ 0 h 53"/>
                  <a:gd name="T18" fmla="*/ 5 w 77"/>
                  <a:gd name="T19" fmla="*/ 1 h 53"/>
                  <a:gd name="T20" fmla="*/ 5 w 77"/>
                  <a:gd name="T21" fmla="*/ 1 h 53"/>
                  <a:gd name="T22" fmla="*/ 5 w 77"/>
                  <a:gd name="T23" fmla="*/ 2 h 53"/>
                  <a:gd name="T24" fmla="*/ 5 w 77"/>
                  <a:gd name="T25" fmla="*/ 2 h 53"/>
                  <a:gd name="T26" fmla="*/ 5 w 77"/>
                  <a:gd name="T27" fmla="*/ 2 h 53"/>
                  <a:gd name="T28" fmla="*/ 5 w 77"/>
                  <a:gd name="T29" fmla="*/ 3 h 53"/>
                  <a:gd name="T30" fmla="*/ 5 w 77"/>
                  <a:gd name="T31" fmla="*/ 3 h 53"/>
                  <a:gd name="T32" fmla="*/ 4 w 77"/>
                  <a:gd name="T33" fmla="*/ 3 h 53"/>
                  <a:gd name="T34" fmla="*/ 4 w 77"/>
                  <a:gd name="T35" fmla="*/ 3 h 53"/>
                  <a:gd name="T36" fmla="*/ 4 w 77"/>
                  <a:gd name="T37" fmla="*/ 3 h 53"/>
                  <a:gd name="T38" fmla="*/ 3 w 77"/>
                  <a:gd name="T39" fmla="*/ 3 h 53"/>
                  <a:gd name="T40" fmla="*/ 3 w 77"/>
                  <a:gd name="T41" fmla="*/ 2 h 53"/>
                  <a:gd name="T42" fmla="*/ 3 w 77"/>
                  <a:gd name="T43" fmla="*/ 2 h 53"/>
                  <a:gd name="T44" fmla="*/ 2 w 77"/>
                  <a:gd name="T45" fmla="*/ 2 h 53"/>
                  <a:gd name="T46" fmla="*/ 2 w 77"/>
                  <a:gd name="T47" fmla="*/ 2 h 53"/>
                  <a:gd name="T48" fmla="*/ 1 w 77"/>
                  <a:gd name="T49" fmla="*/ 2 h 53"/>
                  <a:gd name="T50" fmla="*/ 1 w 77"/>
                  <a:gd name="T51" fmla="*/ 1 h 53"/>
                  <a:gd name="T52" fmla="*/ 1 w 77"/>
                  <a:gd name="T53" fmla="*/ 1 h 53"/>
                  <a:gd name="T54" fmla="*/ 0 w 77"/>
                  <a:gd name="T55" fmla="*/ 0 h 53"/>
                  <a:gd name="T56" fmla="*/ 0 w 77"/>
                  <a:gd name="T57" fmla="*/ 0 h 53"/>
                  <a:gd name="T58" fmla="*/ 1 w 77"/>
                  <a:gd name="T59" fmla="*/ 0 h 53"/>
                  <a:gd name="T60" fmla="*/ 1 w 77"/>
                  <a:gd name="T61" fmla="*/ 0 h 53"/>
                  <a:gd name="T62" fmla="*/ 1 w 77"/>
                  <a:gd name="T63" fmla="*/ 0 h 5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7"/>
                  <a:gd name="T97" fmla="*/ 0 h 53"/>
                  <a:gd name="T98" fmla="*/ 77 w 77"/>
                  <a:gd name="T99" fmla="*/ 53 h 5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7" h="53">
                    <a:moveTo>
                      <a:pt x="5" y="0"/>
                    </a:moveTo>
                    <a:lnTo>
                      <a:pt x="13" y="0"/>
                    </a:lnTo>
                    <a:lnTo>
                      <a:pt x="20" y="0"/>
                    </a:lnTo>
                    <a:lnTo>
                      <a:pt x="30" y="0"/>
                    </a:lnTo>
                    <a:lnTo>
                      <a:pt x="39" y="1"/>
                    </a:lnTo>
                    <a:lnTo>
                      <a:pt x="47" y="3"/>
                    </a:lnTo>
                    <a:lnTo>
                      <a:pt x="57" y="5"/>
                    </a:lnTo>
                    <a:lnTo>
                      <a:pt x="62" y="9"/>
                    </a:lnTo>
                    <a:lnTo>
                      <a:pt x="70" y="15"/>
                    </a:lnTo>
                    <a:lnTo>
                      <a:pt x="76" y="20"/>
                    </a:lnTo>
                    <a:lnTo>
                      <a:pt x="77" y="28"/>
                    </a:lnTo>
                    <a:lnTo>
                      <a:pt x="77" y="32"/>
                    </a:lnTo>
                    <a:lnTo>
                      <a:pt x="77" y="38"/>
                    </a:lnTo>
                    <a:lnTo>
                      <a:pt x="77" y="43"/>
                    </a:lnTo>
                    <a:lnTo>
                      <a:pt x="76" y="51"/>
                    </a:lnTo>
                    <a:lnTo>
                      <a:pt x="70" y="51"/>
                    </a:lnTo>
                    <a:lnTo>
                      <a:pt x="64" y="53"/>
                    </a:lnTo>
                    <a:lnTo>
                      <a:pt x="57" y="51"/>
                    </a:lnTo>
                    <a:lnTo>
                      <a:pt x="49" y="51"/>
                    </a:lnTo>
                    <a:lnTo>
                      <a:pt x="43" y="49"/>
                    </a:lnTo>
                    <a:lnTo>
                      <a:pt x="39" y="47"/>
                    </a:lnTo>
                    <a:lnTo>
                      <a:pt x="34" y="45"/>
                    </a:lnTo>
                    <a:lnTo>
                      <a:pt x="30" y="43"/>
                    </a:lnTo>
                    <a:lnTo>
                      <a:pt x="20" y="39"/>
                    </a:lnTo>
                    <a:lnTo>
                      <a:pt x="13" y="36"/>
                    </a:lnTo>
                    <a:lnTo>
                      <a:pt x="5" y="28"/>
                    </a:lnTo>
                    <a:lnTo>
                      <a:pt x="1" y="20"/>
                    </a:lnTo>
                    <a:lnTo>
                      <a:pt x="0" y="15"/>
                    </a:lnTo>
                    <a:lnTo>
                      <a:pt x="0" y="9"/>
                    </a:lnTo>
                    <a:lnTo>
                      <a:pt x="1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2" name="Freeform 102"/>
              <p:cNvSpPr>
                <a:spLocks noChangeAspect="1"/>
              </p:cNvSpPr>
              <p:nvPr/>
            </p:nvSpPr>
            <p:spPr bwMode="auto">
              <a:xfrm>
                <a:off x="4791" y="1229"/>
                <a:ext cx="41" cy="51"/>
              </a:xfrm>
              <a:custGeom>
                <a:avLst/>
                <a:gdLst>
                  <a:gd name="T0" fmla="*/ 3 w 81"/>
                  <a:gd name="T1" fmla="*/ 0 h 103"/>
                  <a:gd name="T2" fmla="*/ 4 w 81"/>
                  <a:gd name="T3" fmla="*/ 0 h 103"/>
                  <a:gd name="T4" fmla="*/ 4 w 81"/>
                  <a:gd name="T5" fmla="*/ 0 h 103"/>
                  <a:gd name="T6" fmla="*/ 4 w 81"/>
                  <a:gd name="T7" fmla="*/ 0 h 103"/>
                  <a:gd name="T8" fmla="*/ 4 w 81"/>
                  <a:gd name="T9" fmla="*/ 0 h 103"/>
                  <a:gd name="T10" fmla="*/ 5 w 81"/>
                  <a:gd name="T11" fmla="*/ 0 h 103"/>
                  <a:gd name="T12" fmla="*/ 5 w 81"/>
                  <a:gd name="T13" fmla="*/ 0 h 103"/>
                  <a:gd name="T14" fmla="*/ 6 w 81"/>
                  <a:gd name="T15" fmla="*/ 0 h 103"/>
                  <a:gd name="T16" fmla="*/ 6 w 81"/>
                  <a:gd name="T17" fmla="*/ 0 h 103"/>
                  <a:gd name="T18" fmla="*/ 6 w 81"/>
                  <a:gd name="T19" fmla="*/ 1 h 103"/>
                  <a:gd name="T20" fmla="*/ 5 w 81"/>
                  <a:gd name="T21" fmla="*/ 1 h 103"/>
                  <a:gd name="T22" fmla="*/ 5 w 81"/>
                  <a:gd name="T23" fmla="*/ 2 h 103"/>
                  <a:gd name="T24" fmla="*/ 5 w 81"/>
                  <a:gd name="T25" fmla="*/ 2 h 103"/>
                  <a:gd name="T26" fmla="*/ 5 w 81"/>
                  <a:gd name="T27" fmla="*/ 3 h 103"/>
                  <a:gd name="T28" fmla="*/ 5 w 81"/>
                  <a:gd name="T29" fmla="*/ 3 h 103"/>
                  <a:gd name="T30" fmla="*/ 4 w 81"/>
                  <a:gd name="T31" fmla="*/ 4 h 103"/>
                  <a:gd name="T32" fmla="*/ 4 w 81"/>
                  <a:gd name="T33" fmla="*/ 5 h 103"/>
                  <a:gd name="T34" fmla="*/ 4 w 81"/>
                  <a:gd name="T35" fmla="*/ 5 h 103"/>
                  <a:gd name="T36" fmla="*/ 3 w 81"/>
                  <a:gd name="T37" fmla="*/ 5 h 103"/>
                  <a:gd name="T38" fmla="*/ 3 w 81"/>
                  <a:gd name="T39" fmla="*/ 6 h 103"/>
                  <a:gd name="T40" fmla="*/ 2 w 81"/>
                  <a:gd name="T41" fmla="*/ 6 h 103"/>
                  <a:gd name="T42" fmla="*/ 2 w 81"/>
                  <a:gd name="T43" fmla="*/ 6 h 103"/>
                  <a:gd name="T44" fmla="*/ 2 w 81"/>
                  <a:gd name="T45" fmla="*/ 6 h 103"/>
                  <a:gd name="T46" fmla="*/ 1 w 81"/>
                  <a:gd name="T47" fmla="*/ 6 h 103"/>
                  <a:gd name="T48" fmla="*/ 1 w 81"/>
                  <a:gd name="T49" fmla="*/ 5 h 103"/>
                  <a:gd name="T50" fmla="*/ 1 w 81"/>
                  <a:gd name="T51" fmla="*/ 5 h 103"/>
                  <a:gd name="T52" fmla="*/ 0 w 81"/>
                  <a:gd name="T53" fmla="*/ 5 h 103"/>
                  <a:gd name="T54" fmla="*/ 1 w 81"/>
                  <a:gd name="T55" fmla="*/ 4 h 103"/>
                  <a:gd name="T56" fmla="*/ 1 w 81"/>
                  <a:gd name="T57" fmla="*/ 4 h 103"/>
                  <a:gd name="T58" fmla="*/ 1 w 81"/>
                  <a:gd name="T59" fmla="*/ 3 h 103"/>
                  <a:gd name="T60" fmla="*/ 1 w 81"/>
                  <a:gd name="T61" fmla="*/ 3 h 103"/>
                  <a:gd name="T62" fmla="*/ 1 w 81"/>
                  <a:gd name="T63" fmla="*/ 3 h 103"/>
                  <a:gd name="T64" fmla="*/ 1 w 81"/>
                  <a:gd name="T65" fmla="*/ 2 h 103"/>
                  <a:gd name="T66" fmla="*/ 2 w 81"/>
                  <a:gd name="T67" fmla="*/ 2 h 103"/>
                  <a:gd name="T68" fmla="*/ 2 w 81"/>
                  <a:gd name="T69" fmla="*/ 1 h 103"/>
                  <a:gd name="T70" fmla="*/ 2 w 81"/>
                  <a:gd name="T71" fmla="*/ 1 h 103"/>
                  <a:gd name="T72" fmla="*/ 3 w 81"/>
                  <a:gd name="T73" fmla="*/ 1 h 103"/>
                  <a:gd name="T74" fmla="*/ 3 w 81"/>
                  <a:gd name="T75" fmla="*/ 0 h 103"/>
                  <a:gd name="T76" fmla="*/ 3 w 81"/>
                  <a:gd name="T77" fmla="*/ 0 h 103"/>
                  <a:gd name="T78" fmla="*/ 3 w 81"/>
                  <a:gd name="T79" fmla="*/ 0 h 103"/>
                  <a:gd name="T80" fmla="*/ 3 w 81"/>
                  <a:gd name="T81" fmla="*/ 0 h 1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1"/>
                  <a:gd name="T124" fmla="*/ 0 h 103"/>
                  <a:gd name="T125" fmla="*/ 81 w 81"/>
                  <a:gd name="T126" fmla="*/ 103 h 1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1" h="103">
                    <a:moveTo>
                      <a:pt x="47" y="0"/>
                    </a:moveTo>
                    <a:lnTo>
                      <a:pt x="51" y="0"/>
                    </a:lnTo>
                    <a:lnTo>
                      <a:pt x="53" y="0"/>
                    </a:lnTo>
                    <a:lnTo>
                      <a:pt x="60" y="0"/>
                    </a:lnTo>
                    <a:lnTo>
                      <a:pt x="64" y="0"/>
                    </a:lnTo>
                    <a:lnTo>
                      <a:pt x="72" y="0"/>
                    </a:lnTo>
                    <a:lnTo>
                      <a:pt x="76" y="0"/>
                    </a:lnTo>
                    <a:lnTo>
                      <a:pt x="81" y="0"/>
                    </a:lnTo>
                    <a:lnTo>
                      <a:pt x="81" y="8"/>
                    </a:lnTo>
                    <a:lnTo>
                      <a:pt x="81" y="16"/>
                    </a:lnTo>
                    <a:lnTo>
                      <a:pt x="79" y="23"/>
                    </a:lnTo>
                    <a:lnTo>
                      <a:pt x="78" y="35"/>
                    </a:lnTo>
                    <a:lnTo>
                      <a:pt x="74" y="44"/>
                    </a:lnTo>
                    <a:lnTo>
                      <a:pt x="72" y="54"/>
                    </a:lnTo>
                    <a:lnTo>
                      <a:pt x="66" y="63"/>
                    </a:lnTo>
                    <a:lnTo>
                      <a:pt x="62" y="74"/>
                    </a:lnTo>
                    <a:lnTo>
                      <a:pt x="59" y="82"/>
                    </a:lnTo>
                    <a:lnTo>
                      <a:pt x="53" y="90"/>
                    </a:lnTo>
                    <a:lnTo>
                      <a:pt x="47" y="95"/>
                    </a:lnTo>
                    <a:lnTo>
                      <a:pt x="41" y="101"/>
                    </a:lnTo>
                    <a:lnTo>
                      <a:pt x="32" y="103"/>
                    </a:lnTo>
                    <a:lnTo>
                      <a:pt x="26" y="103"/>
                    </a:lnTo>
                    <a:lnTo>
                      <a:pt x="19" y="103"/>
                    </a:lnTo>
                    <a:lnTo>
                      <a:pt x="11" y="99"/>
                    </a:lnTo>
                    <a:lnTo>
                      <a:pt x="5" y="93"/>
                    </a:lnTo>
                    <a:lnTo>
                      <a:pt x="1" y="86"/>
                    </a:lnTo>
                    <a:lnTo>
                      <a:pt x="0" y="80"/>
                    </a:lnTo>
                    <a:lnTo>
                      <a:pt x="1" y="74"/>
                    </a:lnTo>
                    <a:lnTo>
                      <a:pt x="1" y="67"/>
                    </a:lnTo>
                    <a:lnTo>
                      <a:pt x="3" y="61"/>
                    </a:lnTo>
                    <a:lnTo>
                      <a:pt x="7" y="54"/>
                    </a:lnTo>
                    <a:lnTo>
                      <a:pt x="13" y="48"/>
                    </a:lnTo>
                    <a:lnTo>
                      <a:pt x="15" y="42"/>
                    </a:lnTo>
                    <a:lnTo>
                      <a:pt x="20" y="35"/>
                    </a:lnTo>
                    <a:lnTo>
                      <a:pt x="26" y="29"/>
                    </a:lnTo>
                    <a:lnTo>
                      <a:pt x="32" y="21"/>
                    </a:lnTo>
                    <a:lnTo>
                      <a:pt x="36" y="16"/>
                    </a:lnTo>
                    <a:lnTo>
                      <a:pt x="40" y="10"/>
                    </a:lnTo>
                    <a:lnTo>
                      <a:pt x="43" y="4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3" name="Freeform 103"/>
              <p:cNvSpPr>
                <a:spLocks noChangeAspect="1"/>
              </p:cNvSpPr>
              <p:nvPr/>
            </p:nvSpPr>
            <p:spPr bwMode="auto">
              <a:xfrm>
                <a:off x="4921" y="1242"/>
                <a:ext cx="39" cy="34"/>
              </a:xfrm>
              <a:custGeom>
                <a:avLst/>
                <a:gdLst>
                  <a:gd name="T0" fmla="*/ 1 w 78"/>
                  <a:gd name="T1" fmla="*/ 0 h 66"/>
                  <a:gd name="T2" fmla="*/ 1 w 78"/>
                  <a:gd name="T3" fmla="*/ 0 h 66"/>
                  <a:gd name="T4" fmla="*/ 1 w 78"/>
                  <a:gd name="T5" fmla="*/ 0 h 66"/>
                  <a:gd name="T6" fmla="*/ 1 w 78"/>
                  <a:gd name="T7" fmla="*/ 0 h 66"/>
                  <a:gd name="T8" fmla="*/ 1 w 78"/>
                  <a:gd name="T9" fmla="*/ 1 h 66"/>
                  <a:gd name="T10" fmla="*/ 1 w 78"/>
                  <a:gd name="T11" fmla="*/ 1 h 66"/>
                  <a:gd name="T12" fmla="*/ 2 w 78"/>
                  <a:gd name="T13" fmla="*/ 1 h 66"/>
                  <a:gd name="T14" fmla="*/ 2 w 78"/>
                  <a:gd name="T15" fmla="*/ 1 h 66"/>
                  <a:gd name="T16" fmla="*/ 3 w 78"/>
                  <a:gd name="T17" fmla="*/ 1 h 66"/>
                  <a:gd name="T18" fmla="*/ 3 w 78"/>
                  <a:gd name="T19" fmla="*/ 1 h 66"/>
                  <a:gd name="T20" fmla="*/ 3 w 78"/>
                  <a:gd name="T21" fmla="*/ 1 h 66"/>
                  <a:gd name="T22" fmla="*/ 3 w 78"/>
                  <a:gd name="T23" fmla="*/ 1 h 66"/>
                  <a:gd name="T24" fmla="*/ 5 w 78"/>
                  <a:gd name="T25" fmla="*/ 1 h 66"/>
                  <a:gd name="T26" fmla="*/ 5 w 78"/>
                  <a:gd name="T27" fmla="*/ 2 h 66"/>
                  <a:gd name="T28" fmla="*/ 5 w 78"/>
                  <a:gd name="T29" fmla="*/ 2 h 66"/>
                  <a:gd name="T30" fmla="*/ 5 w 78"/>
                  <a:gd name="T31" fmla="*/ 2 h 66"/>
                  <a:gd name="T32" fmla="*/ 5 w 78"/>
                  <a:gd name="T33" fmla="*/ 3 h 66"/>
                  <a:gd name="T34" fmla="*/ 3 w 78"/>
                  <a:gd name="T35" fmla="*/ 5 h 66"/>
                  <a:gd name="T36" fmla="*/ 3 w 78"/>
                  <a:gd name="T37" fmla="*/ 5 h 66"/>
                  <a:gd name="T38" fmla="*/ 2 w 78"/>
                  <a:gd name="T39" fmla="*/ 5 h 66"/>
                  <a:gd name="T40" fmla="*/ 2 w 78"/>
                  <a:gd name="T41" fmla="*/ 5 h 66"/>
                  <a:gd name="T42" fmla="*/ 2 w 78"/>
                  <a:gd name="T43" fmla="*/ 5 h 66"/>
                  <a:gd name="T44" fmla="*/ 1 w 78"/>
                  <a:gd name="T45" fmla="*/ 4 h 66"/>
                  <a:gd name="T46" fmla="*/ 1 w 78"/>
                  <a:gd name="T47" fmla="*/ 4 h 66"/>
                  <a:gd name="T48" fmla="*/ 1 w 78"/>
                  <a:gd name="T49" fmla="*/ 4 h 66"/>
                  <a:gd name="T50" fmla="*/ 1 w 78"/>
                  <a:gd name="T51" fmla="*/ 3 h 66"/>
                  <a:gd name="T52" fmla="*/ 1 w 78"/>
                  <a:gd name="T53" fmla="*/ 3 h 66"/>
                  <a:gd name="T54" fmla="*/ 1 w 78"/>
                  <a:gd name="T55" fmla="*/ 3 h 66"/>
                  <a:gd name="T56" fmla="*/ 1 w 78"/>
                  <a:gd name="T57" fmla="*/ 2 h 66"/>
                  <a:gd name="T58" fmla="*/ 1 w 78"/>
                  <a:gd name="T59" fmla="*/ 2 h 66"/>
                  <a:gd name="T60" fmla="*/ 0 w 78"/>
                  <a:gd name="T61" fmla="*/ 2 h 66"/>
                  <a:gd name="T62" fmla="*/ 0 w 78"/>
                  <a:gd name="T63" fmla="*/ 1 h 66"/>
                  <a:gd name="T64" fmla="*/ 1 w 78"/>
                  <a:gd name="T65" fmla="*/ 1 h 66"/>
                  <a:gd name="T66" fmla="*/ 1 w 78"/>
                  <a:gd name="T67" fmla="*/ 0 h 66"/>
                  <a:gd name="T68" fmla="*/ 1 w 78"/>
                  <a:gd name="T69" fmla="*/ 0 h 6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8"/>
                  <a:gd name="T106" fmla="*/ 0 h 66"/>
                  <a:gd name="T107" fmla="*/ 78 w 78"/>
                  <a:gd name="T108" fmla="*/ 66 h 6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8" h="66">
                    <a:moveTo>
                      <a:pt x="6" y="0"/>
                    </a:moveTo>
                    <a:lnTo>
                      <a:pt x="10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7" y="2"/>
                    </a:lnTo>
                    <a:lnTo>
                      <a:pt x="31" y="2"/>
                    </a:lnTo>
                    <a:lnTo>
                      <a:pt x="38" y="4"/>
                    </a:lnTo>
                    <a:lnTo>
                      <a:pt x="44" y="4"/>
                    </a:lnTo>
                    <a:lnTo>
                      <a:pt x="50" y="6"/>
                    </a:lnTo>
                    <a:lnTo>
                      <a:pt x="53" y="8"/>
                    </a:lnTo>
                    <a:lnTo>
                      <a:pt x="59" y="9"/>
                    </a:lnTo>
                    <a:lnTo>
                      <a:pt x="63" y="13"/>
                    </a:lnTo>
                    <a:lnTo>
                      <a:pt x="69" y="15"/>
                    </a:lnTo>
                    <a:lnTo>
                      <a:pt x="70" y="19"/>
                    </a:lnTo>
                    <a:lnTo>
                      <a:pt x="74" y="23"/>
                    </a:lnTo>
                    <a:lnTo>
                      <a:pt x="76" y="28"/>
                    </a:lnTo>
                    <a:lnTo>
                      <a:pt x="78" y="34"/>
                    </a:lnTo>
                    <a:lnTo>
                      <a:pt x="57" y="66"/>
                    </a:lnTo>
                    <a:lnTo>
                      <a:pt x="51" y="66"/>
                    </a:lnTo>
                    <a:lnTo>
                      <a:pt x="46" y="66"/>
                    </a:lnTo>
                    <a:lnTo>
                      <a:pt x="40" y="65"/>
                    </a:lnTo>
                    <a:lnTo>
                      <a:pt x="36" y="65"/>
                    </a:lnTo>
                    <a:lnTo>
                      <a:pt x="29" y="63"/>
                    </a:lnTo>
                    <a:lnTo>
                      <a:pt x="21" y="59"/>
                    </a:lnTo>
                    <a:lnTo>
                      <a:pt x="15" y="51"/>
                    </a:lnTo>
                    <a:lnTo>
                      <a:pt x="10" y="44"/>
                    </a:lnTo>
                    <a:lnTo>
                      <a:pt x="8" y="40"/>
                    </a:lnTo>
                    <a:lnTo>
                      <a:pt x="6" y="34"/>
                    </a:lnTo>
                    <a:lnTo>
                      <a:pt x="4" y="30"/>
                    </a:lnTo>
                    <a:lnTo>
                      <a:pt x="2" y="25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2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4" name="Freeform 104"/>
              <p:cNvSpPr>
                <a:spLocks noChangeAspect="1"/>
              </p:cNvSpPr>
              <p:nvPr/>
            </p:nvSpPr>
            <p:spPr bwMode="auto">
              <a:xfrm>
                <a:off x="4868" y="1253"/>
                <a:ext cx="34" cy="46"/>
              </a:xfrm>
              <a:custGeom>
                <a:avLst/>
                <a:gdLst>
                  <a:gd name="T0" fmla="*/ 0 w 66"/>
                  <a:gd name="T1" fmla="*/ 1 h 93"/>
                  <a:gd name="T2" fmla="*/ 1 w 66"/>
                  <a:gd name="T3" fmla="*/ 0 h 93"/>
                  <a:gd name="T4" fmla="*/ 1 w 66"/>
                  <a:gd name="T5" fmla="*/ 0 h 93"/>
                  <a:gd name="T6" fmla="*/ 1 w 66"/>
                  <a:gd name="T7" fmla="*/ 0 h 93"/>
                  <a:gd name="T8" fmla="*/ 2 w 66"/>
                  <a:gd name="T9" fmla="*/ 0 h 93"/>
                  <a:gd name="T10" fmla="*/ 2 w 66"/>
                  <a:gd name="T11" fmla="*/ 0 h 93"/>
                  <a:gd name="T12" fmla="*/ 2 w 66"/>
                  <a:gd name="T13" fmla="*/ 0 h 93"/>
                  <a:gd name="T14" fmla="*/ 3 w 66"/>
                  <a:gd name="T15" fmla="*/ 0 h 93"/>
                  <a:gd name="T16" fmla="*/ 3 w 66"/>
                  <a:gd name="T17" fmla="*/ 0 h 93"/>
                  <a:gd name="T18" fmla="*/ 3 w 66"/>
                  <a:gd name="T19" fmla="*/ 0 h 93"/>
                  <a:gd name="T20" fmla="*/ 4 w 66"/>
                  <a:gd name="T21" fmla="*/ 0 h 93"/>
                  <a:gd name="T22" fmla="*/ 4 w 66"/>
                  <a:gd name="T23" fmla="*/ 1 h 93"/>
                  <a:gd name="T24" fmla="*/ 4 w 66"/>
                  <a:gd name="T25" fmla="*/ 1 h 93"/>
                  <a:gd name="T26" fmla="*/ 4 w 66"/>
                  <a:gd name="T27" fmla="*/ 1 h 93"/>
                  <a:gd name="T28" fmla="*/ 4 w 66"/>
                  <a:gd name="T29" fmla="*/ 2 h 93"/>
                  <a:gd name="T30" fmla="*/ 4 w 66"/>
                  <a:gd name="T31" fmla="*/ 2 h 93"/>
                  <a:gd name="T32" fmla="*/ 4 w 66"/>
                  <a:gd name="T33" fmla="*/ 2 h 93"/>
                  <a:gd name="T34" fmla="*/ 5 w 66"/>
                  <a:gd name="T35" fmla="*/ 3 h 93"/>
                  <a:gd name="T36" fmla="*/ 5 w 66"/>
                  <a:gd name="T37" fmla="*/ 3 h 93"/>
                  <a:gd name="T38" fmla="*/ 5 w 66"/>
                  <a:gd name="T39" fmla="*/ 3 h 93"/>
                  <a:gd name="T40" fmla="*/ 5 w 66"/>
                  <a:gd name="T41" fmla="*/ 4 h 93"/>
                  <a:gd name="T42" fmla="*/ 5 w 66"/>
                  <a:gd name="T43" fmla="*/ 4 h 93"/>
                  <a:gd name="T44" fmla="*/ 5 w 66"/>
                  <a:gd name="T45" fmla="*/ 5 h 93"/>
                  <a:gd name="T46" fmla="*/ 5 w 66"/>
                  <a:gd name="T47" fmla="*/ 5 h 93"/>
                  <a:gd name="T48" fmla="*/ 4 w 66"/>
                  <a:gd name="T49" fmla="*/ 5 h 93"/>
                  <a:gd name="T50" fmla="*/ 1 w 66"/>
                  <a:gd name="T51" fmla="*/ 5 h 93"/>
                  <a:gd name="T52" fmla="*/ 1 w 66"/>
                  <a:gd name="T53" fmla="*/ 5 h 93"/>
                  <a:gd name="T54" fmla="*/ 1 w 66"/>
                  <a:gd name="T55" fmla="*/ 5 h 93"/>
                  <a:gd name="T56" fmla="*/ 1 w 66"/>
                  <a:gd name="T57" fmla="*/ 4 h 93"/>
                  <a:gd name="T58" fmla="*/ 1 w 66"/>
                  <a:gd name="T59" fmla="*/ 4 h 93"/>
                  <a:gd name="T60" fmla="*/ 1 w 66"/>
                  <a:gd name="T61" fmla="*/ 4 h 93"/>
                  <a:gd name="T62" fmla="*/ 0 w 66"/>
                  <a:gd name="T63" fmla="*/ 3 h 93"/>
                  <a:gd name="T64" fmla="*/ 0 w 66"/>
                  <a:gd name="T65" fmla="*/ 3 h 93"/>
                  <a:gd name="T66" fmla="*/ 0 w 66"/>
                  <a:gd name="T67" fmla="*/ 3 h 93"/>
                  <a:gd name="T68" fmla="*/ 0 w 66"/>
                  <a:gd name="T69" fmla="*/ 2 h 93"/>
                  <a:gd name="T70" fmla="*/ 0 w 66"/>
                  <a:gd name="T71" fmla="*/ 2 h 93"/>
                  <a:gd name="T72" fmla="*/ 0 w 66"/>
                  <a:gd name="T73" fmla="*/ 2 h 93"/>
                  <a:gd name="T74" fmla="*/ 0 w 66"/>
                  <a:gd name="T75" fmla="*/ 1 h 93"/>
                  <a:gd name="T76" fmla="*/ 0 w 66"/>
                  <a:gd name="T77" fmla="*/ 1 h 93"/>
                  <a:gd name="T78" fmla="*/ 0 w 66"/>
                  <a:gd name="T79" fmla="*/ 1 h 93"/>
                  <a:gd name="T80" fmla="*/ 0 w 66"/>
                  <a:gd name="T81" fmla="*/ 1 h 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6"/>
                  <a:gd name="T124" fmla="*/ 0 h 93"/>
                  <a:gd name="T125" fmla="*/ 66 w 66"/>
                  <a:gd name="T126" fmla="*/ 93 h 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6" h="93">
                    <a:moveTo>
                      <a:pt x="0" y="21"/>
                    </a:moveTo>
                    <a:lnTo>
                      <a:pt x="5" y="15"/>
                    </a:lnTo>
                    <a:lnTo>
                      <a:pt x="9" y="11"/>
                    </a:lnTo>
                    <a:lnTo>
                      <a:pt x="13" y="7"/>
                    </a:lnTo>
                    <a:lnTo>
                      <a:pt x="17" y="4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51" y="15"/>
                    </a:lnTo>
                    <a:lnTo>
                      <a:pt x="53" y="19"/>
                    </a:lnTo>
                    <a:lnTo>
                      <a:pt x="55" y="23"/>
                    </a:lnTo>
                    <a:lnTo>
                      <a:pt x="55" y="28"/>
                    </a:lnTo>
                    <a:lnTo>
                      <a:pt x="58" y="34"/>
                    </a:lnTo>
                    <a:lnTo>
                      <a:pt x="60" y="40"/>
                    </a:lnTo>
                    <a:lnTo>
                      <a:pt x="62" y="45"/>
                    </a:lnTo>
                    <a:lnTo>
                      <a:pt x="64" y="51"/>
                    </a:lnTo>
                    <a:lnTo>
                      <a:pt x="66" y="57"/>
                    </a:lnTo>
                    <a:lnTo>
                      <a:pt x="66" y="63"/>
                    </a:lnTo>
                    <a:lnTo>
                      <a:pt x="66" y="68"/>
                    </a:lnTo>
                    <a:lnTo>
                      <a:pt x="66" y="74"/>
                    </a:lnTo>
                    <a:lnTo>
                      <a:pt x="66" y="80"/>
                    </a:lnTo>
                    <a:lnTo>
                      <a:pt x="66" y="87"/>
                    </a:lnTo>
                    <a:lnTo>
                      <a:pt x="62" y="93"/>
                    </a:lnTo>
                    <a:lnTo>
                      <a:pt x="9" y="93"/>
                    </a:lnTo>
                    <a:lnTo>
                      <a:pt x="7" y="87"/>
                    </a:lnTo>
                    <a:lnTo>
                      <a:pt x="5" y="83"/>
                    </a:lnTo>
                    <a:lnTo>
                      <a:pt x="3" y="78"/>
                    </a:lnTo>
                    <a:lnTo>
                      <a:pt x="1" y="72"/>
                    </a:lnTo>
                    <a:lnTo>
                      <a:pt x="1" y="64"/>
                    </a:lnTo>
                    <a:lnTo>
                      <a:pt x="0" y="61"/>
                    </a:lnTo>
                    <a:lnTo>
                      <a:pt x="0" y="55"/>
                    </a:lnTo>
                    <a:lnTo>
                      <a:pt x="0" y="49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0" y="2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5" name="Freeform 105"/>
              <p:cNvSpPr>
                <a:spLocks noChangeAspect="1"/>
              </p:cNvSpPr>
              <p:nvPr/>
            </p:nvSpPr>
            <p:spPr bwMode="auto">
              <a:xfrm>
                <a:off x="4780" y="1085"/>
                <a:ext cx="188" cy="64"/>
              </a:xfrm>
              <a:custGeom>
                <a:avLst/>
                <a:gdLst>
                  <a:gd name="T0" fmla="*/ 7 w 376"/>
                  <a:gd name="T1" fmla="*/ 0 h 130"/>
                  <a:gd name="T2" fmla="*/ 9 w 376"/>
                  <a:gd name="T3" fmla="*/ 0 h 130"/>
                  <a:gd name="T4" fmla="*/ 11 w 376"/>
                  <a:gd name="T5" fmla="*/ 0 h 130"/>
                  <a:gd name="T6" fmla="*/ 12 w 376"/>
                  <a:gd name="T7" fmla="*/ 0 h 130"/>
                  <a:gd name="T8" fmla="*/ 12 w 376"/>
                  <a:gd name="T9" fmla="*/ 0 h 130"/>
                  <a:gd name="T10" fmla="*/ 14 w 376"/>
                  <a:gd name="T11" fmla="*/ 0 h 130"/>
                  <a:gd name="T12" fmla="*/ 15 w 376"/>
                  <a:gd name="T13" fmla="*/ 0 h 130"/>
                  <a:gd name="T14" fmla="*/ 17 w 376"/>
                  <a:gd name="T15" fmla="*/ 0 h 130"/>
                  <a:gd name="T16" fmla="*/ 18 w 376"/>
                  <a:gd name="T17" fmla="*/ 0 h 130"/>
                  <a:gd name="T18" fmla="*/ 20 w 376"/>
                  <a:gd name="T19" fmla="*/ 1 h 130"/>
                  <a:gd name="T20" fmla="*/ 21 w 376"/>
                  <a:gd name="T21" fmla="*/ 1 h 130"/>
                  <a:gd name="T22" fmla="*/ 22 w 376"/>
                  <a:gd name="T23" fmla="*/ 2 h 130"/>
                  <a:gd name="T24" fmla="*/ 23 w 376"/>
                  <a:gd name="T25" fmla="*/ 3 h 130"/>
                  <a:gd name="T26" fmla="*/ 23 w 376"/>
                  <a:gd name="T27" fmla="*/ 4 h 130"/>
                  <a:gd name="T28" fmla="*/ 24 w 376"/>
                  <a:gd name="T29" fmla="*/ 5 h 130"/>
                  <a:gd name="T30" fmla="*/ 24 w 376"/>
                  <a:gd name="T31" fmla="*/ 7 h 130"/>
                  <a:gd name="T32" fmla="*/ 23 w 376"/>
                  <a:gd name="T33" fmla="*/ 8 h 130"/>
                  <a:gd name="T34" fmla="*/ 21 w 376"/>
                  <a:gd name="T35" fmla="*/ 7 h 130"/>
                  <a:gd name="T36" fmla="*/ 20 w 376"/>
                  <a:gd name="T37" fmla="*/ 6 h 130"/>
                  <a:gd name="T38" fmla="*/ 19 w 376"/>
                  <a:gd name="T39" fmla="*/ 5 h 130"/>
                  <a:gd name="T40" fmla="*/ 18 w 376"/>
                  <a:gd name="T41" fmla="*/ 4 h 130"/>
                  <a:gd name="T42" fmla="*/ 16 w 376"/>
                  <a:gd name="T43" fmla="*/ 3 h 130"/>
                  <a:gd name="T44" fmla="*/ 14 w 376"/>
                  <a:gd name="T45" fmla="*/ 2 h 130"/>
                  <a:gd name="T46" fmla="*/ 13 w 376"/>
                  <a:gd name="T47" fmla="*/ 2 h 130"/>
                  <a:gd name="T48" fmla="*/ 12 w 376"/>
                  <a:gd name="T49" fmla="*/ 2 h 130"/>
                  <a:gd name="T50" fmla="*/ 10 w 376"/>
                  <a:gd name="T51" fmla="*/ 3 h 130"/>
                  <a:gd name="T52" fmla="*/ 7 w 376"/>
                  <a:gd name="T53" fmla="*/ 3 h 130"/>
                  <a:gd name="T54" fmla="*/ 6 w 376"/>
                  <a:gd name="T55" fmla="*/ 4 h 130"/>
                  <a:gd name="T56" fmla="*/ 5 w 376"/>
                  <a:gd name="T57" fmla="*/ 5 h 130"/>
                  <a:gd name="T58" fmla="*/ 3 w 376"/>
                  <a:gd name="T59" fmla="*/ 6 h 130"/>
                  <a:gd name="T60" fmla="*/ 3 w 376"/>
                  <a:gd name="T61" fmla="*/ 7 h 130"/>
                  <a:gd name="T62" fmla="*/ 1 w 376"/>
                  <a:gd name="T63" fmla="*/ 7 h 130"/>
                  <a:gd name="T64" fmla="*/ 0 w 376"/>
                  <a:gd name="T65" fmla="*/ 6 h 130"/>
                  <a:gd name="T66" fmla="*/ 1 w 376"/>
                  <a:gd name="T67" fmla="*/ 4 h 130"/>
                  <a:gd name="T68" fmla="*/ 1 w 376"/>
                  <a:gd name="T69" fmla="*/ 3 h 130"/>
                  <a:gd name="T70" fmla="*/ 1 w 376"/>
                  <a:gd name="T71" fmla="*/ 2 h 130"/>
                  <a:gd name="T72" fmla="*/ 3 w 376"/>
                  <a:gd name="T73" fmla="*/ 1 h 130"/>
                  <a:gd name="T74" fmla="*/ 5 w 376"/>
                  <a:gd name="T75" fmla="*/ 1 h 130"/>
                  <a:gd name="T76" fmla="*/ 6 w 376"/>
                  <a:gd name="T77" fmla="*/ 0 h 130"/>
                  <a:gd name="T78" fmla="*/ 6 w 376"/>
                  <a:gd name="T79" fmla="*/ 0 h 130"/>
                  <a:gd name="T80" fmla="*/ 7 w 376"/>
                  <a:gd name="T81" fmla="*/ 0 h 13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76"/>
                  <a:gd name="T124" fmla="*/ 0 h 130"/>
                  <a:gd name="T125" fmla="*/ 376 w 376"/>
                  <a:gd name="T126" fmla="*/ 130 h 13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76" h="130">
                    <a:moveTo>
                      <a:pt x="120" y="4"/>
                    </a:moveTo>
                    <a:lnTo>
                      <a:pt x="127" y="2"/>
                    </a:lnTo>
                    <a:lnTo>
                      <a:pt x="135" y="2"/>
                    </a:lnTo>
                    <a:lnTo>
                      <a:pt x="144" y="2"/>
                    </a:lnTo>
                    <a:lnTo>
                      <a:pt x="154" y="2"/>
                    </a:lnTo>
                    <a:lnTo>
                      <a:pt x="163" y="0"/>
                    </a:lnTo>
                    <a:lnTo>
                      <a:pt x="173" y="0"/>
                    </a:lnTo>
                    <a:lnTo>
                      <a:pt x="184" y="0"/>
                    </a:lnTo>
                    <a:lnTo>
                      <a:pt x="194" y="0"/>
                    </a:lnTo>
                    <a:lnTo>
                      <a:pt x="203" y="0"/>
                    </a:lnTo>
                    <a:lnTo>
                      <a:pt x="213" y="0"/>
                    </a:lnTo>
                    <a:lnTo>
                      <a:pt x="224" y="0"/>
                    </a:lnTo>
                    <a:lnTo>
                      <a:pt x="234" y="2"/>
                    </a:lnTo>
                    <a:lnTo>
                      <a:pt x="243" y="2"/>
                    </a:lnTo>
                    <a:lnTo>
                      <a:pt x="254" y="2"/>
                    </a:lnTo>
                    <a:lnTo>
                      <a:pt x="264" y="4"/>
                    </a:lnTo>
                    <a:lnTo>
                      <a:pt x="275" y="6"/>
                    </a:lnTo>
                    <a:lnTo>
                      <a:pt x="285" y="10"/>
                    </a:lnTo>
                    <a:lnTo>
                      <a:pt x="296" y="12"/>
                    </a:lnTo>
                    <a:lnTo>
                      <a:pt x="306" y="16"/>
                    </a:lnTo>
                    <a:lnTo>
                      <a:pt x="315" y="21"/>
                    </a:lnTo>
                    <a:lnTo>
                      <a:pt x="325" y="25"/>
                    </a:lnTo>
                    <a:lnTo>
                      <a:pt x="334" y="31"/>
                    </a:lnTo>
                    <a:lnTo>
                      <a:pt x="342" y="36"/>
                    </a:lnTo>
                    <a:lnTo>
                      <a:pt x="350" y="44"/>
                    </a:lnTo>
                    <a:lnTo>
                      <a:pt x="355" y="52"/>
                    </a:lnTo>
                    <a:lnTo>
                      <a:pt x="361" y="61"/>
                    </a:lnTo>
                    <a:lnTo>
                      <a:pt x="367" y="71"/>
                    </a:lnTo>
                    <a:lnTo>
                      <a:pt x="370" y="80"/>
                    </a:lnTo>
                    <a:lnTo>
                      <a:pt x="372" y="92"/>
                    </a:lnTo>
                    <a:lnTo>
                      <a:pt x="376" y="103"/>
                    </a:lnTo>
                    <a:lnTo>
                      <a:pt x="376" y="114"/>
                    </a:lnTo>
                    <a:lnTo>
                      <a:pt x="376" y="130"/>
                    </a:lnTo>
                    <a:lnTo>
                      <a:pt x="359" y="130"/>
                    </a:lnTo>
                    <a:lnTo>
                      <a:pt x="344" y="126"/>
                    </a:lnTo>
                    <a:lnTo>
                      <a:pt x="331" y="122"/>
                    </a:lnTo>
                    <a:lnTo>
                      <a:pt x="319" y="116"/>
                    </a:lnTo>
                    <a:lnTo>
                      <a:pt x="308" y="109"/>
                    </a:lnTo>
                    <a:lnTo>
                      <a:pt x="300" y="99"/>
                    </a:lnTo>
                    <a:lnTo>
                      <a:pt x="291" y="90"/>
                    </a:lnTo>
                    <a:lnTo>
                      <a:pt x="283" y="82"/>
                    </a:lnTo>
                    <a:lnTo>
                      <a:pt x="273" y="71"/>
                    </a:lnTo>
                    <a:lnTo>
                      <a:pt x="266" y="61"/>
                    </a:lnTo>
                    <a:lnTo>
                      <a:pt x="256" y="54"/>
                    </a:lnTo>
                    <a:lnTo>
                      <a:pt x="249" y="46"/>
                    </a:lnTo>
                    <a:lnTo>
                      <a:pt x="239" y="40"/>
                    </a:lnTo>
                    <a:lnTo>
                      <a:pt x="228" y="36"/>
                    </a:lnTo>
                    <a:lnTo>
                      <a:pt x="216" y="35"/>
                    </a:lnTo>
                    <a:lnTo>
                      <a:pt x="203" y="36"/>
                    </a:lnTo>
                    <a:lnTo>
                      <a:pt x="182" y="38"/>
                    </a:lnTo>
                    <a:lnTo>
                      <a:pt x="163" y="42"/>
                    </a:lnTo>
                    <a:lnTo>
                      <a:pt x="146" y="48"/>
                    </a:lnTo>
                    <a:lnTo>
                      <a:pt x="133" y="54"/>
                    </a:lnTo>
                    <a:lnTo>
                      <a:pt x="118" y="61"/>
                    </a:lnTo>
                    <a:lnTo>
                      <a:pt x="106" y="69"/>
                    </a:lnTo>
                    <a:lnTo>
                      <a:pt x="95" y="75"/>
                    </a:lnTo>
                    <a:lnTo>
                      <a:pt x="85" y="82"/>
                    </a:lnTo>
                    <a:lnTo>
                      <a:pt x="76" y="90"/>
                    </a:lnTo>
                    <a:lnTo>
                      <a:pt x="66" y="95"/>
                    </a:lnTo>
                    <a:lnTo>
                      <a:pt x="55" y="103"/>
                    </a:lnTo>
                    <a:lnTo>
                      <a:pt x="45" y="109"/>
                    </a:lnTo>
                    <a:lnTo>
                      <a:pt x="36" y="113"/>
                    </a:lnTo>
                    <a:lnTo>
                      <a:pt x="24" y="116"/>
                    </a:lnTo>
                    <a:lnTo>
                      <a:pt x="13" y="118"/>
                    </a:lnTo>
                    <a:lnTo>
                      <a:pt x="2" y="120"/>
                    </a:lnTo>
                    <a:lnTo>
                      <a:pt x="0" y="105"/>
                    </a:lnTo>
                    <a:lnTo>
                      <a:pt x="0" y="94"/>
                    </a:lnTo>
                    <a:lnTo>
                      <a:pt x="2" y="80"/>
                    </a:lnTo>
                    <a:lnTo>
                      <a:pt x="7" y="71"/>
                    </a:lnTo>
                    <a:lnTo>
                      <a:pt x="13" y="59"/>
                    </a:lnTo>
                    <a:lnTo>
                      <a:pt x="19" y="50"/>
                    </a:lnTo>
                    <a:lnTo>
                      <a:pt x="26" y="42"/>
                    </a:lnTo>
                    <a:lnTo>
                      <a:pt x="38" y="35"/>
                    </a:lnTo>
                    <a:lnTo>
                      <a:pt x="45" y="27"/>
                    </a:lnTo>
                    <a:lnTo>
                      <a:pt x="57" y="21"/>
                    </a:lnTo>
                    <a:lnTo>
                      <a:pt x="66" y="16"/>
                    </a:lnTo>
                    <a:lnTo>
                      <a:pt x="78" y="12"/>
                    </a:lnTo>
                    <a:lnTo>
                      <a:pt x="89" y="8"/>
                    </a:lnTo>
                    <a:lnTo>
                      <a:pt x="101" y="6"/>
                    </a:lnTo>
                    <a:lnTo>
                      <a:pt x="110" y="4"/>
                    </a:lnTo>
                    <a:lnTo>
                      <a:pt x="12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6" name="Freeform 106"/>
              <p:cNvSpPr>
                <a:spLocks noChangeAspect="1"/>
              </p:cNvSpPr>
              <p:nvPr/>
            </p:nvSpPr>
            <p:spPr bwMode="auto">
              <a:xfrm>
                <a:off x="4772" y="1169"/>
                <a:ext cx="189" cy="117"/>
              </a:xfrm>
              <a:custGeom>
                <a:avLst/>
                <a:gdLst>
                  <a:gd name="T0" fmla="*/ 24 w 378"/>
                  <a:gd name="T1" fmla="*/ 1 h 233"/>
                  <a:gd name="T2" fmla="*/ 24 w 378"/>
                  <a:gd name="T3" fmla="*/ 4 h 233"/>
                  <a:gd name="T4" fmla="*/ 24 w 378"/>
                  <a:gd name="T5" fmla="*/ 6 h 233"/>
                  <a:gd name="T6" fmla="*/ 24 w 378"/>
                  <a:gd name="T7" fmla="*/ 8 h 233"/>
                  <a:gd name="T8" fmla="*/ 23 w 378"/>
                  <a:gd name="T9" fmla="*/ 9 h 233"/>
                  <a:gd name="T10" fmla="*/ 22 w 378"/>
                  <a:gd name="T11" fmla="*/ 11 h 233"/>
                  <a:gd name="T12" fmla="*/ 21 w 378"/>
                  <a:gd name="T13" fmla="*/ 12 h 233"/>
                  <a:gd name="T14" fmla="*/ 19 w 378"/>
                  <a:gd name="T15" fmla="*/ 13 h 233"/>
                  <a:gd name="T16" fmla="*/ 18 w 378"/>
                  <a:gd name="T17" fmla="*/ 14 h 233"/>
                  <a:gd name="T18" fmla="*/ 15 w 378"/>
                  <a:gd name="T19" fmla="*/ 15 h 233"/>
                  <a:gd name="T20" fmla="*/ 13 w 378"/>
                  <a:gd name="T21" fmla="*/ 15 h 233"/>
                  <a:gd name="T22" fmla="*/ 12 w 378"/>
                  <a:gd name="T23" fmla="*/ 15 h 233"/>
                  <a:gd name="T24" fmla="*/ 10 w 378"/>
                  <a:gd name="T25" fmla="*/ 15 h 233"/>
                  <a:gd name="T26" fmla="*/ 9 w 378"/>
                  <a:gd name="T27" fmla="*/ 14 h 233"/>
                  <a:gd name="T28" fmla="*/ 6 w 378"/>
                  <a:gd name="T29" fmla="*/ 14 h 233"/>
                  <a:gd name="T30" fmla="*/ 5 w 378"/>
                  <a:gd name="T31" fmla="*/ 12 h 233"/>
                  <a:gd name="T32" fmla="*/ 3 w 378"/>
                  <a:gd name="T33" fmla="*/ 11 h 233"/>
                  <a:gd name="T34" fmla="*/ 3 w 378"/>
                  <a:gd name="T35" fmla="*/ 10 h 233"/>
                  <a:gd name="T36" fmla="*/ 2 w 378"/>
                  <a:gd name="T37" fmla="*/ 10 h 233"/>
                  <a:gd name="T38" fmla="*/ 1 w 378"/>
                  <a:gd name="T39" fmla="*/ 9 h 233"/>
                  <a:gd name="T40" fmla="*/ 1 w 378"/>
                  <a:gd name="T41" fmla="*/ 8 h 233"/>
                  <a:gd name="T42" fmla="*/ 1 w 378"/>
                  <a:gd name="T43" fmla="*/ 8 h 233"/>
                  <a:gd name="T44" fmla="*/ 1 w 378"/>
                  <a:gd name="T45" fmla="*/ 7 h 233"/>
                  <a:gd name="T46" fmla="*/ 1 w 378"/>
                  <a:gd name="T47" fmla="*/ 6 h 233"/>
                  <a:gd name="T48" fmla="*/ 1 w 378"/>
                  <a:gd name="T49" fmla="*/ 6 h 233"/>
                  <a:gd name="T50" fmla="*/ 1 w 378"/>
                  <a:gd name="T51" fmla="*/ 5 h 233"/>
                  <a:gd name="T52" fmla="*/ 0 w 378"/>
                  <a:gd name="T53" fmla="*/ 4 h 233"/>
                  <a:gd name="T54" fmla="*/ 0 w 378"/>
                  <a:gd name="T55" fmla="*/ 4 h 233"/>
                  <a:gd name="T56" fmla="*/ 0 w 378"/>
                  <a:gd name="T57" fmla="*/ 3 h 233"/>
                  <a:gd name="T58" fmla="*/ 1 w 378"/>
                  <a:gd name="T59" fmla="*/ 2 h 233"/>
                  <a:gd name="T60" fmla="*/ 1 w 378"/>
                  <a:gd name="T61" fmla="*/ 2 h 233"/>
                  <a:gd name="T62" fmla="*/ 1 w 378"/>
                  <a:gd name="T63" fmla="*/ 1 h 233"/>
                  <a:gd name="T64" fmla="*/ 1 w 378"/>
                  <a:gd name="T65" fmla="*/ 0 h 233"/>
                  <a:gd name="T66" fmla="*/ 2 w 378"/>
                  <a:gd name="T67" fmla="*/ 0 h 233"/>
                  <a:gd name="T68" fmla="*/ 3 w 378"/>
                  <a:gd name="T69" fmla="*/ 0 h 233"/>
                  <a:gd name="T70" fmla="*/ 5 w 378"/>
                  <a:gd name="T71" fmla="*/ 0 h 233"/>
                  <a:gd name="T72" fmla="*/ 6 w 378"/>
                  <a:gd name="T73" fmla="*/ 1 h 233"/>
                  <a:gd name="T74" fmla="*/ 7 w 378"/>
                  <a:gd name="T75" fmla="*/ 1 h 233"/>
                  <a:gd name="T76" fmla="*/ 9 w 378"/>
                  <a:gd name="T77" fmla="*/ 1 h 233"/>
                  <a:gd name="T78" fmla="*/ 11 w 378"/>
                  <a:gd name="T79" fmla="*/ 1 h 233"/>
                  <a:gd name="T80" fmla="*/ 12 w 378"/>
                  <a:gd name="T81" fmla="*/ 1 h 233"/>
                  <a:gd name="T82" fmla="*/ 13 w 378"/>
                  <a:gd name="T83" fmla="*/ 1 h 233"/>
                  <a:gd name="T84" fmla="*/ 14 w 378"/>
                  <a:gd name="T85" fmla="*/ 1 h 233"/>
                  <a:gd name="T86" fmla="*/ 17 w 378"/>
                  <a:gd name="T87" fmla="*/ 1 h 233"/>
                  <a:gd name="T88" fmla="*/ 18 w 378"/>
                  <a:gd name="T89" fmla="*/ 1 h 233"/>
                  <a:gd name="T90" fmla="*/ 19 w 378"/>
                  <a:gd name="T91" fmla="*/ 1 h 233"/>
                  <a:gd name="T92" fmla="*/ 21 w 378"/>
                  <a:gd name="T93" fmla="*/ 1 h 233"/>
                  <a:gd name="T94" fmla="*/ 22 w 378"/>
                  <a:gd name="T95" fmla="*/ 1 h 233"/>
                  <a:gd name="T96" fmla="*/ 24 w 378"/>
                  <a:gd name="T97" fmla="*/ 1 h 233"/>
                  <a:gd name="T98" fmla="*/ 24 w 378"/>
                  <a:gd name="T99" fmla="*/ 1 h 23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78"/>
                  <a:gd name="T151" fmla="*/ 0 h 233"/>
                  <a:gd name="T152" fmla="*/ 378 w 378"/>
                  <a:gd name="T153" fmla="*/ 233 h 23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78" h="233">
                    <a:moveTo>
                      <a:pt x="370" y="15"/>
                    </a:moveTo>
                    <a:lnTo>
                      <a:pt x="376" y="51"/>
                    </a:lnTo>
                    <a:lnTo>
                      <a:pt x="378" y="85"/>
                    </a:lnTo>
                    <a:lnTo>
                      <a:pt x="372" y="116"/>
                    </a:lnTo>
                    <a:lnTo>
                      <a:pt x="361" y="142"/>
                    </a:lnTo>
                    <a:lnTo>
                      <a:pt x="346" y="167"/>
                    </a:lnTo>
                    <a:lnTo>
                      <a:pt x="325" y="188"/>
                    </a:lnTo>
                    <a:lnTo>
                      <a:pt x="302" y="205"/>
                    </a:lnTo>
                    <a:lnTo>
                      <a:pt x="277" y="218"/>
                    </a:lnTo>
                    <a:lnTo>
                      <a:pt x="249" y="228"/>
                    </a:lnTo>
                    <a:lnTo>
                      <a:pt x="220" y="231"/>
                    </a:lnTo>
                    <a:lnTo>
                      <a:pt x="190" y="233"/>
                    </a:lnTo>
                    <a:lnTo>
                      <a:pt x="159" y="231"/>
                    </a:lnTo>
                    <a:lnTo>
                      <a:pt x="129" y="222"/>
                    </a:lnTo>
                    <a:lnTo>
                      <a:pt x="100" y="211"/>
                    </a:lnTo>
                    <a:lnTo>
                      <a:pt x="74" y="192"/>
                    </a:lnTo>
                    <a:lnTo>
                      <a:pt x="49" y="171"/>
                    </a:lnTo>
                    <a:lnTo>
                      <a:pt x="39" y="159"/>
                    </a:lnTo>
                    <a:lnTo>
                      <a:pt x="32" y="148"/>
                    </a:lnTo>
                    <a:lnTo>
                      <a:pt x="24" y="136"/>
                    </a:lnTo>
                    <a:lnTo>
                      <a:pt x="20" y="127"/>
                    </a:lnTo>
                    <a:lnTo>
                      <a:pt x="13" y="116"/>
                    </a:lnTo>
                    <a:lnTo>
                      <a:pt x="9" y="104"/>
                    </a:lnTo>
                    <a:lnTo>
                      <a:pt x="5" y="93"/>
                    </a:lnTo>
                    <a:lnTo>
                      <a:pt x="3" y="83"/>
                    </a:lnTo>
                    <a:lnTo>
                      <a:pt x="1" y="72"/>
                    </a:lnTo>
                    <a:lnTo>
                      <a:pt x="0" y="60"/>
                    </a:lnTo>
                    <a:lnTo>
                      <a:pt x="0" y="51"/>
                    </a:lnTo>
                    <a:lnTo>
                      <a:pt x="0" y="39"/>
                    </a:lnTo>
                    <a:lnTo>
                      <a:pt x="1" y="30"/>
                    </a:lnTo>
                    <a:lnTo>
                      <a:pt x="3" y="19"/>
                    </a:lnTo>
                    <a:lnTo>
                      <a:pt x="5" y="9"/>
                    </a:lnTo>
                    <a:lnTo>
                      <a:pt x="11" y="0"/>
                    </a:lnTo>
                    <a:lnTo>
                      <a:pt x="32" y="0"/>
                    </a:lnTo>
                    <a:lnTo>
                      <a:pt x="53" y="0"/>
                    </a:lnTo>
                    <a:lnTo>
                      <a:pt x="74" y="0"/>
                    </a:lnTo>
                    <a:lnTo>
                      <a:pt x="98" y="1"/>
                    </a:lnTo>
                    <a:lnTo>
                      <a:pt x="119" y="1"/>
                    </a:lnTo>
                    <a:lnTo>
                      <a:pt x="144" y="3"/>
                    </a:lnTo>
                    <a:lnTo>
                      <a:pt x="167" y="5"/>
                    </a:lnTo>
                    <a:lnTo>
                      <a:pt x="190" y="7"/>
                    </a:lnTo>
                    <a:lnTo>
                      <a:pt x="212" y="7"/>
                    </a:lnTo>
                    <a:lnTo>
                      <a:pt x="235" y="9"/>
                    </a:lnTo>
                    <a:lnTo>
                      <a:pt x="258" y="9"/>
                    </a:lnTo>
                    <a:lnTo>
                      <a:pt x="281" y="11"/>
                    </a:lnTo>
                    <a:lnTo>
                      <a:pt x="304" y="11"/>
                    </a:lnTo>
                    <a:lnTo>
                      <a:pt x="327" y="13"/>
                    </a:lnTo>
                    <a:lnTo>
                      <a:pt x="347" y="13"/>
                    </a:lnTo>
                    <a:lnTo>
                      <a:pt x="37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7" name="Freeform 107"/>
              <p:cNvSpPr>
                <a:spLocks noChangeAspect="1"/>
              </p:cNvSpPr>
              <p:nvPr/>
            </p:nvSpPr>
            <p:spPr bwMode="auto">
              <a:xfrm>
                <a:off x="4741" y="1110"/>
                <a:ext cx="238" cy="205"/>
              </a:xfrm>
              <a:custGeom>
                <a:avLst/>
                <a:gdLst>
                  <a:gd name="T0" fmla="*/ 11 w 475"/>
                  <a:gd name="T1" fmla="*/ 1 h 408"/>
                  <a:gd name="T2" fmla="*/ 7 w 475"/>
                  <a:gd name="T3" fmla="*/ 0 h 408"/>
                  <a:gd name="T4" fmla="*/ 5 w 475"/>
                  <a:gd name="T5" fmla="*/ 2 h 408"/>
                  <a:gd name="T6" fmla="*/ 3 w 475"/>
                  <a:gd name="T7" fmla="*/ 3 h 408"/>
                  <a:gd name="T8" fmla="*/ 2 w 475"/>
                  <a:gd name="T9" fmla="*/ 5 h 408"/>
                  <a:gd name="T10" fmla="*/ 1 w 475"/>
                  <a:gd name="T11" fmla="*/ 7 h 408"/>
                  <a:gd name="T12" fmla="*/ 1 w 475"/>
                  <a:gd name="T13" fmla="*/ 9 h 408"/>
                  <a:gd name="T14" fmla="*/ 0 w 475"/>
                  <a:gd name="T15" fmla="*/ 11 h 408"/>
                  <a:gd name="T16" fmla="*/ 0 w 475"/>
                  <a:gd name="T17" fmla="*/ 13 h 408"/>
                  <a:gd name="T18" fmla="*/ 1 w 475"/>
                  <a:gd name="T19" fmla="*/ 15 h 408"/>
                  <a:gd name="T20" fmla="*/ 1 w 475"/>
                  <a:gd name="T21" fmla="*/ 16 h 408"/>
                  <a:gd name="T22" fmla="*/ 2 w 475"/>
                  <a:gd name="T23" fmla="*/ 18 h 408"/>
                  <a:gd name="T24" fmla="*/ 3 w 475"/>
                  <a:gd name="T25" fmla="*/ 20 h 408"/>
                  <a:gd name="T26" fmla="*/ 5 w 475"/>
                  <a:gd name="T27" fmla="*/ 21 h 408"/>
                  <a:gd name="T28" fmla="*/ 7 w 475"/>
                  <a:gd name="T29" fmla="*/ 23 h 408"/>
                  <a:gd name="T30" fmla="*/ 9 w 475"/>
                  <a:gd name="T31" fmla="*/ 24 h 408"/>
                  <a:gd name="T32" fmla="*/ 11 w 475"/>
                  <a:gd name="T33" fmla="*/ 25 h 408"/>
                  <a:gd name="T34" fmla="*/ 13 w 475"/>
                  <a:gd name="T35" fmla="*/ 26 h 408"/>
                  <a:gd name="T36" fmla="*/ 15 w 475"/>
                  <a:gd name="T37" fmla="*/ 26 h 408"/>
                  <a:gd name="T38" fmla="*/ 18 w 475"/>
                  <a:gd name="T39" fmla="*/ 26 h 408"/>
                  <a:gd name="T40" fmla="*/ 20 w 475"/>
                  <a:gd name="T41" fmla="*/ 26 h 408"/>
                  <a:gd name="T42" fmla="*/ 22 w 475"/>
                  <a:gd name="T43" fmla="*/ 25 h 408"/>
                  <a:gd name="T44" fmla="*/ 24 w 475"/>
                  <a:gd name="T45" fmla="*/ 24 h 408"/>
                  <a:gd name="T46" fmla="*/ 25 w 475"/>
                  <a:gd name="T47" fmla="*/ 23 h 408"/>
                  <a:gd name="T48" fmla="*/ 26 w 475"/>
                  <a:gd name="T49" fmla="*/ 22 h 408"/>
                  <a:gd name="T50" fmla="*/ 28 w 475"/>
                  <a:gd name="T51" fmla="*/ 20 h 408"/>
                  <a:gd name="T52" fmla="*/ 29 w 475"/>
                  <a:gd name="T53" fmla="*/ 19 h 408"/>
                  <a:gd name="T54" fmla="*/ 29 w 475"/>
                  <a:gd name="T55" fmla="*/ 17 h 408"/>
                  <a:gd name="T56" fmla="*/ 30 w 475"/>
                  <a:gd name="T57" fmla="*/ 15 h 408"/>
                  <a:gd name="T58" fmla="*/ 30 w 475"/>
                  <a:gd name="T59" fmla="*/ 12 h 408"/>
                  <a:gd name="T60" fmla="*/ 30 w 475"/>
                  <a:gd name="T61" fmla="*/ 10 h 408"/>
                  <a:gd name="T62" fmla="*/ 30 w 475"/>
                  <a:gd name="T63" fmla="*/ 8 h 408"/>
                  <a:gd name="T64" fmla="*/ 29 w 475"/>
                  <a:gd name="T65" fmla="*/ 6 h 408"/>
                  <a:gd name="T66" fmla="*/ 29 w 475"/>
                  <a:gd name="T67" fmla="*/ 3 h 408"/>
                  <a:gd name="T68" fmla="*/ 27 w 475"/>
                  <a:gd name="T69" fmla="*/ 3 h 408"/>
                  <a:gd name="T70" fmla="*/ 26 w 475"/>
                  <a:gd name="T71" fmla="*/ 3 h 408"/>
                  <a:gd name="T72" fmla="*/ 25 w 475"/>
                  <a:gd name="T73" fmla="*/ 2 h 408"/>
                  <a:gd name="T74" fmla="*/ 24 w 475"/>
                  <a:gd name="T75" fmla="*/ 2 h 408"/>
                  <a:gd name="T76" fmla="*/ 23 w 475"/>
                  <a:gd name="T77" fmla="*/ 2 h 408"/>
                  <a:gd name="T78" fmla="*/ 21 w 475"/>
                  <a:gd name="T79" fmla="*/ 3 h 408"/>
                  <a:gd name="T80" fmla="*/ 20 w 475"/>
                  <a:gd name="T81" fmla="*/ 3 h 408"/>
                  <a:gd name="T82" fmla="*/ 19 w 475"/>
                  <a:gd name="T83" fmla="*/ 3 h 408"/>
                  <a:gd name="T84" fmla="*/ 17 w 475"/>
                  <a:gd name="T85" fmla="*/ 4 h 408"/>
                  <a:gd name="T86" fmla="*/ 16 w 475"/>
                  <a:gd name="T87" fmla="*/ 4 h 408"/>
                  <a:gd name="T88" fmla="*/ 15 w 475"/>
                  <a:gd name="T89" fmla="*/ 4 h 408"/>
                  <a:gd name="T90" fmla="*/ 13 w 475"/>
                  <a:gd name="T91" fmla="*/ 5 h 408"/>
                  <a:gd name="T92" fmla="*/ 12 w 475"/>
                  <a:gd name="T93" fmla="*/ 5 h 408"/>
                  <a:gd name="T94" fmla="*/ 10 w 475"/>
                  <a:gd name="T95" fmla="*/ 5 h 408"/>
                  <a:gd name="T96" fmla="*/ 9 w 475"/>
                  <a:gd name="T97" fmla="*/ 5 h 408"/>
                  <a:gd name="T98" fmla="*/ 8 w 475"/>
                  <a:gd name="T99" fmla="*/ 5 h 408"/>
                  <a:gd name="T100" fmla="*/ 8 w 475"/>
                  <a:gd name="T101" fmla="*/ 5 h 408"/>
                  <a:gd name="T102" fmla="*/ 8 w 475"/>
                  <a:gd name="T103" fmla="*/ 5 h 408"/>
                  <a:gd name="T104" fmla="*/ 8 w 475"/>
                  <a:gd name="T105" fmla="*/ 4 h 408"/>
                  <a:gd name="T106" fmla="*/ 8 w 475"/>
                  <a:gd name="T107" fmla="*/ 4 h 408"/>
                  <a:gd name="T108" fmla="*/ 9 w 475"/>
                  <a:gd name="T109" fmla="*/ 4 h 408"/>
                  <a:gd name="T110" fmla="*/ 9 w 475"/>
                  <a:gd name="T111" fmla="*/ 3 h 408"/>
                  <a:gd name="T112" fmla="*/ 9 w 475"/>
                  <a:gd name="T113" fmla="*/ 3 h 408"/>
                  <a:gd name="T114" fmla="*/ 9 w 475"/>
                  <a:gd name="T115" fmla="*/ 3 h 408"/>
                  <a:gd name="T116" fmla="*/ 9 w 475"/>
                  <a:gd name="T117" fmla="*/ 2 h 408"/>
                  <a:gd name="T118" fmla="*/ 10 w 475"/>
                  <a:gd name="T119" fmla="*/ 2 h 408"/>
                  <a:gd name="T120" fmla="*/ 10 w 475"/>
                  <a:gd name="T121" fmla="*/ 2 h 408"/>
                  <a:gd name="T122" fmla="*/ 11 w 475"/>
                  <a:gd name="T123" fmla="*/ 1 h 408"/>
                  <a:gd name="T124" fmla="*/ 11 w 475"/>
                  <a:gd name="T125" fmla="*/ 1 h 40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475"/>
                  <a:gd name="T190" fmla="*/ 0 h 408"/>
                  <a:gd name="T191" fmla="*/ 475 w 475"/>
                  <a:gd name="T192" fmla="*/ 408 h 40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475" h="408">
                    <a:moveTo>
                      <a:pt x="163" y="11"/>
                    </a:moveTo>
                    <a:lnTo>
                      <a:pt x="101" y="0"/>
                    </a:lnTo>
                    <a:lnTo>
                      <a:pt x="70" y="21"/>
                    </a:lnTo>
                    <a:lnTo>
                      <a:pt x="45" y="47"/>
                    </a:lnTo>
                    <a:lnTo>
                      <a:pt x="26" y="76"/>
                    </a:lnTo>
                    <a:lnTo>
                      <a:pt x="13" y="104"/>
                    </a:lnTo>
                    <a:lnTo>
                      <a:pt x="4" y="135"/>
                    </a:lnTo>
                    <a:lnTo>
                      <a:pt x="0" y="165"/>
                    </a:lnTo>
                    <a:lnTo>
                      <a:pt x="0" y="195"/>
                    </a:lnTo>
                    <a:lnTo>
                      <a:pt x="6" y="226"/>
                    </a:lnTo>
                    <a:lnTo>
                      <a:pt x="15" y="254"/>
                    </a:lnTo>
                    <a:lnTo>
                      <a:pt x="30" y="283"/>
                    </a:lnTo>
                    <a:lnTo>
                      <a:pt x="47" y="308"/>
                    </a:lnTo>
                    <a:lnTo>
                      <a:pt x="72" y="334"/>
                    </a:lnTo>
                    <a:lnTo>
                      <a:pt x="97" y="355"/>
                    </a:lnTo>
                    <a:lnTo>
                      <a:pt x="129" y="374"/>
                    </a:lnTo>
                    <a:lnTo>
                      <a:pt x="163" y="387"/>
                    </a:lnTo>
                    <a:lnTo>
                      <a:pt x="201" y="401"/>
                    </a:lnTo>
                    <a:lnTo>
                      <a:pt x="239" y="406"/>
                    </a:lnTo>
                    <a:lnTo>
                      <a:pt x="275" y="408"/>
                    </a:lnTo>
                    <a:lnTo>
                      <a:pt x="310" y="403"/>
                    </a:lnTo>
                    <a:lnTo>
                      <a:pt x="340" y="395"/>
                    </a:lnTo>
                    <a:lnTo>
                      <a:pt x="369" y="380"/>
                    </a:lnTo>
                    <a:lnTo>
                      <a:pt x="393" y="363"/>
                    </a:lnTo>
                    <a:lnTo>
                      <a:pt x="416" y="342"/>
                    </a:lnTo>
                    <a:lnTo>
                      <a:pt x="435" y="317"/>
                    </a:lnTo>
                    <a:lnTo>
                      <a:pt x="450" y="289"/>
                    </a:lnTo>
                    <a:lnTo>
                      <a:pt x="462" y="258"/>
                    </a:lnTo>
                    <a:lnTo>
                      <a:pt x="469" y="226"/>
                    </a:lnTo>
                    <a:lnTo>
                      <a:pt x="475" y="192"/>
                    </a:lnTo>
                    <a:lnTo>
                      <a:pt x="473" y="156"/>
                    </a:lnTo>
                    <a:lnTo>
                      <a:pt x="469" y="119"/>
                    </a:lnTo>
                    <a:lnTo>
                      <a:pt x="462" y="83"/>
                    </a:lnTo>
                    <a:lnTo>
                      <a:pt x="450" y="47"/>
                    </a:lnTo>
                    <a:lnTo>
                      <a:pt x="431" y="40"/>
                    </a:lnTo>
                    <a:lnTo>
                      <a:pt x="414" y="34"/>
                    </a:lnTo>
                    <a:lnTo>
                      <a:pt x="393" y="30"/>
                    </a:lnTo>
                    <a:lnTo>
                      <a:pt x="374" y="32"/>
                    </a:lnTo>
                    <a:lnTo>
                      <a:pt x="353" y="32"/>
                    </a:lnTo>
                    <a:lnTo>
                      <a:pt x="334" y="38"/>
                    </a:lnTo>
                    <a:lnTo>
                      <a:pt x="313" y="42"/>
                    </a:lnTo>
                    <a:lnTo>
                      <a:pt x="293" y="47"/>
                    </a:lnTo>
                    <a:lnTo>
                      <a:pt x="270" y="53"/>
                    </a:lnTo>
                    <a:lnTo>
                      <a:pt x="249" y="59"/>
                    </a:lnTo>
                    <a:lnTo>
                      <a:pt x="226" y="64"/>
                    </a:lnTo>
                    <a:lnTo>
                      <a:pt x="205" y="70"/>
                    </a:lnTo>
                    <a:lnTo>
                      <a:pt x="182" y="74"/>
                    </a:lnTo>
                    <a:lnTo>
                      <a:pt x="160" y="78"/>
                    </a:lnTo>
                    <a:lnTo>
                      <a:pt x="137" y="80"/>
                    </a:lnTo>
                    <a:lnTo>
                      <a:pt x="114" y="80"/>
                    </a:lnTo>
                    <a:lnTo>
                      <a:pt x="118" y="72"/>
                    </a:lnTo>
                    <a:lnTo>
                      <a:pt x="121" y="66"/>
                    </a:lnTo>
                    <a:lnTo>
                      <a:pt x="123" y="61"/>
                    </a:lnTo>
                    <a:lnTo>
                      <a:pt x="127" y="55"/>
                    </a:lnTo>
                    <a:lnTo>
                      <a:pt x="131" y="51"/>
                    </a:lnTo>
                    <a:lnTo>
                      <a:pt x="133" y="45"/>
                    </a:lnTo>
                    <a:lnTo>
                      <a:pt x="137" y="42"/>
                    </a:lnTo>
                    <a:lnTo>
                      <a:pt x="141" y="40"/>
                    </a:lnTo>
                    <a:lnTo>
                      <a:pt x="144" y="30"/>
                    </a:lnTo>
                    <a:lnTo>
                      <a:pt x="150" y="24"/>
                    </a:lnTo>
                    <a:lnTo>
                      <a:pt x="156" y="19"/>
                    </a:lnTo>
                    <a:lnTo>
                      <a:pt x="163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8" name="Freeform 108"/>
              <p:cNvSpPr>
                <a:spLocks noChangeAspect="1"/>
              </p:cNvSpPr>
              <p:nvPr/>
            </p:nvSpPr>
            <p:spPr bwMode="auto">
              <a:xfrm>
                <a:off x="4781" y="883"/>
                <a:ext cx="170" cy="175"/>
              </a:xfrm>
              <a:custGeom>
                <a:avLst/>
                <a:gdLst>
                  <a:gd name="T0" fmla="*/ 21 w 340"/>
                  <a:gd name="T1" fmla="*/ 9 h 350"/>
                  <a:gd name="T2" fmla="*/ 21 w 340"/>
                  <a:gd name="T3" fmla="*/ 11 h 350"/>
                  <a:gd name="T4" fmla="*/ 21 w 340"/>
                  <a:gd name="T5" fmla="*/ 12 h 350"/>
                  <a:gd name="T6" fmla="*/ 21 w 340"/>
                  <a:gd name="T7" fmla="*/ 14 h 350"/>
                  <a:gd name="T8" fmla="*/ 19 w 340"/>
                  <a:gd name="T9" fmla="*/ 17 h 350"/>
                  <a:gd name="T10" fmla="*/ 18 w 340"/>
                  <a:gd name="T11" fmla="*/ 19 h 350"/>
                  <a:gd name="T12" fmla="*/ 15 w 340"/>
                  <a:gd name="T13" fmla="*/ 21 h 350"/>
                  <a:gd name="T14" fmla="*/ 13 w 340"/>
                  <a:gd name="T15" fmla="*/ 22 h 350"/>
                  <a:gd name="T16" fmla="*/ 12 w 340"/>
                  <a:gd name="T17" fmla="*/ 22 h 350"/>
                  <a:gd name="T18" fmla="*/ 11 w 340"/>
                  <a:gd name="T19" fmla="*/ 22 h 350"/>
                  <a:gd name="T20" fmla="*/ 10 w 340"/>
                  <a:gd name="T21" fmla="*/ 22 h 350"/>
                  <a:gd name="T22" fmla="*/ 7 w 340"/>
                  <a:gd name="T23" fmla="*/ 22 h 350"/>
                  <a:gd name="T24" fmla="*/ 5 w 340"/>
                  <a:gd name="T25" fmla="*/ 21 h 350"/>
                  <a:gd name="T26" fmla="*/ 3 w 340"/>
                  <a:gd name="T27" fmla="*/ 20 h 350"/>
                  <a:gd name="T28" fmla="*/ 1 w 340"/>
                  <a:gd name="T29" fmla="*/ 19 h 350"/>
                  <a:gd name="T30" fmla="*/ 1 w 340"/>
                  <a:gd name="T31" fmla="*/ 15 h 350"/>
                  <a:gd name="T32" fmla="*/ 0 w 340"/>
                  <a:gd name="T33" fmla="*/ 13 h 350"/>
                  <a:gd name="T34" fmla="*/ 1 w 340"/>
                  <a:gd name="T35" fmla="*/ 11 h 350"/>
                  <a:gd name="T36" fmla="*/ 1 w 340"/>
                  <a:gd name="T37" fmla="*/ 9 h 350"/>
                  <a:gd name="T38" fmla="*/ 1 w 340"/>
                  <a:gd name="T39" fmla="*/ 6 h 350"/>
                  <a:gd name="T40" fmla="*/ 3 w 340"/>
                  <a:gd name="T41" fmla="*/ 5 h 350"/>
                  <a:gd name="T42" fmla="*/ 3 w 340"/>
                  <a:gd name="T43" fmla="*/ 3 h 350"/>
                  <a:gd name="T44" fmla="*/ 3 w 340"/>
                  <a:gd name="T45" fmla="*/ 3 h 350"/>
                  <a:gd name="T46" fmla="*/ 5 w 340"/>
                  <a:gd name="T47" fmla="*/ 1 h 350"/>
                  <a:gd name="T48" fmla="*/ 5 w 340"/>
                  <a:gd name="T49" fmla="*/ 1 h 350"/>
                  <a:gd name="T50" fmla="*/ 7 w 340"/>
                  <a:gd name="T51" fmla="*/ 1 h 350"/>
                  <a:gd name="T52" fmla="*/ 10 w 340"/>
                  <a:gd name="T53" fmla="*/ 0 h 350"/>
                  <a:gd name="T54" fmla="*/ 11 w 340"/>
                  <a:gd name="T55" fmla="*/ 1 h 350"/>
                  <a:gd name="T56" fmla="*/ 13 w 340"/>
                  <a:gd name="T57" fmla="*/ 1 h 350"/>
                  <a:gd name="T58" fmla="*/ 15 w 340"/>
                  <a:gd name="T59" fmla="*/ 1 h 350"/>
                  <a:gd name="T60" fmla="*/ 17 w 340"/>
                  <a:gd name="T61" fmla="*/ 3 h 350"/>
                  <a:gd name="T62" fmla="*/ 19 w 340"/>
                  <a:gd name="T63" fmla="*/ 3 h 350"/>
                  <a:gd name="T64" fmla="*/ 20 w 340"/>
                  <a:gd name="T65" fmla="*/ 5 h 350"/>
                  <a:gd name="T66" fmla="*/ 20 w 340"/>
                  <a:gd name="T67" fmla="*/ 5 h 350"/>
                  <a:gd name="T68" fmla="*/ 21 w 340"/>
                  <a:gd name="T69" fmla="*/ 6 h 350"/>
                  <a:gd name="T70" fmla="*/ 21 w 340"/>
                  <a:gd name="T71" fmla="*/ 7 h 350"/>
                  <a:gd name="T72" fmla="*/ 21 w 340"/>
                  <a:gd name="T73" fmla="*/ 7 h 3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40"/>
                  <a:gd name="T112" fmla="*/ 0 h 350"/>
                  <a:gd name="T113" fmla="*/ 340 w 340"/>
                  <a:gd name="T114" fmla="*/ 350 h 35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40" h="350">
                    <a:moveTo>
                      <a:pt x="332" y="116"/>
                    </a:moveTo>
                    <a:lnTo>
                      <a:pt x="338" y="133"/>
                    </a:lnTo>
                    <a:lnTo>
                      <a:pt x="340" y="151"/>
                    </a:lnTo>
                    <a:lnTo>
                      <a:pt x="340" y="168"/>
                    </a:lnTo>
                    <a:lnTo>
                      <a:pt x="340" y="185"/>
                    </a:lnTo>
                    <a:lnTo>
                      <a:pt x="336" y="204"/>
                    </a:lnTo>
                    <a:lnTo>
                      <a:pt x="330" y="221"/>
                    </a:lnTo>
                    <a:lnTo>
                      <a:pt x="323" y="236"/>
                    </a:lnTo>
                    <a:lnTo>
                      <a:pt x="313" y="255"/>
                    </a:lnTo>
                    <a:lnTo>
                      <a:pt x="302" y="268"/>
                    </a:lnTo>
                    <a:lnTo>
                      <a:pt x="291" y="286"/>
                    </a:lnTo>
                    <a:lnTo>
                      <a:pt x="277" y="297"/>
                    </a:lnTo>
                    <a:lnTo>
                      <a:pt x="262" y="312"/>
                    </a:lnTo>
                    <a:lnTo>
                      <a:pt x="247" y="324"/>
                    </a:lnTo>
                    <a:lnTo>
                      <a:pt x="230" y="333"/>
                    </a:lnTo>
                    <a:lnTo>
                      <a:pt x="213" y="343"/>
                    </a:lnTo>
                    <a:lnTo>
                      <a:pt x="195" y="350"/>
                    </a:lnTo>
                    <a:lnTo>
                      <a:pt x="194" y="348"/>
                    </a:lnTo>
                    <a:lnTo>
                      <a:pt x="188" y="348"/>
                    </a:lnTo>
                    <a:lnTo>
                      <a:pt x="178" y="348"/>
                    </a:lnTo>
                    <a:lnTo>
                      <a:pt x="167" y="348"/>
                    </a:lnTo>
                    <a:lnTo>
                      <a:pt x="154" y="346"/>
                    </a:lnTo>
                    <a:lnTo>
                      <a:pt x="138" y="344"/>
                    </a:lnTo>
                    <a:lnTo>
                      <a:pt x="121" y="343"/>
                    </a:lnTo>
                    <a:lnTo>
                      <a:pt x="104" y="339"/>
                    </a:lnTo>
                    <a:lnTo>
                      <a:pt x="87" y="333"/>
                    </a:lnTo>
                    <a:lnTo>
                      <a:pt x="70" y="325"/>
                    </a:lnTo>
                    <a:lnTo>
                      <a:pt x="53" y="316"/>
                    </a:lnTo>
                    <a:lnTo>
                      <a:pt x="40" y="305"/>
                    </a:lnTo>
                    <a:lnTo>
                      <a:pt x="24" y="289"/>
                    </a:lnTo>
                    <a:lnTo>
                      <a:pt x="15" y="272"/>
                    </a:lnTo>
                    <a:lnTo>
                      <a:pt x="5" y="253"/>
                    </a:lnTo>
                    <a:lnTo>
                      <a:pt x="2" y="230"/>
                    </a:lnTo>
                    <a:lnTo>
                      <a:pt x="0" y="213"/>
                    </a:lnTo>
                    <a:lnTo>
                      <a:pt x="0" y="196"/>
                    </a:lnTo>
                    <a:lnTo>
                      <a:pt x="2" y="177"/>
                    </a:lnTo>
                    <a:lnTo>
                      <a:pt x="5" y="160"/>
                    </a:lnTo>
                    <a:lnTo>
                      <a:pt x="9" y="141"/>
                    </a:lnTo>
                    <a:lnTo>
                      <a:pt x="15" y="124"/>
                    </a:lnTo>
                    <a:lnTo>
                      <a:pt x="21" y="107"/>
                    </a:lnTo>
                    <a:lnTo>
                      <a:pt x="28" y="92"/>
                    </a:lnTo>
                    <a:lnTo>
                      <a:pt x="34" y="76"/>
                    </a:lnTo>
                    <a:lnTo>
                      <a:pt x="41" y="63"/>
                    </a:lnTo>
                    <a:lnTo>
                      <a:pt x="47" y="50"/>
                    </a:lnTo>
                    <a:lnTo>
                      <a:pt x="55" y="40"/>
                    </a:lnTo>
                    <a:lnTo>
                      <a:pt x="59" y="33"/>
                    </a:lnTo>
                    <a:lnTo>
                      <a:pt x="64" y="27"/>
                    </a:lnTo>
                    <a:lnTo>
                      <a:pt x="66" y="23"/>
                    </a:lnTo>
                    <a:lnTo>
                      <a:pt x="68" y="23"/>
                    </a:lnTo>
                    <a:lnTo>
                      <a:pt x="83" y="14"/>
                    </a:lnTo>
                    <a:lnTo>
                      <a:pt x="100" y="8"/>
                    </a:lnTo>
                    <a:lnTo>
                      <a:pt x="116" y="2"/>
                    </a:lnTo>
                    <a:lnTo>
                      <a:pt x="131" y="0"/>
                    </a:lnTo>
                    <a:lnTo>
                      <a:pt x="148" y="0"/>
                    </a:lnTo>
                    <a:lnTo>
                      <a:pt x="163" y="0"/>
                    </a:lnTo>
                    <a:lnTo>
                      <a:pt x="178" y="2"/>
                    </a:lnTo>
                    <a:lnTo>
                      <a:pt x="195" y="8"/>
                    </a:lnTo>
                    <a:lnTo>
                      <a:pt x="211" y="12"/>
                    </a:lnTo>
                    <a:lnTo>
                      <a:pt x="226" y="18"/>
                    </a:lnTo>
                    <a:lnTo>
                      <a:pt x="241" y="23"/>
                    </a:lnTo>
                    <a:lnTo>
                      <a:pt x="256" y="31"/>
                    </a:lnTo>
                    <a:lnTo>
                      <a:pt x="270" y="38"/>
                    </a:lnTo>
                    <a:lnTo>
                      <a:pt x="285" y="50"/>
                    </a:lnTo>
                    <a:lnTo>
                      <a:pt x="300" y="59"/>
                    </a:lnTo>
                    <a:lnTo>
                      <a:pt x="315" y="71"/>
                    </a:lnTo>
                    <a:lnTo>
                      <a:pt x="315" y="73"/>
                    </a:lnTo>
                    <a:lnTo>
                      <a:pt x="317" y="76"/>
                    </a:lnTo>
                    <a:lnTo>
                      <a:pt x="319" y="84"/>
                    </a:lnTo>
                    <a:lnTo>
                      <a:pt x="323" y="92"/>
                    </a:lnTo>
                    <a:lnTo>
                      <a:pt x="327" y="99"/>
                    </a:lnTo>
                    <a:lnTo>
                      <a:pt x="330" y="109"/>
                    </a:lnTo>
                    <a:lnTo>
                      <a:pt x="330" y="114"/>
                    </a:lnTo>
                    <a:lnTo>
                      <a:pt x="332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9" name="Freeform 109"/>
              <p:cNvSpPr>
                <a:spLocks noChangeAspect="1"/>
              </p:cNvSpPr>
              <p:nvPr/>
            </p:nvSpPr>
            <p:spPr bwMode="auto">
              <a:xfrm>
                <a:off x="4741" y="863"/>
                <a:ext cx="228" cy="214"/>
              </a:xfrm>
              <a:custGeom>
                <a:avLst/>
                <a:gdLst>
                  <a:gd name="T0" fmla="*/ 25 w 456"/>
                  <a:gd name="T1" fmla="*/ 5 h 427"/>
                  <a:gd name="T2" fmla="*/ 23 w 456"/>
                  <a:gd name="T3" fmla="*/ 3 h 427"/>
                  <a:gd name="T4" fmla="*/ 21 w 456"/>
                  <a:gd name="T5" fmla="*/ 2 h 427"/>
                  <a:gd name="T6" fmla="*/ 20 w 456"/>
                  <a:gd name="T7" fmla="*/ 2 h 427"/>
                  <a:gd name="T8" fmla="*/ 18 w 456"/>
                  <a:gd name="T9" fmla="*/ 1 h 427"/>
                  <a:gd name="T10" fmla="*/ 15 w 456"/>
                  <a:gd name="T11" fmla="*/ 1 h 427"/>
                  <a:gd name="T12" fmla="*/ 14 w 456"/>
                  <a:gd name="T13" fmla="*/ 0 h 427"/>
                  <a:gd name="T14" fmla="*/ 12 w 456"/>
                  <a:gd name="T15" fmla="*/ 1 h 427"/>
                  <a:gd name="T16" fmla="*/ 11 w 456"/>
                  <a:gd name="T17" fmla="*/ 1 h 427"/>
                  <a:gd name="T18" fmla="*/ 10 w 456"/>
                  <a:gd name="T19" fmla="*/ 1 h 427"/>
                  <a:gd name="T20" fmla="*/ 9 w 456"/>
                  <a:gd name="T21" fmla="*/ 1 h 427"/>
                  <a:gd name="T22" fmla="*/ 9 w 456"/>
                  <a:gd name="T23" fmla="*/ 2 h 427"/>
                  <a:gd name="T24" fmla="*/ 7 w 456"/>
                  <a:gd name="T25" fmla="*/ 2 h 427"/>
                  <a:gd name="T26" fmla="*/ 7 w 456"/>
                  <a:gd name="T27" fmla="*/ 3 h 427"/>
                  <a:gd name="T28" fmla="*/ 7 w 456"/>
                  <a:gd name="T29" fmla="*/ 3 h 427"/>
                  <a:gd name="T30" fmla="*/ 6 w 456"/>
                  <a:gd name="T31" fmla="*/ 4 h 427"/>
                  <a:gd name="T32" fmla="*/ 4 w 456"/>
                  <a:gd name="T33" fmla="*/ 6 h 427"/>
                  <a:gd name="T34" fmla="*/ 1 w 456"/>
                  <a:gd name="T35" fmla="*/ 10 h 427"/>
                  <a:gd name="T36" fmla="*/ 0 w 456"/>
                  <a:gd name="T37" fmla="*/ 14 h 427"/>
                  <a:gd name="T38" fmla="*/ 2 w 456"/>
                  <a:gd name="T39" fmla="*/ 18 h 427"/>
                  <a:gd name="T40" fmla="*/ 4 w 456"/>
                  <a:gd name="T41" fmla="*/ 22 h 427"/>
                  <a:gd name="T42" fmla="*/ 7 w 456"/>
                  <a:gd name="T43" fmla="*/ 25 h 427"/>
                  <a:gd name="T44" fmla="*/ 12 w 456"/>
                  <a:gd name="T45" fmla="*/ 27 h 427"/>
                  <a:gd name="T46" fmla="*/ 17 w 456"/>
                  <a:gd name="T47" fmla="*/ 27 h 427"/>
                  <a:gd name="T48" fmla="*/ 21 w 456"/>
                  <a:gd name="T49" fmla="*/ 26 h 427"/>
                  <a:gd name="T50" fmla="*/ 24 w 456"/>
                  <a:gd name="T51" fmla="*/ 24 h 427"/>
                  <a:gd name="T52" fmla="*/ 26 w 456"/>
                  <a:gd name="T53" fmla="*/ 21 h 427"/>
                  <a:gd name="T54" fmla="*/ 28 w 456"/>
                  <a:gd name="T55" fmla="*/ 18 h 427"/>
                  <a:gd name="T56" fmla="*/ 29 w 456"/>
                  <a:gd name="T57" fmla="*/ 15 h 427"/>
                  <a:gd name="T58" fmla="*/ 29 w 456"/>
                  <a:gd name="T59" fmla="*/ 12 h 427"/>
                  <a:gd name="T60" fmla="*/ 28 w 456"/>
                  <a:gd name="T61" fmla="*/ 9 h 427"/>
                  <a:gd name="T62" fmla="*/ 27 w 456"/>
                  <a:gd name="T63" fmla="*/ 6 h 427"/>
                  <a:gd name="T64" fmla="*/ 26 w 456"/>
                  <a:gd name="T65" fmla="*/ 5 h 4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56"/>
                  <a:gd name="T100" fmla="*/ 0 h 427"/>
                  <a:gd name="T101" fmla="*/ 456 w 456"/>
                  <a:gd name="T102" fmla="*/ 427 h 4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56" h="427">
                    <a:moveTo>
                      <a:pt x="416" y="79"/>
                    </a:moveTo>
                    <a:lnTo>
                      <a:pt x="399" y="66"/>
                    </a:lnTo>
                    <a:lnTo>
                      <a:pt x="382" y="57"/>
                    </a:lnTo>
                    <a:lnTo>
                      <a:pt x="367" y="45"/>
                    </a:lnTo>
                    <a:lnTo>
                      <a:pt x="351" y="38"/>
                    </a:lnTo>
                    <a:lnTo>
                      <a:pt x="336" y="30"/>
                    </a:lnTo>
                    <a:lnTo>
                      <a:pt x="323" y="22"/>
                    </a:lnTo>
                    <a:lnTo>
                      <a:pt x="310" y="17"/>
                    </a:lnTo>
                    <a:lnTo>
                      <a:pt x="294" y="13"/>
                    </a:lnTo>
                    <a:lnTo>
                      <a:pt x="281" y="7"/>
                    </a:lnTo>
                    <a:lnTo>
                      <a:pt x="266" y="5"/>
                    </a:lnTo>
                    <a:lnTo>
                      <a:pt x="251" y="3"/>
                    </a:lnTo>
                    <a:lnTo>
                      <a:pt x="236" y="1"/>
                    </a:lnTo>
                    <a:lnTo>
                      <a:pt x="220" y="0"/>
                    </a:lnTo>
                    <a:lnTo>
                      <a:pt x="205" y="1"/>
                    </a:lnTo>
                    <a:lnTo>
                      <a:pt x="188" y="1"/>
                    </a:lnTo>
                    <a:lnTo>
                      <a:pt x="171" y="5"/>
                    </a:lnTo>
                    <a:lnTo>
                      <a:pt x="165" y="5"/>
                    </a:lnTo>
                    <a:lnTo>
                      <a:pt x="161" y="5"/>
                    </a:lnTo>
                    <a:lnTo>
                      <a:pt x="156" y="7"/>
                    </a:lnTo>
                    <a:lnTo>
                      <a:pt x="150" y="11"/>
                    </a:lnTo>
                    <a:lnTo>
                      <a:pt x="144" y="13"/>
                    </a:lnTo>
                    <a:lnTo>
                      <a:pt x="139" y="17"/>
                    </a:lnTo>
                    <a:lnTo>
                      <a:pt x="133" y="20"/>
                    </a:lnTo>
                    <a:lnTo>
                      <a:pt x="129" y="24"/>
                    </a:lnTo>
                    <a:lnTo>
                      <a:pt x="123" y="26"/>
                    </a:lnTo>
                    <a:lnTo>
                      <a:pt x="118" y="32"/>
                    </a:lnTo>
                    <a:lnTo>
                      <a:pt x="112" y="36"/>
                    </a:lnTo>
                    <a:lnTo>
                      <a:pt x="106" y="39"/>
                    </a:lnTo>
                    <a:lnTo>
                      <a:pt x="102" y="43"/>
                    </a:lnTo>
                    <a:lnTo>
                      <a:pt x="97" y="47"/>
                    </a:lnTo>
                    <a:lnTo>
                      <a:pt x="93" y="51"/>
                    </a:lnTo>
                    <a:lnTo>
                      <a:pt x="87" y="57"/>
                    </a:lnTo>
                    <a:lnTo>
                      <a:pt x="53" y="85"/>
                    </a:lnTo>
                    <a:lnTo>
                      <a:pt x="28" y="115"/>
                    </a:lnTo>
                    <a:lnTo>
                      <a:pt x="13" y="150"/>
                    </a:lnTo>
                    <a:lnTo>
                      <a:pt x="4" y="186"/>
                    </a:lnTo>
                    <a:lnTo>
                      <a:pt x="0" y="220"/>
                    </a:lnTo>
                    <a:lnTo>
                      <a:pt x="6" y="254"/>
                    </a:lnTo>
                    <a:lnTo>
                      <a:pt x="17" y="288"/>
                    </a:lnTo>
                    <a:lnTo>
                      <a:pt x="34" y="321"/>
                    </a:lnTo>
                    <a:lnTo>
                      <a:pt x="55" y="347"/>
                    </a:lnTo>
                    <a:lnTo>
                      <a:pt x="83" y="374"/>
                    </a:lnTo>
                    <a:lnTo>
                      <a:pt x="114" y="395"/>
                    </a:lnTo>
                    <a:lnTo>
                      <a:pt x="148" y="412"/>
                    </a:lnTo>
                    <a:lnTo>
                      <a:pt x="184" y="423"/>
                    </a:lnTo>
                    <a:lnTo>
                      <a:pt x="226" y="427"/>
                    </a:lnTo>
                    <a:lnTo>
                      <a:pt x="270" y="425"/>
                    </a:lnTo>
                    <a:lnTo>
                      <a:pt x="313" y="416"/>
                    </a:lnTo>
                    <a:lnTo>
                      <a:pt x="336" y="404"/>
                    </a:lnTo>
                    <a:lnTo>
                      <a:pt x="357" y="393"/>
                    </a:lnTo>
                    <a:lnTo>
                      <a:pt x="376" y="374"/>
                    </a:lnTo>
                    <a:lnTo>
                      <a:pt x="395" y="355"/>
                    </a:lnTo>
                    <a:lnTo>
                      <a:pt x="410" y="334"/>
                    </a:lnTo>
                    <a:lnTo>
                      <a:pt x="424" y="309"/>
                    </a:lnTo>
                    <a:lnTo>
                      <a:pt x="435" y="285"/>
                    </a:lnTo>
                    <a:lnTo>
                      <a:pt x="447" y="258"/>
                    </a:lnTo>
                    <a:lnTo>
                      <a:pt x="452" y="231"/>
                    </a:lnTo>
                    <a:lnTo>
                      <a:pt x="456" y="205"/>
                    </a:lnTo>
                    <a:lnTo>
                      <a:pt x="456" y="178"/>
                    </a:lnTo>
                    <a:lnTo>
                      <a:pt x="456" y="155"/>
                    </a:lnTo>
                    <a:lnTo>
                      <a:pt x="448" y="131"/>
                    </a:lnTo>
                    <a:lnTo>
                      <a:pt x="441" y="110"/>
                    </a:lnTo>
                    <a:lnTo>
                      <a:pt x="429" y="93"/>
                    </a:lnTo>
                    <a:lnTo>
                      <a:pt x="416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0" name="Freeform 110"/>
              <p:cNvSpPr>
                <a:spLocks noChangeAspect="1"/>
              </p:cNvSpPr>
              <p:nvPr/>
            </p:nvSpPr>
            <p:spPr bwMode="auto">
              <a:xfrm>
                <a:off x="4734" y="852"/>
                <a:ext cx="235" cy="63"/>
              </a:xfrm>
              <a:custGeom>
                <a:avLst/>
                <a:gdLst>
                  <a:gd name="T0" fmla="*/ 0 w 469"/>
                  <a:gd name="T1" fmla="*/ 5 h 125"/>
                  <a:gd name="T2" fmla="*/ 2 w 469"/>
                  <a:gd name="T3" fmla="*/ 6 h 125"/>
                  <a:gd name="T4" fmla="*/ 3 w 469"/>
                  <a:gd name="T5" fmla="*/ 7 h 125"/>
                  <a:gd name="T6" fmla="*/ 5 w 469"/>
                  <a:gd name="T7" fmla="*/ 7 h 125"/>
                  <a:gd name="T8" fmla="*/ 7 w 469"/>
                  <a:gd name="T9" fmla="*/ 8 h 125"/>
                  <a:gd name="T10" fmla="*/ 9 w 469"/>
                  <a:gd name="T11" fmla="*/ 8 h 125"/>
                  <a:gd name="T12" fmla="*/ 11 w 469"/>
                  <a:gd name="T13" fmla="*/ 8 h 125"/>
                  <a:gd name="T14" fmla="*/ 13 w 469"/>
                  <a:gd name="T15" fmla="*/ 8 h 125"/>
                  <a:gd name="T16" fmla="*/ 16 w 469"/>
                  <a:gd name="T17" fmla="*/ 8 h 125"/>
                  <a:gd name="T18" fmla="*/ 18 w 469"/>
                  <a:gd name="T19" fmla="*/ 8 h 125"/>
                  <a:gd name="T20" fmla="*/ 20 w 469"/>
                  <a:gd name="T21" fmla="*/ 8 h 125"/>
                  <a:gd name="T22" fmla="*/ 22 w 469"/>
                  <a:gd name="T23" fmla="*/ 8 h 125"/>
                  <a:gd name="T24" fmla="*/ 24 w 469"/>
                  <a:gd name="T25" fmla="*/ 8 h 125"/>
                  <a:gd name="T26" fmla="*/ 26 w 469"/>
                  <a:gd name="T27" fmla="*/ 7 h 125"/>
                  <a:gd name="T28" fmla="*/ 27 w 469"/>
                  <a:gd name="T29" fmla="*/ 7 h 125"/>
                  <a:gd name="T30" fmla="*/ 28 w 469"/>
                  <a:gd name="T31" fmla="*/ 7 h 125"/>
                  <a:gd name="T32" fmla="*/ 29 w 469"/>
                  <a:gd name="T33" fmla="*/ 7 h 125"/>
                  <a:gd name="T34" fmla="*/ 30 w 469"/>
                  <a:gd name="T35" fmla="*/ 7 h 125"/>
                  <a:gd name="T36" fmla="*/ 30 w 469"/>
                  <a:gd name="T37" fmla="*/ 7 h 125"/>
                  <a:gd name="T38" fmla="*/ 30 w 469"/>
                  <a:gd name="T39" fmla="*/ 7 h 125"/>
                  <a:gd name="T40" fmla="*/ 29 w 469"/>
                  <a:gd name="T41" fmla="*/ 6 h 125"/>
                  <a:gd name="T42" fmla="*/ 29 w 469"/>
                  <a:gd name="T43" fmla="*/ 6 h 125"/>
                  <a:gd name="T44" fmla="*/ 28 w 469"/>
                  <a:gd name="T45" fmla="*/ 5 h 125"/>
                  <a:gd name="T46" fmla="*/ 27 w 469"/>
                  <a:gd name="T47" fmla="*/ 5 h 125"/>
                  <a:gd name="T48" fmla="*/ 26 w 469"/>
                  <a:gd name="T49" fmla="*/ 4 h 125"/>
                  <a:gd name="T50" fmla="*/ 25 w 469"/>
                  <a:gd name="T51" fmla="*/ 3 h 125"/>
                  <a:gd name="T52" fmla="*/ 24 w 469"/>
                  <a:gd name="T53" fmla="*/ 3 h 125"/>
                  <a:gd name="T54" fmla="*/ 23 w 469"/>
                  <a:gd name="T55" fmla="*/ 2 h 125"/>
                  <a:gd name="T56" fmla="*/ 21 w 469"/>
                  <a:gd name="T57" fmla="*/ 2 h 125"/>
                  <a:gd name="T58" fmla="*/ 20 w 469"/>
                  <a:gd name="T59" fmla="*/ 1 h 125"/>
                  <a:gd name="T60" fmla="*/ 19 w 469"/>
                  <a:gd name="T61" fmla="*/ 1 h 125"/>
                  <a:gd name="T62" fmla="*/ 17 w 469"/>
                  <a:gd name="T63" fmla="*/ 1 h 125"/>
                  <a:gd name="T64" fmla="*/ 16 w 469"/>
                  <a:gd name="T65" fmla="*/ 0 h 125"/>
                  <a:gd name="T66" fmla="*/ 15 w 469"/>
                  <a:gd name="T67" fmla="*/ 0 h 125"/>
                  <a:gd name="T68" fmla="*/ 14 w 469"/>
                  <a:gd name="T69" fmla="*/ 1 h 125"/>
                  <a:gd name="T70" fmla="*/ 12 w 469"/>
                  <a:gd name="T71" fmla="*/ 1 h 125"/>
                  <a:gd name="T72" fmla="*/ 11 w 469"/>
                  <a:gd name="T73" fmla="*/ 1 h 125"/>
                  <a:gd name="T74" fmla="*/ 10 w 469"/>
                  <a:gd name="T75" fmla="*/ 1 h 125"/>
                  <a:gd name="T76" fmla="*/ 8 w 469"/>
                  <a:gd name="T77" fmla="*/ 2 h 125"/>
                  <a:gd name="T78" fmla="*/ 7 w 469"/>
                  <a:gd name="T79" fmla="*/ 2 h 125"/>
                  <a:gd name="T80" fmla="*/ 6 w 469"/>
                  <a:gd name="T81" fmla="*/ 3 h 125"/>
                  <a:gd name="T82" fmla="*/ 5 w 469"/>
                  <a:gd name="T83" fmla="*/ 3 h 125"/>
                  <a:gd name="T84" fmla="*/ 4 w 469"/>
                  <a:gd name="T85" fmla="*/ 3 h 125"/>
                  <a:gd name="T86" fmla="*/ 3 w 469"/>
                  <a:gd name="T87" fmla="*/ 4 h 125"/>
                  <a:gd name="T88" fmla="*/ 2 w 469"/>
                  <a:gd name="T89" fmla="*/ 4 h 125"/>
                  <a:gd name="T90" fmla="*/ 1 w 469"/>
                  <a:gd name="T91" fmla="*/ 4 h 125"/>
                  <a:gd name="T92" fmla="*/ 1 w 469"/>
                  <a:gd name="T93" fmla="*/ 5 h 125"/>
                  <a:gd name="T94" fmla="*/ 1 w 469"/>
                  <a:gd name="T95" fmla="*/ 5 h 125"/>
                  <a:gd name="T96" fmla="*/ 0 w 469"/>
                  <a:gd name="T97" fmla="*/ 5 h 125"/>
                  <a:gd name="T98" fmla="*/ 0 w 469"/>
                  <a:gd name="T99" fmla="*/ 5 h 12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69"/>
                  <a:gd name="T151" fmla="*/ 0 h 125"/>
                  <a:gd name="T152" fmla="*/ 469 w 469"/>
                  <a:gd name="T153" fmla="*/ 125 h 12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69" h="125">
                    <a:moveTo>
                      <a:pt x="0" y="72"/>
                    </a:moveTo>
                    <a:lnTo>
                      <a:pt x="19" y="87"/>
                    </a:lnTo>
                    <a:lnTo>
                      <a:pt x="41" y="100"/>
                    </a:lnTo>
                    <a:lnTo>
                      <a:pt x="68" y="110"/>
                    </a:lnTo>
                    <a:lnTo>
                      <a:pt x="100" y="118"/>
                    </a:lnTo>
                    <a:lnTo>
                      <a:pt x="133" y="121"/>
                    </a:lnTo>
                    <a:lnTo>
                      <a:pt x="169" y="123"/>
                    </a:lnTo>
                    <a:lnTo>
                      <a:pt x="205" y="125"/>
                    </a:lnTo>
                    <a:lnTo>
                      <a:pt x="243" y="125"/>
                    </a:lnTo>
                    <a:lnTo>
                      <a:pt x="277" y="121"/>
                    </a:lnTo>
                    <a:lnTo>
                      <a:pt x="313" y="119"/>
                    </a:lnTo>
                    <a:lnTo>
                      <a:pt x="345" y="118"/>
                    </a:lnTo>
                    <a:lnTo>
                      <a:pt x="376" y="114"/>
                    </a:lnTo>
                    <a:lnTo>
                      <a:pt x="403" y="110"/>
                    </a:lnTo>
                    <a:lnTo>
                      <a:pt x="427" y="108"/>
                    </a:lnTo>
                    <a:lnTo>
                      <a:pt x="444" y="108"/>
                    </a:lnTo>
                    <a:lnTo>
                      <a:pt x="458" y="108"/>
                    </a:lnTo>
                    <a:lnTo>
                      <a:pt x="465" y="106"/>
                    </a:lnTo>
                    <a:lnTo>
                      <a:pt x="469" y="104"/>
                    </a:lnTo>
                    <a:lnTo>
                      <a:pt x="467" y="99"/>
                    </a:lnTo>
                    <a:lnTo>
                      <a:pt x="463" y="93"/>
                    </a:lnTo>
                    <a:lnTo>
                      <a:pt x="454" y="85"/>
                    </a:lnTo>
                    <a:lnTo>
                      <a:pt x="444" y="78"/>
                    </a:lnTo>
                    <a:lnTo>
                      <a:pt x="431" y="68"/>
                    </a:lnTo>
                    <a:lnTo>
                      <a:pt x="414" y="59"/>
                    </a:lnTo>
                    <a:lnTo>
                      <a:pt x="397" y="47"/>
                    </a:lnTo>
                    <a:lnTo>
                      <a:pt x="378" y="38"/>
                    </a:lnTo>
                    <a:lnTo>
                      <a:pt x="357" y="28"/>
                    </a:lnTo>
                    <a:lnTo>
                      <a:pt x="336" y="21"/>
                    </a:lnTo>
                    <a:lnTo>
                      <a:pt x="313" y="13"/>
                    </a:lnTo>
                    <a:lnTo>
                      <a:pt x="292" y="7"/>
                    </a:lnTo>
                    <a:lnTo>
                      <a:pt x="271" y="2"/>
                    </a:lnTo>
                    <a:lnTo>
                      <a:pt x="252" y="0"/>
                    </a:lnTo>
                    <a:lnTo>
                      <a:pt x="231" y="0"/>
                    </a:lnTo>
                    <a:lnTo>
                      <a:pt x="211" y="2"/>
                    </a:lnTo>
                    <a:lnTo>
                      <a:pt x="190" y="3"/>
                    </a:lnTo>
                    <a:lnTo>
                      <a:pt x="169" y="9"/>
                    </a:lnTo>
                    <a:lnTo>
                      <a:pt x="146" y="13"/>
                    </a:lnTo>
                    <a:lnTo>
                      <a:pt x="127" y="21"/>
                    </a:lnTo>
                    <a:lnTo>
                      <a:pt x="106" y="26"/>
                    </a:lnTo>
                    <a:lnTo>
                      <a:pt x="87" y="34"/>
                    </a:lnTo>
                    <a:lnTo>
                      <a:pt x="68" y="40"/>
                    </a:lnTo>
                    <a:lnTo>
                      <a:pt x="51" y="47"/>
                    </a:lnTo>
                    <a:lnTo>
                      <a:pt x="38" y="53"/>
                    </a:lnTo>
                    <a:lnTo>
                      <a:pt x="24" y="59"/>
                    </a:lnTo>
                    <a:lnTo>
                      <a:pt x="15" y="64"/>
                    </a:lnTo>
                    <a:lnTo>
                      <a:pt x="7" y="68"/>
                    </a:lnTo>
                    <a:lnTo>
                      <a:pt x="1" y="7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1" name="Freeform 111"/>
              <p:cNvSpPr>
                <a:spLocks noChangeAspect="1"/>
              </p:cNvSpPr>
              <p:nvPr/>
            </p:nvSpPr>
            <p:spPr bwMode="auto">
              <a:xfrm>
                <a:off x="4813" y="2109"/>
                <a:ext cx="177" cy="82"/>
              </a:xfrm>
              <a:custGeom>
                <a:avLst/>
                <a:gdLst>
                  <a:gd name="T0" fmla="*/ 15 w 354"/>
                  <a:gd name="T1" fmla="*/ 0 h 164"/>
                  <a:gd name="T2" fmla="*/ 17 w 354"/>
                  <a:gd name="T3" fmla="*/ 0 h 164"/>
                  <a:gd name="T4" fmla="*/ 19 w 354"/>
                  <a:gd name="T5" fmla="*/ 1 h 164"/>
                  <a:gd name="T6" fmla="*/ 20 w 354"/>
                  <a:gd name="T7" fmla="*/ 1 h 164"/>
                  <a:gd name="T8" fmla="*/ 21 w 354"/>
                  <a:gd name="T9" fmla="*/ 1 h 164"/>
                  <a:gd name="T10" fmla="*/ 22 w 354"/>
                  <a:gd name="T11" fmla="*/ 3 h 164"/>
                  <a:gd name="T12" fmla="*/ 22 w 354"/>
                  <a:gd name="T13" fmla="*/ 3 h 164"/>
                  <a:gd name="T14" fmla="*/ 22 w 354"/>
                  <a:gd name="T15" fmla="*/ 5 h 164"/>
                  <a:gd name="T16" fmla="*/ 21 w 354"/>
                  <a:gd name="T17" fmla="*/ 7 h 164"/>
                  <a:gd name="T18" fmla="*/ 20 w 354"/>
                  <a:gd name="T19" fmla="*/ 9 h 164"/>
                  <a:gd name="T20" fmla="*/ 18 w 354"/>
                  <a:gd name="T21" fmla="*/ 10 h 164"/>
                  <a:gd name="T22" fmla="*/ 15 w 354"/>
                  <a:gd name="T23" fmla="*/ 10 h 164"/>
                  <a:gd name="T24" fmla="*/ 13 w 354"/>
                  <a:gd name="T25" fmla="*/ 10 h 164"/>
                  <a:gd name="T26" fmla="*/ 11 w 354"/>
                  <a:gd name="T27" fmla="*/ 10 h 164"/>
                  <a:gd name="T28" fmla="*/ 10 w 354"/>
                  <a:gd name="T29" fmla="*/ 10 h 164"/>
                  <a:gd name="T30" fmla="*/ 7 w 354"/>
                  <a:gd name="T31" fmla="*/ 10 h 164"/>
                  <a:gd name="T32" fmla="*/ 6 w 354"/>
                  <a:gd name="T33" fmla="*/ 10 h 164"/>
                  <a:gd name="T34" fmla="*/ 5 w 354"/>
                  <a:gd name="T35" fmla="*/ 10 h 164"/>
                  <a:gd name="T36" fmla="*/ 3 w 354"/>
                  <a:gd name="T37" fmla="*/ 10 h 164"/>
                  <a:gd name="T38" fmla="*/ 3 w 354"/>
                  <a:gd name="T39" fmla="*/ 10 h 164"/>
                  <a:gd name="T40" fmla="*/ 1 w 354"/>
                  <a:gd name="T41" fmla="*/ 9 h 164"/>
                  <a:gd name="T42" fmla="*/ 1 w 354"/>
                  <a:gd name="T43" fmla="*/ 7 h 164"/>
                  <a:gd name="T44" fmla="*/ 1 w 354"/>
                  <a:gd name="T45" fmla="*/ 6 h 164"/>
                  <a:gd name="T46" fmla="*/ 0 w 354"/>
                  <a:gd name="T47" fmla="*/ 5 h 164"/>
                  <a:gd name="T48" fmla="*/ 1 w 354"/>
                  <a:gd name="T49" fmla="*/ 5 h 164"/>
                  <a:gd name="T50" fmla="*/ 1 w 354"/>
                  <a:gd name="T51" fmla="*/ 5 h 164"/>
                  <a:gd name="T52" fmla="*/ 3 w 354"/>
                  <a:gd name="T53" fmla="*/ 5 h 164"/>
                  <a:gd name="T54" fmla="*/ 3 w 354"/>
                  <a:gd name="T55" fmla="*/ 7 h 164"/>
                  <a:gd name="T56" fmla="*/ 6 w 354"/>
                  <a:gd name="T57" fmla="*/ 9 h 164"/>
                  <a:gd name="T58" fmla="*/ 9 w 354"/>
                  <a:gd name="T59" fmla="*/ 9 h 164"/>
                  <a:gd name="T60" fmla="*/ 11 w 354"/>
                  <a:gd name="T61" fmla="*/ 7 h 164"/>
                  <a:gd name="T62" fmla="*/ 12 w 354"/>
                  <a:gd name="T63" fmla="*/ 5 h 164"/>
                  <a:gd name="T64" fmla="*/ 14 w 354"/>
                  <a:gd name="T65" fmla="*/ 5 h 164"/>
                  <a:gd name="T66" fmla="*/ 15 w 354"/>
                  <a:gd name="T67" fmla="*/ 1 h 164"/>
                  <a:gd name="T68" fmla="*/ 15 w 354"/>
                  <a:gd name="T69" fmla="*/ 1 h 164"/>
                  <a:gd name="T70" fmla="*/ 15 w 354"/>
                  <a:gd name="T71" fmla="*/ 0 h 16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4"/>
                  <a:gd name="T109" fmla="*/ 0 h 164"/>
                  <a:gd name="T110" fmla="*/ 354 w 354"/>
                  <a:gd name="T111" fmla="*/ 164 h 16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4" h="164">
                    <a:moveTo>
                      <a:pt x="242" y="0"/>
                    </a:moveTo>
                    <a:lnTo>
                      <a:pt x="249" y="0"/>
                    </a:lnTo>
                    <a:lnTo>
                      <a:pt x="261" y="0"/>
                    </a:lnTo>
                    <a:lnTo>
                      <a:pt x="270" y="0"/>
                    </a:lnTo>
                    <a:lnTo>
                      <a:pt x="284" y="0"/>
                    </a:lnTo>
                    <a:lnTo>
                      <a:pt x="295" y="2"/>
                    </a:lnTo>
                    <a:lnTo>
                      <a:pt x="304" y="4"/>
                    </a:lnTo>
                    <a:lnTo>
                      <a:pt x="316" y="6"/>
                    </a:lnTo>
                    <a:lnTo>
                      <a:pt x="327" y="12"/>
                    </a:lnTo>
                    <a:lnTo>
                      <a:pt x="335" y="16"/>
                    </a:lnTo>
                    <a:lnTo>
                      <a:pt x="342" y="23"/>
                    </a:lnTo>
                    <a:lnTo>
                      <a:pt x="348" y="33"/>
                    </a:lnTo>
                    <a:lnTo>
                      <a:pt x="354" y="44"/>
                    </a:lnTo>
                    <a:lnTo>
                      <a:pt x="354" y="56"/>
                    </a:lnTo>
                    <a:lnTo>
                      <a:pt x="352" y="71"/>
                    </a:lnTo>
                    <a:lnTo>
                      <a:pt x="346" y="88"/>
                    </a:lnTo>
                    <a:lnTo>
                      <a:pt x="341" y="109"/>
                    </a:lnTo>
                    <a:lnTo>
                      <a:pt x="333" y="118"/>
                    </a:lnTo>
                    <a:lnTo>
                      <a:pt x="325" y="126"/>
                    </a:lnTo>
                    <a:lnTo>
                      <a:pt x="314" y="133"/>
                    </a:lnTo>
                    <a:lnTo>
                      <a:pt x="301" y="141"/>
                    </a:lnTo>
                    <a:lnTo>
                      <a:pt x="285" y="147"/>
                    </a:lnTo>
                    <a:lnTo>
                      <a:pt x="270" y="152"/>
                    </a:lnTo>
                    <a:lnTo>
                      <a:pt x="253" y="154"/>
                    </a:lnTo>
                    <a:lnTo>
                      <a:pt x="236" y="160"/>
                    </a:lnTo>
                    <a:lnTo>
                      <a:pt x="217" y="162"/>
                    </a:lnTo>
                    <a:lnTo>
                      <a:pt x="200" y="164"/>
                    </a:lnTo>
                    <a:lnTo>
                      <a:pt x="181" y="164"/>
                    </a:lnTo>
                    <a:lnTo>
                      <a:pt x="166" y="164"/>
                    </a:lnTo>
                    <a:lnTo>
                      <a:pt x="147" y="164"/>
                    </a:lnTo>
                    <a:lnTo>
                      <a:pt x="133" y="164"/>
                    </a:lnTo>
                    <a:lnTo>
                      <a:pt x="118" y="164"/>
                    </a:lnTo>
                    <a:lnTo>
                      <a:pt x="109" y="162"/>
                    </a:lnTo>
                    <a:lnTo>
                      <a:pt x="97" y="162"/>
                    </a:lnTo>
                    <a:lnTo>
                      <a:pt x="88" y="160"/>
                    </a:lnTo>
                    <a:lnTo>
                      <a:pt x="78" y="158"/>
                    </a:lnTo>
                    <a:lnTo>
                      <a:pt x="69" y="156"/>
                    </a:lnTo>
                    <a:lnTo>
                      <a:pt x="57" y="152"/>
                    </a:lnTo>
                    <a:lnTo>
                      <a:pt x="50" y="149"/>
                    </a:lnTo>
                    <a:lnTo>
                      <a:pt x="40" y="145"/>
                    </a:lnTo>
                    <a:lnTo>
                      <a:pt x="33" y="141"/>
                    </a:lnTo>
                    <a:lnTo>
                      <a:pt x="23" y="133"/>
                    </a:lnTo>
                    <a:lnTo>
                      <a:pt x="17" y="128"/>
                    </a:lnTo>
                    <a:lnTo>
                      <a:pt x="10" y="120"/>
                    </a:lnTo>
                    <a:lnTo>
                      <a:pt x="6" y="114"/>
                    </a:lnTo>
                    <a:lnTo>
                      <a:pt x="2" y="105"/>
                    </a:lnTo>
                    <a:lnTo>
                      <a:pt x="0" y="95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6" y="75"/>
                    </a:lnTo>
                    <a:lnTo>
                      <a:pt x="12" y="75"/>
                    </a:lnTo>
                    <a:lnTo>
                      <a:pt x="19" y="75"/>
                    </a:lnTo>
                    <a:lnTo>
                      <a:pt x="27" y="75"/>
                    </a:lnTo>
                    <a:lnTo>
                      <a:pt x="35" y="94"/>
                    </a:lnTo>
                    <a:lnTo>
                      <a:pt x="48" y="107"/>
                    </a:lnTo>
                    <a:lnTo>
                      <a:pt x="63" y="118"/>
                    </a:lnTo>
                    <a:lnTo>
                      <a:pt x="80" y="126"/>
                    </a:lnTo>
                    <a:lnTo>
                      <a:pt x="97" y="130"/>
                    </a:lnTo>
                    <a:lnTo>
                      <a:pt x="118" y="132"/>
                    </a:lnTo>
                    <a:lnTo>
                      <a:pt x="137" y="130"/>
                    </a:lnTo>
                    <a:lnTo>
                      <a:pt x="156" y="126"/>
                    </a:lnTo>
                    <a:lnTo>
                      <a:pt x="175" y="118"/>
                    </a:lnTo>
                    <a:lnTo>
                      <a:pt x="192" y="109"/>
                    </a:lnTo>
                    <a:lnTo>
                      <a:pt x="207" y="95"/>
                    </a:lnTo>
                    <a:lnTo>
                      <a:pt x="221" y="84"/>
                    </a:lnTo>
                    <a:lnTo>
                      <a:pt x="230" y="67"/>
                    </a:lnTo>
                    <a:lnTo>
                      <a:pt x="238" y="50"/>
                    </a:lnTo>
                    <a:lnTo>
                      <a:pt x="240" y="31"/>
                    </a:lnTo>
                    <a:lnTo>
                      <a:pt x="238" y="10"/>
                    </a:lnTo>
                    <a:lnTo>
                      <a:pt x="240" y="4"/>
                    </a:lnTo>
                    <a:lnTo>
                      <a:pt x="2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2" name="Freeform 112"/>
              <p:cNvSpPr>
                <a:spLocks noChangeAspect="1"/>
              </p:cNvSpPr>
              <p:nvPr/>
            </p:nvSpPr>
            <p:spPr bwMode="auto">
              <a:xfrm>
                <a:off x="4447" y="610"/>
                <a:ext cx="218" cy="162"/>
              </a:xfrm>
              <a:custGeom>
                <a:avLst/>
                <a:gdLst>
                  <a:gd name="T0" fmla="*/ 9 w 436"/>
                  <a:gd name="T1" fmla="*/ 1 h 323"/>
                  <a:gd name="T2" fmla="*/ 11 w 436"/>
                  <a:gd name="T3" fmla="*/ 1 h 323"/>
                  <a:gd name="T4" fmla="*/ 13 w 436"/>
                  <a:gd name="T5" fmla="*/ 1 h 323"/>
                  <a:gd name="T6" fmla="*/ 14 w 436"/>
                  <a:gd name="T7" fmla="*/ 1 h 323"/>
                  <a:gd name="T8" fmla="*/ 17 w 436"/>
                  <a:gd name="T9" fmla="*/ 2 h 323"/>
                  <a:gd name="T10" fmla="*/ 18 w 436"/>
                  <a:gd name="T11" fmla="*/ 3 h 323"/>
                  <a:gd name="T12" fmla="*/ 19 w 436"/>
                  <a:gd name="T13" fmla="*/ 6 h 323"/>
                  <a:gd name="T14" fmla="*/ 20 w 436"/>
                  <a:gd name="T15" fmla="*/ 9 h 323"/>
                  <a:gd name="T16" fmla="*/ 23 w 436"/>
                  <a:gd name="T17" fmla="*/ 12 h 323"/>
                  <a:gd name="T18" fmla="*/ 26 w 436"/>
                  <a:gd name="T19" fmla="*/ 15 h 323"/>
                  <a:gd name="T20" fmla="*/ 27 w 436"/>
                  <a:gd name="T21" fmla="*/ 17 h 323"/>
                  <a:gd name="T22" fmla="*/ 27 w 436"/>
                  <a:gd name="T23" fmla="*/ 19 h 323"/>
                  <a:gd name="T24" fmla="*/ 26 w 436"/>
                  <a:gd name="T25" fmla="*/ 20 h 323"/>
                  <a:gd name="T26" fmla="*/ 24 w 436"/>
                  <a:gd name="T27" fmla="*/ 21 h 323"/>
                  <a:gd name="T28" fmla="*/ 21 w 436"/>
                  <a:gd name="T29" fmla="*/ 20 h 323"/>
                  <a:gd name="T30" fmla="*/ 19 w 436"/>
                  <a:gd name="T31" fmla="*/ 18 h 323"/>
                  <a:gd name="T32" fmla="*/ 18 w 436"/>
                  <a:gd name="T33" fmla="*/ 15 h 323"/>
                  <a:gd name="T34" fmla="*/ 15 w 436"/>
                  <a:gd name="T35" fmla="*/ 13 h 323"/>
                  <a:gd name="T36" fmla="*/ 13 w 436"/>
                  <a:gd name="T37" fmla="*/ 11 h 323"/>
                  <a:gd name="T38" fmla="*/ 10 w 436"/>
                  <a:gd name="T39" fmla="*/ 10 h 323"/>
                  <a:gd name="T40" fmla="*/ 7 w 436"/>
                  <a:gd name="T41" fmla="*/ 10 h 323"/>
                  <a:gd name="T42" fmla="*/ 5 w 436"/>
                  <a:gd name="T43" fmla="*/ 9 h 323"/>
                  <a:gd name="T44" fmla="*/ 2 w 436"/>
                  <a:gd name="T45" fmla="*/ 7 h 323"/>
                  <a:gd name="T46" fmla="*/ 1 w 436"/>
                  <a:gd name="T47" fmla="*/ 5 h 323"/>
                  <a:gd name="T48" fmla="*/ 1 w 436"/>
                  <a:gd name="T49" fmla="*/ 3 h 323"/>
                  <a:gd name="T50" fmla="*/ 1 w 436"/>
                  <a:gd name="T51" fmla="*/ 3 h 323"/>
                  <a:gd name="T52" fmla="*/ 2 w 436"/>
                  <a:gd name="T53" fmla="*/ 2 h 323"/>
                  <a:gd name="T54" fmla="*/ 3 w 436"/>
                  <a:gd name="T55" fmla="*/ 2 h 323"/>
                  <a:gd name="T56" fmla="*/ 3 w 436"/>
                  <a:gd name="T57" fmla="*/ 1 h 323"/>
                  <a:gd name="T58" fmla="*/ 5 w 436"/>
                  <a:gd name="T59" fmla="*/ 1 h 323"/>
                  <a:gd name="T60" fmla="*/ 6 w 436"/>
                  <a:gd name="T61" fmla="*/ 1 h 323"/>
                  <a:gd name="T62" fmla="*/ 7 w 436"/>
                  <a:gd name="T63" fmla="*/ 0 h 323"/>
                  <a:gd name="T64" fmla="*/ 7 w 436"/>
                  <a:gd name="T65" fmla="*/ 1 h 32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36"/>
                  <a:gd name="T100" fmla="*/ 0 h 323"/>
                  <a:gd name="T101" fmla="*/ 436 w 436"/>
                  <a:gd name="T102" fmla="*/ 323 h 32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36" h="323">
                    <a:moveTo>
                      <a:pt x="107" y="2"/>
                    </a:moveTo>
                    <a:lnTo>
                      <a:pt x="132" y="2"/>
                    </a:lnTo>
                    <a:lnTo>
                      <a:pt x="153" y="4"/>
                    </a:lnTo>
                    <a:lnTo>
                      <a:pt x="172" y="4"/>
                    </a:lnTo>
                    <a:lnTo>
                      <a:pt x="191" y="4"/>
                    </a:lnTo>
                    <a:lnTo>
                      <a:pt x="208" y="6"/>
                    </a:lnTo>
                    <a:lnTo>
                      <a:pt x="223" y="9"/>
                    </a:lnTo>
                    <a:lnTo>
                      <a:pt x="238" y="13"/>
                    </a:lnTo>
                    <a:lnTo>
                      <a:pt x="251" y="19"/>
                    </a:lnTo>
                    <a:lnTo>
                      <a:pt x="261" y="25"/>
                    </a:lnTo>
                    <a:lnTo>
                      <a:pt x="270" y="36"/>
                    </a:lnTo>
                    <a:lnTo>
                      <a:pt x="280" y="47"/>
                    </a:lnTo>
                    <a:lnTo>
                      <a:pt x="289" y="63"/>
                    </a:lnTo>
                    <a:lnTo>
                      <a:pt x="297" y="82"/>
                    </a:lnTo>
                    <a:lnTo>
                      <a:pt x="305" y="104"/>
                    </a:lnTo>
                    <a:lnTo>
                      <a:pt x="312" y="133"/>
                    </a:lnTo>
                    <a:lnTo>
                      <a:pt x="320" y="165"/>
                    </a:lnTo>
                    <a:lnTo>
                      <a:pt x="360" y="186"/>
                    </a:lnTo>
                    <a:lnTo>
                      <a:pt x="392" y="207"/>
                    </a:lnTo>
                    <a:lnTo>
                      <a:pt x="415" y="226"/>
                    </a:lnTo>
                    <a:lnTo>
                      <a:pt x="430" y="247"/>
                    </a:lnTo>
                    <a:lnTo>
                      <a:pt x="436" y="264"/>
                    </a:lnTo>
                    <a:lnTo>
                      <a:pt x="436" y="281"/>
                    </a:lnTo>
                    <a:lnTo>
                      <a:pt x="428" y="295"/>
                    </a:lnTo>
                    <a:lnTo>
                      <a:pt x="419" y="308"/>
                    </a:lnTo>
                    <a:lnTo>
                      <a:pt x="405" y="315"/>
                    </a:lnTo>
                    <a:lnTo>
                      <a:pt x="388" y="321"/>
                    </a:lnTo>
                    <a:lnTo>
                      <a:pt x="369" y="323"/>
                    </a:lnTo>
                    <a:lnTo>
                      <a:pt x="350" y="319"/>
                    </a:lnTo>
                    <a:lnTo>
                      <a:pt x="331" y="312"/>
                    </a:lnTo>
                    <a:lnTo>
                      <a:pt x="314" y="300"/>
                    </a:lnTo>
                    <a:lnTo>
                      <a:pt x="299" y="283"/>
                    </a:lnTo>
                    <a:lnTo>
                      <a:pt x="286" y="260"/>
                    </a:lnTo>
                    <a:lnTo>
                      <a:pt x="274" y="234"/>
                    </a:lnTo>
                    <a:lnTo>
                      <a:pt x="261" y="213"/>
                    </a:lnTo>
                    <a:lnTo>
                      <a:pt x="242" y="196"/>
                    </a:lnTo>
                    <a:lnTo>
                      <a:pt x="223" y="184"/>
                    </a:lnTo>
                    <a:lnTo>
                      <a:pt x="202" y="173"/>
                    </a:lnTo>
                    <a:lnTo>
                      <a:pt x="179" y="165"/>
                    </a:lnTo>
                    <a:lnTo>
                      <a:pt x="156" y="160"/>
                    </a:lnTo>
                    <a:lnTo>
                      <a:pt x="134" y="154"/>
                    </a:lnTo>
                    <a:lnTo>
                      <a:pt x="109" y="148"/>
                    </a:lnTo>
                    <a:lnTo>
                      <a:pt x="86" y="142"/>
                    </a:lnTo>
                    <a:lnTo>
                      <a:pt x="65" y="133"/>
                    </a:lnTo>
                    <a:lnTo>
                      <a:pt x="46" y="123"/>
                    </a:lnTo>
                    <a:lnTo>
                      <a:pt x="29" y="112"/>
                    </a:lnTo>
                    <a:lnTo>
                      <a:pt x="16" y="97"/>
                    </a:lnTo>
                    <a:lnTo>
                      <a:pt x="6" y="76"/>
                    </a:lnTo>
                    <a:lnTo>
                      <a:pt x="0" y="53"/>
                    </a:lnTo>
                    <a:lnTo>
                      <a:pt x="2" y="47"/>
                    </a:lnTo>
                    <a:lnTo>
                      <a:pt x="6" y="44"/>
                    </a:lnTo>
                    <a:lnTo>
                      <a:pt x="10" y="40"/>
                    </a:lnTo>
                    <a:lnTo>
                      <a:pt x="18" y="36"/>
                    </a:lnTo>
                    <a:lnTo>
                      <a:pt x="25" y="32"/>
                    </a:lnTo>
                    <a:lnTo>
                      <a:pt x="35" y="27"/>
                    </a:lnTo>
                    <a:lnTo>
                      <a:pt x="44" y="23"/>
                    </a:lnTo>
                    <a:lnTo>
                      <a:pt x="54" y="19"/>
                    </a:lnTo>
                    <a:lnTo>
                      <a:pt x="63" y="15"/>
                    </a:lnTo>
                    <a:lnTo>
                      <a:pt x="73" y="11"/>
                    </a:lnTo>
                    <a:lnTo>
                      <a:pt x="80" y="7"/>
                    </a:lnTo>
                    <a:lnTo>
                      <a:pt x="90" y="4"/>
                    </a:lnTo>
                    <a:lnTo>
                      <a:pt x="96" y="2"/>
                    </a:lnTo>
                    <a:lnTo>
                      <a:pt x="101" y="2"/>
                    </a:lnTo>
                    <a:lnTo>
                      <a:pt x="105" y="0"/>
                    </a:lnTo>
                    <a:lnTo>
                      <a:pt x="107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3" name="Freeform 113"/>
              <p:cNvSpPr>
                <a:spLocks noChangeAspect="1"/>
              </p:cNvSpPr>
              <p:nvPr/>
            </p:nvSpPr>
            <p:spPr bwMode="auto">
              <a:xfrm>
                <a:off x="4431" y="853"/>
                <a:ext cx="230" cy="96"/>
              </a:xfrm>
              <a:custGeom>
                <a:avLst/>
                <a:gdLst>
                  <a:gd name="T0" fmla="*/ 14 w 460"/>
                  <a:gd name="T1" fmla="*/ 4 h 192"/>
                  <a:gd name="T2" fmla="*/ 17 w 460"/>
                  <a:gd name="T3" fmla="*/ 3 h 192"/>
                  <a:gd name="T4" fmla="*/ 20 w 460"/>
                  <a:gd name="T5" fmla="*/ 3 h 192"/>
                  <a:gd name="T6" fmla="*/ 23 w 460"/>
                  <a:gd name="T7" fmla="*/ 3 h 192"/>
                  <a:gd name="T8" fmla="*/ 26 w 460"/>
                  <a:gd name="T9" fmla="*/ 3 h 192"/>
                  <a:gd name="T10" fmla="*/ 28 w 460"/>
                  <a:gd name="T11" fmla="*/ 3 h 192"/>
                  <a:gd name="T12" fmla="*/ 29 w 460"/>
                  <a:gd name="T13" fmla="*/ 5 h 192"/>
                  <a:gd name="T14" fmla="*/ 29 w 460"/>
                  <a:gd name="T15" fmla="*/ 7 h 192"/>
                  <a:gd name="T16" fmla="*/ 28 w 460"/>
                  <a:gd name="T17" fmla="*/ 10 h 192"/>
                  <a:gd name="T18" fmla="*/ 27 w 460"/>
                  <a:gd name="T19" fmla="*/ 11 h 192"/>
                  <a:gd name="T20" fmla="*/ 26 w 460"/>
                  <a:gd name="T21" fmla="*/ 12 h 192"/>
                  <a:gd name="T22" fmla="*/ 24 w 460"/>
                  <a:gd name="T23" fmla="*/ 12 h 192"/>
                  <a:gd name="T24" fmla="*/ 23 w 460"/>
                  <a:gd name="T25" fmla="*/ 12 h 192"/>
                  <a:gd name="T26" fmla="*/ 22 w 460"/>
                  <a:gd name="T27" fmla="*/ 12 h 192"/>
                  <a:gd name="T28" fmla="*/ 21 w 460"/>
                  <a:gd name="T29" fmla="*/ 12 h 192"/>
                  <a:gd name="T30" fmla="*/ 19 w 460"/>
                  <a:gd name="T31" fmla="*/ 12 h 192"/>
                  <a:gd name="T32" fmla="*/ 18 w 460"/>
                  <a:gd name="T33" fmla="*/ 11 h 192"/>
                  <a:gd name="T34" fmla="*/ 14 w 460"/>
                  <a:gd name="T35" fmla="*/ 10 h 192"/>
                  <a:gd name="T36" fmla="*/ 13 w 460"/>
                  <a:gd name="T37" fmla="*/ 10 h 192"/>
                  <a:gd name="T38" fmla="*/ 11 w 460"/>
                  <a:gd name="T39" fmla="*/ 9 h 192"/>
                  <a:gd name="T40" fmla="*/ 7 w 460"/>
                  <a:gd name="T41" fmla="*/ 9 h 192"/>
                  <a:gd name="T42" fmla="*/ 6 w 460"/>
                  <a:gd name="T43" fmla="*/ 7 h 192"/>
                  <a:gd name="T44" fmla="*/ 4 w 460"/>
                  <a:gd name="T45" fmla="*/ 7 h 192"/>
                  <a:gd name="T46" fmla="*/ 2 w 460"/>
                  <a:gd name="T47" fmla="*/ 6 h 192"/>
                  <a:gd name="T48" fmla="*/ 1 w 460"/>
                  <a:gd name="T49" fmla="*/ 5 h 192"/>
                  <a:gd name="T50" fmla="*/ 0 w 460"/>
                  <a:gd name="T51" fmla="*/ 3 h 192"/>
                  <a:gd name="T52" fmla="*/ 0 w 460"/>
                  <a:gd name="T53" fmla="*/ 3 h 192"/>
                  <a:gd name="T54" fmla="*/ 0 w 460"/>
                  <a:gd name="T55" fmla="*/ 2 h 192"/>
                  <a:gd name="T56" fmla="*/ 1 w 460"/>
                  <a:gd name="T57" fmla="*/ 1 h 192"/>
                  <a:gd name="T58" fmla="*/ 2 w 460"/>
                  <a:gd name="T59" fmla="*/ 0 h 192"/>
                  <a:gd name="T60" fmla="*/ 3 w 460"/>
                  <a:gd name="T61" fmla="*/ 1 h 192"/>
                  <a:gd name="T62" fmla="*/ 5 w 460"/>
                  <a:gd name="T63" fmla="*/ 2 h 192"/>
                  <a:gd name="T64" fmla="*/ 7 w 460"/>
                  <a:gd name="T65" fmla="*/ 3 h 192"/>
                  <a:gd name="T66" fmla="*/ 9 w 460"/>
                  <a:gd name="T67" fmla="*/ 3 h 192"/>
                  <a:gd name="T68" fmla="*/ 11 w 460"/>
                  <a:gd name="T69" fmla="*/ 4 h 192"/>
                  <a:gd name="T70" fmla="*/ 12 w 460"/>
                  <a:gd name="T71" fmla="*/ 5 h 192"/>
                  <a:gd name="T72" fmla="*/ 13 w 460"/>
                  <a:gd name="T73" fmla="*/ 4 h 19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60"/>
                  <a:gd name="T112" fmla="*/ 0 h 192"/>
                  <a:gd name="T113" fmla="*/ 460 w 460"/>
                  <a:gd name="T114" fmla="*/ 192 h 19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60" h="192">
                    <a:moveTo>
                      <a:pt x="194" y="64"/>
                    </a:moveTo>
                    <a:lnTo>
                      <a:pt x="215" y="64"/>
                    </a:lnTo>
                    <a:lnTo>
                      <a:pt x="240" y="62"/>
                    </a:lnTo>
                    <a:lnTo>
                      <a:pt x="266" y="59"/>
                    </a:lnTo>
                    <a:lnTo>
                      <a:pt x="293" y="55"/>
                    </a:lnTo>
                    <a:lnTo>
                      <a:pt x="318" y="49"/>
                    </a:lnTo>
                    <a:lnTo>
                      <a:pt x="342" y="43"/>
                    </a:lnTo>
                    <a:lnTo>
                      <a:pt x="367" y="40"/>
                    </a:lnTo>
                    <a:lnTo>
                      <a:pt x="390" y="38"/>
                    </a:lnTo>
                    <a:lnTo>
                      <a:pt x="409" y="36"/>
                    </a:lnTo>
                    <a:lnTo>
                      <a:pt x="428" y="38"/>
                    </a:lnTo>
                    <a:lnTo>
                      <a:pt x="441" y="43"/>
                    </a:lnTo>
                    <a:lnTo>
                      <a:pt x="451" y="55"/>
                    </a:lnTo>
                    <a:lnTo>
                      <a:pt x="456" y="68"/>
                    </a:lnTo>
                    <a:lnTo>
                      <a:pt x="460" y="89"/>
                    </a:lnTo>
                    <a:lnTo>
                      <a:pt x="454" y="116"/>
                    </a:lnTo>
                    <a:lnTo>
                      <a:pt x="447" y="152"/>
                    </a:lnTo>
                    <a:lnTo>
                      <a:pt x="437" y="157"/>
                    </a:lnTo>
                    <a:lnTo>
                      <a:pt x="430" y="165"/>
                    </a:lnTo>
                    <a:lnTo>
                      <a:pt x="420" y="171"/>
                    </a:lnTo>
                    <a:lnTo>
                      <a:pt x="411" y="176"/>
                    </a:lnTo>
                    <a:lnTo>
                      <a:pt x="401" y="180"/>
                    </a:lnTo>
                    <a:lnTo>
                      <a:pt x="392" y="184"/>
                    </a:lnTo>
                    <a:lnTo>
                      <a:pt x="382" y="188"/>
                    </a:lnTo>
                    <a:lnTo>
                      <a:pt x="373" y="190"/>
                    </a:lnTo>
                    <a:lnTo>
                      <a:pt x="361" y="192"/>
                    </a:lnTo>
                    <a:lnTo>
                      <a:pt x="352" y="192"/>
                    </a:lnTo>
                    <a:lnTo>
                      <a:pt x="342" y="192"/>
                    </a:lnTo>
                    <a:lnTo>
                      <a:pt x="331" y="192"/>
                    </a:lnTo>
                    <a:lnTo>
                      <a:pt x="321" y="188"/>
                    </a:lnTo>
                    <a:lnTo>
                      <a:pt x="312" y="188"/>
                    </a:lnTo>
                    <a:lnTo>
                      <a:pt x="302" y="184"/>
                    </a:lnTo>
                    <a:lnTo>
                      <a:pt x="295" y="180"/>
                    </a:lnTo>
                    <a:lnTo>
                      <a:pt x="276" y="171"/>
                    </a:lnTo>
                    <a:lnTo>
                      <a:pt x="257" y="165"/>
                    </a:lnTo>
                    <a:lnTo>
                      <a:pt x="238" y="157"/>
                    </a:lnTo>
                    <a:lnTo>
                      <a:pt x="219" y="154"/>
                    </a:lnTo>
                    <a:lnTo>
                      <a:pt x="200" y="148"/>
                    </a:lnTo>
                    <a:lnTo>
                      <a:pt x="181" y="144"/>
                    </a:lnTo>
                    <a:lnTo>
                      <a:pt x="162" y="140"/>
                    </a:lnTo>
                    <a:lnTo>
                      <a:pt x="143" y="138"/>
                    </a:lnTo>
                    <a:lnTo>
                      <a:pt x="124" y="135"/>
                    </a:lnTo>
                    <a:lnTo>
                      <a:pt x="105" y="129"/>
                    </a:lnTo>
                    <a:lnTo>
                      <a:pt x="88" y="125"/>
                    </a:lnTo>
                    <a:lnTo>
                      <a:pt x="69" y="119"/>
                    </a:lnTo>
                    <a:lnTo>
                      <a:pt x="51" y="112"/>
                    </a:lnTo>
                    <a:lnTo>
                      <a:pt x="34" y="104"/>
                    </a:lnTo>
                    <a:lnTo>
                      <a:pt x="19" y="93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0" y="66"/>
                    </a:lnTo>
                    <a:lnTo>
                      <a:pt x="0" y="57"/>
                    </a:lnTo>
                    <a:lnTo>
                      <a:pt x="0" y="47"/>
                    </a:lnTo>
                    <a:lnTo>
                      <a:pt x="0" y="40"/>
                    </a:lnTo>
                    <a:lnTo>
                      <a:pt x="0" y="30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5" y="0"/>
                    </a:lnTo>
                    <a:lnTo>
                      <a:pt x="36" y="1"/>
                    </a:lnTo>
                    <a:lnTo>
                      <a:pt x="48" y="5"/>
                    </a:lnTo>
                    <a:lnTo>
                      <a:pt x="63" y="13"/>
                    </a:lnTo>
                    <a:lnTo>
                      <a:pt x="76" y="19"/>
                    </a:lnTo>
                    <a:lnTo>
                      <a:pt x="91" y="28"/>
                    </a:lnTo>
                    <a:lnTo>
                      <a:pt x="107" y="36"/>
                    </a:lnTo>
                    <a:lnTo>
                      <a:pt x="120" y="45"/>
                    </a:lnTo>
                    <a:lnTo>
                      <a:pt x="135" y="51"/>
                    </a:lnTo>
                    <a:lnTo>
                      <a:pt x="148" y="59"/>
                    </a:lnTo>
                    <a:lnTo>
                      <a:pt x="162" y="64"/>
                    </a:lnTo>
                    <a:lnTo>
                      <a:pt x="173" y="68"/>
                    </a:lnTo>
                    <a:lnTo>
                      <a:pt x="185" y="68"/>
                    </a:lnTo>
                    <a:lnTo>
                      <a:pt x="194" y="64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4" name="Freeform 114"/>
              <p:cNvSpPr>
                <a:spLocks noChangeAspect="1"/>
              </p:cNvSpPr>
              <p:nvPr/>
            </p:nvSpPr>
            <p:spPr bwMode="auto">
              <a:xfrm>
                <a:off x="4774" y="1318"/>
                <a:ext cx="142" cy="824"/>
              </a:xfrm>
              <a:custGeom>
                <a:avLst/>
                <a:gdLst>
                  <a:gd name="T0" fmla="*/ 18 w 284"/>
                  <a:gd name="T1" fmla="*/ 1 h 1648"/>
                  <a:gd name="T2" fmla="*/ 14 w 284"/>
                  <a:gd name="T3" fmla="*/ 1 h 1648"/>
                  <a:gd name="T4" fmla="*/ 9 w 284"/>
                  <a:gd name="T5" fmla="*/ 2 h 1648"/>
                  <a:gd name="T6" fmla="*/ 2 w 284"/>
                  <a:gd name="T7" fmla="*/ 3 h 1648"/>
                  <a:gd name="T8" fmla="*/ 1 w 284"/>
                  <a:gd name="T9" fmla="*/ 3 h 1648"/>
                  <a:gd name="T10" fmla="*/ 1 w 284"/>
                  <a:gd name="T11" fmla="*/ 6 h 1648"/>
                  <a:gd name="T12" fmla="*/ 1 w 284"/>
                  <a:gd name="T13" fmla="*/ 9 h 1648"/>
                  <a:gd name="T14" fmla="*/ 2 w 284"/>
                  <a:gd name="T15" fmla="*/ 11 h 1648"/>
                  <a:gd name="T16" fmla="*/ 3 w 284"/>
                  <a:gd name="T17" fmla="*/ 30 h 1648"/>
                  <a:gd name="T18" fmla="*/ 3 w 284"/>
                  <a:gd name="T19" fmla="*/ 52 h 1648"/>
                  <a:gd name="T20" fmla="*/ 4 w 284"/>
                  <a:gd name="T21" fmla="*/ 73 h 1648"/>
                  <a:gd name="T22" fmla="*/ 3 w 284"/>
                  <a:gd name="T23" fmla="*/ 94 h 1648"/>
                  <a:gd name="T24" fmla="*/ 3 w 284"/>
                  <a:gd name="T25" fmla="*/ 96 h 1648"/>
                  <a:gd name="T26" fmla="*/ 5 w 284"/>
                  <a:gd name="T27" fmla="*/ 95 h 1648"/>
                  <a:gd name="T28" fmla="*/ 6 w 284"/>
                  <a:gd name="T29" fmla="*/ 92 h 1648"/>
                  <a:gd name="T30" fmla="*/ 6 w 284"/>
                  <a:gd name="T31" fmla="*/ 85 h 1648"/>
                  <a:gd name="T32" fmla="*/ 5 w 284"/>
                  <a:gd name="T33" fmla="*/ 77 h 1648"/>
                  <a:gd name="T34" fmla="*/ 5 w 284"/>
                  <a:gd name="T35" fmla="*/ 70 h 1648"/>
                  <a:gd name="T36" fmla="*/ 7 w 284"/>
                  <a:gd name="T37" fmla="*/ 63 h 1648"/>
                  <a:gd name="T38" fmla="*/ 9 w 284"/>
                  <a:gd name="T39" fmla="*/ 57 h 1648"/>
                  <a:gd name="T40" fmla="*/ 10 w 284"/>
                  <a:gd name="T41" fmla="*/ 52 h 1648"/>
                  <a:gd name="T42" fmla="*/ 10 w 284"/>
                  <a:gd name="T43" fmla="*/ 46 h 1648"/>
                  <a:gd name="T44" fmla="*/ 9 w 284"/>
                  <a:gd name="T45" fmla="*/ 40 h 1648"/>
                  <a:gd name="T46" fmla="*/ 9 w 284"/>
                  <a:gd name="T47" fmla="*/ 37 h 1648"/>
                  <a:gd name="T48" fmla="*/ 7 w 284"/>
                  <a:gd name="T49" fmla="*/ 33 h 1648"/>
                  <a:gd name="T50" fmla="*/ 5 w 284"/>
                  <a:gd name="T51" fmla="*/ 28 h 1648"/>
                  <a:gd name="T52" fmla="*/ 5 w 284"/>
                  <a:gd name="T53" fmla="*/ 25 h 1648"/>
                  <a:gd name="T54" fmla="*/ 5 w 284"/>
                  <a:gd name="T55" fmla="*/ 21 h 1648"/>
                  <a:gd name="T56" fmla="*/ 5 w 284"/>
                  <a:gd name="T57" fmla="*/ 18 h 1648"/>
                  <a:gd name="T58" fmla="*/ 6 w 284"/>
                  <a:gd name="T59" fmla="*/ 14 h 1648"/>
                  <a:gd name="T60" fmla="*/ 6 w 284"/>
                  <a:gd name="T61" fmla="*/ 13 h 1648"/>
                  <a:gd name="T62" fmla="*/ 9 w 284"/>
                  <a:gd name="T63" fmla="*/ 13 h 1648"/>
                  <a:gd name="T64" fmla="*/ 9 w 284"/>
                  <a:gd name="T65" fmla="*/ 13 h 1648"/>
                  <a:gd name="T66" fmla="*/ 11 w 284"/>
                  <a:gd name="T67" fmla="*/ 13 h 1648"/>
                  <a:gd name="T68" fmla="*/ 11 w 284"/>
                  <a:gd name="T69" fmla="*/ 19 h 1648"/>
                  <a:gd name="T70" fmla="*/ 11 w 284"/>
                  <a:gd name="T71" fmla="*/ 28 h 1648"/>
                  <a:gd name="T72" fmla="*/ 11 w 284"/>
                  <a:gd name="T73" fmla="*/ 40 h 1648"/>
                  <a:gd name="T74" fmla="*/ 12 w 284"/>
                  <a:gd name="T75" fmla="*/ 49 h 1648"/>
                  <a:gd name="T76" fmla="*/ 12 w 284"/>
                  <a:gd name="T77" fmla="*/ 59 h 1648"/>
                  <a:gd name="T78" fmla="*/ 12 w 284"/>
                  <a:gd name="T79" fmla="*/ 73 h 1648"/>
                  <a:gd name="T80" fmla="*/ 11 w 284"/>
                  <a:gd name="T81" fmla="*/ 86 h 1648"/>
                  <a:gd name="T82" fmla="*/ 12 w 284"/>
                  <a:gd name="T83" fmla="*/ 98 h 1648"/>
                  <a:gd name="T84" fmla="*/ 17 w 284"/>
                  <a:gd name="T85" fmla="*/ 100 h 1648"/>
                  <a:gd name="T86" fmla="*/ 17 w 284"/>
                  <a:gd name="T87" fmla="*/ 84 h 1648"/>
                  <a:gd name="T88" fmla="*/ 17 w 284"/>
                  <a:gd name="T89" fmla="*/ 68 h 1648"/>
                  <a:gd name="T90" fmla="*/ 17 w 284"/>
                  <a:gd name="T91" fmla="*/ 52 h 1648"/>
                  <a:gd name="T92" fmla="*/ 15 w 284"/>
                  <a:gd name="T93" fmla="*/ 40 h 1648"/>
                  <a:gd name="T94" fmla="*/ 15 w 284"/>
                  <a:gd name="T95" fmla="*/ 33 h 1648"/>
                  <a:gd name="T96" fmla="*/ 17 w 284"/>
                  <a:gd name="T97" fmla="*/ 25 h 1648"/>
                  <a:gd name="T98" fmla="*/ 17 w 284"/>
                  <a:gd name="T99" fmla="*/ 18 h 1648"/>
                  <a:gd name="T100" fmla="*/ 17 w 284"/>
                  <a:gd name="T101" fmla="*/ 12 h 1648"/>
                  <a:gd name="T102" fmla="*/ 17 w 284"/>
                  <a:gd name="T103" fmla="*/ 7 h 1648"/>
                  <a:gd name="T104" fmla="*/ 18 w 284"/>
                  <a:gd name="T105" fmla="*/ 3 h 1648"/>
                  <a:gd name="T106" fmla="*/ 18 w 284"/>
                  <a:gd name="T107" fmla="*/ 1 h 1648"/>
                  <a:gd name="T108" fmla="*/ 18 w 284"/>
                  <a:gd name="T109" fmla="*/ 0 h 164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84"/>
                  <a:gd name="T166" fmla="*/ 0 h 1648"/>
                  <a:gd name="T167" fmla="*/ 284 w 284"/>
                  <a:gd name="T168" fmla="*/ 1648 h 164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84" h="1648">
                    <a:moveTo>
                      <a:pt x="284" y="0"/>
                    </a:moveTo>
                    <a:lnTo>
                      <a:pt x="282" y="0"/>
                    </a:lnTo>
                    <a:lnTo>
                      <a:pt x="278" y="2"/>
                    </a:lnTo>
                    <a:lnTo>
                      <a:pt x="274" y="2"/>
                    </a:lnTo>
                    <a:lnTo>
                      <a:pt x="265" y="4"/>
                    </a:lnTo>
                    <a:lnTo>
                      <a:pt x="255" y="6"/>
                    </a:lnTo>
                    <a:lnTo>
                      <a:pt x="244" y="9"/>
                    </a:lnTo>
                    <a:lnTo>
                      <a:pt x="228" y="13"/>
                    </a:lnTo>
                    <a:lnTo>
                      <a:pt x="213" y="17"/>
                    </a:lnTo>
                    <a:lnTo>
                      <a:pt x="194" y="19"/>
                    </a:lnTo>
                    <a:lnTo>
                      <a:pt x="173" y="23"/>
                    </a:lnTo>
                    <a:lnTo>
                      <a:pt x="151" y="28"/>
                    </a:lnTo>
                    <a:lnTo>
                      <a:pt x="126" y="32"/>
                    </a:lnTo>
                    <a:lnTo>
                      <a:pt x="97" y="36"/>
                    </a:lnTo>
                    <a:lnTo>
                      <a:pt x="67" y="42"/>
                    </a:lnTo>
                    <a:lnTo>
                      <a:pt x="35" y="46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2" y="57"/>
                    </a:lnTo>
                    <a:lnTo>
                      <a:pt x="2" y="63"/>
                    </a:lnTo>
                    <a:lnTo>
                      <a:pt x="4" y="68"/>
                    </a:lnTo>
                    <a:lnTo>
                      <a:pt x="6" y="74"/>
                    </a:lnTo>
                    <a:lnTo>
                      <a:pt x="8" y="82"/>
                    </a:lnTo>
                    <a:lnTo>
                      <a:pt x="10" y="91"/>
                    </a:lnTo>
                    <a:lnTo>
                      <a:pt x="12" y="101"/>
                    </a:lnTo>
                    <a:lnTo>
                      <a:pt x="16" y="110"/>
                    </a:lnTo>
                    <a:lnTo>
                      <a:pt x="19" y="122"/>
                    </a:lnTo>
                    <a:lnTo>
                      <a:pt x="21" y="131"/>
                    </a:lnTo>
                    <a:lnTo>
                      <a:pt x="25" y="141"/>
                    </a:lnTo>
                    <a:lnTo>
                      <a:pt x="29" y="150"/>
                    </a:lnTo>
                    <a:lnTo>
                      <a:pt x="33" y="160"/>
                    </a:lnTo>
                    <a:lnTo>
                      <a:pt x="36" y="171"/>
                    </a:lnTo>
                    <a:lnTo>
                      <a:pt x="38" y="251"/>
                    </a:lnTo>
                    <a:lnTo>
                      <a:pt x="42" y="331"/>
                    </a:lnTo>
                    <a:lnTo>
                      <a:pt x="46" y="411"/>
                    </a:lnTo>
                    <a:lnTo>
                      <a:pt x="50" y="492"/>
                    </a:lnTo>
                    <a:lnTo>
                      <a:pt x="54" y="574"/>
                    </a:lnTo>
                    <a:lnTo>
                      <a:pt x="57" y="658"/>
                    </a:lnTo>
                    <a:lnTo>
                      <a:pt x="59" y="739"/>
                    </a:lnTo>
                    <a:lnTo>
                      <a:pt x="63" y="821"/>
                    </a:lnTo>
                    <a:lnTo>
                      <a:pt x="65" y="903"/>
                    </a:lnTo>
                    <a:lnTo>
                      <a:pt x="67" y="986"/>
                    </a:lnTo>
                    <a:lnTo>
                      <a:pt x="67" y="1070"/>
                    </a:lnTo>
                    <a:lnTo>
                      <a:pt x="67" y="1154"/>
                    </a:lnTo>
                    <a:lnTo>
                      <a:pt x="67" y="1235"/>
                    </a:lnTo>
                    <a:lnTo>
                      <a:pt x="63" y="1321"/>
                    </a:lnTo>
                    <a:lnTo>
                      <a:pt x="59" y="1405"/>
                    </a:lnTo>
                    <a:lnTo>
                      <a:pt x="55" y="1490"/>
                    </a:lnTo>
                    <a:lnTo>
                      <a:pt x="54" y="1502"/>
                    </a:lnTo>
                    <a:lnTo>
                      <a:pt x="54" y="1511"/>
                    </a:lnTo>
                    <a:lnTo>
                      <a:pt x="54" y="1517"/>
                    </a:lnTo>
                    <a:lnTo>
                      <a:pt x="57" y="1523"/>
                    </a:lnTo>
                    <a:lnTo>
                      <a:pt x="61" y="1526"/>
                    </a:lnTo>
                    <a:lnTo>
                      <a:pt x="69" y="1524"/>
                    </a:lnTo>
                    <a:lnTo>
                      <a:pt x="76" y="1521"/>
                    </a:lnTo>
                    <a:lnTo>
                      <a:pt x="84" y="1515"/>
                    </a:lnTo>
                    <a:lnTo>
                      <a:pt x="88" y="1509"/>
                    </a:lnTo>
                    <a:lnTo>
                      <a:pt x="90" y="1507"/>
                    </a:lnTo>
                    <a:lnTo>
                      <a:pt x="97" y="1486"/>
                    </a:lnTo>
                    <a:lnTo>
                      <a:pt x="105" y="1464"/>
                    </a:lnTo>
                    <a:lnTo>
                      <a:pt x="107" y="1437"/>
                    </a:lnTo>
                    <a:lnTo>
                      <a:pt x="109" y="1408"/>
                    </a:lnTo>
                    <a:lnTo>
                      <a:pt x="109" y="1378"/>
                    </a:lnTo>
                    <a:lnTo>
                      <a:pt x="107" y="1348"/>
                    </a:lnTo>
                    <a:lnTo>
                      <a:pt x="105" y="1315"/>
                    </a:lnTo>
                    <a:lnTo>
                      <a:pt x="103" y="1285"/>
                    </a:lnTo>
                    <a:lnTo>
                      <a:pt x="99" y="1253"/>
                    </a:lnTo>
                    <a:lnTo>
                      <a:pt x="95" y="1220"/>
                    </a:lnTo>
                    <a:lnTo>
                      <a:pt x="94" y="1190"/>
                    </a:lnTo>
                    <a:lnTo>
                      <a:pt x="92" y="1163"/>
                    </a:lnTo>
                    <a:lnTo>
                      <a:pt x="92" y="1135"/>
                    </a:lnTo>
                    <a:lnTo>
                      <a:pt x="94" y="1112"/>
                    </a:lnTo>
                    <a:lnTo>
                      <a:pt x="97" y="1089"/>
                    </a:lnTo>
                    <a:lnTo>
                      <a:pt x="103" y="1072"/>
                    </a:lnTo>
                    <a:lnTo>
                      <a:pt x="116" y="1038"/>
                    </a:lnTo>
                    <a:lnTo>
                      <a:pt x="126" y="1009"/>
                    </a:lnTo>
                    <a:lnTo>
                      <a:pt x="135" y="983"/>
                    </a:lnTo>
                    <a:lnTo>
                      <a:pt x="143" y="958"/>
                    </a:lnTo>
                    <a:lnTo>
                      <a:pt x="149" y="935"/>
                    </a:lnTo>
                    <a:lnTo>
                      <a:pt x="154" y="914"/>
                    </a:lnTo>
                    <a:lnTo>
                      <a:pt x="156" y="893"/>
                    </a:lnTo>
                    <a:lnTo>
                      <a:pt x="160" y="874"/>
                    </a:lnTo>
                    <a:lnTo>
                      <a:pt x="162" y="853"/>
                    </a:lnTo>
                    <a:lnTo>
                      <a:pt x="164" y="833"/>
                    </a:lnTo>
                    <a:lnTo>
                      <a:pt x="164" y="810"/>
                    </a:lnTo>
                    <a:lnTo>
                      <a:pt x="164" y="787"/>
                    </a:lnTo>
                    <a:lnTo>
                      <a:pt x="162" y="758"/>
                    </a:lnTo>
                    <a:lnTo>
                      <a:pt x="162" y="728"/>
                    </a:lnTo>
                    <a:lnTo>
                      <a:pt x="162" y="694"/>
                    </a:lnTo>
                    <a:lnTo>
                      <a:pt x="162" y="656"/>
                    </a:lnTo>
                    <a:lnTo>
                      <a:pt x="160" y="648"/>
                    </a:lnTo>
                    <a:lnTo>
                      <a:pt x="158" y="639"/>
                    </a:lnTo>
                    <a:lnTo>
                      <a:pt x="154" y="627"/>
                    </a:lnTo>
                    <a:lnTo>
                      <a:pt x="151" y="616"/>
                    </a:lnTo>
                    <a:lnTo>
                      <a:pt x="145" y="601"/>
                    </a:lnTo>
                    <a:lnTo>
                      <a:pt x="139" y="587"/>
                    </a:lnTo>
                    <a:lnTo>
                      <a:pt x="132" y="572"/>
                    </a:lnTo>
                    <a:lnTo>
                      <a:pt x="126" y="557"/>
                    </a:lnTo>
                    <a:lnTo>
                      <a:pt x="118" y="540"/>
                    </a:lnTo>
                    <a:lnTo>
                      <a:pt x="113" y="523"/>
                    </a:lnTo>
                    <a:lnTo>
                      <a:pt x="107" y="507"/>
                    </a:lnTo>
                    <a:lnTo>
                      <a:pt x="101" y="490"/>
                    </a:lnTo>
                    <a:lnTo>
                      <a:pt x="95" y="473"/>
                    </a:lnTo>
                    <a:lnTo>
                      <a:pt x="94" y="456"/>
                    </a:lnTo>
                    <a:lnTo>
                      <a:pt x="90" y="441"/>
                    </a:lnTo>
                    <a:lnTo>
                      <a:pt x="90" y="426"/>
                    </a:lnTo>
                    <a:lnTo>
                      <a:pt x="90" y="411"/>
                    </a:lnTo>
                    <a:lnTo>
                      <a:pt x="90" y="393"/>
                    </a:lnTo>
                    <a:lnTo>
                      <a:pt x="90" y="378"/>
                    </a:lnTo>
                    <a:lnTo>
                      <a:pt x="92" y="365"/>
                    </a:lnTo>
                    <a:lnTo>
                      <a:pt x="92" y="350"/>
                    </a:lnTo>
                    <a:lnTo>
                      <a:pt x="92" y="336"/>
                    </a:lnTo>
                    <a:lnTo>
                      <a:pt x="94" y="323"/>
                    </a:lnTo>
                    <a:lnTo>
                      <a:pt x="95" y="312"/>
                    </a:lnTo>
                    <a:lnTo>
                      <a:pt x="95" y="298"/>
                    </a:lnTo>
                    <a:lnTo>
                      <a:pt x="95" y="287"/>
                    </a:lnTo>
                    <a:lnTo>
                      <a:pt x="95" y="274"/>
                    </a:lnTo>
                    <a:lnTo>
                      <a:pt x="97" y="262"/>
                    </a:lnTo>
                    <a:lnTo>
                      <a:pt x="97" y="251"/>
                    </a:lnTo>
                    <a:lnTo>
                      <a:pt x="97" y="239"/>
                    </a:lnTo>
                    <a:lnTo>
                      <a:pt x="97" y="228"/>
                    </a:lnTo>
                    <a:lnTo>
                      <a:pt x="97" y="219"/>
                    </a:lnTo>
                    <a:lnTo>
                      <a:pt x="101" y="219"/>
                    </a:lnTo>
                    <a:lnTo>
                      <a:pt x="107" y="219"/>
                    </a:lnTo>
                    <a:lnTo>
                      <a:pt x="113" y="219"/>
                    </a:lnTo>
                    <a:lnTo>
                      <a:pt x="118" y="219"/>
                    </a:lnTo>
                    <a:lnTo>
                      <a:pt x="124" y="219"/>
                    </a:lnTo>
                    <a:lnTo>
                      <a:pt x="132" y="219"/>
                    </a:lnTo>
                    <a:lnTo>
                      <a:pt x="137" y="219"/>
                    </a:lnTo>
                    <a:lnTo>
                      <a:pt x="145" y="219"/>
                    </a:lnTo>
                    <a:lnTo>
                      <a:pt x="151" y="219"/>
                    </a:lnTo>
                    <a:lnTo>
                      <a:pt x="158" y="219"/>
                    </a:lnTo>
                    <a:lnTo>
                      <a:pt x="166" y="219"/>
                    </a:lnTo>
                    <a:lnTo>
                      <a:pt x="173" y="220"/>
                    </a:lnTo>
                    <a:lnTo>
                      <a:pt x="179" y="220"/>
                    </a:lnTo>
                    <a:lnTo>
                      <a:pt x="187" y="220"/>
                    </a:lnTo>
                    <a:lnTo>
                      <a:pt x="192" y="220"/>
                    </a:lnTo>
                    <a:lnTo>
                      <a:pt x="200" y="220"/>
                    </a:lnTo>
                    <a:lnTo>
                      <a:pt x="194" y="258"/>
                    </a:lnTo>
                    <a:lnTo>
                      <a:pt x="190" y="296"/>
                    </a:lnTo>
                    <a:lnTo>
                      <a:pt x="187" y="336"/>
                    </a:lnTo>
                    <a:lnTo>
                      <a:pt x="185" y="378"/>
                    </a:lnTo>
                    <a:lnTo>
                      <a:pt x="183" y="418"/>
                    </a:lnTo>
                    <a:lnTo>
                      <a:pt x="183" y="460"/>
                    </a:lnTo>
                    <a:lnTo>
                      <a:pt x="183" y="502"/>
                    </a:lnTo>
                    <a:lnTo>
                      <a:pt x="183" y="544"/>
                    </a:lnTo>
                    <a:lnTo>
                      <a:pt x="183" y="585"/>
                    </a:lnTo>
                    <a:lnTo>
                      <a:pt x="185" y="625"/>
                    </a:lnTo>
                    <a:lnTo>
                      <a:pt x="187" y="665"/>
                    </a:lnTo>
                    <a:lnTo>
                      <a:pt x="189" y="705"/>
                    </a:lnTo>
                    <a:lnTo>
                      <a:pt x="192" y="743"/>
                    </a:lnTo>
                    <a:lnTo>
                      <a:pt x="194" y="781"/>
                    </a:lnTo>
                    <a:lnTo>
                      <a:pt x="196" y="817"/>
                    </a:lnTo>
                    <a:lnTo>
                      <a:pt x="200" y="852"/>
                    </a:lnTo>
                    <a:lnTo>
                      <a:pt x="204" y="897"/>
                    </a:lnTo>
                    <a:lnTo>
                      <a:pt x="204" y="947"/>
                    </a:lnTo>
                    <a:lnTo>
                      <a:pt x="204" y="996"/>
                    </a:lnTo>
                    <a:lnTo>
                      <a:pt x="202" y="1049"/>
                    </a:lnTo>
                    <a:lnTo>
                      <a:pt x="198" y="1102"/>
                    </a:lnTo>
                    <a:lnTo>
                      <a:pt x="196" y="1158"/>
                    </a:lnTo>
                    <a:lnTo>
                      <a:pt x="192" y="1213"/>
                    </a:lnTo>
                    <a:lnTo>
                      <a:pt x="190" y="1268"/>
                    </a:lnTo>
                    <a:lnTo>
                      <a:pt x="187" y="1321"/>
                    </a:lnTo>
                    <a:lnTo>
                      <a:pt x="187" y="1374"/>
                    </a:lnTo>
                    <a:lnTo>
                      <a:pt x="187" y="1426"/>
                    </a:lnTo>
                    <a:lnTo>
                      <a:pt x="189" y="1477"/>
                    </a:lnTo>
                    <a:lnTo>
                      <a:pt x="192" y="1523"/>
                    </a:lnTo>
                    <a:lnTo>
                      <a:pt x="198" y="1568"/>
                    </a:lnTo>
                    <a:lnTo>
                      <a:pt x="208" y="1608"/>
                    </a:lnTo>
                    <a:lnTo>
                      <a:pt x="221" y="1648"/>
                    </a:lnTo>
                    <a:lnTo>
                      <a:pt x="263" y="1646"/>
                    </a:lnTo>
                    <a:lnTo>
                      <a:pt x="263" y="1585"/>
                    </a:lnTo>
                    <a:lnTo>
                      <a:pt x="263" y="1524"/>
                    </a:lnTo>
                    <a:lnTo>
                      <a:pt x="263" y="1464"/>
                    </a:lnTo>
                    <a:lnTo>
                      <a:pt x="265" y="1403"/>
                    </a:lnTo>
                    <a:lnTo>
                      <a:pt x="265" y="1338"/>
                    </a:lnTo>
                    <a:lnTo>
                      <a:pt x="265" y="1277"/>
                    </a:lnTo>
                    <a:lnTo>
                      <a:pt x="265" y="1213"/>
                    </a:lnTo>
                    <a:lnTo>
                      <a:pt x="265" y="1150"/>
                    </a:lnTo>
                    <a:lnTo>
                      <a:pt x="265" y="1087"/>
                    </a:lnTo>
                    <a:lnTo>
                      <a:pt x="265" y="1023"/>
                    </a:lnTo>
                    <a:lnTo>
                      <a:pt x="263" y="960"/>
                    </a:lnTo>
                    <a:lnTo>
                      <a:pt x="261" y="897"/>
                    </a:lnTo>
                    <a:lnTo>
                      <a:pt x="259" y="834"/>
                    </a:lnTo>
                    <a:lnTo>
                      <a:pt x="255" y="774"/>
                    </a:lnTo>
                    <a:lnTo>
                      <a:pt x="251" y="713"/>
                    </a:lnTo>
                    <a:lnTo>
                      <a:pt x="247" y="652"/>
                    </a:lnTo>
                    <a:lnTo>
                      <a:pt x="246" y="629"/>
                    </a:lnTo>
                    <a:lnTo>
                      <a:pt x="246" y="603"/>
                    </a:lnTo>
                    <a:lnTo>
                      <a:pt x="246" y="578"/>
                    </a:lnTo>
                    <a:lnTo>
                      <a:pt x="247" y="549"/>
                    </a:lnTo>
                    <a:lnTo>
                      <a:pt x="247" y="521"/>
                    </a:lnTo>
                    <a:lnTo>
                      <a:pt x="251" y="490"/>
                    </a:lnTo>
                    <a:lnTo>
                      <a:pt x="253" y="460"/>
                    </a:lnTo>
                    <a:lnTo>
                      <a:pt x="255" y="430"/>
                    </a:lnTo>
                    <a:lnTo>
                      <a:pt x="257" y="399"/>
                    </a:lnTo>
                    <a:lnTo>
                      <a:pt x="259" y="367"/>
                    </a:lnTo>
                    <a:lnTo>
                      <a:pt x="261" y="336"/>
                    </a:lnTo>
                    <a:lnTo>
                      <a:pt x="263" y="306"/>
                    </a:lnTo>
                    <a:lnTo>
                      <a:pt x="263" y="276"/>
                    </a:lnTo>
                    <a:lnTo>
                      <a:pt x="265" y="247"/>
                    </a:lnTo>
                    <a:lnTo>
                      <a:pt x="263" y="219"/>
                    </a:lnTo>
                    <a:lnTo>
                      <a:pt x="263" y="194"/>
                    </a:lnTo>
                    <a:lnTo>
                      <a:pt x="263" y="181"/>
                    </a:lnTo>
                    <a:lnTo>
                      <a:pt x="265" y="167"/>
                    </a:lnTo>
                    <a:lnTo>
                      <a:pt x="265" y="152"/>
                    </a:lnTo>
                    <a:lnTo>
                      <a:pt x="268" y="137"/>
                    </a:lnTo>
                    <a:lnTo>
                      <a:pt x="268" y="120"/>
                    </a:lnTo>
                    <a:lnTo>
                      <a:pt x="270" y="105"/>
                    </a:lnTo>
                    <a:lnTo>
                      <a:pt x="272" y="87"/>
                    </a:lnTo>
                    <a:lnTo>
                      <a:pt x="274" y="72"/>
                    </a:lnTo>
                    <a:lnTo>
                      <a:pt x="276" y="57"/>
                    </a:lnTo>
                    <a:lnTo>
                      <a:pt x="278" y="44"/>
                    </a:lnTo>
                    <a:lnTo>
                      <a:pt x="278" y="30"/>
                    </a:lnTo>
                    <a:lnTo>
                      <a:pt x="280" y="21"/>
                    </a:lnTo>
                    <a:lnTo>
                      <a:pt x="282" y="11"/>
                    </a:lnTo>
                    <a:lnTo>
                      <a:pt x="282" y="6"/>
                    </a:lnTo>
                    <a:lnTo>
                      <a:pt x="284" y="2"/>
                    </a:lnTo>
                    <a:lnTo>
                      <a:pt x="28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7159" name="Text Box 119"/>
          <p:cNvSpPr txBox="1">
            <a:spLocks noChangeArrowheads="1"/>
          </p:cNvSpPr>
          <p:nvPr/>
        </p:nvSpPr>
        <p:spPr bwMode="auto">
          <a:xfrm>
            <a:off x="827088" y="5589588"/>
            <a:ext cx="7777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It is easy to see that in every graph there is a junction tree of density: 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 baseline="30000">
                <a:solidFill>
                  <a:schemeClr val="tx1"/>
                </a:solidFill>
              </a:rPr>
              <a:t>1/2</a:t>
            </a:r>
            <a:r>
              <a:rPr lang="en-US" altLang="en-US" sz="2400">
                <a:solidFill>
                  <a:schemeClr val="tx1"/>
                </a:solidFill>
              </a:rPr>
              <a:t> ∙ </a:t>
            </a:r>
            <a:r>
              <a:rPr lang="en-US" altLang="en-US" sz="2400" b="1">
                <a:solidFill>
                  <a:schemeClr val="tx1"/>
                </a:solidFill>
              </a:rPr>
              <a:t>opt</a:t>
            </a:r>
            <a:r>
              <a:rPr lang="en-US" altLang="en-US" sz="2400">
                <a:solidFill>
                  <a:schemeClr val="tx1"/>
                </a:solidFill>
              </a:rPr>
              <a:t>/</a:t>
            </a:r>
            <a:r>
              <a:rPr lang="en-US" altLang="en-US" sz="2400" i="1">
                <a:solidFill>
                  <a:schemeClr val="tx1"/>
                </a:solidFill>
              </a:rPr>
              <a:t>k </a:t>
            </a:r>
            <a:r>
              <a:rPr lang="en-US" altLang="en-US" sz="2400">
                <a:solidFill>
                  <a:schemeClr val="tx1"/>
                </a:solidFill>
              </a:rPr>
              <a:t>[CEGS 08]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1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DF059CB-EE32-4352-9D40-DBF473C90639}" type="slidenum">
              <a:rPr lang="he-IL" altLang="en-US" sz="1400">
                <a:solidFill>
                  <a:schemeClr val="tx1"/>
                </a:solidFill>
              </a:rPr>
              <a:pPr eaLnBrk="1" hangingPunct="1"/>
              <a:t>21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4445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2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 ID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351837" cy="2592387"/>
          </a:xfrm>
        </p:spPr>
        <p:txBody>
          <a:bodyPr/>
          <a:lstStyle/>
          <a:p>
            <a:pPr eaLnBrk="1" hangingPunct="1"/>
            <a:r>
              <a:rPr lang="en-US" altLang="en-US" smtClean="0"/>
              <a:t>Problem:			Direct Steiner Forest</a:t>
            </a:r>
          </a:p>
          <a:p>
            <a:pPr eaLnBrk="1" hangingPunct="1"/>
            <a:r>
              <a:rPr lang="en-US" altLang="en-US" smtClean="0"/>
              <a:t>Algorithm Type:		Greedy Algorithm</a:t>
            </a:r>
          </a:p>
          <a:p>
            <a:pPr eaLnBrk="1" hangingPunct="1"/>
            <a:r>
              <a:rPr lang="en-US" altLang="en-US" smtClean="0"/>
              <a:t>Augmentations Used:	Junction Trees</a:t>
            </a:r>
          </a:p>
          <a:p>
            <a:pPr eaLnBrk="1" hangingPunct="1"/>
            <a:r>
              <a:rPr lang="en-US" altLang="en-US" smtClean="0"/>
              <a:t>Approximation Ratio:	</a:t>
            </a:r>
            <a:r>
              <a:rPr lang="en-US" altLang="en-US" i="1" smtClean="0"/>
              <a:t>O</a:t>
            </a:r>
            <a:r>
              <a:rPr lang="en-US" altLang="en-US" smtClean="0"/>
              <a:t>(</a:t>
            </a:r>
            <a:r>
              <a:rPr lang="en-US" altLang="en-US" i="1" smtClean="0"/>
              <a:t>k</a:t>
            </a:r>
            <a:r>
              <a:rPr lang="en-US" altLang="en-US" baseline="30000" smtClean="0"/>
              <a:t>1/2+</a:t>
            </a:r>
            <a:r>
              <a:rPr lang="el-GR" altLang="en-US" i="1" baseline="30000" smtClean="0"/>
              <a:t>ε</a:t>
            </a:r>
            <a:r>
              <a:rPr lang="en-US" altLang="en-US" smtClean="0"/>
              <a:t>)</a:t>
            </a:r>
          </a:p>
        </p:txBody>
      </p:sp>
      <p:grpSp>
        <p:nvGrpSpPr>
          <p:cNvPr id="27653" name="Group 5"/>
          <p:cNvGrpSpPr>
            <a:grpSpLocks noChangeAspect="1"/>
          </p:cNvGrpSpPr>
          <p:nvPr/>
        </p:nvGrpSpPr>
        <p:grpSpPr bwMode="auto">
          <a:xfrm>
            <a:off x="2473325" y="3429000"/>
            <a:ext cx="3970338" cy="2090738"/>
            <a:chOff x="3691" y="383"/>
            <a:chExt cx="2083" cy="1097"/>
          </a:xfrm>
        </p:grpSpPr>
        <p:sp>
          <p:nvSpPr>
            <p:cNvPr id="182278" name="Tree"/>
            <p:cNvSpPr>
              <a:spLocks noChangeAspect="1" noEditPoints="1" noChangeArrowheads="1"/>
            </p:cNvSpPr>
            <p:nvPr/>
          </p:nvSpPr>
          <p:spPr bwMode="auto">
            <a:xfrm rot="-3452452">
              <a:off x="4433" y="89"/>
              <a:ext cx="635" cy="2047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279" name="Tree"/>
            <p:cNvSpPr>
              <a:spLocks noChangeAspect="1" noEditPoints="1" noChangeArrowheads="1"/>
            </p:cNvSpPr>
            <p:nvPr/>
          </p:nvSpPr>
          <p:spPr bwMode="auto">
            <a:xfrm rot="3452452" flipH="1">
              <a:off x="4397" y="139"/>
              <a:ext cx="635" cy="2047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7656" name="Group 8"/>
            <p:cNvGrpSpPr>
              <a:grpSpLocks noChangeAspect="1"/>
            </p:cNvGrpSpPr>
            <p:nvPr/>
          </p:nvGrpSpPr>
          <p:grpSpPr bwMode="auto">
            <a:xfrm>
              <a:off x="4558" y="383"/>
              <a:ext cx="464" cy="779"/>
              <a:chOff x="4284" y="407"/>
              <a:chExt cx="1102" cy="1852"/>
            </a:xfrm>
          </p:grpSpPr>
          <p:sp>
            <p:nvSpPr>
              <p:cNvPr id="27657" name="Freeform 9"/>
              <p:cNvSpPr>
                <a:spLocks noChangeAspect="1"/>
              </p:cNvSpPr>
              <p:nvPr/>
            </p:nvSpPr>
            <p:spPr bwMode="auto">
              <a:xfrm>
                <a:off x="4284" y="407"/>
                <a:ext cx="1102" cy="1852"/>
              </a:xfrm>
              <a:custGeom>
                <a:avLst/>
                <a:gdLst>
                  <a:gd name="T0" fmla="*/ 56 w 2205"/>
                  <a:gd name="T1" fmla="*/ 6 h 3705"/>
                  <a:gd name="T2" fmla="*/ 52 w 2205"/>
                  <a:gd name="T3" fmla="*/ 12 h 3705"/>
                  <a:gd name="T4" fmla="*/ 39 w 2205"/>
                  <a:gd name="T5" fmla="*/ 16 h 3705"/>
                  <a:gd name="T6" fmla="*/ 16 w 2205"/>
                  <a:gd name="T7" fmla="*/ 17 h 3705"/>
                  <a:gd name="T8" fmla="*/ 3 w 2205"/>
                  <a:gd name="T9" fmla="*/ 20 h 3705"/>
                  <a:gd name="T10" fmla="*/ 3 w 2205"/>
                  <a:gd name="T11" fmla="*/ 28 h 3705"/>
                  <a:gd name="T12" fmla="*/ 15 w 2205"/>
                  <a:gd name="T13" fmla="*/ 42 h 3705"/>
                  <a:gd name="T14" fmla="*/ 10 w 2205"/>
                  <a:gd name="T15" fmla="*/ 50 h 3705"/>
                  <a:gd name="T16" fmla="*/ 0 w 2205"/>
                  <a:gd name="T17" fmla="*/ 56 h 3705"/>
                  <a:gd name="T18" fmla="*/ 5 w 2205"/>
                  <a:gd name="T19" fmla="*/ 66 h 3705"/>
                  <a:gd name="T20" fmla="*/ 13 w 2205"/>
                  <a:gd name="T21" fmla="*/ 68 h 3705"/>
                  <a:gd name="T22" fmla="*/ 24 w 2205"/>
                  <a:gd name="T23" fmla="*/ 72 h 3705"/>
                  <a:gd name="T24" fmla="*/ 31 w 2205"/>
                  <a:gd name="T25" fmla="*/ 76 h 3705"/>
                  <a:gd name="T26" fmla="*/ 26 w 2205"/>
                  <a:gd name="T27" fmla="*/ 79 h 3705"/>
                  <a:gd name="T28" fmla="*/ 14 w 2205"/>
                  <a:gd name="T29" fmla="*/ 80 h 3705"/>
                  <a:gd name="T30" fmla="*/ 6 w 2205"/>
                  <a:gd name="T31" fmla="*/ 83 h 3705"/>
                  <a:gd name="T32" fmla="*/ 10 w 2205"/>
                  <a:gd name="T33" fmla="*/ 97 h 3705"/>
                  <a:gd name="T34" fmla="*/ 26 w 2205"/>
                  <a:gd name="T35" fmla="*/ 107 h 3705"/>
                  <a:gd name="T36" fmla="*/ 44 w 2205"/>
                  <a:gd name="T37" fmla="*/ 115 h 3705"/>
                  <a:gd name="T38" fmla="*/ 56 w 2205"/>
                  <a:gd name="T39" fmla="*/ 129 h 3705"/>
                  <a:gd name="T40" fmla="*/ 61 w 2205"/>
                  <a:gd name="T41" fmla="*/ 158 h 3705"/>
                  <a:gd name="T42" fmla="*/ 59 w 2205"/>
                  <a:gd name="T43" fmla="*/ 188 h 3705"/>
                  <a:gd name="T44" fmla="*/ 51 w 2205"/>
                  <a:gd name="T45" fmla="*/ 204 h 3705"/>
                  <a:gd name="T46" fmla="*/ 45 w 2205"/>
                  <a:gd name="T47" fmla="*/ 217 h 3705"/>
                  <a:gd name="T48" fmla="*/ 48 w 2205"/>
                  <a:gd name="T49" fmla="*/ 227 h 3705"/>
                  <a:gd name="T50" fmla="*/ 70 w 2205"/>
                  <a:gd name="T51" fmla="*/ 231 h 3705"/>
                  <a:gd name="T52" fmla="*/ 92 w 2205"/>
                  <a:gd name="T53" fmla="*/ 231 h 3705"/>
                  <a:gd name="T54" fmla="*/ 103 w 2205"/>
                  <a:gd name="T55" fmla="*/ 224 h 3705"/>
                  <a:gd name="T56" fmla="*/ 97 w 2205"/>
                  <a:gd name="T57" fmla="*/ 204 h 3705"/>
                  <a:gd name="T58" fmla="*/ 84 w 2205"/>
                  <a:gd name="T59" fmla="*/ 174 h 3705"/>
                  <a:gd name="T60" fmla="*/ 79 w 2205"/>
                  <a:gd name="T61" fmla="*/ 147 h 3705"/>
                  <a:gd name="T62" fmla="*/ 90 w 2205"/>
                  <a:gd name="T63" fmla="*/ 124 h 3705"/>
                  <a:gd name="T64" fmla="*/ 112 w 2205"/>
                  <a:gd name="T65" fmla="*/ 109 h 3705"/>
                  <a:gd name="T66" fmla="*/ 125 w 2205"/>
                  <a:gd name="T67" fmla="*/ 99 h 3705"/>
                  <a:gd name="T68" fmla="*/ 129 w 2205"/>
                  <a:gd name="T69" fmla="*/ 90 h 3705"/>
                  <a:gd name="T70" fmla="*/ 128 w 2205"/>
                  <a:gd name="T71" fmla="*/ 82 h 3705"/>
                  <a:gd name="T72" fmla="*/ 125 w 2205"/>
                  <a:gd name="T73" fmla="*/ 80 h 3705"/>
                  <a:gd name="T74" fmla="*/ 123 w 2205"/>
                  <a:gd name="T75" fmla="*/ 79 h 3705"/>
                  <a:gd name="T76" fmla="*/ 129 w 2205"/>
                  <a:gd name="T77" fmla="*/ 70 h 3705"/>
                  <a:gd name="T78" fmla="*/ 136 w 2205"/>
                  <a:gd name="T79" fmla="*/ 64 h 3705"/>
                  <a:gd name="T80" fmla="*/ 137 w 2205"/>
                  <a:gd name="T81" fmla="*/ 61 h 3705"/>
                  <a:gd name="T82" fmla="*/ 134 w 2205"/>
                  <a:gd name="T83" fmla="*/ 56 h 3705"/>
                  <a:gd name="T84" fmla="*/ 125 w 2205"/>
                  <a:gd name="T85" fmla="*/ 55 h 3705"/>
                  <a:gd name="T86" fmla="*/ 114 w 2205"/>
                  <a:gd name="T87" fmla="*/ 54 h 3705"/>
                  <a:gd name="T88" fmla="*/ 108 w 2205"/>
                  <a:gd name="T89" fmla="*/ 48 h 3705"/>
                  <a:gd name="T90" fmla="*/ 115 w 2205"/>
                  <a:gd name="T91" fmla="*/ 42 h 3705"/>
                  <a:gd name="T92" fmla="*/ 128 w 2205"/>
                  <a:gd name="T93" fmla="*/ 38 h 3705"/>
                  <a:gd name="T94" fmla="*/ 137 w 2205"/>
                  <a:gd name="T95" fmla="*/ 28 h 3705"/>
                  <a:gd name="T96" fmla="*/ 128 w 2205"/>
                  <a:gd name="T97" fmla="*/ 19 h 3705"/>
                  <a:gd name="T98" fmla="*/ 108 w 2205"/>
                  <a:gd name="T99" fmla="*/ 18 h 3705"/>
                  <a:gd name="T100" fmla="*/ 90 w 2205"/>
                  <a:gd name="T101" fmla="*/ 16 h 3705"/>
                  <a:gd name="T102" fmla="*/ 85 w 2205"/>
                  <a:gd name="T103" fmla="*/ 10 h 3705"/>
                  <a:gd name="T104" fmla="*/ 83 w 2205"/>
                  <a:gd name="T105" fmla="*/ 4 h 3705"/>
                  <a:gd name="T106" fmla="*/ 76 w 2205"/>
                  <a:gd name="T107" fmla="*/ 0 h 3705"/>
                  <a:gd name="T108" fmla="*/ 63 w 2205"/>
                  <a:gd name="T109" fmla="*/ 0 h 3705"/>
                  <a:gd name="T110" fmla="*/ 57 w 2205"/>
                  <a:gd name="T111" fmla="*/ 2 h 3705"/>
                  <a:gd name="T112" fmla="*/ 57 w 2205"/>
                  <a:gd name="T113" fmla="*/ 4 h 370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205"/>
                  <a:gd name="T172" fmla="*/ 0 h 3705"/>
                  <a:gd name="T173" fmla="*/ 2205 w 2205"/>
                  <a:gd name="T174" fmla="*/ 3705 h 370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205" h="3705">
                    <a:moveTo>
                      <a:pt x="916" y="78"/>
                    </a:moveTo>
                    <a:lnTo>
                      <a:pt x="916" y="80"/>
                    </a:lnTo>
                    <a:lnTo>
                      <a:pt x="916" y="86"/>
                    </a:lnTo>
                    <a:lnTo>
                      <a:pt x="912" y="93"/>
                    </a:lnTo>
                    <a:lnTo>
                      <a:pt x="910" y="107"/>
                    </a:lnTo>
                    <a:lnTo>
                      <a:pt x="902" y="122"/>
                    </a:lnTo>
                    <a:lnTo>
                      <a:pt x="893" y="137"/>
                    </a:lnTo>
                    <a:lnTo>
                      <a:pt x="880" y="156"/>
                    </a:lnTo>
                    <a:lnTo>
                      <a:pt x="861" y="173"/>
                    </a:lnTo>
                    <a:lnTo>
                      <a:pt x="838" y="192"/>
                    </a:lnTo>
                    <a:lnTo>
                      <a:pt x="809" y="209"/>
                    </a:lnTo>
                    <a:lnTo>
                      <a:pt x="775" y="224"/>
                    </a:lnTo>
                    <a:lnTo>
                      <a:pt x="733" y="242"/>
                    </a:lnTo>
                    <a:lnTo>
                      <a:pt x="684" y="253"/>
                    </a:lnTo>
                    <a:lnTo>
                      <a:pt x="625" y="262"/>
                    </a:lnTo>
                    <a:lnTo>
                      <a:pt x="560" y="268"/>
                    </a:lnTo>
                    <a:lnTo>
                      <a:pt x="484" y="270"/>
                    </a:lnTo>
                    <a:lnTo>
                      <a:pt x="406" y="270"/>
                    </a:lnTo>
                    <a:lnTo>
                      <a:pt x="336" y="274"/>
                    </a:lnTo>
                    <a:lnTo>
                      <a:pt x="269" y="278"/>
                    </a:lnTo>
                    <a:lnTo>
                      <a:pt x="212" y="283"/>
                    </a:lnTo>
                    <a:lnTo>
                      <a:pt x="161" y="289"/>
                    </a:lnTo>
                    <a:lnTo>
                      <a:pt x="119" y="300"/>
                    </a:lnTo>
                    <a:lnTo>
                      <a:pt x="83" y="312"/>
                    </a:lnTo>
                    <a:lnTo>
                      <a:pt x="57" y="327"/>
                    </a:lnTo>
                    <a:lnTo>
                      <a:pt x="38" y="346"/>
                    </a:lnTo>
                    <a:lnTo>
                      <a:pt x="30" y="367"/>
                    </a:lnTo>
                    <a:lnTo>
                      <a:pt x="28" y="392"/>
                    </a:lnTo>
                    <a:lnTo>
                      <a:pt x="39" y="424"/>
                    </a:lnTo>
                    <a:lnTo>
                      <a:pt x="58" y="458"/>
                    </a:lnTo>
                    <a:lnTo>
                      <a:pt x="89" y="496"/>
                    </a:lnTo>
                    <a:lnTo>
                      <a:pt x="129" y="540"/>
                    </a:lnTo>
                    <a:lnTo>
                      <a:pt x="182" y="591"/>
                    </a:lnTo>
                    <a:lnTo>
                      <a:pt x="226" y="639"/>
                    </a:lnTo>
                    <a:lnTo>
                      <a:pt x="250" y="679"/>
                    </a:lnTo>
                    <a:lnTo>
                      <a:pt x="256" y="713"/>
                    </a:lnTo>
                    <a:lnTo>
                      <a:pt x="249" y="741"/>
                    </a:lnTo>
                    <a:lnTo>
                      <a:pt x="226" y="766"/>
                    </a:lnTo>
                    <a:lnTo>
                      <a:pt x="197" y="787"/>
                    </a:lnTo>
                    <a:lnTo>
                      <a:pt x="161" y="806"/>
                    </a:lnTo>
                    <a:lnTo>
                      <a:pt x="125" y="825"/>
                    </a:lnTo>
                    <a:lnTo>
                      <a:pt x="85" y="842"/>
                    </a:lnTo>
                    <a:lnTo>
                      <a:pt x="51" y="861"/>
                    </a:lnTo>
                    <a:lnTo>
                      <a:pt x="24" y="884"/>
                    </a:lnTo>
                    <a:lnTo>
                      <a:pt x="5" y="909"/>
                    </a:lnTo>
                    <a:lnTo>
                      <a:pt x="0" y="937"/>
                    </a:lnTo>
                    <a:lnTo>
                      <a:pt x="9" y="973"/>
                    </a:lnTo>
                    <a:lnTo>
                      <a:pt x="38" y="1015"/>
                    </a:lnTo>
                    <a:lnTo>
                      <a:pt x="89" y="1065"/>
                    </a:lnTo>
                    <a:lnTo>
                      <a:pt x="93" y="1065"/>
                    </a:lnTo>
                    <a:lnTo>
                      <a:pt x="104" y="1068"/>
                    </a:lnTo>
                    <a:lnTo>
                      <a:pt x="123" y="1072"/>
                    </a:lnTo>
                    <a:lnTo>
                      <a:pt x="150" y="1078"/>
                    </a:lnTo>
                    <a:lnTo>
                      <a:pt x="178" y="1085"/>
                    </a:lnTo>
                    <a:lnTo>
                      <a:pt x="212" y="1095"/>
                    </a:lnTo>
                    <a:lnTo>
                      <a:pt x="247" y="1104"/>
                    </a:lnTo>
                    <a:lnTo>
                      <a:pt x="285" y="1116"/>
                    </a:lnTo>
                    <a:lnTo>
                      <a:pt x="321" y="1127"/>
                    </a:lnTo>
                    <a:lnTo>
                      <a:pt x="359" y="1141"/>
                    </a:lnTo>
                    <a:lnTo>
                      <a:pt x="393" y="1154"/>
                    </a:lnTo>
                    <a:lnTo>
                      <a:pt x="425" y="1167"/>
                    </a:lnTo>
                    <a:lnTo>
                      <a:pt x="454" y="1181"/>
                    </a:lnTo>
                    <a:lnTo>
                      <a:pt x="477" y="1196"/>
                    </a:lnTo>
                    <a:lnTo>
                      <a:pt x="492" y="1209"/>
                    </a:lnTo>
                    <a:lnTo>
                      <a:pt x="501" y="1224"/>
                    </a:lnTo>
                    <a:lnTo>
                      <a:pt x="503" y="1239"/>
                    </a:lnTo>
                    <a:lnTo>
                      <a:pt x="496" y="1253"/>
                    </a:lnTo>
                    <a:lnTo>
                      <a:pt x="479" y="1264"/>
                    </a:lnTo>
                    <a:lnTo>
                      <a:pt x="456" y="1272"/>
                    </a:lnTo>
                    <a:lnTo>
                      <a:pt x="425" y="1277"/>
                    </a:lnTo>
                    <a:lnTo>
                      <a:pt x="391" y="1281"/>
                    </a:lnTo>
                    <a:lnTo>
                      <a:pt x="353" y="1283"/>
                    </a:lnTo>
                    <a:lnTo>
                      <a:pt x="315" y="1287"/>
                    </a:lnTo>
                    <a:lnTo>
                      <a:pt x="273" y="1289"/>
                    </a:lnTo>
                    <a:lnTo>
                      <a:pt x="235" y="1293"/>
                    </a:lnTo>
                    <a:lnTo>
                      <a:pt x="199" y="1296"/>
                    </a:lnTo>
                    <a:lnTo>
                      <a:pt x="165" y="1302"/>
                    </a:lnTo>
                    <a:lnTo>
                      <a:pt x="136" y="1308"/>
                    </a:lnTo>
                    <a:lnTo>
                      <a:pt x="115" y="1317"/>
                    </a:lnTo>
                    <a:lnTo>
                      <a:pt x="100" y="1331"/>
                    </a:lnTo>
                    <a:lnTo>
                      <a:pt x="95" y="1348"/>
                    </a:lnTo>
                    <a:lnTo>
                      <a:pt x="96" y="1407"/>
                    </a:lnTo>
                    <a:lnTo>
                      <a:pt x="110" y="1462"/>
                    </a:lnTo>
                    <a:lnTo>
                      <a:pt x="133" y="1509"/>
                    </a:lnTo>
                    <a:lnTo>
                      <a:pt x="165" y="1555"/>
                    </a:lnTo>
                    <a:lnTo>
                      <a:pt x="203" y="1593"/>
                    </a:lnTo>
                    <a:lnTo>
                      <a:pt x="250" y="1627"/>
                    </a:lnTo>
                    <a:lnTo>
                      <a:pt x="302" y="1660"/>
                    </a:lnTo>
                    <a:lnTo>
                      <a:pt x="357" y="1690"/>
                    </a:lnTo>
                    <a:lnTo>
                      <a:pt x="416" y="1715"/>
                    </a:lnTo>
                    <a:lnTo>
                      <a:pt x="475" y="1743"/>
                    </a:lnTo>
                    <a:lnTo>
                      <a:pt x="536" y="1766"/>
                    </a:lnTo>
                    <a:lnTo>
                      <a:pt x="595" y="1793"/>
                    </a:lnTo>
                    <a:lnTo>
                      <a:pt x="652" y="1817"/>
                    </a:lnTo>
                    <a:lnTo>
                      <a:pt x="705" y="1846"/>
                    </a:lnTo>
                    <a:lnTo>
                      <a:pt x="754" y="1872"/>
                    </a:lnTo>
                    <a:lnTo>
                      <a:pt x="800" y="1905"/>
                    </a:lnTo>
                    <a:lnTo>
                      <a:pt x="838" y="1943"/>
                    </a:lnTo>
                    <a:lnTo>
                      <a:pt x="872" y="1998"/>
                    </a:lnTo>
                    <a:lnTo>
                      <a:pt x="901" y="2064"/>
                    </a:lnTo>
                    <a:lnTo>
                      <a:pt x="927" y="2144"/>
                    </a:lnTo>
                    <a:lnTo>
                      <a:pt x="946" y="2232"/>
                    </a:lnTo>
                    <a:lnTo>
                      <a:pt x="961" y="2327"/>
                    </a:lnTo>
                    <a:lnTo>
                      <a:pt x="973" y="2427"/>
                    </a:lnTo>
                    <a:lnTo>
                      <a:pt x="980" y="2530"/>
                    </a:lnTo>
                    <a:lnTo>
                      <a:pt x="982" y="2633"/>
                    </a:lnTo>
                    <a:lnTo>
                      <a:pt x="980" y="2733"/>
                    </a:lnTo>
                    <a:lnTo>
                      <a:pt x="975" y="2830"/>
                    </a:lnTo>
                    <a:lnTo>
                      <a:pt x="965" y="2924"/>
                    </a:lnTo>
                    <a:lnTo>
                      <a:pt x="950" y="3009"/>
                    </a:lnTo>
                    <a:lnTo>
                      <a:pt x="931" y="3083"/>
                    </a:lnTo>
                    <a:lnTo>
                      <a:pt x="908" y="3146"/>
                    </a:lnTo>
                    <a:lnTo>
                      <a:pt x="883" y="3197"/>
                    </a:lnTo>
                    <a:lnTo>
                      <a:pt x="853" y="3237"/>
                    </a:lnTo>
                    <a:lnTo>
                      <a:pt x="825" y="3279"/>
                    </a:lnTo>
                    <a:lnTo>
                      <a:pt x="798" y="3321"/>
                    </a:lnTo>
                    <a:lnTo>
                      <a:pt x="773" y="3363"/>
                    </a:lnTo>
                    <a:lnTo>
                      <a:pt x="750" y="3404"/>
                    </a:lnTo>
                    <a:lnTo>
                      <a:pt x="735" y="3444"/>
                    </a:lnTo>
                    <a:lnTo>
                      <a:pt x="722" y="3484"/>
                    </a:lnTo>
                    <a:lnTo>
                      <a:pt x="718" y="3520"/>
                    </a:lnTo>
                    <a:lnTo>
                      <a:pt x="718" y="3555"/>
                    </a:lnTo>
                    <a:lnTo>
                      <a:pt x="729" y="3587"/>
                    </a:lnTo>
                    <a:lnTo>
                      <a:pt x="750" y="3615"/>
                    </a:lnTo>
                    <a:lnTo>
                      <a:pt x="781" y="3642"/>
                    </a:lnTo>
                    <a:lnTo>
                      <a:pt x="823" y="3661"/>
                    </a:lnTo>
                    <a:lnTo>
                      <a:pt x="880" y="3678"/>
                    </a:lnTo>
                    <a:lnTo>
                      <a:pt x="948" y="3690"/>
                    </a:lnTo>
                    <a:lnTo>
                      <a:pt x="1032" y="3697"/>
                    </a:lnTo>
                    <a:lnTo>
                      <a:pt x="1121" y="3699"/>
                    </a:lnTo>
                    <a:lnTo>
                      <a:pt x="1205" y="3703"/>
                    </a:lnTo>
                    <a:lnTo>
                      <a:pt x="1285" y="3705"/>
                    </a:lnTo>
                    <a:lnTo>
                      <a:pt x="1359" y="3705"/>
                    </a:lnTo>
                    <a:lnTo>
                      <a:pt x="1423" y="3701"/>
                    </a:lnTo>
                    <a:lnTo>
                      <a:pt x="1484" y="3697"/>
                    </a:lnTo>
                    <a:lnTo>
                      <a:pt x="1535" y="3686"/>
                    </a:lnTo>
                    <a:lnTo>
                      <a:pt x="1579" y="3672"/>
                    </a:lnTo>
                    <a:lnTo>
                      <a:pt x="1611" y="3650"/>
                    </a:lnTo>
                    <a:lnTo>
                      <a:pt x="1638" y="3623"/>
                    </a:lnTo>
                    <a:lnTo>
                      <a:pt x="1653" y="3587"/>
                    </a:lnTo>
                    <a:lnTo>
                      <a:pt x="1657" y="3543"/>
                    </a:lnTo>
                    <a:lnTo>
                      <a:pt x="1651" y="3490"/>
                    </a:lnTo>
                    <a:lnTo>
                      <a:pt x="1634" y="3427"/>
                    </a:lnTo>
                    <a:lnTo>
                      <a:pt x="1604" y="3353"/>
                    </a:lnTo>
                    <a:lnTo>
                      <a:pt x="1562" y="3268"/>
                    </a:lnTo>
                    <a:lnTo>
                      <a:pt x="1513" y="3174"/>
                    </a:lnTo>
                    <a:lnTo>
                      <a:pt x="1467" y="3079"/>
                    </a:lnTo>
                    <a:lnTo>
                      <a:pt x="1421" y="2986"/>
                    </a:lnTo>
                    <a:lnTo>
                      <a:pt x="1383" y="2893"/>
                    </a:lnTo>
                    <a:lnTo>
                      <a:pt x="1349" y="2798"/>
                    </a:lnTo>
                    <a:lnTo>
                      <a:pt x="1321" y="2707"/>
                    </a:lnTo>
                    <a:lnTo>
                      <a:pt x="1296" y="2616"/>
                    </a:lnTo>
                    <a:lnTo>
                      <a:pt x="1283" y="2526"/>
                    </a:lnTo>
                    <a:lnTo>
                      <a:pt x="1273" y="2439"/>
                    </a:lnTo>
                    <a:lnTo>
                      <a:pt x="1275" y="2355"/>
                    </a:lnTo>
                    <a:lnTo>
                      <a:pt x="1286" y="2273"/>
                    </a:lnTo>
                    <a:lnTo>
                      <a:pt x="1309" y="2197"/>
                    </a:lnTo>
                    <a:lnTo>
                      <a:pt x="1343" y="2125"/>
                    </a:lnTo>
                    <a:lnTo>
                      <a:pt x="1389" y="2059"/>
                    </a:lnTo>
                    <a:lnTo>
                      <a:pt x="1448" y="1996"/>
                    </a:lnTo>
                    <a:lnTo>
                      <a:pt x="1522" y="1939"/>
                    </a:lnTo>
                    <a:lnTo>
                      <a:pt x="1600" y="1886"/>
                    </a:lnTo>
                    <a:lnTo>
                      <a:pt x="1672" y="1840"/>
                    </a:lnTo>
                    <a:lnTo>
                      <a:pt x="1737" y="1796"/>
                    </a:lnTo>
                    <a:lnTo>
                      <a:pt x="1798" y="1758"/>
                    </a:lnTo>
                    <a:lnTo>
                      <a:pt x="1851" y="1722"/>
                    </a:lnTo>
                    <a:lnTo>
                      <a:pt x="1898" y="1688"/>
                    </a:lnTo>
                    <a:lnTo>
                      <a:pt x="1940" y="1656"/>
                    </a:lnTo>
                    <a:lnTo>
                      <a:pt x="1976" y="1627"/>
                    </a:lnTo>
                    <a:lnTo>
                      <a:pt x="2005" y="1597"/>
                    </a:lnTo>
                    <a:lnTo>
                      <a:pt x="2030" y="1566"/>
                    </a:lnTo>
                    <a:lnTo>
                      <a:pt x="2049" y="1538"/>
                    </a:lnTo>
                    <a:lnTo>
                      <a:pt x="2062" y="1507"/>
                    </a:lnTo>
                    <a:lnTo>
                      <a:pt x="2070" y="1475"/>
                    </a:lnTo>
                    <a:lnTo>
                      <a:pt x="2073" y="1441"/>
                    </a:lnTo>
                    <a:lnTo>
                      <a:pt x="2071" y="1403"/>
                    </a:lnTo>
                    <a:lnTo>
                      <a:pt x="2064" y="1365"/>
                    </a:lnTo>
                    <a:lnTo>
                      <a:pt x="2060" y="1350"/>
                    </a:lnTo>
                    <a:lnTo>
                      <a:pt x="2054" y="1338"/>
                    </a:lnTo>
                    <a:lnTo>
                      <a:pt x="2049" y="1327"/>
                    </a:lnTo>
                    <a:lnTo>
                      <a:pt x="2041" y="1317"/>
                    </a:lnTo>
                    <a:lnTo>
                      <a:pt x="2033" y="1310"/>
                    </a:lnTo>
                    <a:lnTo>
                      <a:pt x="2024" y="1302"/>
                    </a:lnTo>
                    <a:lnTo>
                      <a:pt x="2016" y="1296"/>
                    </a:lnTo>
                    <a:lnTo>
                      <a:pt x="2009" y="1291"/>
                    </a:lnTo>
                    <a:lnTo>
                      <a:pt x="1999" y="1285"/>
                    </a:lnTo>
                    <a:lnTo>
                      <a:pt x="1990" y="1281"/>
                    </a:lnTo>
                    <a:lnTo>
                      <a:pt x="1982" y="1277"/>
                    </a:lnTo>
                    <a:lnTo>
                      <a:pt x="1976" y="1276"/>
                    </a:lnTo>
                    <a:lnTo>
                      <a:pt x="1971" y="1274"/>
                    </a:lnTo>
                    <a:lnTo>
                      <a:pt x="1967" y="1272"/>
                    </a:lnTo>
                    <a:lnTo>
                      <a:pt x="1963" y="1272"/>
                    </a:lnTo>
                    <a:lnTo>
                      <a:pt x="2001" y="1215"/>
                    </a:lnTo>
                    <a:lnTo>
                      <a:pt x="2039" y="1169"/>
                    </a:lnTo>
                    <a:lnTo>
                      <a:pt x="2070" y="1129"/>
                    </a:lnTo>
                    <a:lnTo>
                      <a:pt x="2100" y="1099"/>
                    </a:lnTo>
                    <a:lnTo>
                      <a:pt x="2123" y="1074"/>
                    </a:lnTo>
                    <a:lnTo>
                      <a:pt x="2144" y="1055"/>
                    </a:lnTo>
                    <a:lnTo>
                      <a:pt x="2161" y="1042"/>
                    </a:lnTo>
                    <a:lnTo>
                      <a:pt x="2178" y="1030"/>
                    </a:lnTo>
                    <a:lnTo>
                      <a:pt x="2187" y="1021"/>
                    </a:lnTo>
                    <a:lnTo>
                      <a:pt x="2197" y="1015"/>
                    </a:lnTo>
                    <a:lnTo>
                      <a:pt x="2201" y="1008"/>
                    </a:lnTo>
                    <a:lnTo>
                      <a:pt x="2205" y="1000"/>
                    </a:lnTo>
                    <a:lnTo>
                      <a:pt x="2203" y="990"/>
                    </a:lnTo>
                    <a:lnTo>
                      <a:pt x="2199" y="979"/>
                    </a:lnTo>
                    <a:lnTo>
                      <a:pt x="2195" y="964"/>
                    </a:lnTo>
                    <a:lnTo>
                      <a:pt x="2187" y="945"/>
                    </a:lnTo>
                    <a:lnTo>
                      <a:pt x="2172" y="924"/>
                    </a:lnTo>
                    <a:lnTo>
                      <a:pt x="2153" y="909"/>
                    </a:lnTo>
                    <a:lnTo>
                      <a:pt x="2130" y="899"/>
                    </a:lnTo>
                    <a:lnTo>
                      <a:pt x="2104" y="893"/>
                    </a:lnTo>
                    <a:lnTo>
                      <a:pt x="2073" y="890"/>
                    </a:lnTo>
                    <a:lnTo>
                      <a:pt x="2039" y="890"/>
                    </a:lnTo>
                    <a:lnTo>
                      <a:pt x="2005" y="890"/>
                    </a:lnTo>
                    <a:lnTo>
                      <a:pt x="1971" y="890"/>
                    </a:lnTo>
                    <a:lnTo>
                      <a:pt x="1935" y="890"/>
                    </a:lnTo>
                    <a:lnTo>
                      <a:pt x="1900" y="888"/>
                    </a:lnTo>
                    <a:lnTo>
                      <a:pt x="1866" y="884"/>
                    </a:lnTo>
                    <a:lnTo>
                      <a:pt x="1836" y="878"/>
                    </a:lnTo>
                    <a:lnTo>
                      <a:pt x="1807" y="865"/>
                    </a:lnTo>
                    <a:lnTo>
                      <a:pt x="1783" y="850"/>
                    </a:lnTo>
                    <a:lnTo>
                      <a:pt x="1764" y="827"/>
                    </a:lnTo>
                    <a:lnTo>
                      <a:pt x="1748" y="798"/>
                    </a:lnTo>
                    <a:lnTo>
                      <a:pt x="1743" y="768"/>
                    </a:lnTo>
                    <a:lnTo>
                      <a:pt x="1746" y="741"/>
                    </a:lnTo>
                    <a:lnTo>
                      <a:pt x="1762" y="721"/>
                    </a:lnTo>
                    <a:lnTo>
                      <a:pt x="1784" y="703"/>
                    </a:lnTo>
                    <a:lnTo>
                      <a:pt x="1811" y="690"/>
                    </a:lnTo>
                    <a:lnTo>
                      <a:pt x="1845" y="677"/>
                    </a:lnTo>
                    <a:lnTo>
                      <a:pt x="1883" y="665"/>
                    </a:lnTo>
                    <a:lnTo>
                      <a:pt x="1925" y="654"/>
                    </a:lnTo>
                    <a:lnTo>
                      <a:pt x="1967" y="641"/>
                    </a:lnTo>
                    <a:lnTo>
                      <a:pt x="2011" y="627"/>
                    </a:lnTo>
                    <a:lnTo>
                      <a:pt x="2051" y="610"/>
                    </a:lnTo>
                    <a:lnTo>
                      <a:pt x="2090" y="591"/>
                    </a:lnTo>
                    <a:lnTo>
                      <a:pt x="2125" y="567"/>
                    </a:lnTo>
                    <a:lnTo>
                      <a:pt x="2153" y="536"/>
                    </a:lnTo>
                    <a:lnTo>
                      <a:pt x="2178" y="502"/>
                    </a:lnTo>
                    <a:lnTo>
                      <a:pt x="2193" y="460"/>
                    </a:lnTo>
                    <a:lnTo>
                      <a:pt x="2193" y="416"/>
                    </a:lnTo>
                    <a:lnTo>
                      <a:pt x="2180" y="382"/>
                    </a:lnTo>
                    <a:lnTo>
                      <a:pt x="2151" y="356"/>
                    </a:lnTo>
                    <a:lnTo>
                      <a:pt x="2111" y="335"/>
                    </a:lnTo>
                    <a:lnTo>
                      <a:pt x="2060" y="319"/>
                    </a:lnTo>
                    <a:lnTo>
                      <a:pt x="2001" y="308"/>
                    </a:lnTo>
                    <a:lnTo>
                      <a:pt x="1938" y="300"/>
                    </a:lnTo>
                    <a:lnTo>
                      <a:pt x="1870" y="297"/>
                    </a:lnTo>
                    <a:lnTo>
                      <a:pt x="1800" y="293"/>
                    </a:lnTo>
                    <a:lnTo>
                      <a:pt x="1729" y="293"/>
                    </a:lnTo>
                    <a:lnTo>
                      <a:pt x="1661" y="291"/>
                    </a:lnTo>
                    <a:lnTo>
                      <a:pt x="1598" y="287"/>
                    </a:lnTo>
                    <a:lnTo>
                      <a:pt x="1539" y="281"/>
                    </a:lnTo>
                    <a:lnTo>
                      <a:pt x="1488" y="276"/>
                    </a:lnTo>
                    <a:lnTo>
                      <a:pt x="1448" y="264"/>
                    </a:lnTo>
                    <a:lnTo>
                      <a:pt x="1421" y="251"/>
                    </a:lnTo>
                    <a:lnTo>
                      <a:pt x="1402" y="232"/>
                    </a:lnTo>
                    <a:lnTo>
                      <a:pt x="1389" y="213"/>
                    </a:lnTo>
                    <a:lnTo>
                      <a:pt x="1378" y="192"/>
                    </a:lnTo>
                    <a:lnTo>
                      <a:pt x="1368" y="171"/>
                    </a:lnTo>
                    <a:lnTo>
                      <a:pt x="1362" y="148"/>
                    </a:lnTo>
                    <a:lnTo>
                      <a:pt x="1355" y="127"/>
                    </a:lnTo>
                    <a:lnTo>
                      <a:pt x="1349" y="107"/>
                    </a:lnTo>
                    <a:lnTo>
                      <a:pt x="1342" y="88"/>
                    </a:lnTo>
                    <a:lnTo>
                      <a:pt x="1332" y="67"/>
                    </a:lnTo>
                    <a:lnTo>
                      <a:pt x="1319" y="51"/>
                    </a:lnTo>
                    <a:lnTo>
                      <a:pt x="1304" y="34"/>
                    </a:lnTo>
                    <a:lnTo>
                      <a:pt x="1283" y="23"/>
                    </a:lnTo>
                    <a:lnTo>
                      <a:pt x="1258" y="12"/>
                    </a:lnTo>
                    <a:lnTo>
                      <a:pt x="1227" y="4"/>
                    </a:lnTo>
                    <a:lnTo>
                      <a:pt x="1188" y="0"/>
                    </a:lnTo>
                    <a:lnTo>
                      <a:pt x="1142" y="0"/>
                    </a:lnTo>
                    <a:lnTo>
                      <a:pt x="1094" y="2"/>
                    </a:lnTo>
                    <a:lnTo>
                      <a:pt x="1055" y="6"/>
                    </a:lnTo>
                    <a:lnTo>
                      <a:pt x="1018" y="12"/>
                    </a:lnTo>
                    <a:lnTo>
                      <a:pt x="992" y="17"/>
                    </a:lnTo>
                    <a:lnTo>
                      <a:pt x="969" y="23"/>
                    </a:lnTo>
                    <a:lnTo>
                      <a:pt x="950" y="29"/>
                    </a:lnTo>
                    <a:lnTo>
                      <a:pt x="937" y="36"/>
                    </a:lnTo>
                    <a:lnTo>
                      <a:pt x="927" y="42"/>
                    </a:lnTo>
                    <a:lnTo>
                      <a:pt x="920" y="50"/>
                    </a:lnTo>
                    <a:lnTo>
                      <a:pt x="916" y="55"/>
                    </a:lnTo>
                    <a:lnTo>
                      <a:pt x="912" y="61"/>
                    </a:lnTo>
                    <a:lnTo>
                      <a:pt x="912" y="67"/>
                    </a:lnTo>
                    <a:lnTo>
                      <a:pt x="912" y="70"/>
                    </a:lnTo>
                    <a:lnTo>
                      <a:pt x="914" y="74"/>
                    </a:lnTo>
                    <a:lnTo>
                      <a:pt x="916" y="76"/>
                    </a:lnTo>
                    <a:lnTo>
                      <a:pt x="916" y="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8" name="Freeform 10"/>
              <p:cNvSpPr>
                <a:spLocks noChangeAspect="1"/>
              </p:cNvSpPr>
              <p:nvPr/>
            </p:nvSpPr>
            <p:spPr bwMode="auto">
              <a:xfrm>
                <a:off x="4424" y="1069"/>
                <a:ext cx="222" cy="112"/>
              </a:xfrm>
              <a:custGeom>
                <a:avLst/>
                <a:gdLst>
                  <a:gd name="T0" fmla="*/ 3 w 443"/>
                  <a:gd name="T1" fmla="*/ 1 h 222"/>
                  <a:gd name="T2" fmla="*/ 6 w 443"/>
                  <a:gd name="T3" fmla="*/ 1 h 222"/>
                  <a:gd name="T4" fmla="*/ 10 w 443"/>
                  <a:gd name="T5" fmla="*/ 0 h 222"/>
                  <a:gd name="T6" fmla="*/ 13 w 443"/>
                  <a:gd name="T7" fmla="*/ 0 h 222"/>
                  <a:gd name="T8" fmla="*/ 16 w 443"/>
                  <a:gd name="T9" fmla="*/ 1 h 222"/>
                  <a:gd name="T10" fmla="*/ 19 w 443"/>
                  <a:gd name="T11" fmla="*/ 1 h 222"/>
                  <a:gd name="T12" fmla="*/ 22 w 443"/>
                  <a:gd name="T13" fmla="*/ 2 h 222"/>
                  <a:gd name="T14" fmla="*/ 25 w 443"/>
                  <a:gd name="T15" fmla="*/ 4 h 222"/>
                  <a:gd name="T16" fmla="*/ 27 w 443"/>
                  <a:gd name="T17" fmla="*/ 6 h 222"/>
                  <a:gd name="T18" fmla="*/ 28 w 443"/>
                  <a:gd name="T19" fmla="*/ 9 h 222"/>
                  <a:gd name="T20" fmla="*/ 28 w 443"/>
                  <a:gd name="T21" fmla="*/ 11 h 222"/>
                  <a:gd name="T22" fmla="*/ 28 w 443"/>
                  <a:gd name="T23" fmla="*/ 13 h 222"/>
                  <a:gd name="T24" fmla="*/ 27 w 443"/>
                  <a:gd name="T25" fmla="*/ 14 h 222"/>
                  <a:gd name="T26" fmla="*/ 26 w 443"/>
                  <a:gd name="T27" fmla="*/ 15 h 222"/>
                  <a:gd name="T28" fmla="*/ 24 w 443"/>
                  <a:gd name="T29" fmla="*/ 14 h 222"/>
                  <a:gd name="T30" fmla="*/ 23 w 443"/>
                  <a:gd name="T31" fmla="*/ 12 h 222"/>
                  <a:gd name="T32" fmla="*/ 21 w 443"/>
                  <a:gd name="T33" fmla="*/ 10 h 222"/>
                  <a:gd name="T34" fmla="*/ 20 w 443"/>
                  <a:gd name="T35" fmla="*/ 9 h 222"/>
                  <a:gd name="T36" fmla="*/ 18 w 443"/>
                  <a:gd name="T37" fmla="*/ 8 h 222"/>
                  <a:gd name="T38" fmla="*/ 16 w 443"/>
                  <a:gd name="T39" fmla="*/ 7 h 222"/>
                  <a:gd name="T40" fmla="*/ 14 w 443"/>
                  <a:gd name="T41" fmla="*/ 7 h 222"/>
                  <a:gd name="T42" fmla="*/ 12 w 443"/>
                  <a:gd name="T43" fmla="*/ 7 h 222"/>
                  <a:gd name="T44" fmla="*/ 10 w 443"/>
                  <a:gd name="T45" fmla="*/ 7 h 222"/>
                  <a:gd name="T46" fmla="*/ 8 w 443"/>
                  <a:gd name="T47" fmla="*/ 8 h 222"/>
                  <a:gd name="T48" fmla="*/ 6 w 443"/>
                  <a:gd name="T49" fmla="*/ 8 h 222"/>
                  <a:gd name="T50" fmla="*/ 5 w 443"/>
                  <a:gd name="T51" fmla="*/ 8 h 222"/>
                  <a:gd name="T52" fmla="*/ 3 w 443"/>
                  <a:gd name="T53" fmla="*/ 7 h 222"/>
                  <a:gd name="T54" fmla="*/ 2 w 443"/>
                  <a:gd name="T55" fmla="*/ 6 h 222"/>
                  <a:gd name="T56" fmla="*/ 1 w 443"/>
                  <a:gd name="T57" fmla="*/ 5 h 222"/>
                  <a:gd name="T58" fmla="*/ 0 w 443"/>
                  <a:gd name="T59" fmla="*/ 4 h 222"/>
                  <a:gd name="T60" fmla="*/ 0 w 443"/>
                  <a:gd name="T61" fmla="*/ 3 h 222"/>
                  <a:gd name="T62" fmla="*/ 1 w 443"/>
                  <a:gd name="T63" fmla="*/ 2 h 222"/>
                  <a:gd name="T64" fmla="*/ 1 w 443"/>
                  <a:gd name="T65" fmla="*/ 1 h 2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43"/>
                  <a:gd name="T100" fmla="*/ 0 h 222"/>
                  <a:gd name="T101" fmla="*/ 443 w 443"/>
                  <a:gd name="T102" fmla="*/ 222 h 2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43" h="222">
                    <a:moveTo>
                      <a:pt x="13" y="9"/>
                    </a:moveTo>
                    <a:lnTo>
                      <a:pt x="40" y="8"/>
                    </a:lnTo>
                    <a:lnTo>
                      <a:pt x="68" y="6"/>
                    </a:lnTo>
                    <a:lnTo>
                      <a:pt x="95" y="4"/>
                    </a:lnTo>
                    <a:lnTo>
                      <a:pt x="122" y="2"/>
                    </a:lnTo>
                    <a:lnTo>
                      <a:pt x="148" y="0"/>
                    </a:lnTo>
                    <a:lnTo>
                      <a:pt x="173" y="0"/>
                    </a:lnTo>
                    <a:lnTo>
                      <a:pt x="199" y="0"/>
                    </a:lnTo>
                    <a:lnTo>
                      <a:pt x="226" y="2"/>
                    </a:lnTo>
                    <a:lnTo>
                      <a:pt x="249" y="4"/>
                    </a:lnTo>
                    <a:lnTo>
                      <a:pt x="275" y="8"/>
                    </a:lnTo>
                    <a:lnTo>
                      <a:pt x="298" y="13"/>
                    </a:lnTo>
                    <a:lnTo>
                      <a:pt x="323" y="23"/>
                    </a:lnTo>
                    <a:lnTo>
                      <a:pt x="344" y="32"/>
                    </a:lnTo>
                    <a:lnTo>
                      <a:pt x="367" y="44"/>
                    </a:lnTo>
                    <a:lnTo>
                      <a:pt x="390" y="61"/>
                    </a:lnTo>
                    <a:lnTo>
                      <a:pt x="412" y="78"/>
                    </a:lnTo>
                    <a:lnTo>
                      <a:pt x="422" y="95"/>
                    </a:lnTo>
                    <a:lnTo>
                      <a:pt x="433" y="114"/>
                    </a:lnTo>
                    <a:lnTo>
                      <a:pt x="439" y="133"/>
                    </a:lnTo>
                    <a:lnTo>
                      <a:pt x="443" y="150"/>
                    </a:lnTo>
                    <a:lnTo>
                      <a:pt x="443" y="165"/>
                    </a:lnTo>
                    <a:lnTo>
                      <a:pt x="443" y="181"/>
                    </a:lnTo>
                    <a:lnTo>
                      <a:pt x="439" y="194"/>
                    </a:lnTo>
                    <a:lnTo>
                      <a:pt x="433" y="207"/>
                    </a:lnTo>
                    <a:lnTo>
                      <a:pt x="426" y="215"/>
                    </a:lnTo>
                    <a:lnTo>
                      <a:pt x="418" y="220"/>
                    </a:lnTo>
                    <a:lnTo>
                      <a:pt x="407" y="222"/>
                    </a:lnTo>
                    <a:lnTo>
                      <a:pt x="395" y="222"/>
                    </a:lnTo>
                    <a:lnTo>
                      <a:pt x="384" y="215"/>
                    </a:lnTo>
                    <a:lnTo>
                      <a:pt x="371" y="205"/>
                    </a:lnTo>
                    <a:lnTo>
                      <a:pt x="357" y="190"/>
                    </a:lnTo>
                    <a:lnTo>
                      <a:pt x="344" y="171"/>
                    </a:lnTo>
                    <a:lnTo>
                      <a:pt x="333" y="154"/>
                    </a:lnTo>
                    <a:lnTo>
                      <a:pt x="321" y="141"/>
                    </a:lnTo>
                    <a:lnTo>
                      <a:pt x="308" y="129"/>
                    </a:lnTo>
                    <a:lnTo>
                      <a:pt x="296" y="120"/>
                    </a:lnTo>
                    <a:lnTo>
                      <a:pt x="283" y="112"/>
                    </a:lnTo>
                    <a:lnTo>
                      <a:pt x="270" y="106"/>
                    </a:lnTo>
                    <a:lnTo>
                      <a:pt x="255" y="103"/>
                    </a:lnTo>
                    <a:lnTo>
                      <a:pt x="241" y="101"/>
                    </a:lnTo>
                    <a:lnTo>
                      <a:pt x="224" y="101"/>
                    </a:lnTo>
                    <a:lnTo>
                      <a:pt x="209" y="101"/>
                    </a:lnTo>
                    <a:lnTo>
                      <a:pt x="192" y="101"/>
                    </a:lnTo>
                    <a:lnTo>
                      <a:pt x="177" y="105"/>
                    </a:lnTo>
                    <a:lnTo>
                      <a:pt x="158" y="106"/>
                    </a:lnTo>
                    <a:lnTo>
                      <a:pt x="141" y="110"/>
                    </a:lnTo>
                    <a:lnTo>
                      <a:pt x="123" y="114"/>
                    </a:lnTo>
                    <a:lnTo>
                      <a:pt x="106" y="120"/>
                    </a:lnTo>
                    <a:lnTo>
                      <a:pt x="93" y="120"/>
                    </a:lnTo>
                    <a:lnTo>
                      <a:pt x="80" y="118"/>
                    </a:lnTo>
                    <a:lnTo>
                      <a:pt x="66" y="116"/>
                    </a:lnTo>
                    <a:lnTo>
                      <a:pt x="55" y="112"/>
                    </a:lnTo>
                    <a:lnTo>
                      <a:pt x="44" y="106"/>
                    </a:lnTo>
                    <a:lnTo>
                      <a:pt x="34" y="99"/>
                    </a:lnTo>
                    <a:lnTo>
                      <a:pt x="25" y="91"/>
                    </a:lnTo>
                    <a:lnTo>
                      <a:pt x="17" y="84"/>
                    </a:lnTo>
                    <a:lnTo>
                      <a:pt x="9" y="74"/>
                    </a:lnTo>
                    <a:lnTo>
                      <a:pt x="6" y="65"/>
                    </a:lnTo>
                    <a:lnTo>
                      <a:pt x="0" y="55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2" y="27"/>
                    </a:lnTo>
                    <a:lnTo>
                      <a:pt x="6" y="17"/>
                    </a:lnTo>
                    <a:lnTo>
                      <a:pt x="13" y="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9" name="Freeform 11"/>
              <p:cNvSpPr>
                <a:spLocks noChangeAspect="1"/>
              </p:cNvSpPr>
              <p:nvPr/>
            </p:nvSpPr>
            <p:spPr bwMode="auto">
              <a:xfrm>
                <a:off x="5035" y="861"/>
                <a:ext cx="151" cy="165"/>
              </a:xfrm>
              <a:custGeom>
                <a:avLst/>
                <a:gdLst>
                  <a:gd name="T0" fmla="*/ 14 w 302"/>
                  <a:gd name="T1" fmla="*/ 0 h 329"/>
                  <a:gd name="T2" fmla="*/ 14 w 302"/>
                  <a:gd name="T3" fmla="*/ 0 h 329"/>
                  <a:gd name="T4" fmla="*/ 15 w 302"/>
                  <a:gd name="T5" fmla="*/ 1 h 329"/>
                  <a:gd name="T6" fmla="*/ 15 w 302"/>
                  <a:gd name="T7" fmla="*/ 1 h 329"/>
                  <a:gd name="T8" fmla="*/ 15 w 302"/>
                  <a:gd name="T9" fmla="*/ 1 h 329"/>
                  <a:gd name="T10" fmla="*/ 17 w 302"/>
                  <a:gd name="T11" fmla="*/ 1 h 329"/>
                  <a:gd name="T12" fmla="*/ 17 w 302"/>
                  <a:gd name="T13" fmla="*/ 1 h 329"/>
                  <a:gd name="T14" fmla="*/ 17 w 302"/>
                  <a:gd name="T15" fmla="*/ 1 h 329"/>
                  <a:gd name="T16" fmla="*/ 18 w 302"/>
                  <a:gd name="T17" fmla="*/ 2 h 329"/>
                  <a:gd name="T18" fmla="*/ 18 w 302"/>
                  <a:gd name="T19" fmla="*/ 2 h 329"/>
                  <a:gd name="T20" fmla="*/ 18 w 302"/>
                  <a:gd name="T21" fmla="*/ 2 h 329"/>
                  <a:gd name="T22" fmla="*/ 19 w 302"/>
                  <a:gd name="T23" fmla="*/ 2 h 329"/>
                  <a:gd name="T24" fmla="*/ 19 w 302"/>
                  <a:gd name="T25" fmla="*/ 2 h 329"/>
                  <a:gd name="T26" fmla="*/ 18 w 302"/>
                  <a:gd name="T27" fmla="*/ 4 h 329"/>
                  <a:gd name="T28" fmla="*/ 18 w 302"/>
                  <a:gd name="T29" fmla="*/ 5 h 329"/>
                  <a:gd name="T30" fmla="*/ 17 w 302"/>
                  <a:gd name="T31" fmla="*/ 6 h 329"/>
                  <a:gd name="T32" fmla="*/ 17 w 302"/>
                  <a:gd name="T33" fmla="*/ 8 h 329"/>
                  <a:gd name="T34" fmla="*/ 17 w 302"/>
                  <a:gd name="T35" fmla="*/ 9 h 329"/>
                  <a:gd name="T36" fmla="*/ 15 w 302"/>
                  <a:gd name="T37" fmla="*/ 11 h 329"/>
                  <a:gd name="T38" fmla="*/ 15 w 302"/>
                  <a:gd name="T39" fmla="*/ 12 h 329"/>
                  <a:gd name="T40" fmla="*/ 15 w 302"/>
                  <a:gd name="T41" fmla="*/ 14 h 329"/>
                  <a:gd name="T42" fmla="*/ 14 w 302"/>
                  <a:gd name="T43" fmla="*/ 15 h 329"/>
                  <a:gd name="T44" fmla="*/ 14 w 302"/>
                  <a:gd name="T45" fmla="*/ 16 h 329"/>
                  <a:gd name="T46" fmla="*/ 13 w 302"/>
                  <a:gd name="T47" fmla="*/ 17 h 329"/>
                  <a:gd name="T48" fmla="*/ 12 w 302"/>
                  <a:gd name="T49" fmla="*/ 19 h 329"/>
                  <a:gd name="T50" fmla="*/ 11 w 302"/>
                  <a:gd name="T51" fmla="*/ 19 h 329"/>
                  <a:gd name="T52" fmla="*/ 9 w 302"/>
                  <a:gd name="T53" fmla="*/ 20 h 329"/>
                  <a:gd name="T54" fmla="*/ 8 w 302"/>
                  <a:gd name="T55" fmla="*/ 21 h 329"/>
                  <a:gd name="T56" fmla="*/ 5 w 302"/>
                  <a:gd name="T57" fmla="*/ 21 h 329"/>
                  <a:gd name="T58" fmla="*/ 5 w 302"/>
                  <a:gd name="T59" fmla="*/ 21 h 329"/>
                  <a:gd name="T60" fmla="*/ 5 w 302"/>
                  <a:gd name="T61" fmla="*/ 20 h 329"/>
                  <a:gd name="T62" fmla="*/ 5 w 302"/>
                  <a:gd name="T63" fmla="*/ 20 h 329"/>
                  <a:gd name="T64" fmla="*/ 3 w 302"/>
                  <a:gd name="T65" fmla="*/ 20 h 329"/>
                  <a:gd name="T66" fmla="*/ 3 w 302"/>
                  <a:gd name="T67" fmla="*/ 19 h 329"/>
                  <a:gd name="T68" fmla="*/ 2 w 302"/>
                  <a:gd name="T69" fmla="*/ 18 h 329"/>
                  <a:gd name="T70" fmla="*/ 2 w 302"/>
                  <a:gd name="T71" fmla="*/ 18 h 329"/>
                  <a:gd name="T72" fmla="*/ 1 w 302"/>
                  <a:gd name="T73" fmla="*/ 17 h 329"/>
                  <a:gd name="T74" fmla="*/ 1 w 302"/>
                  <a:gd name="T75" fmla="*/ 16 h 329"/>
                  <a:gd name="T76" fmla="*/ 1 w 302"/>
                  <a:gd name="T77" fmla="*/ 16 h 329"/>
                  <a:gd name="T78" fmla="*/ 1 w 302"/>
                  <a:gd name="T79" fmla="*/ 15 h 329"/>
                  <a:gd name="T80" fmla="*/ 1 w 302"/>
                  <a:gd name="T81" fmla="*/ 15 h 329"/>
                  <a:gd name="T82" fmla="*/ 1 w 302"/>
                  <a:gd name="T83" fmla="*/ 14 h 329"/>
                  <a:gd name="T84" fmla="*/ 0 w 302"/>
                  <a:gd name="T85" fmla="*/ 14 h 329"/>
                  <a:gd name="T86" fmla="*/ 0 w 302"/>
                  <a:gd name="T87" fmla="*/ 13 h 329"/>
                  <a:gd name="T88" fmla="*/ 1 w 302"/>
                  <a:gd name="T89" fmla="*/ 13 h 329"/>
                  <a:gd name="T90" fmla="*/ 2 w 302"/>
                  <a:gd name="T91" fmla="*/ 12 h 329"/>
                  <a:gd name="T92" fmla="*/ 5 w 302"/>
                  <a:gd name="T93" fmla="*/ 11 h 329"/>
                  <a:gd name="T94" fmla="*/ 6 w 302"/>
                  <a:gd name="T95" fmla="*/ 10 h 329"/>
                  <a:gd name="T96" fmla="*/ 7 w 302"/>
                  <a:gd name="T97" fmla="*/ 9 h 329"/>
                  <a:gd name="T98" fmla="*/ 9 w 302"/>
                  <a:gd name="T99" fmla="*/ 8 h 329"/>
                  <a:gd name="T100" fmla="*/ 9 w 302"/>
                  <a:gd name="T101" fmla="*/ 7 h 329"/>
                  <a:gd name="T102" fmla="*/ 9 w 302"/>
                  <a:gd name="T103" fmla="*/ 7 h 329"/>
                  <a:gd name="T104" fmla="*/ 9 w 302"/>
                  <a:gd name="T105" fmla="*/ 6 h 329"/>
                  <a:gd name="T106" fmla="*/ 10 w 302"/>
                  <a:gd name="T107" fmla="*/ 5 h 329"/>
                  <a:gd name="T108" fmla="*/ 10 w 302"/>
                  <a:gd name="T109" fmla="*/ 4 h 329"/>
                  <a:gd name="T110" fmla="*/ 10 w 302"/>
                  <a:gd name="T111" fmla="*/ 3 h 329"/>
                  <a:gd name="T112" fmla="*/ 11 w 302"/>
                  <a:gd name="T113" fmla="*/ 3 h 329"/>
                  <a:gd name="T114" fmla="*/ 11 w 302"/>
                  <a:gd name="T115" fmla="*/ 2 h 329"/>
                  <a:gd name="T116" fmla="*/ 12 w 302"/>
                  <a:gd name="T117" fmla="*/ 1 h 329"/>
                  <a:gd name="T118" fmla="*/ 13 w 302"/>
                  <a:gd name="T119" fmla="*/ 1 h 329"/>
                  <a:gd name="T120" fmla="*/ 14 w 302"/>
                  <a:gd name="T121" fmla="*/ 0 h 329"/>
                  <a:gd name="T122" fmla="*/ 14 w 302"/>
                  <a:gd name="T123" fmla="*/ 0 h 32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02"/>
                  <a:gd name="T187" fmla="*/ 0 h 329"/>
                  <a:gd name="T188" fmla="*/ 302 w 302"/>
                  <a:gd name="T189" fmla="*/ 329 h 32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02" h="329">
                    <a:moveTo>
                      <a:pt x="230" y="0"/>
                    </a:moveTo>
                    <a:lnTo>
                      <a:pt x="234" y="0"/>
                    </a:lnTo>
                    <a:lnTo>
                      <a:pt x="244" y="2"/>
                    </a:lnTo>
                    <a:lnTo>
                      <a:pt x="247" y="4"/>
                    </a:lnTo>
                    <a:lnTo>
                      <a:pt x="253" y="5"/>
                    </a:lnTo>
                    <a:lnTo>
                      <a:pt x="257" y="9"/>
                    </a:lnTo>
                    <a:lnTo>
                      <a:pt x="264" y="11"/>
                    </a:lnTo>
                    <a:lnTo>
                      <a:pt x="268" y="13"/>
                    </a:lnTo>
                    <a:lnTo>
                      <a:pt x="274" y="17"/>
                    </a:lnTo>
                    <a:lnTo>
                      <a:pt x="280" y="19"/>
                    </a:lnTo>
                    <a:lnTo>
                      <a:pt x="285" y="21"/>
                    </a:lnTo>
                    <a:lnTo>
                      <a:pt x="293" y="26"/>
                    </a:lnTo>
                    <a:lnTo>
                      <a:pt x="302" y="32"/>
                    </a:lnTo>
                    <a:lnTo>
                      <a:pt x="287" y="49"/>
                    </a:lnTo>
                    <a:lnTo>
                      <a:pt x="278" y="70"/>
                    </a:lnTo>
                    <a:lnTo>
                      <a:pt x="270" y="91"/>
                    </a:lnTo>
                    <a:lnTo>
                      <a:pt x="264" y="114"/>
                    </a:lnTo>
                    <a:lnTo>
                      <a:pt x="259" y="138"/>
                    </a:lnTo>
                    <a:lnTo>
                      <a:pt x="255" y="161"/>
                    </a:lnTo>
                    <a:lnTo>
                      <a:pt x="249" y="186"/>
                    </a:lnTo>
                    <a:lnTo>
                      <a:pt x="244" y="209"/>
                    </a:lnTo>
                    <a:lnTo>
                      <a:pt x="236" y="232"/>
                    </a:lnTo>
                    <a:lnTo>
                      <a:pt x="226" y="253"/>
                    </a:lnTo>
                    <a:lnTo>
                      <a:pt x="215" y="272"/>
                    </a:lnTo>
                    <a:lnTo>
                      <a:pt x="200" y="289"/>
                    </a:lnTo>
                    <a:lnTo>
                      <a:pt x="181" y="304"/>
                    </a:lnTo>
                    <a:lnTo>
                      <a:pt x="156" y="315"/>
                    </a:lnTo>
                    <a:lnTo>
                      <a:pt x="128" y="323"/>
                    </a:lnTo>
                    <a:lnTo>
                      <a:pt x="93" y="329"/>
                    </a:lnTo>
                    <a:lnTo>
                      <a:pt x="84" y="325"/>
                    </a:lnTo>
                    <a:lnTo>
                      <a:pt x="76" y="319"/>
                    </a:lnTo>
                    <a:lnTo>
                      <a:pt x="67" y="313"/>
                    </a:lnTo>
                    <a:lnTo>
                      <a:pt x="57" y="306"/>
                    </a:lnTo>
                    <a:lnTo>
                      <a:pt x="48" y="296"/>
                    </a:lnTo>
                    <a:lnTo>
                      <a:pt x="40" y="287"/>
                    </a:lnTo>
                    <a:lnTo>
                      <a:pt x="33" y="277"/>
                    </a:lnTo>
                    <a:lnTo>
                      <a:pt x="27" y="268"/>
                    </a:lnTo>
                    <a:lnTo>
                      <a:pt x="19" y="256"/>
                    </a:lnTo>
                    <a:lnTo>
                      <a:pt x="14" y="245"/>
                    </a:lnTo>
                    <a:lnTo>
                      <a:pt x="8" y="235"/>
                    </a:lnTo>
                    <a:lnTo>
                      <a:pt x="4" y="226"/>
                    </a:lnTo>
                    <a:lnTo>
                      <a:pt x="2" y="216"/>
                    </a:lnTo>
                    <a:lnTo>
                      <a:pt x="0" y="209"/>
                    </a:lnTo>
                    <a:lnTo>
                      <a:pt x="0" y="203"/>
                    </a:lnTo>
                    <a:lnTo>
                      <a:pt x="4" y="199"/>
                    </a:lnTo>
                    <a:lnTo>
                      <a:pt x="42" y="184"/>
                    </a:lnTo>
                    <a:lnTo>
                      <a:pt x="72" y="171"/>
                    </a:lnTo>
                    <a:lnTo>
                      <a:pt x="97" y="156"/>
                    </a:lnTo>
                    <a:lnTo>
                      <a:pt x="116" y="140"/>
                    </a:lnTo>
                    <a:lnTo>
                      <a:pt x="131" y="125"/>
                    </a:lnTo>
                    <a:lnTo>
                      <a:pt x="143" y="112"/>
                    </a:lnTo>
                    <a:lnTo>
                      <a:pt x="150" y="97"/>
                    </a:lnTo>
                    <a:lnTo>
                      <a:pt x="156" y="83"/>
                    </a:lnTo>
                    <a:lnTo>
                      <a:pt x="162" y="70"/>
                    </a:lnTo>
                    <a:lnTo>
                      <a:pt x="166" y="57"/>
                    </a:lnTo>
                    <a:lnTo>
                      <a:pt x="171" y="43"/>
                    </a:lnTo>
                    <a:lnTo>
                      <a:pt x="177" y="34"/>
                    </a:lnTo>
                    <a:lnTo>
                      <a:pt x="185" y="23"/>
                    </a:lnTo>
                    <a:lnTo>
                      <a:pt x="196" y="13"/>
                    </a:lnTo>
                    <a:lnTo>
                      <a:pt x="211" y="5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0" name="Freeform 12"/>
              <p:cNvSpPr>
                <a:spLocks noChangeAspect="1"/>
              </p:cNvSpPr>
              <p:nvPr/>
            </p:nvSpPr>
            <p:spPr bwMode="auto">
              <a:xfrm>
                <a:off x="5043" y="1088"/>
                <a:ext cx="113" cy="153"/>
              </a:xfrm>
              <a:custGeom>
                <a:avLst/>
                <a:gdLst>
                  <a:gd name="T0" fmla="*/ 5 w 227"/>
                  <a:gd name="T1" fmla="*/ 1 h 306"/>
                  <a:gd name="T2" fmla="*/ 5 w 227"/>
                  <a:gd name="T3" fmla="*/ 1 h 306"/>
                  <a:gd name="T4" fmla="*/ 5 w 227"/>
                  <a:gd name="T5" fmla="*/ 1 h 306"/>
                  <a:gd name="T6" fmla="*/ 6 w 227"/>
                  <a:gd name="T7" fmla="*/ 0 h 306"/>
                  <a:gd name="T8" fmla="*/ 7 w 227"/>
                  <a:gd name="T9" fmla="*/ 0 h 306"/>
                  <a:gd name="T10" fmla="*/ 8 w 227"/>
                  <a:gd name="T11" fmla="*/ 0 h 306"/>
                  <a:gd name="T12" fmla="*/ 9 w 227"/>
                  <a:gd name="T13" fmla="*/ 0 h 306"/>
                  <a:gd name="T14" fmla="*/ 10 w 227"/>
                  <a:gd name="T15" fmla="*/ 0 h 306"/>
                  <a:gd name="T16" fmla="*/ 10 w 227"/>
                  <a:gd name="T17" fmla="*/ 0 h 306"/>
                  <a:gd name="T18" fmla="*/ 11 w 227"/>
                  <a:gd name="T19" fmla="*/ 0 h 306"/>
                  <a:gd name="T20" fmla="*/ 12 w 227"/>
                  <a:gd name="T21" fmla="*/ 1 h 306"/>
                  <a:gd name="T22" fmla="*/ 13 w 227"/>
                  <a:gd name="T23" fmla="*/ 1 h 306"/>
                  <a:gd name="T24" fmla="*/ 13 w 227"/>
                  <a:gd name="T25" fmla="*/ 1 h 306"/>
                  <a:gd name="T26" fmla="*/ 13 w 227"/>
                  <a:gd name="T27" fmla="*/ 1 h 306"/>
                  <a:gd name="T28" fmla="*/ 14 w 227"/>
                  <a:gd name="T29" fmla="*/ 1 h 306"/>
                  <a:gd name="T30" fmla="*/ 14 w 227"/>
                  <a:gd name="T31" fmla="*/ 1 h 306"/>
                  <a:gd name="T32" fmla="*/ 14 w 227"/>
                  <a:gd name="T33" fmla="*/ 2 h 306"/>
                  <a:gd name="T34" fmla="*/ 13 w 227"/>
                  <a:gd name="T35" fmla="*/ 5 h 306"/>
                  <a:gd name="T36" fmla="*/ 12 w 227"/>
                  <a:gd name="T37" fmla="*/ 5 h 306"/>
                  <a:gd name="T38" fmla="*/ 11 w 227"/>
                  <a:gd name="T39" fmla="*/ 7 h 306"/>
                  <a:gd name="T40" fmla="*/ 10 w 227"/>
                  <a:gd name="T41" fmla="*/ 10 h 306"/>
                  <a:gd name="T42" fmla="*/ 10 w 227"/>
                  <a:gd name="T43" fmla="*/ 11 h 306"/>
                  <a:gd name="T44" fmla="*/ 9 w 227"/>
                  <a:gd name="T45" fmla="*/ 12 h 306"/>
                  <a:gd name="T46" fmla="*/ 8 w 227"/>
                  <a:gd name="T47" fmla="*/ 14 h 306"/>
                  <a:gd name="T48" fmla="*/ 7 w 227"/>
                  <a:gd name="T49" fmla="*/ 15 h 306"/>
                  <a:gd name="T50" fmla="*/ 6 w 227"/>
                  <a:gd name="T51" fmla="*/ 17 h 306"/>
                  <a:gd name="T52" fmla="*/ 5 w 227"/>
                  <a:gd name="T53" fmla="*/ 18 h 306"/>
                  <a:gd name="T54" fmla="*/ 4 w 227"/>
                  <a:gd name="T55" fmla="*/ 19 h 306"/>
                  <a:gd name="T56" fmla="*/ 3 w 227"/>
                  <a:gd name="T57" fmla="*/ 19 h 306"/>
                  <a:gd name="T58" fmla="*/ 2 w 227"/>
                  <a:gd name="T59" fmla="*/ 19 h 306"/>
                  <a:gd name="T60" fmla="*/ 1 w 227"/>
                  <a:gd name="T61" fmla="*/ 19 h 306"/>
                  <a:gd name="T62" fmla="*/ 0 w 227"/>
                  <a:gd name="T63" fmla="*/ 19 h 306"/>
                  <a:gd name="T64" fmla="*/ 0 w 227"/>
                  <a:gd name="T65" fmla="*/ 18 h 306"/>
                  <a:gd name="T66" fmla="*/ 0 w 227"/>
                  <a:gd name="T67" fmla="*/ 17 h 306"/>
                  <a:gd name="T68" fmla="*/ 0 w 227"/>
                  <a:gd name="T69" fmla="*/ 15 h 306"/>
                  <a:gd name="T70" fmla="*/ 0 w 227"/>
                  <a:gd name="T71" fmla="*/ 14 h 306"/>
                  <a:gd name="T72" fmla="*/ 0 w 227"/>
                  <a:gd name="T73" fmla="*/ 13 h 306"/>
                  <a:gd name="T74" fmla="*/ 0 w 227"/>
                  <a:gd name="T75" fmla="*/ 11 h 306"/>
                  <a:gd name="T76" fmla="*/ 0 w 227"/>
                  <a:gd name="T77" fmla="*/ 10 h 306"/>
                  <a:gd name="T78" fmla="*/ 1 w 227"/>
                  <a:gd name="T79" fmla="*/ 10 h 306"/>
                  <a:gd name="T80" fmla="*/ 1 w 227"/>
                  <a:gd name="T81" fmla="*/ 7 h 306"/>
                  <a:gd name="T82" fmla="*/ 1 w 227"/>
                  <a:gd name="T83" fmla="*/ 6 h 306"/>
                  <a:gd name="T84" fmla="*/ 2 w 227"/>
                  <a:gd name="T85" fmla="*/ 5 h 306"/>
                  <a:gd name="T86" fmla="*/ 2 w 227"/>
                  <a:gd name="T87" fmla="*/ 5 h 306"/>
                  <a:gd name="T88" fmla="*/ 3 w 227"/>
                  <a:gd name="T89" fmla="*/ 3 h 306"/>
                  <a:gd name="T90" fmla="*/ 3 w 227"/>
                  <a:gd name="T91" fmla="*/ 2 h 306"/>
                  <a:gd name="T92" fmla="*/ 3 w 227"/>
                  <a:gd name="T93" fmla="*/ 1 h 306"/>
                  <a:gd name="T94" fmla="*/ 4 w 227"/>
                  <a:gd name="T95" fmla="*/ 1 h 306"/>
                  <a:gd name="T96" fmla="*/ 5 w 227"/>
                  <a:gd name="T97" fmla="*/ 1 h 306"/>
                  <a:gd name="T98" fmla="*/ 5 w 227"/>
                  <a:gd name="T99" fmla="*/ 1 h 30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27"/>
                  <a:gd name="T151" fmla="*/ 0 h 306"/>
                  <a:gd name="T152" fmla="*/ 227 w 227"/>
                  <a:gd name="T153" fmla="*/ 306 h 30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27" h="306">
                    <a:moveTo>
                      <a:pt x="80" y="4"/>
                    </a:moveTo>
                    <a:lnTo>
                      <a:pt x="86" y="2"/>
                    </a:lnTo>
                    <a:lnTo>
                      <a:pt x="95" y="2"/>
                    </a:lnTo>
                    <a:lnTo>
                      <a:pt x="107" y="0"/>
                    </a:lnTo>
                    <a:lnTo>
                      <a:pt x="120" y="0"/>
                    </a:lnTo>
                    <a:lnTo>
                      <a:pt x="133" y="0"/>
                    </a:lnTo>
                    <a:lnTo>
                      <a:pt x="147" y="0"/>
                    </a:lnTo>
                    <a:lnTo>
                      <a:pt x="160" y="0"/>
                    </a:lnTo>
                    <a:lnTo>
                      <a:pt x="175" y="0"/>
                    </a:lnTo>
                    <a:lnTo>
                      <a:pt x="188" y="0"/>
                    </a:lnTo>
                    <a:lnTo>
                      <a:pt x="198" y="4"/>
                    </a:lnTo>
                    <a:lnTo>
                      <a:pt x="209" y="6"/>
                    </a:lnTo>
                    <a:lnTo>
                      <a:pt x="217" y="11"/>
                    </a:lnTo>
                    <a:lnTo>
                      <a:pt x="223" y="15"/>
                    </a:lnTo>
                    <a:lnTo>
                      <a:pt x="227" y="23"/>
                    </a:lnTo>
                    <a:lnTo>
                      <a:pt x="227" y="29"/>
                    </a:lnTo>
                    <a:lnTo>
                      <a:pt x="225" y="40"/>
                    </a:lnTo>
                    <a:lnTo>
                      <a:pt x="213" y="67"/>
                    </a:lnTo>
                    <a:lnTo>
                      <a:pt x="200" y="95"/>
                    </a:lnTo>
                    <a:lnTo>
                      <a:pt x="188" y="124"/>
                    </a:lnTo>
                    <a:lnTo>
                      <a:pt x="175" y="152"/>
                    </a:lnTo>
                    <a:lnTo>
                      <a:pt x="160" y="179"/>
                    </a:lnTo>
                    <a:lnTo>
                      <a:pt x="145" y="205"/>
                    </a:lnTo>
                    <a:lnTo>
                      <a:pt x="130" y="230"/>
                    </a:lnTo>
                    <a:lnTo>
                      <a:pt x="116" y="253"/>
                    </a:lnTo>
                    <a:lnTo>
                      <a:pt x="101" y="270"/>
                    </a:lnTo>
                    <a:lnTo>
                      <a:pt x="86" y="285"/>
                    </a:lnTo>
                    <a:lnTo>
                      <a:pt x="71" y="297"/>
                    </a:lnTo>
                    <a:lnTo>
                      <a:pt x="57" y="304"/>
                    </a:lnTo>
                    <a:lnTo>
                      <a:pt x="42" y="306"/>
                    </a:lnTo>
                    <a:lnTo>
                      <a:pt x="29" y="302"/>
                    </a:lnTo>
                    <a:lnTo>
                      <a:pt x="14" y="293"/>
                    </a:lnTo>
                    <a:lnTo>
                      <a:pt x="2" y="278"/>
                    </a:lnTo>
                    <a:lnTo>
                      <a:pt x="0" y="262"/>
                    </a:lnTo>
                    <a:lnTo>
                      <a:pt x="2" y="245"/>
                    </a:lnTo>
                    <a:lnTo>
                      <a:pt x="2" y="226"/>
                    </a:lnTo>
                    <a:lnTo>
                      <a:pt x="4" y="209"/>
                    </a:lnTo>
                    <a:lnTo>
                      <a:pt x="8" y="188"/>
                    </a:lnTo>
                    <a:lnTo>
                      <a:pt x="12" y="167"/>
                    </a:lnTo>
                    <a:lnTo>
                      <a:pt x="16" y="146"/>
                    </a:lnTo>
                    <a:lnTo>
                      <a:pt x="21" y="126"/>
                    </a:lnTo>
                    <a:lnTo>
                      <a:pt x="27" y="105"/>
                    </a:lnTo>
                    <a:lnTo>
                      <a:pt x="35" y="86"/>
                    </a:lnTo>
                    <a:lnTo>
                      <a:pt x="40" y="65"/>
                    </a:lnTo>
                    <a:lnTo>
                      <a:pt x="48" y="50"/>
                    </a:lnTo>
                    <a:lnTo>
                      <a:pt x="55" y="34"/>
                    </a:lnTo>
                    <a:lnTo>
                      <a:pt x="63" y="21"/>
                    </a:lnTo>
                    <a:lnTo>
                      <a:pt x="71" y="10"/>
                    </a:lnTo>
                    <a:lnTo>
                      <a:pt x="80" y="4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1" name="Freeform 13"/>
              <p:cNvSpPr>
                <a:spLocks noChangeAspect="1"/>
              </p:cNvSpPr>
              <p:nvPr/>
            </p:nvSpPr>
            <p:spPr bwMode="auto">
              <a:xfrm>
                <a:off x="4794" y="1185"/>
                <a:ext cx="153" cy="92"/>
              </a:xfrm>
              <a:custGeom>
                <a:avLst/>
                <a:gdLst>
                  <a:gd name="T0" fmla="*/ 10 w 306"/>
                  <a:gd name="T1" fmla="*/ 12 h 182"/>
                  <a:gd name="T2" fmla="*/ 12 w 306"/>
                  <a:gd name="T3" fmla="*/ 11 h 182"/>
                  <a:gd name="T4" fmla="*/ 14 w 306"/>
                  <a:gd name="T5" fmla="*/ 11 h 182"/>
                  <a:gd name="T6" fmla="*/ 15 w 306"/>
                  <a:gd name="T7" fmla="*/ 10 h 182"/>
                  <a:gd name="T8" fmla="*/ 17 w 306"/>
                  <a:gd name="T9" fmla="*/ 8 h 182"/>
                  <a:gd name="T10" fmla="*/ 18 w 306"/>
                  <a:gd name="T11" fmla="*/ 7 h 182"/>
                  <a:gd name="T12" fmla="*/ 19 w 306"/>
                  <a:gd name="T13" fmla="*/ 5 h 182"/>
                  <a:gd name="T14" fmla="*/ 19 w 306"/>
                  <a:gd name="T15" fmla="*/ 3 h 182"/>
                  <a:gd name="T16" fmla="*/ 19 w 306"/>
                  <a:gd name="T17" fmla="*/ 2 h 182"/>
                  <a:gd name="T18" fmla="*/ 19 w 306"/>
                  <a:gd name="T19" fmla="*/ 1 h 182"/>
                  <a:gd name="T20" fmla="*/ 19 w 306"/>
                  <a:gd name="T21" fmla="*/ 0 h 182"/>
                  <a:gd name="T22" fmla="*/ 18 w 306"/>
                  <a:gd name="T23" fmla="*/ 1 h 182"/>
                  <a:gd name="T24" fmla="*/ 17 w 306"/>
                  <a:gd name="T25" fmla="*/ 2 h 182"/>
                  <a:gd name="T26" fmla="*/ 14 w 306"/>
                  <a:gd name="T27" fmla="*/ 3 h 182"/>
                  <a:gd name="T28" fmla="*/ 13 w 306"/>
                  <a:gd name="T29" fmla="*/ 4 h 182"/>
                  <a:gd name="T30" fmla="*/ 11 w 306"/>
                  <a:gd name="T31" fmla="*/ 4 h 182"/>
                  <a:gd name="T32" fmla="*/ 10 w 306"/>
                  <a:gd name="T33" fmla="*/ 4 h 182"/>
                  <a:gd name="T34" fmla="*/ 7 w 306"/>
                  <a:gd name="T35" fmla="*/ 4 h 182"/>
                  <a:gd name="T36" fmla="*/ 5 w 306"/>
                  <a:gd name="T37" fmla="*/ 3 h 182"/>
                  <a:gd name="T38" fmla="*/ 3 w 306"/>
                  <a:gd name="T39" fmla="*/ 2 h 182"/>
                  <a:gd name="T40" fmla="*/ 2 w 306"/>
                  <a:gd name="T41" fmla="*/ 1 h 182"/>
                  <a:gd name="T42" fmla="*/ 1 w 306"/>
                  <a:gd name="T43" fmla="*/ 0 h 182"/>
                  <a:gd name="T44" fmla="*/ 1 w 306"/>
                  <a:gd name="T45" fmla="*/ 1 h 182"/>
                  <a:gd name="T46" fmla="*/ 0 w 306"/>
                  <a:gd name="T47" fmla="*/ 2 h 182"/>
                  <a:gd name="T48" fmla="*/ 0 w 306"/>
                  <a:gd name="T49" fmla="*/ 3 h 182"/>
                  <a:gd name="T50" fmla="*/ 1 w 306"/>
                  <a:gd name="T51" fmla="*/ 5 h 182"/>
                  <a:gd name="T52" fmla="*/ 1 w 306"/>
                  <a:gd name="T53" fmla="*/ 7 h 182"/>
                  <a:gd name="T54" fmla="*/ 2 w 306"/>
                  <a:gd name="T55" fmla="*/ 8 h 182"/>
                  <a:gd name="T56" fmla="*/ 3 w 306"/>
                  <a:gd name="T57" fmla="*/ 10 h 182"/>
                  <a:gd name="T58" fmla="*/ 5 w 306"/>
                  <a:gd name="T59" fmla="*/ 11 h 182"/>
                  <a:gd name="T60" fmla="*/ 6 w 306"/>
                  <a:gd name="T61" fmla="*/ 11 h 182"/>
                  <a:gd name="T62" fmla="*/ 9 w 306"/>
                  <a:gd name="T63" fmla="*/ 12 h 182"/>
                  <a:gd name="T64" fmla="*/ 10 w 306"/>
                  <a:gd name="T65" fmla="*/ 12 h 1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06"/>
                  <a:gd name="T100" fmla="*/ 0 h 182"/>
                  <a:gd name="T101" fmla="*/ 306 w 306"/>
                  <a:gd name="T102" fmla="*/ 182 h 1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06" h="182">
                    <a:moveTo>
                      <a:pt x="152" y="182"/>
                    </a:moveTo>
                    <a:lnTo>
                      <a:pt x="168" y="180"/>
                    </a:lnTo>
                    <a:lnTo>
                      <a:pt x="183" y="180"/>
                    </a:lnTo>
                    <a:lnTo>
                      <a:pt x="196" y="175"/>
                    </a:lnTo>
                    <a:lnTo>
                      <a:pt x="211" y="171"/>
                    </a:lnTo>
                    <a:lnTo>
                      <a:pt x="225" y="163"/>
                    </a:lnTo>
                    <a:lnTo>
                      <a:pt x="238" y="156"/>
                    </a:lnTo>
                    <a:lnTo>
                      <a:pt x="249" y="148"/>
                    </a:lnTo>
                    <a:lnTo>
                      <a:pt x="263" y="139"/>
                    </a:lnTo>
                    <a:lnTo>
                      <a:pt x="272" y="127"/>
                    </a:lnTo>
                    <a:lnTo>
                      <a:pt x="280" y="114"/>
                    </a:lnTo>
                    <a:lnTo>
                      <a:pt x="287" y="101"/>
                    </a:lnTo>
                    <a:lnTo>
                      <a:pt x="295" y="89"/>
                    </a:lnTo>
                    <a:lnTo>
                      <a:pt x="299" y="74"/>
                    </a:lnTo>
                    <a:lnTo>
                      <a:pt x="304" y="61"/>
                    </a:lnTo>
                    <a:lnTo>
                      <a:pt x="304" y="45"/>
                    </a:lnTo>
                    <a:lnTo>
                      <a:pt x="306" y="30"/>
                    </a:lnTo>
                    <a:lnTo>
                      <a:pt x="304" y="17"/>
                    </a:lnTo>
                    <a:lnTo>
                      <a:pt x="304" y="7"/>
                    </a:lnTo>
                    <a:lnTo>
                      <a:pt x="301" y="2"/>
                    </a:lnTo>
                    <a:lnTo>
                      <a:pt x="297" y="0"/>
                    </a:lnTo>
                    <a:lnTo>
                      <a:pt x="291" y="0"/>
                    </a:lnTo>
                    <a:lnTo>
                      <a:pt x="284" y="4"/>
                    </a:lnTo>
                    <a:lnTo>
                      <a:pt x="276" y="9"/>
                    </a:lnTo>
                    <a:lnTo>
                      <a:pt x="268" y="17"/>
                    </a:lnTo>
                    <a:lnTo>
                      <a:pt x="257" y="23"/>
                    </a:lnTo>
                    <a:lnTo>
                      <a:pt x="245" y="30"/>
                    </a:lnTo>
                    <a:lnTo>
                      <a:pt x="234" y="38"/>
                    </a:lnTo>
                    <a:lnTo>
                      <a:pt x="223" y="47"/>
                    </a:lnTo>
                    <a:lnTo>
                      <a:pt x="209" y="53"/>
                    </a:lnTo>
                    <a:lnTo>
                      <a:pt x="196" y="59"/>
                    </a:lnTo>
                    <a:lnTo>
                      <a:pt x="181" y="63"/>
                    </a:lnTo>
                    <a:lnTo>
                      <a:pt x="166" y="64"/>
                    </a:lnTo>
                    <a:lnTo>
                      <a:pt x="150" y="63"/>
                    </a:lnTo>
                    <a:lnTo>
                      <a:pt x="133" y="59"/>
                    </a:lnTo>
                    <a:lnTo>
                      <a:pt x="118" y="53"/>
                    </a:lnTo>
                    <a:lnTo>
                      <a:pt x="103" y="47"/>
                    </a:lnTo>
                    <a:lnTo>
                      <a:pt x="88" y="38"/>
                    </a:lnTo>
                    <a:lnTo>
                      <a:pt x="76" y="30"/>
                    </a:lnTo>
                    <a:lnTo>
                      <a:pt x="61" y="23"/>
                    </a:lnTo>
                    <a:lnTo>
                      <a:pt x="50" y="17"/>
                    </a:lnTo>
                    <a:lnTo>
                      <a:pt x="38" y="9"/>
                    </a:lnTo>
                    <a:lnTo>
                      <a:pt x="29" y="4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2" y="7"/>
                    </a:lnTo>
                    <a:lnTo>
                      <a:pt x="0" y="17"/>
                    </a:lnTo>
                    <a:lnTo>
                      <a:pt x="0" y="30"/>
                    </a:lnTo>
                    <a:lnTo>
                      <a:pt x="0" y="45"/>
                    </a:lnTo>
                    <a:lnTo>
                      <a:pt x="2" y="61"/>
                    </a:lnTo>
                    <a:lnTo>
                      <a:pt x="6" y="74"/>
                    </a:lnTo>
                    <a:lnTo>
                      <a:pt x="12" y="89"/>
                    </a:lnTo>
                    <a:lnTo>
                      <a:pt x="17" y="101"/>
                    </a:lnTo>
                    <a:lnTo>
                      <a:pt x="25" y="114"/>
                    </a:lnTo>
                    <a:lnTo>
                      <a:pt x="35" y="127"/>
                    </a:lnTo>
                    <a:lnTo>
                      <a:pt x="44" y="139"/>
                    </a:lnTo>
                    <a:lnTo>
                      <a:pt x="55" y="148"/>
                    </a:lnTo>
                    <a:lnTo>
                      <a:pt x="67" y="156"/>
                    </a:lnTo>
                    <a:lnTo>
                      <a:pt x="78" y="163"/>
                    </a:lnTo>
                    <a:lnTo>
                      <a:pt x="93" y="171"/>
                    </a:lnTo>
                    <a:lnTo>
                      <a:pt x="105" y="175"/>
                    </a:lnTo>
                    <a:lnTo>
                      <a:pt x="120" y="180"/>
                    </a:lnTo>
                    <a:lnTo>
                      <a:pt x="137" y="180"/>
                    </a:lnTo>
                    <a:lnTo>
                      <a:pt x="152" y="182"/>
                    </a:lnTo>
                    <a:close/>
                  </a:path>
                </a:pathLst>
              </a:custGeom>
              <a:solidFill>
                <a:srgbClr val="97D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2" name="Freeform 14"/>
              <p:cNvSpPr>
                <a:spLocks noChangeAspect="1"/>
              </p:cNvSpPr>
              <p:nvPr/>
            </p:nvSpPr>
            <p:spPr bwMode="auto">
              <a:xfrm>
                <a:off x="4840" y="893"/>
                <a:ext cx="104" cy="150"/>
              </a:xfrm>
              <a:custGeom>
                <a:avLst/>
                <a:gdLst>
                  <a:gd name="T0" fmla="*/ 4 w 209"/>
                  <a:gd name="T1" fmla="*/ 18 h 301"/>
                  <a:gd name="T2" fmla="*/ 6 w 209"/>
                  <a:gd name="T3" fmla="*/ 18 h 301"/>
                  <a:gd name="T4" fmla="*/ 8 w 209"/>
                  <a:gd name="T5" fmla="*/ 17 h 301"/>
                  <a:gd name="T6" fmla="*/ 9 w 209"/>
                  <a:gd name="T7" fmla="*/ 16 h 301"/>
                  <a:gd name="T8" fmla="*/ 10 w 209"/>
                  <a:gd name="T9" fmla="*/ 15 h 301"/>
                  <a:gd name="T10" fmla="*/ 11 w 209"/>
                  <a:gd name="T11" fmla="*/ 14 h 301"/>
                  <a:gd name="T12" fmla="*/ 12 w 209"/>
                  <a:gd name="T13" fmla="*/ 12 h 301"/>
                  <a:gd name="T14" fmla="*/ 12 w 209"/>
                  <a:gd name="T15" fmla="*/ 10 h 301"/>
                  <a:gd name="T16" fmla="*/ 12 w 209"/>
                  <a:gd name="T17" fmla="*/ 8 h 301"/>
                  <a:gd name="T18" fmla="*/ 12 w 209"/>
                  <a:gd name="T19" fmla="*/ 6 h 301"/>
                  <a:gd name="T20" fmla="*/ 11 w 209"/>
                  <a:gd name="T21" fmla="*/ 5 h 301"/>
                  <a:gd name="T22" fmla="*/ 10 w 209"/>
                  <a:gd name="T23" fmla="*/ 3 h 301"/>
                  <a:gd name="T24" fmla="*/ 8 w 209"/>
                  <a:gd name="T25" fmla="*/ 2 h 301"/>
                  <a:gd name="T26" fmla="*/ 6 w 209"/>
                  <a:gd name="T27" fmla="*/ 1 h 301"/>
                  <a:gd name="T28" fmla="*/ 4 w 209"/>
                  <a:gd name="T29" fmla="*/ 0 h 301"/>
                  <a:gd name="T30" fmla="*/ 2 w 209"/>
                  <a:gd name="T31" fmla="*/ 0 h 301"/>
                  <a:gd name="T32" fmla="*/ 0 w 209"/>
                  <a:gd name="T33" fmla="*/ 0 h 301"/>
                  <a:gd name="T34" fmla="*/ 0 w 209"/>
                  <a:gd name="T35" fmla="*/ 0 h 301"/>
                  <a:gd name="T36" fmla="*/ 0 w 209"/>
                  <a:gd name="T37" fmla="*/ 1 h 301"/>
                  <a:gd name="T38" fmla="*/ 0 w 209"/>
                  <a:gd name="T39" fmla="*/ 2 h 301"/>
                  <a:gd name="T40" fmla="*/ 2 w 209"/>
                  <a:gd name="T41" fmla="*/ 4 h 301"/>
                  <a:gd name="T42" fmla="*/ 3 w 209"/>
                  <a:gd name="T43" fmla="*/ 5 h 301"/>
                  <a:gd name="T44" fmla="*/ 4 w 209"/>
                  <a:gd name="T45" fmla="*/ 7 h 301"/>
                  <a:gd name="T46" fmla="*/ 4 w 209"/>
                  <a:gd name="T47" fmla="*/ 9 h 301"/>
                  <a:gd name="T48" fmla="*/ 4 w 209"/>
                  <a:gd name="T49" fmla="*/ 11 h 301"/>
                  <a:gd name="T50" fmla="*/ 4 w 209"/>
                  <a:gd name="T51" fmla="*/ 13 h 301"/>
                  <a:gd name="T52" fmla="*/ 3 w 209"/>
                  <a:gd name="T53" fmla="*/ 14 h 301"/>
                  <a:gd name="T54" fmla="*/ 2 w 209"/>
                  <a:gd name="T55" fmla="*/ 16 h 301"/>
                  <a:gd name="T56" fmla="*/ 2 w 209"/>
                  <a:gd name="T57" fmla="*/ 17 h 301"/>
                  <a:gd name="T58" fmla="*/ 1 w 209"/>
                  <a:gd name="T59" fmla="*/ 17 h 301"/>
                  <a:gd name="T60" fmla="*/ 2 w 209"/>
                  <a:gd name="T61" fmla="*/ 18 h 301"/>
                  <a:gd name="T62" fmla="*/ 3 w 209"/>
                  <a:gd name="T63" fmla="*/ 18 h 301"/>
                  <a:gd name="T64" fmla="*/ 3 w 209"/>
                  <a:gd name="T65" fmla="*/ 18 h 30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9"/>
                  <a:gd name="T100" fmla="*/ 0 h 301"/>
                  <a:gd name="T101" fmla="*/ 209 w 209"/>
                  <a:gd name="T102" fmla="*/ 301 h 30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9" h="301">
                    <a:moveTo>
                      <a:pt x="62" y="301"/>
                    </a:moveTo>
                    <a:lnTo>
                      <a:pt x="77" y="299"/>
                    </a:lnTo>
                    <a:lnTo>
                      <a:pt x="93" y="297"/>
                    </a:lnTo>
                    <a:lnTo>
                      <a:pt x="106" y="295"/>
                    </a:lnTo>
                    <a:lnTo>
                      <a:pt x="119" y="289"/>
                    </a:lnTo>
                    <a:lnTo>
                      <a:pt x="133" y="284"/>
                    </a:lnTo>
                    <a:lnTo>
                      <a:pt x="144" y="276"/>
                    </a:lnTo>
                    <a:lnTo>
                      <a:pt x="155" y="268"/>
                    </a:lnTo>
                    <a:lnTo>
                      <a:pt x="167" y="259"/>
                    </a:lnTo>
                    <a:lnTo>
                      <a:pt x="174" y="248"/>
                    </a:lnTo>
                    <a:lnTo>
                      <a:pt x="184" y="238"/>
                    </a:lnTo>
                    <a:lnTo>
                      <a:pt x="190" y="225"/>
                    </a:lnTo>
                    <a:lnTo>
                      <a:pt x="197" y="213"/>
                    </a:lnTo>
                    <a:lnTo>
                      <a:pt x="201" y="198"/>
                    </a:lnTo>
                    <a:lnTo>
                      <a:pt x="205" y="185"/>
                    </a:lnTo>
                    <a:lnTo>
                      <a:pt x="207" y="170"/>
                    </a:lnTo>
                    <a:lnTo>
                      <a:pt x="209" y="156"/>
                    </a:lnTo>
                    <a:lnTo>
                      <a:pt x="207" y="139"/>
                    </a:lnTo>
                    <a:lnTo>
                      <a:pt x="203" y="124"/>
                    </a:lnTo>
                    <a:lnTo>
                      <a:pt x="199" y="109"/>
                    </a:lnTo>
                    <a:lnTo>
                      <a:pt x="192" y="95"/>
                    </a:lnTo>
                    <a:lnTo>
                      <a:pt x="182" y="82"/>
                    </a:lnTo>
                    <a:lnTo>
                      <a:pt x="173" y="69"/>
                    </a:lnTo>
                    <a:lnTo>
                      <a:pt x="161" y="57"/>
                    </a:lnTo>
                    <a:lnTo>
                      <a:pt x="150" y="46"/>
                    </a:lnTo>
                    <a:lnTo>
                      <a:pt x="134" y="35"/>
                    </a:lnTo>
                    <a:lnTo>
                      <a:pt x="121" y="27"/>
                    </a:lnTo>
                    <a:lnTo>
                      <a:pt x="104" y="18"/>
                    </a:lnTo>
                    <a:lnTo>
                      <a:pt x="91" y="12"/>
                    </a:lnTo>
                    <a:lnTo>
                      <a:pt x="74" y="6"/>
                    </a:lnTo>
                    <a:lnTo>
                      <a:pt x="58" y="2"/>
                    </a:lnTo>
                    <a:lnTo>
                      <a:pt x="43" y="0"/>
                    </a:lnTo>
                    <a:lnTo>
                      <a:pt x="26" y="0"/>
                    </a:lnTo>
                    <a:lnTo>
                      <a:pt x="13" y="0"/>
                    </a:lnTo>
                    <a:lnTo>
                      <a:pt x="3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1" y="21"/>
                    </a:lnTo>
                    <a:lnTo>
                      <a:pt x="7" y="31"/>
                    </a:lnTo>
                    <a:lnTo>
                      <a:pt x="13" y="42"/>
                    </a:lnTo>
                    <a:lnTo>
                      <a:pt x="22" y="54"/>
                    </a:lnTo>
                    <a:lnTo>
                      <a:pt x="32" y="67"/>
                    </a:lnTo>
                    <a:lnTo>
                      <a:pt x="41" y="78"/>
                    </a:lnTo>
                    <a:lnTo>
                      <a:pt x="51" y="94"/>
                    </a:lnTo>
                    <a:lnTo>
                      <a:pt x="60" y="109"/>
                    </a:lnTo>
                    <a:lnTo>
                      <a:pt x="68" y="122"/>
                    </a:lnTo>
                    <a:lnTo>
                      <a:pt x="74" y="137"/>
                    </a:lnTo>
                    <a:lnTo>
                      <a:pt x="79" y="154"/>
                    </a:lnTo>
                    <a:lnTo>
                      <a:pt x="81" y="170"/>
                    </a:lnTo>
                    <a:lnTo>
                      <a:pt x="79" y="185"/>
                    </a:lnTo>
                    <a:lnTo>
                      <a:pt x="76" y="198"/>
                    </a:lnTo>
                    <a:lnTo>
                      <a:pt x="70" y="211"/>
                    </a:lnTo>
                    <a:lnTo>
                      <a:pt x="64" y="225"/>
                    </a:lnTo>
                    <a:lnTo>
                      <a:pt x="58" y="236"/>
                    </a:lnTo>
                    <a:lnTo>
                      <a:pt x="53" y="248"/>
                    </a:lnTo>
                    <a:lnTo>
                      <a:pt x="45" y="257"/>
                    </a:lnTo>
                    <a:lnTo>
                      <a:pt x="39" y="267"/>
                    </a:lnTo>
                    <a:lnTo>
                      <a:pt x="34" y="274"/>
                    </a:lnTo>
                    <a:lnTo>
                      <a:pt x="30" y="282"/>
                    </a:lnTo>
                    <a:lnTo>
                      <a:pt x="28" y="287"/>
                    </a:lnTo>
                    <a:lnTo>
                      <a:pt x="30" y="291"/>
                    </a:lnTo>
                    <a:lnTo>
                      <a:pt x="32" y="295"/>
                    </a:lnTo>
                    <a:lnTo>
                      <a:pt x="39" y="299"/>
                    </a:lnTo>
                    <a:lnTo>
                      <a:pt x="49" y="301"/>
                    </a:lnTo>
                    <a:lnTo>
                      <a:pt x="62" y="30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3" name="Freeform 15"/>
              <p:cNvSpPr>
                <a:spLocks noChangeAspect="1"/>
              </p:cNvSpPr>
              <p:nvPr/>
            </p:nvSpPr>
            <p:spPr bwMode="auto">
              <a:xfrm>
                <a:off x="4781" y="712"/>
                <a:ext cx="150" cy="94"/>
              </a:xfrm>
              <a:custGeom>
                <a:avLst/>
                <a:gdLst>
                  <a:gd name="T0" fmla="*/ 10 w 300"/>
                  <a:gd name="T1" fmla="*/ 12 h 188"/>
                  <a:gd name="T2" fmla="*/ 12 w 300"/>
                  <a:gd name="T3" fmla="*/ 12 h 188"/>
                  <a:gd name="T4" fmla="*/ 13 w 300"/>
                  <a:gd name="T5" fmla="*/ 11 h 188"/>
                  <a:gd name="T6" fmla="*/ 15 w 300"/>
                  <a:gd name="T7" fmla="*/ 10 h 188"/>
                  <a:gd name="T8" fmla="*/ 17 w 300"/>
                  <a:gd name="T9" fmla="*/ 9 h 188"/>
                  <a:gd name="T10" fmla="*/ 18 w 300"/>
                  <a:gd name="T11" fmla="*/ 6 h 188"/>
                  <a:gd name="T12" fmla="*/ 19 w 300"/>
                  <a:gd name="T13" fmla="*/ 6 h 188"/>
                  <a:gd name="T14" fmla="*/ 19 w 300"/>
                  <a:gd name="T15" fmla="*/ 3 h 188"/>
                  <a:gd name="T16" fmla="*/ 19 w 300"/>
                  <a:gd name="T17" fmla="*/ 1 h 188"/>
                  <a:gd name="T18" fmla="*/ 19 w 300"/>
                  <a:gd name="T19" fmla="*/ 1 h 188"/>
                  <a:gd name="T20" fmla="*/ 18 w 300"/>
                  <a:gd name="T21" fmla="*/ 0 h 188"/>
                  <a:gd name="T22" fmla="*/ 18 w 300"/>
                  <a:gd name="T23" fmla="*/ 1 h 188"/>
                  <a:gd name="T24" fmla="*/ 17 w 300"/>
                  <a:gd name="T25" fmla="*/ 1 h 188"/>
                  <a:gd name="T26" fmla="*/ 15 w 300"/>
                  <a:gd name="T27" fmla="*/ 1 h 188"/>
                  <a:gd name="T28" fmla="*/ 13 w 300"/>
                  <a:gd name="T29" fmla="*/ 1 h 188"/>
                  <a:gd name="T30" fmla="*/ 11 w 300"/>
                  <a:gd name="T31" fmla="*/ 3 h 188"/>
                  <a:gd name="T32" fmla="*/ 9 w 300"/>
                  <a:gd name="T33" fmla="*/ 3 h 188"/>
                  <a:gd name="T34" fmla="*/ 7 w 300"/>
                  <a:gd name="T35" fmla="*/ 1 h 188"/>
                  <a:gd name="T36" fmla="*/ 5 w 300"/>
                  <a:gd name="T37" fmla="*/ 1 h 188"/>
                  <a:gd name="T38" fmla="*/ 5 w 300"/>
                  <a:gd name="T39" fmla="*/ 1 h 188"/>
                  <a:gd name="T40" fmla="*/ 2 w 300"/>
                  <a:gd name="T41" fmla="*/ 1 h 188"/>
                  <a:gd name="T42" fmla="*/ 1 w 300"/>
                  <a:gd name="T43" fmla="*/ 0 h 188"/>
                  <a:gd name="T44" fmla="*/ 1 w 300"/>
                  <a:gd name="T45" fmla="*/ 1 h 188"/>
                  <a:gd name="T46" fmla="*/ 0 w 300"/>
                  <a:gd name="T47" fmla="*/ 1 h 188"/>
                  <a:gd name="T48" fmla="*/ 0 w 300"/>
                  <a:gd name="T49" fmla="*/ 3 h 188"/>
                  <a:gd name="T50" fmla="*/ 1 w 300"/>
                  <a:gd name="T51" fmla="*/ 6 h 188"/>
                  <a:gd name="T52" fmla="*/ 1 w 300"/>
                  <a:gd name="T53" fmla="*/ 6 h 188"/>
                  <a:gd name="T54" fmla="*/ 2 w 300"/>
                  <a:gd name="T55" fmla="*/ 9 h 188"/>
                  <a:gd name="T56" fmla="*/ 3 w 300"/>
                  <a:gd name="T57" fmla="*/ 10 h 188"/>
                  <a:gd name="T58" fmla="*/ 5 w 300"/>
                  <a:gd name="T59" fmla="*/ 11 h 188"/>
                  <a:gd name="T60" fmla="*/ 6 w 300"/>
                  <a:gd name="T61" fmla="*/ 12 h 188"/>
                  <a:gd name="T62" fmla="*/ 9 w 300"/>
                  <a:gd name="T63" fmla="*/ 12 h 188"/>
                  <a:gd name="T64" fmla="*/ 9 w 300"/>
                  <a:gd name="T65" fmla="*/ 12 h 1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00"/>
                  <a:gd name="T100" fmla="*/ 0 h 188"/>
                  <a:gd name="T101" fmla="*/ 300 w 300"/>
                  <a:gd name="T102" fmla="*/ 188 h 1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00" h="188">
                    <a:moveTo>
                      <a:pt x="152" y="188"/>
                    </a:moveTo>
                    <a:lnTo>
                      <a:pt x="165" y="187"/>
                    </a:lnTo>
                    <a:lnTo>
                      <a:pt x="180" y="185"/>
                    </a:lnTo>
                    <a:lnTo>
                      <a:pt x="194" y="181"/>
                    </a:lnTo>
                    <a:lnTo>
                      <a:pt x="209" y="177"/>
                    </a:lnTo>
                    <a:lnTo>
                      <a:pt x="220" y="169"/>
                    </a:lnTo>
                    <a:lnTo>
                      <a:pt x="233" y="162"/>
                    </a:lnTo>
                    <a:lnTo>
                      <a:pt x="245" y="152"/>
                    </a:lnTo>
                    <a:lnTo>
                      <a:pt x="256" y="143"/>
                    </a:lnTo>
                    <a:lnTo>
                      <a:pt x="266" y="131"/>
                    </a:lnTo>
                    <a:lnTo>
                      <a:pt x="273" y="120"/>
                    </a:lnTo>
                    <a:lnTo>
                      <a:pt x="281" y="109"/>
                    </a:lnTo>
                    <a:lnTo>
                      <a:pt x="289" y="95"/>
                    </a:lnTo>
                    <a:lnTo>
                      <a:pt x="292" y="82"/>
                    </a:lnTo>
                    <a:lnTo>
                      <a:pt x="296" y="69"/>
                    </a:lnTo>
                    <a:lnTo>
                      <a:pt x="298" y="53"/>
                    </a:lnTo>
                    <a:lnTo>
                      <a:pt x="300" y="40"/>
                    </a:lnTo>
                    <a:lnTo>
                      <a:pt x="298" y="25"/>
                    </a:lnTo>
                    <a:lnTo>
                      <a:pt x="298" y="15"/>
                    </a:lnTo>
                    <a:lnTo>
                      <a:pt x="294" y="8"/>
                    </a:lnTo>
                    <a:lnTo>
                      <a:pt x="292" y="4"/>
                    </a:lnTo>
                    <a:lnTo>
                      <a:pt x="287" y="0"/>
                    </a:lnTo>
                    <a:lnTo>
                      <a:pt x="281" y="2"/>
                    </a:lnTo>
                    <a:lnTo>
                      <a:pt x="275" y="4"/>
                    </a:lnTo>
                    <a:lnTo>
                      <a:pt x="270" y="8"/>
                    </a:lnTo>
                    <a:lnTo>
                      <a:pt x="260" y="12"/>
                    </a:lnTo>
                    <a:lnTo>
                      <a:pt x="251" y="17"/>
                    </a:lnTo>
                    <a:lnTo>
                      <a:pt x="241" y="21"/>
                    </a:lnTo>
                    <a:lnTo>
                      <a:pt x="230" y="27"/>
                    </a:lnTo>
                    <a:lnTo>
                      <a:pt x="216" y="31"/>
                    </a:lnTo>
                    <a:lnTo>
                      <a:pt x="203" y="36"/>
                    </a:lnTo>
                    <a:lnTo>
                      <a:pt x="190" y="38"/>
                    </a:lnTo>
                    <a:lnTo>
                      <a:pt x="175" y="40"/>
                    </a:lnTo>
                    <a:lnTo>
                      <a:pt x="159" y="38"/>
                    </a:lnTo>
                    <a:lnTo>
                      <a:pt x="142" y="36"/>
                    </a:lnTo>
                    <a:lnTo>
                      <a:pt x="127" y="31"/>
                    </a:lnTo>
                    <a:lnTo>
                      <a:pt x="112" y="27"/>
                    </a:lnTo>
                    <a:lnTo>
                      <a:pt x="95" y="21"/>
                    </a:lnTo>
                    <a:lnTo>
                      <a:pt x="81" y="17"/>
                    </a:lnTo>
                    <a:lnTo>
                      <a:pt x="68" y="12"/>
                    </a:lnTo>
                    <a:lnTo>
                      <a:pt x="55" y="8"/>
                    </a:lnTo>
                    <a:lnTo>
                      <a:pt x="43" y="4"/>
                    </a:lnTo>
                    <a:lnTo>
                      <a:pt x="32" y="2"/>
                    </a:lnTo>
                    <a:lnTo>
                      <a:pt x="22" y="0"/>
                    </a:lnTo>
                    <a:lnTo>
                      <a:pt x="15" y="4"/>
                    </a:lnTo>
                    <a:lnTo>
                      <a:pt x="7" y="8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0" y="40"/>
                    </a:lnTo>
                    <a:lnTo>
                      <a:pt x="0" y="53"/>
                    </a:lnTo>
                    <a:lnTo>
                      <a:pt x="2" y="69"/>
                    </a:lnTo>
                    <a:lnTo>
                      <a:pt x="5" y="82"/>
                    </a:lnTo>
                    <a:lnTo>
                      <a:pt x="11" y="95"/>
                    </a:lnTo>
                    <a:lnTo>
                      <a:pt x="17" y="109"/>
                    </a:lnTo>
                    <a:lnTo>
                      <a:pt x="24" y="120"/>
                    </a:lnTo>
                    <a:lnTo>
                      <a:pt x="34" y="131"/>
                    </a:lnTo>
                    <a:lnTo>
                      <a:pt x="43" y="143"/>
                    </a:lnTo>
                    <a:lnTo>
                      <a:pt x="53" y="152"/>
                    </a:lnTo>
                    <a:lnTo>
                      <a:pt x="66" y="162"/>
                    </a:lnTo>
                    <a:lnTo>
                      <a:pt x="78" y="169"/>
                    </a:lnTo>
                    <a:lnTo>
                      <a:pt x="93" y="177"/>
                    </a:lnTo>
                    <a:lnTo>
                      <a:pt x="104" y="181"/>
                    </a:lnTo>
                    <a:lnTo>
                      <a:pt x="119" y="185"/>
                    </a:lnTo>
                    <a:lnTo>
                      <a:pt x="135" y="187"/>
                    </a:lnTo>
                    <a:lnTo>
                      <a:pt x="152" y="18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4" name="Freeform 16"/>
              <p:cNvSpPr>
                <a:spLocks noChangeAspect="1"/>
              </p:cNvSpPr>
              <p:nvPr/>
            </p:nvSpPr>
            <p:spPr bwMode="auto">
              <a:xfrm>
                <a:off x="4678" y="565"/>
                <a:ext cx="33" cy="730"/>
              </a:xfrm>
              <a:custGeom>
                <a:avLst/>
                <a:gdLst>
                  <a:gd name="T0" fmla="*/ 3 w 65"/>
                  <a:gd name="T1" fmla="*/ 2 h 1459"/>
                  <a:gd name="T2" fmla="*/ 4 w 65"/>
                  <a:gd name="T3" fmla="*/ 5 h 1459"/>
                  <a:gd name="T4" fmla="*/ 4 w 65"/>
                  <a:gd name="T5" fmla="*/ 9 h 1459"/>
                  <a:gd name="T6" fmla="*/ 4 w 65"/>
                  <a:gd name="T7" fmla="*/ 13 h 1459"/>
                  <a:gd name="T8" fmla="*/ 4 w 65"/>
                  <a:gd name="T9" fmla="*/ 17 h 1459"/>
                  <a:gd name="T10" fmla="*/ 4 w 65"/>
                  <a:gd name="T11" fmla="*/ 21 h 1459"/>
                  <a:gd name="T12" fmla="*/ 4 w 65"/>
                  <a:gd name="T13" fmla="*/ 25 h 1459"/>
                  <a:gd name="T14" fmla="*/ 4 w 65"/>
                  <a:gd name="T15" fmla="*/ 29 h 1459"/>
                  <a:gd name="T16" fmla="*/ 4 w 65"/>
                  <a:gd name="T17" fmla="*/ 34 h 1459"/>
                  <a:gd name="T18" fmla="*/ 3 w 65"/>
                  <a:gd name="T19" fmla="*/ 41 h 1459"/>
                  <a:gd name="T20" fmla="*/ 3 w 65"/>
                  <a:gd name="T21" fmla="*/ 49 h 1459"/>
                  <a:gd name="T22" fmla="*/ 3 w 65"/>
                  <a:gd name="T23" fmla="*/ 56 h 1459"/>
                  <a:gd name="T24" fmla="*/ 3 w 65"/>
                  <a:gd name="T25" fmla="*/ 64 h 1459"/>
                  <a:gd name="T26" fmla="*/ 4 w 65"/>
                  <a:gd name="T27" fmla="*/ 71 h 1459"/>
                  <a:gd name="T28" fmla="*/ 4 w 65"/>
                  <a:gd name="T29" fmla="*/ 78 h 1459"/>
                  <a:gd name="T30" fmla="*/ 4 w 65"/>
                  <a:gd name="T31" fmla="*/ 86 h 1459"/>
                  <a:gd name="T32" fmla="*/ 4 w 65"/>
                  <a:gd name="T33" fmla="*/ 89 h 1459"/>
                  <a:gd name="T34" fmla="*/ 4 w 65"/>
                  <a:gd name="T35" fmla="*/ 90 h 1459"/>
                  <a:gd name="T36" fmla="*/ 3 w 65"/>
                  <a:gd name="T37" fmla="*/ 91 h 1459"/>
                  <a:gd name="T38" fmla="*/ 3 w 65"/>
                  <a:gd name="T39" fmla="*/ 91 h 1459"/>
                  <a:gd name="T40" fmla="*/ 2 w 65"/>
                  <a:gd name="T41" fmla="*/ 90 h 1459"/>
                  <a:gd name="T42" fmla="*/ 1 w 65"/>
                  <a:gd name="T43" fmla="*/ 86 h 1459"/>
                  <a:gd name="T44" fmla="*/ 0 w 65"/>
                  <a:gd name="T45" fmla="*/ 81 h 1459"/>
                  <a:gd name="T46" fmla="*/ 0 w 65"/>
                  <a:gd name="T47" fmla="*/ 77 h 1459"/>
                  <a:gd name="T48" fmla="*/ 1 w 65"/>
                  <a:gd name="T49" fmla="*/ 73 h 1459"/>
                  <a:gd name="T50" fmla="*/ 1 w 65"/>
                  <a:gd name="T51" fmla="*/ 68 h 1459"/>
                  <a:gd name="T52" fmla="*/ 1 w 65"/>
                  <a:gd name="T53" fmla="*/ 64 h 1459"/>
                  <a:gd name="T54" fmla="*/ 1 w 65"/>
                  <a:gd name="T55" fmla="*/ 60 h 1459"/>
                  <a:gd name="T56" fmla="*/ 0 w 65"/>
                  <a:gd name="T57" fmla="*/ 54 h 1459"/>
                  <a:gd name="T58" fmla="*/ 1 w 65"/>
                  <a:gd name="T59" fmla="*/ 47 h 1459"/>
                  <a:gd name="T60" fmla="*/ 1 w 65"/>
                  <a:gd name="T61" fmla="*/ 40 h 1459"/>
                  <a:gd name="T62" fmla="*/ 1 w 65"/>
                  <a:gd name="T63" fmla="*/ 32 h 1459"/>
                  <a:gd name="T64" fmla="*/ 1 w 65"/>
                  <a:gd name="T65" fmla="*/ 25 h 1459"/>
                  <a:gd name="T66" fmla="*/ 1 w 65"/>
                  <a:gd name="T67" fmla="*/ 18 h 1459"/>
                  <a:gd name="T68" fmla="*/ 1 w 65"/>
                  <a:gd name="T69" fmla="*/ 11 h 1459"/>
                  <a:gd name="T70" fmla="*/ 2 w 65"/>
                  <a:gd name="T71" fmla="*/ 4 h 1459"/>
                  <a:gd name="T72" fmla="*/ 2 w 65"/>
                  <a:gd name="T73" fmla="*/ 0 h 145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5"/>
                  <a:gd name="T112" fmla="*/ 0 h 1459"/>
                  <a:gd name="T113" fmla="*/ 65 w 65"/>
                  <a:gd name="T114" fmla="*/ 1459 h 145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5" h="1459">
                    <a:moveTo>
                      <a:pt x="25" y="0"/>
                    </a:moveTo>
                    <a:lnTo>
                      <a:pt x="37" y="22"/>
                    </a:lnTo>
                    <a:lnTo>
                      <a:pt x="46" y="47"/>
                    </a:lnTo>
                    <a:lnTo>
                      <a:pt x="54" y="74"/>
                    </a:lnTo>
                    <a:lnTo>
                      <a:pt x="59" y="104"/>
                    </a:lnTo>
                    <a:lnTo>
                      <a:pt x="61" y="133"/>
                    </a:lnTo>
                    <a:lnTo>
                      <a:pt x="63" y="165"/>
                    </a:lnTo>
                    <a:lnTo>
                      <a:pt x="61" y="195"/>
                    </a:lnTo>
                    <a:lnTo>
                      <a:pt x="61" y="228"/>
                    </a:lnTo>
                    <a:lnTo>
                      <a:pt x="57" y="260"/>
                    </a:lnTo>
                    <a:lnTo>
                      <a:pt x="56" y="294"/>
                    </a:lnTo>
                    <a:lnTo>
                      <a:pt x="54" y="327"/>
                    </a:lnTo>
                    <a:lnTo>
                      <a:pt x="52" y="359"/>
                    </a:lnTo>
                    <a:lnTo>
                      <a:pt x="50" y="391"/>
                    </a:lnTo>
                    <a:lnTo>
                      <a:pt x="52" y="422"/>
                    </a:lnTo>
                    <a:lnTo>
                      <a:pt x="52" y="452"/>
                    </a:lnTo>
                    <a:lnTo>
                      <a:pt x="56" y="482"/>
                    </a:lnTo>
                    <a:lnTo>
                      <a:pt x="52" y="539"/>
                    </a:lnTo>
                    <a:lnTo>
                      <a:pt x="48" y="598"/>
                    </a:lnTo>
                    <a:lnTo>
                      <a:pt x="46" y="655"/>
                    </a:lnTo>
                    <a:lnTo>
                      <a:pt x="44" y="714"/>
                    </a:lnTo>
                    <a:lnTo>
                      <a:pt x="44" y="773"/>
                    </a:lnTo>
                    <a:lnTo>
                      <a:pt x="44" y="832"/>
                    </a:lnTo>
                    <a:lnTo>
                      <a:pt x="44" y="891"/>
                    </a:lnTo>
                    <a:lnTo>
                      <a:pt x="44" y="950"/>
                    </a:lnTo>
                    <a:lnTo>
                      <a:pt x="46" y="1009"/>
                    </a:lnTo>
                    <a:lnTo>
                      <a:pt x="48" y="1068"/>
                    </a:lnTo>
                    <a:lnTo>
                      <a:pt x="50" y="1127"/>
                    </a:lnTo>
                    <a:lnTo>
                      <a:pt x="54" y="1186"/>
                    </a:lnTo>
                    <a:lnTo>
                      <a:pt x="56" y="1243"/>
                    </a:lnTo>
                    <a:lnTo>
                      <a:pt x="57" y="1304"/>
                    </a:lnTo>
                    <a:lnTo>
                      <a:pt x="61" y="1361"/>
                    </a:lnTo>
                    <a:lnTo>
                      <a:pt x="65" y="1421"/>
                    </a:lnTo>
                    <a:lnTo>
                      <a:pt x="61" y="1423"/>
                    </a:lnTo>
                    <a:lnTo>
                      <a:pt x="57" y="1427"/>
                    </a:lnTo>
                    <a:lnTo>
                      <a:pt x="54" y="1433"/>
                    </a:lnTo>
                    <a:lnTo>
                      <a:pt x="50" y="1439"/>
                    </a:lnTo>
                    <a:lnTo>
                      <a:pt x="46" y="1444"/>
                    </a:lnTo>
                    <a:lnTo>
                      <a:pt x="42" y="1450"/>
                    </a:lnTo>
                    <a:lnTo>
                      <a:pt x="38" y="1454"/>
                    </a:lnTo>
                    <a:lnTo>
                      <a:pt x="35" y="1459"/>
                    </a:lnTo>
                    <a:lnTo>
                      <a:pt x="23" y="1427"/>
                    </a:lnTo>
                    <a:lnTo>
                      <a:pt x="14" y="1397"/>
                    </a:lnTo>
                    <a:lnTo>
                      <a:pt x="8" y="1363"/>
                    </a:lnTo>
                    <a:lnTo>
                      <a:pt x="4" y="1330"/>
                    </a:lnTo>
                    <a:lnTo>
                      <a:pt x="0" y="1296"/>
                    </a:lnTo>
                    <a:lnTo>
                      <a:pt x="0" y="1262"/>
                    </a:lnTo>
                    <a:lnTo>
                      <a:pt x="0" y="1228"/>
                    </a:lnTo>
                    <a:lnTo>
                      <a:pt x="4" y="1191"/>
                    </a:lnTo>
                    <a:lnTo>
                      <a:pt x="4" y="1155"/>
                    </a:lnTo>
                    <a:lnTo>
                      <a:pt x="6" y="1121"/>
                    </a:lnTo>
                    <a:lnTo>
                      <a:pt x="6" y="1085"/>
                    </a:lnTo>
                    <a:lnTo>
                      <a:pt x="8" y="1051"/>
                    </a:lnTo>
                    <a:lnTo>
                      <a:pt x="8" y="1015"/>
                    </a:lnTo>
                    <a:lnTo>
                      <a:pt x="6" y="980"/>
                    </a:lnTo>
                    <a:lnTo>
                      <a:pt x="4" y="946"/>
                    </a:lnTo>
                    <a:lnTo>
                      <a:pt x="0" y="914"/>
                    </a:lnTo>
                    <a:lnTo>
                      <a:pt x="0" y="857"/>
                    </a:lnTo>
                    <a:lnTo>
                      <a:pt x="2" y="800"/>
                    </a:lnTo>
                    <a:lnTo>
                      <a:pt x="2" y="741"/>
                    </a:lnTo>
                    <a:lnTo>
                      <a:pt x="4" y="684"/>
                    </a:lnTo>
                    <a:lnTo>
                      <a:pt x="4" y="625"/>
                    </a:lnTo>
                    <a:lnTo>
                      <a:pt x="6" y="566"/>
                    </a:lnTo>
                    <a:lnTo>
                      <a:pt x="8" y="509"/>
                    </a:lnTo>
                    <a:lnTo>
                      <a:pt x="10" y="452"/>
                    </a:lnTo>
                    <a:lnTo>
                      <a:pt x="10" y="393"/>
                    </a:lnTo>
                    <a:lnTo>
                      <a:pt x="12" y="334"/>
                    </a:lnTo>
                    <a:lnTo>
                      <a:pt x="12" y="277"/>
                    </a:lnTo>
                    <a:lnTo>
                      <a:pt x="14" y="222"/>
                    </a:lnTo>
                    <a:lnTo>
                      <a:pt x="16" y="165"/>
                    </a:lnTo>
                    <a:lnTo>
                      <a:pt x="17" y="110"/>
                    </a:lnTo>
                    <a:lnTo>
                      <a:pt x="21" y="5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5" name="Freeform 17"/>
              <p:cNvSpPr>
                <a:spLocks noChangeAspect="1"/>
              </p:cNvSpPr>
              <p:nvPr/>
            </p:nvSpPr>
            <p:spPr bwMode="auto">
              <a:xfrm>
                <a:off x="4981" y="575"/>
                <a:ext cx="41" cy="746"/>
              </a:xfrm>
              <a:custGeom>
                <a:avLst/>
                <a:gdLst>
                  <a:gd name="T0" fmla="*/ 2 w 81"/>
                  <a:gd name="T1" fmla="*/ 1 h 1492"/>
                  <a:gd name="T2" fmla="*/ 5 w 81"/>
                  <a:gd name="T3" fmla="*/ 6 h 1492"/>
                  <a:gd name="T4" fmla="*/ 5 w 81"/>
                  <a:gd name="T5" fmla="*/ 12 h 1492"/>
                  <a:gd name="T6" fmla="*/ 5 w 81"/>
                  <a:gd name="T7" fmla="*/ 18 h 1492"/>
                  <a:gd name="T8" fmla="*/ 5 w 81"/>
                  <a:gd name="T9" fmla="*/ 24 h 1492"/>
                  <a:gd name="T10" fmla="*/ 4 w 81"/>
                  <a:gd name="T11" fmla="*/ 30 h 1492"/>
                  <a:gd name="T12" fmla="*/ 3 w 81"/>
                  <a:gd name="T13" fmla="*/ 38 h 1492"/>
                  <a:gd name="T14" fmla="*/ 3 w 81"/>
                  <a:gd name="T15" fmla="*/ 44 h 1492"/>
                  <a:gd name="T16" fmla="*/ 3 w 81"/>
                  <a:gd name="T17" fmla="*/ 49 h 1492"/>
                  <a:gd name="T18" fmla="*/ 3 w 81"/>
                  <a:gd name="T19" fmla="*/ 55 h 1492"/>
                  <a:gd name="T20" fmla="*/ 3 w 81"/>
                  <a:gd name="T21" fmla="*/ 61 h 1492"/>
                  <a:gd name="T22" fmla="*/ 4 w 81"/>
                  <a:gd name="T23" fmla="*/ 68 h 1492"/>
                  <a:gd name="T24" fmla="*/ 4 w 81"/>
                  <a:gd name="T25" fmla="*/ 74 h 1492"/>
                  <a:gd name="T26" fmla="*/ 4 w 81"/>
                  <a:gd name="T27" fmla="*/ 79 h 1492"/>
                  <a:gd name="T28" fmla="*/ 5 w 81"/>
                  <a:gd name="T29" fmla="*/ 85 h 1492"/>
                  <a:gd name="T30" fmla="*/ 4 w 81"/>
                  <a:gd name="T31" fmla="*/ 91 h 1492"/>
                  <a:gd name="T32" fmla="*/ 3 w 81"/>
                  <a:gd name="T33" fmla="*/ 92 h 1492"/>
                  <a:gd name="T34" fmla="*/ 2 w 81"/>
                  <a:gd name="T35" fmla="*/ 89 h 1492"/>
                  <a:gd name="T36" fmla="*/ 2 w 81"/>
                  <a:gd name="T37" fmla="*/ 86 h 1492"/>
                  <a:gd name="T38" fmla="*/ 2 w 81"/>
                  <a:gd name="T39" fmla="*/ 83 h 1492"/>
                  <a:gd name="T40" fmla="*/ 2 w 81"/>
                  <a:gd name="T41" fmla="*/ 80 h 1492"/>
                  <a:gd name="T42" fmla="*/ 2 w 81"/>
                  <a:gd name="T43" fmla="*/ 76 h 1492"/>
                  <a:gd name="T44" fmla="*/ 2 w 81"/>
                  <a:gd name="T45" fmla="*/ 73 h 1492"/>
                  <a:gd name="T46" fmla="*/ 2 w 81"/>
                  <a:gd name="T47" fmla="*/ 70 h 1492"/>
                  <a:gd name="T48" fmla="*/ 1 w 81"/>
                  <a:gd name="T49" fmla="*/ 63 h 1492"/>
                  <a:gd name="T50" fmla="*/ 1 w 81"/>
                  <a:gd name="T51" fmla="*/ 54 h 1492"/>
                  <a:gd name="T52" fmla="*/ 0 w 81"/>
                  <a:gd name="T53" fmla="*/ 47 h 1492"/>
                  <a:gd name="T54" fmla="*/ 0 w 81"/>
                  <a:gd name="T55" fmla="*/ 38 h 1492"/>
                  <a:gd name="T56" fmla="*/ 0 w 81"/>
                  <a:gd name="T57" fmla="*/ 29 h 1492"/>
                  <a:gd name="T58" fmla="*/ 0 w 81"/>
                  <a:gd name="T59" fmla="*/ 21 h 1492"/>
                  <a:gd name="T60" fmla="*/ 1 w 81"/>
                  <a:gd name="T61" fmla="*/ 12 h 1492"/>
                  <a:gd name="T62" fmla="*/ 1 w 81"/>
                  <a:gd name="T63" fmla="*/ 4 h 1492"/>
                  <a:gd name="T64" fmla="*/ 1 w 81"/>
                  <a:gd name="T65" fmla="*/ 0 h 14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1"/>
                  <a:gd name="T100" fmla="*/ 0 h 1492"/>
                  <a:gd name="T101" fmla="*/ 81 w 81"/>
                  <a:gd name="T102" fmla="*/ 1492 h 149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1" h="1492">
                    <a:moveTo>
                      <a:pt x="4" y="0"/>
                    </a:moveTo>
                    <a:lnTo>
                      <a:pt x="30" y="28"/>
                    </a:lnTo>
                    <a:lnTo>
                      <a:pt x="51" y="60"/>
                    </a:lnTo>
                    <a:lnTo>
                      <a:pt x="66" y="97"/>
                    </a:lnTo>
                    <a:lnTo>
                      <a:pt x="76" y="138"/>
                    </a:lnTo>
                    <a:lnTo>
                      <a:pt x="80" y="184"/>
                    </a:lnTo>
                    <a:lnTo>
                      <a:pt x="81" y="230"/>
                    </a:lnTo>
                    <a:lnTo>
                      <a:pt x="78" y="279"/>
                    </a:lnTo>
                    <a:lnTo>
                      <a:pt x="74" y="330"/>
                    </a:lnTo>
                    <a:lnTo>
                      <a:pt x="66" y="384"/>
                    </a:lnTo>
                    <a:lnTo>
                      <a:pt x="59" y="437"/>
                    </a:lnTo>
                    <a:lnTo>
                      <a:pt x="53" y="490"/>
                    </a:lnTo>
                    <a:lnTo>
                      <a:pt x="45" y="543"/>
                    </a:lnTo>
                    <a:lnTo>
                      <a:pt x="40" y="596"/>
                    </a:lnTo>
                    <a:lnTo>
                      <a:pt x="36" y="648"/>
                    </a:lnTo>
                    <a:lnTo>
                      <a:pt x="36" y="699"/>
                    </a:lnTo>
                    <a:lnTo>
                      <a:pt x="42" y="748"/>
                    </a:lnTo>
                    <a:lnTo>
                      <a:pt x="38" y="794"/>
                    </a:lnTo>
                    <a:lnTo>
                      <a:pt x="38" y="842"/>
                    </a:lnTo>
                    <a:lnTo>
                      <a:pt x="40" y="889"/>
                    </a:lnTo>
                    <a:lnTo>
                      <a:pt x="42" y="939"/>
                    </a:lnTo>
                    <a:lnTo>
                      <a:pt x="45" y="984"/>
                    </a:lnTo>
                    <a:lnTo>
                      <a:pt x="47" y="1032"/>
                    </a:lnTo>
                    <a:lnTo>
                      <a:pt x="53" y="1079"/>
                    </a:lnTo>
                    <a:lnTo>
                      <a:pt x="57" y="1125"/>
                    </a:lnTo>
                    <a:lnTo>
                      <a:pt x="61" y="1170"/>
                    </a:lnTo>
                    <a:lnTo>
                      <a:pt x="64" y="1218"/>
                    </a:lnTo>
                    <a:lnTo>
                      <a:pt x="64" y="1264"/>
                    </a:lnTo>
                    <a:lnTo>
                      <a:pt x="68" y="1309"/>
                    </a:lnTo>
                    <a:lnTo>
                      <a:pt x="66" y="1355"/>
                    </a:lnTo>
                    <a:lnTo>
                      <a:pt x="66" y="1400"/>
                    </a:lnTo>
                    <a:lnTo>
                      <a:pt x="64" y="1446"/>
                    </a:lnTo>
                    <a:lnTo>
                      <a:pt x="59" y="1492"/>
                    </a:lnTo>
                    <a:lnTo>
                      <a:pt x="43" y="1469"/>
                    </a:lnTo>
                    <a:lnTo>
                      <a:pt x="34" y="1448"/>
                    </a:lnTo>
                    <a:lnTo>
                      <a:pt x="24" y="1423"/>
                    </a:lnTo>
                    <a:lnTo>
                      <a:pt x="21" y="1399"/>
                    </a:lnTo>
                    <a:lnTo>
                      <a:pt x="17" y="1372"/>
                    </a:lnTo>
                    <a:lnTo>
                      <a:pt x="17" y="1347"/>
                    </a:lnTo>
                    <a:lnTo>
                      <a:pt x="17" y="1319"/>
                    </a:lnTo>
                    <a:lnTo>
                      <a:pt x="19" y="1294"/>
                    </a:lnTo>
                    <a:lnTo>
                      <a:pt x="21" y="1265"/>
                    </a:lnTo>
                    <a:lnTo>
                      <a:pt x="23" y="1239"/>
                    </a:lnTo>
                    <a:lnTo>
                      <a:pt x="24" y="1210"/>
                    </a:lnTo>
                    <a:lnTo>
                      <a:pt x="24" y="1186"/>
                    </a:lnTo>
                    <a:lnTo>
                      <a:pt x="24" y="1159"/>
                    </a:lnTo>
                    <a:lnTo>
                      <a:pt x="21" y="1132"/>
                    </a:lnTo>
                    <a:lnTo>
                      <a:pt x="17" y="1108"/>
                    </a:lnTo>
                    <a:lnTo>
                      <a:pt x="9" y="1085"/>
                    </a:lnTo>
                    <a:lnTo>
                      <a:pt x="5" y="1015"/>
                    </a:lnTo>
                    <a:lnTo>
                      <a:pt x="4" y="946"/>
                    </a:lnTo>
                    <a:lnTo>
                      <a:pt x="2" y="878"/>
                    </a:lnTo>
                    <a:lnTo>
                      <a:pt x="2" y="809"/>
                    </a:lnTo>
                    <a:lnTo>
                      <a:pt x="0" y="741"/>
                    </a:lnTo>
                    <a:lnTo>
                      <a:pt x="0" y="671"/>
                    </a:lnTo>
                    <a:lnTo>
                      <a:pt x="0" y="602"/>
                    </a:lnTo>
                    <a:lnTo>
                      <a:pt x="0" y="536"/>
                    </a:lnTo>
                    <a:lnTo>
                      <a:pt x="0" y="465"/>
                    </a:lnTo>
                    <a:lnTo>
                      <a:pt x="0" y="399"/>
                    </a:lnTo>
                    <a:lnTo>
                      <a:pt x="0" y="330"/>
                    </a:lnTo>
                    <a:lnTo>
                      <a:pt x="2" y="264"/>
                    </a:lnTo>
                    <a:lnTo>
                      <a:pt x="2" y="195"/>
                    </a:lnTo>
                    <a:lnTo>
                      <a:pt x="2" y="131"/>
                    </a:lnTo>
                    <a:lnTo>
                      <a:pt x="2" y="6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6" name="Freeform 18"/>
              <p:cNvSpPr>
                <a:spLocks noChangeAspect="1"/>
              </p:cNvSpPr>
              <p:nvPr/>
            </p:nvSpPr>
            <p:spPr bwMode="auto">
              <a:xfrm>
                <a:off x="4989" y="603"/>
                <a:ext cx="351" cy="513"/>
              </a:xfrm>
              <a:custGeom>
                <a:avLst/>
                <a:gdLst>
                  <a:gd name="T0" fmla="*/ 8 w 701"/>
                  <a:gd name="T1" fmla="*/ 1 h 1026"/>
                  <a:gd name="T2" fmla="*/ 19 w 701"/>
                  <a:gd name="T3" fmla="*/ 1 h 1026"/>
                  <a:gd name="T4" fmla="*/ 29 w 701"/>
                  <a:gd name="T5" fmla="*/ 0 h 1026"/>
                  <a:gd name="T6" fmla="*/ 40 w 701"/>
                  <a:gd name="T7" fmla="*/ 1 h 1026"/>
                  <a:gd name="T8" fmla="*/ 41 w 701"/>
                  <a:gd name="T9" fmla="*/ 8 h 1026"/>
                  <a:gd name="T10" fmla="*/ 33 w 701"/>
                  <a:gd name="T11" fmla="*/ 13 h 1026"/>
                  <a:gd name="T12" fmla="*/ 24 w 701"/>
                  <a:gd name="T13" fmla="*/ 17 h 1026"/>
                  <a:gd name="T14" fmla="*/ 19 w 701"/>
                  <a:gd name="T15" fmla="*/ 24 h 1026"/>
                  <a:gd name="T16" fmla="*/ 18 w 701"/>
                  <a:gd name="T17" fmla="*/ 27 h 1026"/>
                  <a:gd name="T18" fmla="*/ 18 w 701"/>
                  <a:gd name="T19" fmla="*/ 29 h 1026"/>
                  <a:gd name="T20" fmla="*/ 18 w 701"/>
                  <a:gd name="T21" fmla="*/ 30 h 1026"/>
                  <a:gd name="T22" fmla="*/ 17 w 701"/>
                  <a:gd name="T23" fmla="*/ 31 h 1026"/>
                  <a:gd name="T24" fmla="*/ 22 w 701"/>
                  <a:gd name="T25" fmla="*/ 31 h 1026"/>
                  <a:gd name="T26" fmla="*/ 29 w 701"/>
                  <a:gd name="T27" fmla="*/ 32 h 1026"/>
                  <a:gd name="T28" fmla="*/ 36 w 701"/>
                  <a:gd name="T29" fmla="*/ 32 h 1026"/>
                  <a:gd name="T30" fmla="*/ 43 w 701"/>
                  <a:gd name="T31" fmla="*/ 34 h 1026"/>
                  <a:gd name="T32" fmla="*/ 40 w 701"/>
                  <a:gd name="T33" fmla="*/ 39 h 1026"/>
                  <a:gd name="T34" fmla="*/ 35 w 701"/>
                  <a:gd name="T35" fmla="*/ 45 h 1026"/>
                  <a:gd name="T36" fmla="*/ 29 w 701"/>
                  <a:gd name="T37" fmla="*/ 50 h 1026"/>
                  <a:gd name="T38" fmla="*/ 22 w 701"/>
                  <a:gd name="T39" fmla="*/ 54 h 1026"/>
                  <a:gd name="T40" fmla="*/ 14 w 701"/>
                  <a:gd name="T41" fmla="*/ 60 h 1026"/>
                  <a:gd name="T42" fmla="*/ 15 w 701"/>
                  <a:gd name="T43" fmla="*/ 55 h 1026"/>
                  <a:gd name="T44" fmla="*/ 20 w 701"/>
                  <a:gd name="T45" fmla="*/ 52 h 1026"/>
                  <a:gd name="T46" fmla="*/ 26 w 701"/>
                  <a:gd name="T47" fmla="*/ 49 h 1026"/>
                  <a:gd name="T48" fmla="*/ 29 w 701"/>
                  <a:gd name="T49" fmla="*/ 46 h 1026"/>
                  <a:gd name="T50" fmla="*/ 31 w 701"/>
                  <a:gd name="T51" fmla="*/ 43 h 1026"/>
                  <a:gd name="T52" fmla="*/ 34 w 701"/>
                  <a:gd name="T53" fmla="*/ 40 h 1026"/>
                  <a:gd name="T54" fmla="*/ 37 w 701"/>
                  <a:gd name="T55" fmla="*/ 37 h 1026"/>
                  <a:gd name="T56" fmla="*/ 35 w 701"/>
                  <a:gd name="T57" fmla="*/ 35 h 1026"/>
                  <a:gd name="T58" fmla="*/ 26 w 701"/>
                  <a:gd name="T59" fmla="*/ 34 h 1026"/>
                  <a:gd name="T60" fmla="*/ 18 w 701"/>
                  <a:gd name="T61" fmla="*/ 35 h 1026"/>
                  <a:gd name="T62" fmla="*/ 9 w 701"/>
                  <a:gd name="T63" fmla="*/ 36 h 1026"/>
                  <a:gd name="T64" fmla="*/ 8 w 701"/>
                  <a:gd name="T65" fmla="*/ 31 h 1026"/>
                  <a:gd name="T66" fmla="*/ 10 w 701"/>
                  <a:gd name="T67" fmla="*/ 31 h 1026"/>
                  <a:gd name="T68" fmla="*/ 11 w 701"/>
                  <a:gd name="T69" fmla="*/ 32 h 1026"/>
                  <a:gd name="T70" fmla="*/ 13 w 701"/>
                  <a:gd name="T71" fmla="*/ 32 h 1026"/>
                  <a:gd name="T72" fmla="*/ 15 w 701"/>
                  <a:gd name="T73" fmla="*/ 30 h 1026"/>
                  <a:gd name="T74" fmla="*/ 16 w 701"/>
                  <a:gd name="T75" fmla="*/ 23 h 1026"/>
                  <a:gd name="T76" fmla="*/ 20 w 701"/>
                  <a:gd name="T77" fmla="*/ 17 h 1026"/>
                  <a:gd name="T78" fmla="*/ 26 w 701"/>
                  <a:gd name="T79" fmla="*/ 13 h 1026"/>
                  <a:gd name="T80" fmla="*/ 31 w 701"/>
                  <a:gd name="T81" fmla="*/ 11 h 1026"/>
                  <a:gd name="T82" fmla="*/ 34 w 701"/>
                  <a:gd name="T83" fmla="*/ 10 h 1026"/>
                  <a:gd name="T84" fmla="*/ 36 w 701"/>
                  <a:gd name="T85" fmla="*/ 8 h 1026"/>
                  <a:gd name="T86" fmla="*/ 38 w 701"/>
                  <a:gd name="T87" fmla="*/ 5 h 1026"/>
                  <a:gd name="T88" fmla="*/ 37 w 701"/>
                  <a:gd name="T89" fmla="*/ 3 h 1026"/>
                  <a:gd name="T90" fmla="*/ 32 w 701"/>
                  <a:gd name="T91" fmla="*/ 3 h 1026"/>
                  <a:gd name="T92" fmla="*/ 27 w 701"/>
                  <a:gd name="T93" fmla="*/ 2 h 1026"/>
                  <a:gd name="T94" fmla="*/ 21 w 701"/>
                  <a:gd name="T95" fmla="*/ 4 h 1026"/>
                  <a:gd name="T96" fmla="*/ 14 w 701"/>
                  <a:gd name="T97" fmla="*/ 9 h 1026"/>
                  <a:gd name="T98" fmla="*/ 10 w 701"/>
                  <a:gd name="T99" fmla="*/ 8 h 1026"/>
                  <a:gd name="T100" fmla="*/ 7 w 701"/>
                  <a:gd name="T101" fmla="*/ 6 h 1026"/>
                  <a:gd name="T102" fmla="*/ 3 w 701"/>
                  <a:gd name="T103" fmla="*/ 4 h 1026"/>
                  <a:gd name="T104" fmla="*/ 1 w 701"/>
                  <a:gd name="T105" fmla="*/ 1 h 102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01"/>
                  <a:gd name="T160" fmla="*/ 0 h 1026"/>
                  <a:gd name="T161" fmla="*/ 701 w 701"/>
                  <a:gd name="T162" fmla="*/ 1026 h 102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01" h="1026">
                    <a:moveTo>
                      <a:pt x="2" y="3"/>
                    </a:moveTo>
                    <a:lnTo>
                      <a:pt x="44" y="5"/>
                    </a:lnTo>
                    <a:lnTo>
                      <a:pt x="85" y="7"/>
                    </a:lnTo>
                    <a:lnTo>
                      <a:pt x="127" y="5"/>
                    </a:lnTo>
                    <a:lnTo>
                      <a:pt x="169" y="5"/>
                    </a:lnTo>
                    <a:lnTo>
                      <a:pt x="211" y="3"/>
                    </a:lnTo>
                    <a:lnTo>
                      <a:pt x="253" y="3"/>
                    </a:lnTo>
                    <a:lnTo>
                      <a:pt x="295" y="2"/>
                    </a:lnTo>
                    <a:lnTo>
                      <a:pt x="336" y="0"/>
                    </a:lnTo>
                    <a:lnTo>
                      <a:pt x="378" y="0"/>
                    </a:lnTo>
                    <a:lnTo>
                      <a:pt x="420" y="0"/>
                    </a:lnTo>
                    <a:lnTo>
                      <a:pt x="462" y="0"/>
                    </a:lnTo>
                    <a:lnTo>
                      <a:pt x="506" y="0"/>
                    </a:lnTo>
                    <a:lnTo>
                      <a:pt x="547" y="2"/>
                    </a:lnTo>
                    <a:lnTo>
                      <a:pt x="591" y="7"/>
                    </a:lnTo>
                    <a:lnTo>
                      <a:pt x="635" y="13"/>
                    </a:lnTo>
                    <a:lnTo>
                      <a:pt x="679" y="22"/>
                    </a:lnTo>
                    <a:lnTo>
                      <a:pt x="673" y="64"/>
                    </a:lnTo>
                    <a:lnTo>
                      <a:pt x="661" y="102"/>
                    </a:lnTo>
                    <a:lnTo>
                      <a:pt x="641" y="131"/>
                    </a:lnTo>
                    <a:lnTo>
                      <a:pt x="616" y="157"/>
                    </a:lnTo>
                    <a:lnTo>
                      <a:pt x="585" y="178"/>
                    </a:lnTo>
                    <a:lnTo>
                      <a:pt x="553" y="195"/>
                    </a:lnTo>
                    <a:lnTo>
                      <a:pt x="517" y="211"/>
                    </a:lnTo>
                    <a:lnTo>
                      <a:pt x="483" y="226"/>
                    </a:lnTo>
                    <a:lnTo>
                      <a:pt x="445" y="239"/>
                    </a:lnTo>
                    <a:lnTo>
                      <a:pt x="409" y="256"/>
                    </a:lnTo>
                    <a:lnTo>
                      <a:pt x="374" y="273"/>
                    </a:lnTo>
                    <a:lnTo>
                      <a:pt x="346" y="294"/>
                    </a:lnTo>
                    <a:lnTo>
                      <a:pt x="321" y="319"/>
                    </a:lnTo>
                    <a:lnTo>
                      <a:pt x="302" y="351"/>
                    </a:lnTo>
                    <a:lnTo>
                      <a:pt x="289" y="387"/>
                    </a:lnTo>
                    <a:lnTo>
                      <a:pt x="285" y="433"/>
                    </a:lnTo>
                    <a:lnTo>
                      <a:pt x="285" y="437"/>
                    </a:lnTo>
                    <a:lnTo>
                      <a:pt x="285" y="441"/>
                    </a:lnTo>
                    <a:lnTo>
                      <a:pt x="283" y="446"/>
                    </a:lnTo>
                    <a:lnTo>
                      <a:pt x="283" y="452"/>
                    </a:lnTo>
                    <a:lnTo>
                      <a:pt x="281" y="456"/>
                    </a:lnTo>
                    <a:lnTo>
                      <a:pt x="281" y="462"/>
                    </a:lnTo>
                    <a:lnTo>
                      <a:pt x="279" y="467"/>
                    </a:lnTo>
                    <a:lnTo>
                      <a:pt x="279" y="471"/>
                    </a:lnTo>
                    <a:lnTo>
                      <a:pt x="277" y="477"/>
                    </a:lnTo>
                    <a:lnTo>
                      <a:pt x="277" y="481"/>
                    </a:lnTo>
                    <a:lnTo>
                      <a:pt x="276" y="486"/>
                    </a:lnTo>
                    <a:lnTo>
                      <a:pt x="276" y="492"/>
                    </a:lnTo>
                    <a:lnTo>
                      <a:pt x="274" y="496"/>
                    </a:lnTo>
                    <a:lnTo>
                      <a:pt x="272" y="501"/>
                    </a:lnTo>
                    <a:lnTo>
                      <a:pt x="270" y="505"/>
                    </a:lnTo>
                    <a:lnTo>
                      <a:pt x="270" y="511"/>
                    </a:lnTo>
                    <a:lnTo>
                      <a:pt x="296" y="509"/>
                    </a:lnTo>
                    <a:lnTo>
                      <a:pt x="325" y="509"/>
                    </a:lnTo>
                    <a:lnTo>
                      <a:pt x="352" y="507"/>
                    </a:lnTo>
                    <a:lnTo>
                      <a:pt x="378" y="509"/>
                    </a:lnTo>
                    <a:lnTo>
                      <a:pt x="405" y="509"/>
                    </a:lnTo>
                    <a:lnTo>
                      <a:pt x="433" y="511"/>
                    </a:lnTo>
                    <a:lnTo>
                      <a:pt x="462" y="515"/>
                    </a:lnTo>
                    <a:lnTo>
                      <a:pt x="488" y="517"/>
                    </a:lnTo>
                    <a:lnTo>
                      <a:pt x="515" y="519"/>
                    </a:lnTo>
                    <a:lnTo>
                      <a:pt x="542" y="522"/>
                    </a:lnTo>
                    <a:lnTo>
                      <a:pt x="570" y="526"/>
                    </a:lnTo>
                    <a:lnTo>
                      <a:pt x="597" y="530"/>
                    </a:lnTo>
                    <a:lnTo>
                      <a:pt x="623" y="536"/>
                    </a:lnTo>
                    <a:lnTo>
                      <a:pt x="650" y="540"/>
                    </a:lnTo>
                    <a:lnTo>
                      <a:pt x="677" y="545"/>
                    </a:lnTo>
                    <a:lnTo>
                      <a:pt x="701" y="553"/>
                    </a:lnTo>
                    <a:lnTo>
                      <a:pt x="680" y="576"/>
                    </a:lnTo>
                    <a:lnTo>
                      <a:pt x="660" y="600"/>
                    </a:lnTo>
                    <a:lnTo>
                      <a:pt x="639" y="627"/>
                    </a:lnTo>
                    <a:lnTo>
                      <a:pt x="616" y="652"/>
                    </a:lnTo>
                    <a:lnTo>
                      <a:pt x="593" y="676"/>
                    </a:lnTo>
                    <a:lnTo>
                      <a:pt x="570" y="701"/>
                    </a:lnTo>
                    <a:lnTo>
                      <a:pt x="547" y="726"/>
                    </a:lnTo>
                    <a:lnTo>
                      <a:pt x="525" y="749"/>
                    </a:lnTo>
                    <a:lnTo>
                      <a:pt x="500" y="771"/>
                    </a:lnTo>
                    <a:lnTo>
                      <a:pt x="473" y="792"/>
                    </a:lnTo>
                    <a:lnTo>
                      <a:pt x="449" y="811"/>
                    </a:lnTo>
                    <a:lnTo>
                      <a:pt x="422" y="830"/>
                    </a:lnTo>
                    <a:lnTo>
                      <a:pt x="393" y="846"/>
                    </a:lnTo>
                    <a:lnTo>
                      <a:pt x="367" y="859"/>
                    </a:lnTo>
                    <a:lnTo>
                      <a:pt x="338" y="870"/>
                    </a:lnTo>
                    <a:lnTo>
                      <a:pt x="310" y="880"/>
                    </a:lnTo>
                    <a:lnTo>
                      <a:pt x="247" y="1026"/>
                    </a:lnTo>
                    <a:lnTo>
                      <a:pt x="226" y="998"/>
                    </a:lnTo>
                    <a:lnTo>
                      <a:pt x="215" y="973"/>
                    </a:lnTo>
                    <a:lnTo>
                      <a:pt x="209" y="948"/>
                    </a:lnTo>
                    <a:lnTo>
                      <a:pt x="211" y="929"/>
                    </a:lnTo>
                    <a:lnTo>
                      <a:pt x="219" y="908"/>
                    </a:lnTo>
                    <a:lnTo>
                      <a:pt x="230" y="893"/>
                    </a:lnTo>
                    <a:lnTo>
                      <a:pt x="247" y="876"/>
                    </a:lnTo>
                    <a:lnTo>
                      <a:pt x="268" y="863"/>
                    </a:lnTo>
                    <a:lnTo>
                      <a:pt x="289" y="849"/>
                    </a:lnTo>
                    <a:lnTo>
                      <a:pt x="312" y="836"/>
                    </a:lnTo>
                    <a:lnTo>
                      <a:pt x="336" y="825"/>
                    </a:lnTo>
                    <a:lnTo>
                      <a:pt x="363" y="815"/>
                    </a:lnTo>
                    <a:lnTo>
                      <a:pt x="386" y="806"/>
                    </a:lnTo>
                    <a:lnTo>
                      <a:pt x="409" y="796"/>
                    </a:lnTo>
                    <a:lnTo>
                      <a:pt x="430" y="787"/>
                    </a:lnTo>
                    <a:lnTo>
                      <a:pt x="449" y="777"/>
                    </a:lnTo>
                    <a:lnTo>
                      <a:pt x="450" y="758"/>
                    </a:lnTo>
                    <a:lnTo>
                      <a:pt x="454" y="743"/>
                    </a:lnTo>
                    <a:lnTo>
                      <a:pt x="462" y="728"/>
                    </a:lnTo>
                    <a:lnTo>
                      <a:pt x="469" y="714"/>
                    </a:lnTo>
                    <a:lnTo>
                      <a:pt x="479" y="701"/>
                    </a:lnTo>
                    <a:lnTo>
                      <a:pt x="490" y="688"/>
                    </a:lnTo>
                    <a:lnTo>
                      <a:pt x="502" y="676"/>
                    </a:lnTo>
                    <a:lnTo>
                      <a:pt x="513" y="665"/>
                    </a:lnTo>
                    <a:lnTo>
                      <a:pt x="526" y="654"/>
                    </a:lnTo>
                    <a:lnTo>
                      <a:pt x="540" y="642"/>
                    </a:lnTo>
                    <a:lnTo>
                      <a:pt x="551" y="631"/>
                    </a:lnTo>
                    <a:lnTo>
                      <a:pt x="566" y="621"/>
                    </a:lnTo>
                    <a:lnTo>
                      <a:pt x="580" y="612"/>
                    </a:lnTo>
                    <a:lnTo>
                      <a:pt x="591" y="602"/>
                    </a:lnTo>
                    <a:lnTo>
                      <a:pt x="603" y="593"/>
                    </a:lnTo>
                    <a:lnTo>
                      <a:pt x="616" y="585"/>
                    </a:lnTo>
                    <a:lnTo>
                      <a:pt x="580" y="570"/>
                    </a:lnTo>
                    <a:lnTo>
                      <a:pt x="546" y="560"/>
                    </a:lnTo>
                    <a:lnTo>
                      <a:pt x="513" y="553"/>
                    </a:lnTo>
                    <a:lnTo>
                      <a:pt x="479" y="551"/>
                    </a:lnTo>
                    <a:lnTo>
                      <a:pt x="445" y="549"/>
                    </a:lnTo>
                    <a:lnTo>
                      <a:pt x="412" y="551"/>
                    </a:lnTo>
                    <a:lnTo>
                      <a:pt x="378" y="553"/>
                    </a:lnTo>
                    <a:lnTo>
                      <a:pt x="346" y="559"/>
                    </a:lnTo>
                    <a:lnTo>
                      <a:pt x="312" y="562"/>
                    </a:lnTo>
                    <a:lnTo>
                      <a:pt x="277" y="568"/>
                    </a:lnTo>
                    <a:lnTo>
                      <a:pt x="243" y="572"/>
                    </a:lnTo>
                    <a:lnTo>
                      <a:pt x="209" y="578"/>
                    </a:lnTo>
                    <a:lnTo>
                      <a:pt x="173" y="579"/>
                    </a:lnTo>
                    <a:lnTo>
                      <a:pt x="139" y="581"/>
                    </a:lnTo>
                    <a:lnTo>
                      <a:pt x="101" y="581"/>
                    </a:lnTo>
                    <a:lnTo>
                      <a:pt x="63" y="579"/>
                    </a:lnTo>
                    <a:lnTo>
                      <a:pt x="105" y="515"/>
                    </a:lnTo>
                    <a:lnTo>
                      <a:pt x="118" y="511"/>
                    </a:lnTo>
                    <a:lnTo>
                      <a:pt x="129" y="511"/>
                    </a:lnTo>
                    <a:lnTo>
                      <a:pt x="139" y="511"/>
                    </a:lnTo>
                    <a:lnTo>
                      <a:pt x="146" y="511"/>
                    </a:lnTo>
                    <a:lnTo>
                      <a:pt x="152" y="511"/>
                    </a:lnTo>
                    <a:lnTo>
                      <a:pt x="158" y="513"/>
                    </a:lnTo>
                    <a:lnTo>
                      <a:pt x="163" y="515"/>
                    </a:lnTo>
                    <a:lnTo>
                      <a:pt x="169" y="517"/>
                    </a:lnTo>
                    <a:lnTo>
                      <a:pt x="173" y="517"/>
                    </a:lnTo>
                    <a:lnTo>
                      <a:pt x="179" y="519"/>
                    </a:lnTo>
                    <a:lnTo>
                      <a:pt x="184" y="519"/>
                    </a:lnTo>
                    <a:lnTo>
                      <a:pt x="192" y="521"/>
                    </a:lnTo>
                    <a:lnTo>
                      <a:pt x="198" y="521"/>
                    </a:lnTo>
                    <a:lnTo>
                      <a:pt x="209" y="521"/>
                    </a:lnTo>
                    <a:lnTo>
                      <a:pt x="220" y="519"/>
                    </a:lnTo>
                    <a:lnTo>
                      <a:pt x="236" y="519"/>
                    </a:lnTo>
                    <a:lnTo>
                      <a:pt x="232" y="490"/>
                    </a:lnTo>
                    <a:lnTo>
                      <a:pt x="232" y="462"/>
                    </a:lnTo>
                    <a:lnTo>
                      <a:pt x="236" y="433"/>
                    </a:lnTo>
                    <a:lnTo>
                      <a:pt x="241" y="406"/>
                    </a:lnTo>
                    <a:lnTo>
                      <a:pt x="249" y="378"/>
                    </a:lnTo>
                    <a:lnTo>
                      <a:pt x="260" y="353"/>
                    </a:lnTo>
                    <a:lnTo>
                      <a:pt x="274" y="329"/>
                    </a:lnTo>
                    <a:lnTo>
                      <a:pt x="291" y="306"/>
                    </a:lnTo>
                    <a:lnTo>
                      <a:pt x="308" y="281"/>
                    </a:lnTo>
                    <a:lnTo>
                      <a:pt x="329" y="262"/>
                    </a:lnTo>
                    <a:lnTo>
                      <a:pt x="352" y="243"/>
                    </a:lnTo>
                    <a:lnTo>
                      <a:pt x="374" y="226"/>
                    </a:lnTo>
                    <a:lnTo>
                      <a:pt x="401" y="211"/>
                    </a:lnTo>
                    <a:lnTo>
                      <a:pt x="428" y="199"/>
                    </a:lnTo>
                    <a:lnTo>
                      <a:pt x="454" y="190"/>
                    </a:lnTo>
                    <a:lnTo>
                      <a:pt x="485" y="182"/>
                    </a:lnTo>
                    <a:lnTo>
                      <a:pt x="490" y="180"/>
                    </a:lnTo>
                    <a:lnTo>
                      <a:pt x="500" y="178"/>
                    </a:lnTo>
                    <a:lnTo>
                      <a:pt x="509" y="175"/>
                    </a:lnTo>
                    <a:lnTo>
                      <a:pt x="519" y="169"/>
                    </a:lnTo>
                    <a:lnTo>
                      <a:pt x="530" y="163"/>
                    </a:lnTo>
                    <a:lnTo>
                      <a:pt x="542" y="157"/>
                    </a:lnTo>
                    <a:lnTo>
                      <a:pt x="551" y="150"/>
                    </a:lnTo>
                    <a:lnTo>
                      <a:pt x="563" y="144"/>
                    </a:lnTo>
                    <a:lnTo>
                      <a:pt x="572" y="135"/>
                    </a:lnTo>
                    <a:lnTo>
                      <a:pt x="582" y="127"/>
                    </a:lnTo>
                    <a:lnTo>
                      <a:pt x="591" y="116"/>
                    </a:lnTo>
                    <a:lnTo>
                      <a:pt x="599" y="106"/>
                    </a:lnTo>
                    <a:lnTo>
                      <a:pt x="603" y="95"/>
                    </a:lnTo>
                    <a:lnTo>
                      <a:pt x="606" y="83"/>
                    </a:lnTo>
                    <a:lnTo>
                      <a:pt x="608" y="72"/>
                    </a:lnTo>
                    <a:lnTo>
                      <a:pt x="606" y="61"/>
                    </a:lnTo>
                    <a:lnTo>
                      <a:pt x="585" y="59"/>
                    </a:lnTo>
                    <a:lnTo>
                      <a:pt x="566" y="59"/>
                    </a:lnTo>
                    <a:lnTo>
                      <a:pt x="546" y="55"/>
                    </a:lnTo>
                    <a:lnTo>
                      <a:pt x="528" y="53"/>
                    </a:lnTo>
                    <a:lnTo>
                      <a:pt x="509" y="49"/>
                    </a:lnTo>
                    <a:lnTo>
                      <a:pt x="490" y="47"/>
                    </a:lnTo>
                    <a:lnTo>
                      <a:pt x="471" y="45"/>
                    </a:lnTo>
                    <a:lnTo>
                      <a:pt x="452" y="45"/>
                    </a:lnTo>
                    <a:lnTo>
                      <a:pt x="430" y="47"/>
                    </a:lnTo>
                    <a:lnTo>
                      <a:pt x="409" y="49"/>
                    </a:lnTo>
                    <a:lnTo>
                      <a:pt x="384" y="57"/>
                    </a:lnTo>
                    <a:lnTo>
                      <a:pt x="361" y="66"/>
                    </a:lnTo>
                    <a:lnTo>
                      <a:pt x="335" y="78"/>
                    </a:lnTo>
                    <a:lnTo>
                      <a:pt x="306" y="93"/>
                    </a:lnTo>
                    <a:lnTo>
                      <a:pt x="274" y="114"/>
                    </a:lnTo>
                    <a:lnTo>
                      <a:pt x="241" y="138"/>
                    </a:lnTo>
                    <a:lnTo>
                      <a:pt x="219" y="144"/>
                    </a:lnTo>
                    <a:lnTo>
                      <a:pt x="200" y="148"/>
                    </a:lnTo>
                    <a:lnTo>
                      <a:pt x="181" y="146"/>
                    </a:lnTo>
                    <a:lnTo>
                      <a:pt x="165" y="144"/>
                    </a:lnTo>
                    <a:lnTo>
                      <a:pt x="150" y="138"/>
                    </a:lnTo>
                    <a:lnTo>
                      <a:pt x="137" y="131"/>
                    </a:lnTo>
                    <a:lnTo>
                      <a:pt x="124" y="123"/>
                    </a:lnTo>
                    <a:lnTo>
                      <a:pt x="110" y="114"/>
                    </a:lnTo>
                    <a:lnTo>
                      <a:pt x="99" y="104"/>
                    </a:lnTo>
                    <a:lnTo>
                      <a:pt x="85" y="95"/>
                    </a:lnTo>
                    <a:lnTo>
                      <a:pt x="72" y="83"/>
                    </a:lnTo>
                    <a:lnTo>
                      <a:pt x="61" y="76"/>
                    </a:lnTo>
                    <a:lnTo>
                      <a:pt x="47" y="68"/>
                    </a:lnTo>
                    <a:lnTo>
                      <a:pt x="32" y="62"/>
                    </a:lnTo>
                    <a:lnTo>
                      <a:pt x="17" y="59"/>
                    </a:lnTo>
                    <a:lnTo>
                      <a:pt x="0" y="59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7" name="Freeform 19"/>
              <p:cNvSpPr>
                <a:spLocks noChangeAspect="1"/>
              </p:cNvSpPr>
              <p:nvPr/>
            </p:nvSpPr>
            <p:spPr bwMode="auto">
              <a:xfrm>
                <a:off x="5010" y="1069"/>
                <a:ext cx="276" cy="262"/>
              </a:xfrm>
              <a:custGeom>
                <a:avLst/>
                <a:gdLst>
                  <a:gd name="T0" fmla="*/ 28 w 551"/>
                  <a:gd name="T1" fmla="*/ 2 h 525"/>
                  <a:gd name="T2" fmla="*/ 29 w 551"/>
                  <a:gd name="T3" fmla="*/ 2 h 525"/>
                  <a:gd name="T4" fmla="*/ 30 w 551"/>
                  <a:gd name="T5" fmla="*/ 2 h 525"/>
                  <a:gd name="T6" fmla="*/ 31 w 551"/>
                  <a:gd name="T7" fmla="*/ 2 h 525"/>
                  <a:gd name="T8" fmla="*/ 32 w 551"/>
                  <a:gd name="T9" fmla="*/ 2 h 525"/>
                  <a:gd name="T10" fmla="*/ 33 w 551"/>
                  <a:gd name="T11" fmla="*/ 2 h 525"/>
                  <a:gd name="T12" fmla="*/ 34 w 551"/>
                  <a:gd name="T13" fmla="*/ 2 h 525"/>
                  <a:gd name="T14" fmla="*/ 35 w 551"/>
                  <a:gd name="T15" fmla="*/ 2 h 525"/>
                  <a:gd name="T16" fmla="*/ 35 w 551"/>
                  <a:gd name="T17" fmla="*/ 5 h 525"/>
                  <a:gd name="T18" fmla="*/ 34 w 551"/>
                  <a:gd name="T19" fmla="*/ 9 h 525"/>
                  <a:gd name="T20" fmla="*/ 31 w 551"/>
                  <a:gd name="T21" fmla="*/ 11 h 525"/>
                  <a:gd name="T22" fmla="*/ 27 w 551"/>
                  <a:gd name="T23" fmla="*/ 13 h 525"/>
                  <a:gd name="T24" fmla="*/ 23 w 551"/>
                  <a:gd name="T25" fmla="*/ 15 h 525"/>
                  <a:gd name="T26" fmla="*/ 19 w 551"/>
                  <a:gd name="T27" fmla="*/ 18 h 525"/>
                  <a:gd name="T28" fmla="*/ 16 w 551"/>
                  <a:gd name="T29" fmla="*/ 20 h 525"/>
                  <a:gd name="T30" fmla="*/ 15 w 551"/>
                  <a:gd name="T31" fmla="*/ 24 h 525"/>
                  <a:gd name="T32" fmla="*/ 14 w 551"/>
                  <a:gd name="T33" fmla="*/ 28 h 525"/>
                  <a:gd name="T34" fmla="*/ 13 w 551"/>
                  <a:gd name="T35" fmla="*/ 30 h 525"/>
                  <a:gd name="T36" fmla="*/ 12 w 551"/>
                  <a:gd name="T37" fmla="*/ 31 h 525"/>
                  <a:gd name="T38" fmla="*/ 10 w 551"/>
                  <a:gd name="T39" fmla="*/ 32 h 525"/>
                  <a:gd name="T40" fmla="*/ 8 w 551"/>
                  <a:gd name="T41" fmla="*/ 32 h 525"/>
                  <a:gd name="T42" fmla="*/ 6 w 551"/>
                  <a:gd name="T43" fmla="*/ 32 h 525"/>
                  <a:gd name="T44" fmla="*/ 4 w 551"/>
                  <a:gd name="T45" fmla="*/ 32 h 525"/>
                  <a:gd name="T46" fmla="*/ 2 w 551"/>
                  <a:gd name="T47" fmla="*/ 32 h 525"/>
                  <a:gd name="T48" fmla="*/ 0 w 551"/>
                  <a:gd name="T49" fmla="*/ 29 h 525"/>
                  <a:gd name="T50" fmla="*/ 5 w 551"/>
                  <a:gd name="T51" fmla="*/ 29 h 525"/>
                  <a:gd name="T52" fmla="*/ 8 w 551"/>
                  <a:gd name="T53" fmla="*/ 28 h 525"/>
                  <a:gd name="T54" fmla="*/ 10 w 551"/>
                  <a:gd name="T55" fmla="*/ 25 h 525"/>
                  <a:gd name="T56" fmla="*/ 12 w 551"/>
                  <a:gd name="T57" fmla="*/ 23 h 525"/>
                  <a:gd name="T58" fmla="*/ 13 w 551"/>
                  <a:gd name="T59" fmla="*/ 19 h 525"/>
                  <a:gd name="T60" fmla="*/ 15 w 551"/>
                  <a:gd name="T61" fmla="*/ 16 h 525"/>
                  <a:gd name="T62" fmla="*/ 18 w 551"/>
                  <a:gd name="T63" fmla="*/ 14 h 525"/>
                  <a:gd name="T64" fmla="*/ 21 w 551"/>
                  <a:gd name="T65" fmla="*/ 12 h 525"/>
                  <a:gd name="T66" fmla="*/ 22 w 551"/>
                  <a:gd name="T67" fmla="*/ 12 h 525"/>
                  <a:gd name="T68" fmla="*/ 24 w 551"/>
                  <a:gd name="T69" fmla="*/ 11 h 525"/>
                  <a:gd name="T70" fmla="*/ 25 w 551"/>
                  <a:gd name="T71" fmla="*/ 10 h 525"/>
                  <a:gd name="T72" fmla="*/ 27 w 551"/>
                  <a:gd name="T73" fmla="*/ 10 h 525"/>
                  <a:gd name="T74" fmla="*/ 28 w 551"/>
                  <a:gd name="T75" fmla="*/ 8 h 525"/>
                  <a:gd name="T76" fmla="*/ 29 w 551"/>
                  <a:gd name="T77" fmla="*/ 7 h 525"/>
                  <a:gd name="T78" fmla="*/ 30 w 551"/>
                  <a:gd name="T79" fmla="*/ 6 h 525"/>
                  <a:gd name="T80" fmla="*/ 31 w 551"/>
                  <a:gd name="T81" fmla="*/ 4 h 525"/>
                  <a:gd name="T82" fmla="*/ 28 w 551"/>
                  <a:gd name="T83" fmla="*/ 4 h 525"/>
                  <a:gd name="T84" fmla="*/ 24 w 551"/>
                  <a:gd name="T85" fmla="*/ 5 h 525"/>
                  <a:gd name="T86" fmla="*/ 21 w 551"/>
                  <a:gd name="T87" fmla="*/ 5 h 525"/>
                  <a:gd name="T88" fmla="*/ 17 w 551"/>
                  <a:gd name="T89" fmla="*/ 5 h 525"/>
                  <a:gd name="T90" fmla="*/ 13 w 551"/>
                  <a:gd name="T91" fmla="*/ 5 h 525"/>
                  <a:gd name="T92" fmla="*/ 10 w 551"/>
                  <a:gd name="T93" fmla="*/ 6 h 525"/>
                  <a:gd name="T94" fmla="*/ 6 w 551"/>
                  <a:gd name="T95" fmla="*/ 6 h 525"/>
                  <a:gd name="T96" fmla="*/ 3 w 551"/>
                  <a:gd name="T97" fmla="*/ 6 h 525"/>
                  <a:gd name="T98" fmla="*/ 7 w 551"/>
                  <a:gd name="T99" fmla="*/ 2 h 525"/>
                  <a:gd name="T100" fmla="*/ 10 w 551"/>
                  <a:gd name="T101" fmla="*/ 1 h 525"/>
                  <a:gd name="T102" fmla="*/ 13 w 551"/>
                  <a:gd name="T103" fmla="*/ 0 h 525"/>
                  <a:gd name="T104" fmla="*/ 16 w 551"/>
                  <a:gd name="T105" fmla="*/ 0 h 525"/>
                  <a:gd name="T106" fmla="*/ 18 w 551"/>
                  <a:gd name="T107" fmla="*/ 0 h 525"/>
                  <a:gd name="T108" fmla="*/ 21 w 551"/>
                  <a:gd name="T109" fmla="*/ 0 h 525"/>
                  <a:gd name="T110" fmla="*/ 23 w 551"/>
                  <a:gd name="T111" fmla="*/ 0 h 525"/>
                  <a:gd name="T112" fmla="*/ 26 w 551"/>
                  <a:gd name="T113" fmla="*/ 1 h 525"/>
                  <a:gd name="T114" fmla="*/ 28 w 551"/>
                  <a:gd name="T115" fmla="*/ 2 h 52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51"/>
                  <a:gd name="T175" fmla="*/ 0 h 525"/>
                  <a:gd name="T176" fmla="*/ 551 w 551"/>
                  <a:gd name="T177" fmla="*/ 525 h 52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51" h="525">
                    <a:moveTo>
                      <a:pt x="441" y="44"/>
                    </a:moveTo>
                    <a:lnTo>
                      <a:pt x="443" y="46"/>
                    </a:lnTo>
                    <a:lnTo>
                      <a:pt x="446" y="46"/>
                    </a:lnTo>
                    <a:lnTo>
                      <a:pt x="452" y="46"/>
                    </a:lnTo>
                    <a:lnTo>
                      <a:pt x="460" y="48"/>
                    </a:lnTo>
                    <a:lnTo>
                      <a:pt x="467" y="46"/>
                    </a:lnTo>
                    <a:lnTo>
                      <a:pt x="475" y="46"/>
                    </a:lnTo>
                    <a:lnTo>
                      <a:pt x="484" y="46"/>
                    </a:lnTo>
                    <a:lnTo>
                      <a:pt x="494" y="46"/>
                    </a:lnTo>
                    <a:lnTo>
                      <a:pt x="502" y="44"/>
                    </a:lnTo>
                    <a:lnTo>
                      <a:pt x="509" y="44"/>
                    </a:lnTo>
                    <a:lnTo>
                      <a:pt x="519" y="42"/>
                    </a:lnTo>
                    <a:lnTo>
                      <a:pt x="526" y="42"/>
                    </a:lnTo>
                    <a:lnTo>
                      <a:pt x="534" y="42"/>
                    </a:lnTo>
                    <a:lnTo>
                      <a:pt x="540" y="42"/>
                    </a:lnTo>
                    <a:lnTo>
                      <a:pt x="545" y="42"/>
                    </a:lnTo>
                    <a:lnTo>
                      <a:pt x="549" y="42"/>
                    </a:lnTo>
                    <a:lnTo>
                      <a:pt x="551" y="80"/>
                    </a:lnTo>
                    <a:lnTo>
                      <a:pt x="543" y="114"/>
                    </a:lnTo>
                    <a:lnTo>
                      <a:pt x="530" y="145"/>
                    </a:lnTo>
                    <a:lnTo>
                      <a:pt x="511" y="167"/>
                    </a:lnTo>
                    <a:lnTo>
                      <a:pt x="484" y="188"/>
                    </a:lnTo>
                    <a:lnTo>
                      <a:pt x="458" y="207"/>
                    </a:lnTo>
                    <a:lnTo>
                      <a:pt x="426" y="222"/>
                    </a:lnTo>
                    <a:lnTo>
                      <a:pt x="393" y="240"/>
                    </a:lnTo>
                    <a:lnTo>
                      <a:pt x="361" y="253"/>
                    </a:lnTo>
                    <a:lnTo>
                      <a:pt x="331" y="270"/>
                    </a:lnTo>
                    <a:lnTo>
                      <a:pt x="300" y="289"/>
                    </a:lnTo>
                    <a:lnTo>
                      <a:pt x="273" y="310"/>
                    </a:lnTo>
                    <a:lnTo>
                      <a:pt x="253" y="333"/>
                    </a:lnTo>
                    <a:lnTo>
                      <a:pt x="235" y="363"/>
                    </a:lnTo>
                    <a:lnTo>
                      <a:pt x="226" y="397"/>
                    </a:lnTo>
                    <a:lnTo>
                      <a:pt x="226" y="437"/>
                    </a:lnTo>
                    <a:lnTo>
                      <a:pt x="220" y="456"/>
                    </a:lnTo>
                    <a:lnTo>
                      <a:pt x="215" y="471"/>
                    </a:lnTo>
                    <a:lnTo>
                      <a:pt x="205" y="485"/>
                    </a:lnTo>
                    <a:lnTo>
                      <a:pt x="196" y="496"/>
                    </a:lnTo>
                    <a:lnTo>
                      <a:pt x="182" y="504"/>
                    </a:lnTo>
                    <a:lnTo>
                      <a:pt x="171" y="511"/>
                    </a:lnTo>
                    <a:lnTo>
                      <a:pt x="156" y="517"/>
                    </a:lnTo>
                    <a:lnTo>
                      <a:pt x="140" y="521"/>
                    </a:lnTo>
                    <a:lnTo>
                      <a:pt x="123" y="521"/>
                    </a:lnTo>
                    <a:lnTo>
                      <a:pt x="106" y="523"/>
                    </a:lnTo>
                    <a:lnTo>
                      <a:pt x="87" y="523"/>
                    </a:lnTo>
                    <a:lnTo>
                      <a:pt x="72" y="523"/>
                    </a:lnTo>
                    <a:lnTo>
                      <a:pt x="53" y="523"/>
                    </a:lnTo>
                    <a:lnTo>
                      <a:pt x="38" y="523"/>
                    </a:lnTo>
                    <a:lnTo>
                      <a:pt x="21" y="523"/>
                    </a:lnTo>
                    <a:lnTo>
                      <a:pt x="5" y="525"/>
                    </a:lnTo>
                    <a:lnTo>
                      <a:pt x="0" y="464"/>
                    </a:lnTo>
                    <a:lnTo>
                      <a:pt x="38" y="470"/>
                    </a:lnTo>
                    <a:lnTo>
                      <a:pt x="70" y="470"/>
                    </a:lnTo>
                    <a:lnTo>
                      <a:pt x="97" y="462"/>
                    </a:lnTo>
                    <a:lnTo>
                      <a:pt x="120" y="452"/>
                    </a:lnTo>
                    <a:lnTo>
                      <a:pt x="139" y="433"/>
                    </a:lnTo>
                    <a:lnTo>
                      <a:pt x="156" y="414"/>
                    </a:lnTo>
                    <a:lnTo>
                      <a:pt x="167" y="392"/>
                    </a:lnTo>
                    <a:lnTo>
                      <a:pt x="182" y="369"/>
                    </a:lnTo>
                    <a:lnTo>
                      <a:pt x="194" y="342"/>
                    </a:lnTo>
                    <a:lnTo>
                      <a:pt x="205" y="318"/>
                    </a:lnTo>
                    <a:lnTo>
                      <a:pt x="218" y="291"/>
                    </a:lnTo>
                    <a:lnTo>
                      <a:pt x="235" y="268"/>
                    </a:lnTo>
                    <a:lnTo>
                      <a:pt x="253" y="247"/>
                    </a:lnTo>
                    <a:lnTo>
                      <a:pt x="273" y="228"/>
                    </a:lnTo>
                    <a:lnTo>
                      <a:pt x="298" y="213"/>
                    </a:lnTo>
                    <a:lnTo>
                      <a:pt x="331" y="205"/>
                    </a:lnTo>
                    <a:lnTo>
                      <a:pt x="340" y="202"/>
                    </a:lnTo>
                    <a:lnTo>
                      <a:pt x="351" y="198"/>
                    </a:lnTo>
                    <a:lnTo>
                      <a:pt x="363" y="192"/>
                    </a:lnTo>
                    <a:lnTo>
                      <a:pt x="374" y="186"/>
                    </a:lnTo>
                    <a:lnTo>
                      <a:pt x="386" y="181"/>
                    </a:lnTo>
                    <a:lnTo>
                      <a:pt x="399" y="173"/>
                    </a:lnTo>
                    <a:lnTo>
                      <a:pt x="410" y="165"/>
                    </a:lnTo>
                    <a:lnTo>
                      <a:pt x="422" y="160"/>
                    </a:lnTo>
                    <a:lnTo>
                      <a:pt x="431" y="150"/>
                    </a:lnTo>
                    <a:lnTo>
                      <a:pt x="443" y="141"/>
                    </a:lnTo>
                    <a:lnTo>
                      <a:pt x="452" y="131"/>
                    </a:lnTo>
                    <a:lnTo>
                      <a:pt x="462" y="122"/>
                    </a:lnTo>
                    <a:lnTo>
                      <a:pt x="471" y="110"/>
                    </a:lnTo>
                    <a:lnTo>
                      <a:pt x="479" y="101"/>
                    </a:lnTo>
                    <a:lnTo>
                      <a:pt x="484" y="89"/>
                    </a:lnTo>
                    <a:lnTo>
                      <a:pt x="490" y="78"/>
                    </a:lnTo>
                    <a:lnTo>
                      <a:pt x="462" y="78"/>
                    </a:lnTo>
                    <a:lnTo>
                      <a:pt x="435" y="78"/>
                    </a:lnTo>
                    <a:lnTo>
                      <a:pt x="407" y="78"/>
                    </a:lnTo>
                    <a:lnTo>
                      <a:pt x="378" y="82"/>
                    </a:lnTo>
                    <a:lnTo>
                      <a:pt x="350" y="84"/>
                    </a:lnTo>
                    <a:lnTo>
                      <a:pt x="321" y="86"/>
                    </a:lnTo>
                    <a:lnTo>
                      <a:pt x="293" y="88"/>
                    </a:lnTo>
                    <a:lnTo>
                      <a:pt x="264" y="91"/>
                    </a:lnTo>
                    <a:lnTo>
                      <a:pt x="234" y="93"/>
                    </a:lnTo>
                    <a:lnTo>
                      <a:pt x="205" y="95"/>
                    </a:lnTo>
                    <a:lnTo>
                      <a:pt x="175" y="97"/>
                    </a:lnTo>
                    <a:lnTo>
                      <a:pt x="146" y="99"/>
                    </a:lnTo>
                    <a:lnTo>
                      <a:pt x="118" y="101"/>
                    </a:lnTo>
                    <a:lnTo>
                      <a:pt x="89" y="103"/>
                    </a:lnTo>
                    <a:lnTo>
                      <a:pt x="63" y="103"/>
                    </a:lnTo>
                    <a:lnTo>
                      <a:pt x="36" y="103"/>
                    </a:lnTo>
                    <a:lnTo>
                      <a:pt x="74" y="48"/>
                    </a:lnTo>
                    <a:lnTo>
                      <a:pt x="102" y="40"/>
                    </a:lnTo>
                    <a:lnTo>
                      <a:pt x="129" y="34"/>
                    </a:lnTo>
                    <a:lnTo>
                      <a:pt x="154" y="27"/>
                    </a:lnTo>
                    <a:lnTo>
                      <a:pt x="178" y="21"/>
                    </a:lnTo>
                    <a:lnTo>
                      <a:pt x="199" y="13"/>
                    </a:lnTo>
                    <a:lnTo>
                      <a:pt x="222" y="10"/>
                    </a:lnTo>
                    <a:lnTo>
                      <a:pt x="243" y="4"/>
                    </a:lnTo>
                    <a:lnTo>
                      <a:pt x="264" y="2"/>
                    </a:lnTo>
                    <a:lnTo>
                      <a:pt x="283" y="0"/>
                    </a:lnTo>
                    <a:lnTo>
                      <a:pt x="304" y="0"/>
                    </a:lnTo>
                    <a:lnTo>
                      <a:pt x="323" y="0"/>
                    </a:lnTo>
                    <a:lnTo>
                      <a:pt x="344" y="4"/>
                    </a:lnTo>
                    <a:lnTo>
                      <a:pt x="365" y="10"/>
                    </a:lnTo>
                    <a:lnTo>
                      <a:pt x="389" y="19"/>
                    </a:lnTo>
                    <a:lnTo>
                      <a:pt x="412" y="30"/>
                    </a:lnTo>
                    <a:lnTo>
                      <a:pt x="441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8" name="Freeform 20"/>
              <p:cNvSpPr>
                <a:spLocks noChangeAspect="1"/>
              </p:cNvSpPr>
              <p:nvPr/>
            </p:nvSpPr>
            <p:spPr bwMode="auto">
              <a:xfrm>
                <a:off x="4343" y="579"/>
                <a:ext cx="367" cy="755"/>
              </a:xfrm>
              <a:custGeom>
                <a:avLst/>
                <a:gdLst>
                  <a:gd name="T0" fmla="*/ 12 w 734"/>
                  <a:gd name="T1" fmla="*/ 1 h 1509"/>
                  <a:gd name="T2" fmla="*/ 26 w 734"/>
                  <a:gd name="T3" fmla="*/ 1 h 1509"/>
                  <a:gd name="T4" fmla="*/ 40 w 734"/>
                  <a:gd name="T5" fmla="*/ 2 h 1509"/>
                  <a:gd name="T6" fmla="*/ 40 w 734"/>
                  <a:gd name="T7" fmla="*/ 6 h 1509"/>
                  <a:gd name="T8" fmla="*/ 27 w 734"/>
                  <a:gd name="T9" fmla="*/ 3 h 1509"/>
                  <a:gd name="T10" fmla="*/ 14 w 734"/>
                  <a:gd name="T11" fmla="*/ 3 h 1509"/>
                  <a:gd name="T12" fmla="*/ 5 w 734"/>
                  <a:gd name="T13" fmla="*/ 7 h 1509"/>
                  <a:gd name="T14" fmla="*/ 11 w 734"/>
                  <a:gd name="T15" fmla="*/ 13 h 1509"/>
                  <a:gd name="T16" fmla="*/ 23 w 734"/>
                  <a:gd name="T17" fmla="*/ 17 h 1509"/>
                  <a:gd name="T18" fmla="*/ 29 w 734"/>
                  <a:gd name="T19" fmla="*/ 26 h 1509"/>
                  <a:gd name="T20" fmla="*/ 31 w 734"/>
                  <a:gd name="T21" fmla="*/ 32 h 1509"/>
                  <a:gd name="T22" fmla="*/ 37 w 734"/>
                  <a:gd name="T23" fmla="*/ 35 h 1509"/>
                  <a:gd name="T24" fmla="*/ 43 w 734"/>
                  <a:gd name="T25" fmla="*/ 33 h 1509"/>
                  <a:gd name="T26" fmla="*/ 38 w 734"/>
                  <a:gd name="T27" fmla="*/ 37 h 1509"/>
                  <a:gd name="T28" fmla="*/ 24 w 734"/>
                  <a:gd name="T29" fmla="*/ 35 h 1509"/>
                  <a:gd name="T30" fmla="*/ 12 w 734"/>
                  <a:gd name="T31" fmla="*/ 34 h 1509"/>
                  <a:gd name="T32" fmla="*/ 6 w 734"/>
                  <a:gd name="T33" fmla="*/ 35 h 1509"/>
                  <a:gd name="T34" fmla="*/ 6 w 734"/>
                  <a:gd name="T35" fmla="*/ 37 h 1509"/>
                  <a:gd name="T36" fmla="*/ 6 w 734"/>
                  <a:gd name="T37" fmla="*/ 38 h 1509"/>
                  <a:gd name="T38" fmla="*/ 7 w 734"/>
                  <a:gd name="T39" fmla="*/ 42 h 1509"/>
                  <a:gd name="T40" fmla="*/ 21 w 734"/>
                  <a:gd name="T41" fmla="*/ 47 h 1509"/>
                  <a:gd name="T42" fmla="*/ 35 w 734"/>
                  <a:gd name="T43" fmla="*/ 49 h 1509"/>
                  <a:gd name="T44" fmla="*/ 43 w 734"/>
                  <a:gd name="T45" fmla="*/ 58 h 1509"/>
                  <a:gd name="T46" fmla="*/ 36 w 734"/>
                  <a:gd name="T47" fmla="*/ 65 h 1509"/>
                  <a:gd name="T48" fmla="*/ 24 w 734"/>
                  <a:gd name="T49" fmla="*/ 64 h 1509"/>
                  <a:gd name="T50" fmla="*/ 13 w 734"/>
                  <a:gd name="T51" fmla="*/ 64 h 1509"/>
                  <a:gd name="T52" fmla="*/ 9 w 734"/>
                  <a:gd name="T53" fmla="*/ 71 h 1509"/>
                  <a:gd name="T54" fmla="*/ 12 w 734"/>
                  <a:gd name="T55" fmla="*/ 75 h 1509"/>
                  <a:gd name="T56" fmla="*/ 21 w 734"/>
                  <a:gd name="T57" fmla="*/ 75 h 1509"/>
                  <a:gd name="T58" fmla="*/ 28 w 734"/>
                  <a:gd name="T59" fmla="*/ 77 h 1509"/>
                  <a:gd name="T60" fmla="*/ 34 w 734"/>
                  <a:gd name="T61" fmla="*/ 83 h 1509"/>
                  <a:gd name="T62" fmla="*/ 40 w 734"/>
                  <a:gd name="T63" fmla="*/ 86 h 1509"/>
                  <a:gd name="T64" fmla="*/ 46 w 734"/>
                  <a:gd name="T65" fmla="*/ 88 h 1509"/>
                  <a:gd name="T66" fmla="*/ 46 w 734"/>
                  <a:gd name="T67" fmla="*/ 90 h 1509"/>
                  <a:gd name="T68" fmla="*/ 44 w 734"/>
                  <a:gd name="T69" fmla="*/ 93 h 1509"/>
                  <a:gd name="T70" fmla="*/ 42 w 734"/>
                  <a:gd name="T71" fmla="*/ 95 h 1509"/>
                  <a:gd name="T72" fmla="*/ 36 w 734"/>
                  <a:gd name="T73" fmla="*/ 90 h 1509"/>
                  <a:gd name="T74" fmla="*/ 29 w 734"/>
                  <a:gd name="T75" fmla="*/ 81 h 1509"/>
                  <a:gd name="T76" fmla="*/ 23 w 734"/>
                  <a:gd name="T77" fmla="*/ 77 h 1509"/>
                  <a:gd name="T78" fmla="*/ 15 w 734"/>
                  <a:gd name="T79" fmla="*/ 79 h 1509"/>
                  <a:gd name="T80" fmla="*/ 9 w 734"/>
                  <a:gd name="T81" fmla="*/ 74 h 1509"/>
                  <a:gd name="T82" fmla="*/ 5 w 734"/>
                  <a:gd name="T83" fmla="*/ 67 h 1509"/>
                  <a:gd name="T84" fmla="*/ 11 w 734"/>
                  <a:gd name="T85" fmla="*/ 62 h 1509"/>
                  <a:gd name="T86" fmla="*/ 21 w 734"/>
                  <a:gd name="T87" fmla="*/ 62 h 1509"/>
                  <a:gd name="T88" fmla="*/ 31 w 734"/>
                  <a:gd name="T89" fmla="*/ 63 h 1509"/>
                  <a:gd name="T90" fmla="*/ 36 w 734"/>
                  <a:gd name="T91" fmla="*/ 58 h 1509"/>
                  <a:gd name="T92" fmla="*/ 26 w 734"/>
                  <a:gd name="T93" fmla="*/ 51 h 1509"/>
                  <a:gd name="T94" fmla="*/ 15 w 734"/>
                  <a:gd name="T95" fmla="*/ 48 h 1509"/>
                  <a:gd name="T96" fmla="*/ 6 w 734"/>
                  <a:gd name="T97" fmla="*/ 45 h 1509"/>
                  <a:gd name="T98" fmla="*/ 3 w 734"/>
                  <a:gd name="T99" fmla="*/ 42 h 1509"/>
                  <a:gd name="T100" fmla="*/ 1 w 734"/>
                  <a:gd name="T101" fmla="*/ 38 h 1509"/>
                  <a:gd name="T102" fmla="*/ 1 w 734"/>
                  <a:gd name="T103" fmla="*/ 34 h 1509"/>
                  <a:gd name="T104" fmla="*/ 10 w 734"/>
                  <a:gd name="T105" fmla="*/ 31 h 1509"/>
                  <a:gd name="T106" fmla="*/ 19 w 734"/>
                  <a:gd name="T107" fmla="*/ 31 h 1509"/>
                  <a:gd name="T108" fmla="*/ 26 w 734"/>
                  <a:gd name="T109" fmla="*/ 31 h 1509"/>
                  <a:gd name="T110" fmla="*/ 25 w 734"/>
                  <a:gd name="T111" fmla="*/ 24 h 1509"/>
                  <a:gd name="T112" fmla="*/ 19 w 734"/>
                  <a:gd name="T113" fmla="*/ 19 h 1509"/>
                  <a:gd name="T114" fmla="*/ 11 w 734"/>
                  <a:gd name="T115" fmla="*/ 15 h 1509"/>
                  <a:gd name="T116" fmla="*/ 5 w 734"/>
                  <a:gd name="T117" fmla="*/ 13 h 1509"/>
                  <a:gd name="T118" fmla="*/ 1 w 734"/>
                  <a:gd name="T119" fmla="*/ 8 h 1509"/>
                  <a:gd name="T120" fmla="*/ 1 w 734"/>
                  <a:gd name="T121" fmla="*/ 3 h 150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734"/>
                  <a:gd name="T184" fmla="*/ 0 h 1509"/>
                  <a:gd name="T185" fmla="*/ 734 w 734"/>
                  <a:gd name="T186" fmla="*/ 1509 h 1509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734" h="1509">
                    <a:moveTo>
                      <a:pt x="31" y="2"/>
                    </a:moveTo>
                    <a:lnTo>
                      <a:pt x="71" y="0"/>
                    </a:lnTo>
                    <a:lnTo>
                      <a:pt x="113" y="0"/>
                    </a:lnTo>
                    <a:lnTo>
                      <a:pt x="154" y="0"/>
                    </a:lnTo>
                    <a:lnTo>
                      <a:pt x="198" y="2"/>
                    </a:lnTo>
                    <a:lnTo>
                      <a:pt x="242" y="2"/>
                    </a:lnTo>
                    <a:lnTo>
                      <a:pt x="286" y="2"/>
                    </a:lnTo>
                    <a:lnTo>
                      <a:pt x="331" y="2"/>
                    </a:lnTo>
                    <a:lnTo>
                      <a:pt x="375" y="6"/>
                    </a:lnTo>
                    <a:lnTo>
                      <a:pt x="419" y="6"/>
                    </a:lnTo>
                    <a:lnTo>
                      <a:pt x="464" y="8"/>
                    </a:lnTo>
                    <a:lnTo>
                      <a:pt x="508" y="10"/>
                    </a:lnTo>
                    <a:lnTo>
                      <a:pt x="552" y="15"/>
                    </a:lnTo>
                    <a:lnTo>
                      <a:pt x="593" y="17"/>
                    </a:lnTo>
                    <a:lnTo>
                      <a:pt x="635" y="25"/>
                    </a:lnTo>
                    <a:lnTo>
                      <a:pt x="675" y="29"/>
                    </a:lnTo>
                    <a:lnTo>
                      <a:pt x="715" y="38"/>
                    </a:lnTo>
                    <a:lnTo>
                      <a:pt x="706" y="97"/>
                    </a:lnTo>
                    <a:lnTo>
                      <a:pt x="668" y="90"/>
                    </a:lnTo>
                    <a:lnTo>
                      <a:pt x="631" y="82"/>
                    </a:lnTo>
                    <a:lnTo>
                      <a:pt x="592" y="74"/>
                    </a:lnTo>
                    <a:lnTo>
                      <a:pt x="554" y="67"/>
                    </a:lnTo>
                    <a:lnTo>
                      <a:pt x="512" y="59"/>
                    </a:lnTo>
                    <a:lnTo>
                      <a:pt x="472" y="51"/>
                    </a:lnTo>
                    <a:lnTo>
                      <a:pt x="432" y="46"/>
                    </a:lnTo>
                    <a:lnTo>
                      <a:pt x="392" y="40"/>
                    </a:lnTo>
                    <a:lnTo>
                      <a:pt x="350" y="36"/>
                    </a:lnTo>
                    <a:lnTo>
                      <a:pt x="310" y="34"/>
                    </a:lnTo>
                    <a:lnTo>
                      <a:pt x="270" y="32"/>
                    </a:lnTo>
                    <a:lnTo>
                      <a:pt x="230" y="34"/>
                    </a:lnTo>
                    <a:lnTo>
                      <a:pt x="190" y="36"/>
                    </a:lnTo>
                    <a:lnTo>
                      <a:pt x="151" y="42"/>
                    </a:lnTo>
                    <a:lnTo>
                      <a:pt x="113" y="50"/>
                    </a:lnTo>
                    <a:lnTo>
                      <a:pt x="75" y="61"/>
                    </a:lnTo>
                    <a:lnTo>
                      <a:pt x="71" y="97"/>
                    </a:lnTo>
                    <a:lnTo>
                      <a:pt x="76" y="128"/>
                    </a:lnTo>
                    <a:lnTo>
                      <a:pt x="92" y="152"/>
                    </a:lnTo>
                    <a:lnTo>
                      <a:pt x="114" y="171"/>
                    </a:lnTo>
                    <a:lnTo>
                      <a:pt x="143" y="186"/>
                    </a:lnTo>
                    <a:lnTo>
                      <a:pt x="175" y="200"/>
                    </a:lnTo>
                    <a:lnTo>
                      <a:pt x="213" y="209"/>
                    </a:lnTo>
                    <a:lnTo>
                      <a:pt x="253" y="221"/>
                    </a:lnTo>
                    <a:lnTo>
                      <a:pt x="291" y="232"/>
                    </a:lnTo>
                    <a:lnTo>
                      <a:pt x="329" y="243"/>
                    </a:lnTo>
                    <a:lnTo>
                      <a:pt x="365" y="259"/>
                    </a:lnTo>
                    <a:lnTo>
                      <a:pt x="400" y="278"/>
                    </a:lnTo>
                    <a:lnTo>
                      <a:pt x="426" y="299"/>
                    </a:lnTo>
                    <a:lnTo>
                      <a:pt x="449" y="329"/>
                    </a:lnTo>
                    <a:lnTo>
                      <a:pt x="462" y="363"/>
                    </a:lnTo>
                    <a:lnTo>
                      <a:pt x="470" y="407"/>
                    </a:lnTo>
                    <a:lnTo>
                      <a:pt x="472" y="430"/>
                    </a:lnTo>
                    <a:lnTo>
                      <a:pt x="479" y="454"/>
                    </a:lnTo>
                    <a:lnTo>
                      <a:pt x="485" y="475"/>
                    </a:lnTo>
                    <a:lnTo>
                      <a:pt x="497" y="494"/>
                    </a:lnTo>
                    <a:lnTo>
                      <a:pt x="508" y="510"/>
                    </a:lnTo>
                    <a:lnTo>
                      <a:pt x="521" y="525"/>
                    </a:lnTo>
                    <a:lnTo>
                      <a:pt x="535" y="536"/>
                    </a:lnTo>
                    <a:lnTo>
                      <a:pt x="552" y="546"/>
                    </a:lnTo>
                    <a:lnTo>
                      <a:pt x="567" y="549"/>
                    </a:lnTo>
                    <a:lnTo>
                      <a:pt x="586" y="553"/>
                    </a:lnTo>
                    <a:lnTo>
                      <a:pt x="603" y="553"/>
                    </a:lnTo>
                    <a:lnTo>
                      <a:pt x="624" y="551"/>
                    </a:lnTo>
                    <a:lnTo>
                      <a:pt x="643" y="546"/>
                    </a:lnTo>
                    <a:lnTo>
                      <a:pt x="664" y="536"/>
                    </a:lnTo>
                    <a:lnTo>
                      <a:pt x="683" y="523"/>
                    </a:lnTo>
                    <a:lnTo>
                      <a:pt x="704" y="508"/>
                    </a:lnTo>
                    <a:lnTo>
                      <a:pt x="706" y="570"/>
                    </a:lnTo>
                    <a:lnTo>
                      <a:pt x="673" y="576"/>
                    </a:lnTo>
                    <a:lnTo>
                      <a:pt x="637" y="578"/>
                    </a:lnTo>
                    <a:lnTo>
                      <a:pt x="599" y="578"/>
                    </a:lnTo>
                    <a:lnTo>
                      <a:pt x="561" y="576"/>
                    </a:lnTo>
                    <a:lnTo>
                      <a:pt x="519" y="570"/>
                    </a:lnTo>
                    <a:lnTo>
                      <a:pt x="479" y="565"/>
                    </a:lnTo>
                    <a:lnTo>
                      <a:pt x="438" y="557"/>
                    </a:lnTo>
                    <a:lnTo>
                      <a:pt x="398" y="551"/>
                    </a:lnTo>
                    <a:lnTo>
                      <a:pt x="356" y="544"/>
                    </a:lnTo>
                    <a:lnTo>
                      <a:pt x="314" y="536"/>
                    </a:lnTo>
                    <a:lnTo>
                      <a:pt x="272" y="532"/>
                    </a:lnTo>
                    <a:lnTo>
                      <a:pt x="232" y="530"/>
                    </a:lnTo>
                    <a:lnTo>
                      <a:pt x="194" y="529"/>
                    </a:lnTo>
                    <a:lnTo>
                      <a:pt x="158" y="532"/>
                    </a:lnTo>
                    <a:lnTo>
                      <a:pt x="124" y="538"/>
                    </a:lnTo>
                    <a:lnTo>
                      <a:pt x="92" y="549"/>
                    </a:lnTo>
                    <a:lnTo>
                      <a:pt x="92" y="555"/>
                    </a:lnTo>
                    <a:lnTo>
                      <a:pt x="92" y="559"/>
                    </a:lnTo>
                    <a:lnTo>
                      <a:pt x="92" y="565"/>
                    </a:lnTo>
                    <a:lnTo>
                      <a:pt x="92" y="569"/>
                    </a:lnTo>
                    <a:lnTo>
                      <a:pt x="92" y="574"/>
                    </a:lnTo>
                    <a:lnTo>
                      <a:pt x="92" y="578"/>
                    </a:lnTo>
                    <a:lnTo>
                      <a:pt x="92" y="584"/>
                    </a:lnTo>
                    <a:lnTo>
                      <a:pt x="92" y="589"/>
                    </a:lnTo>
                    <a:lnTo>
                      <a:pt x="92" y="593"/>
                    </a:lnTo>
                    <a:lnTo>
                      <a:pt x="92" y="599"/>
                    </a:lnTo>
                    <a:lnTo>
                      <a:pt x="94" y="603"/>
                    </a:lnTo>
                    <a:lnTo>
                      <a:pt x="95" y="608"/>
                    </a:lnTo>
                    <a:lnTo>
                      <a:pt x="95" y="614"/>
                    </a:lnTo>
                    <a:lnTo>
                      <a:pt x="97" y="618"/>
                    </a:lnTo>
                    <a:lnTo>
                      <a:pt x="97" y="626"/>
                    </a:lnTo>
                    <a:lnTo>
                      <a:pt x="99" y="631"/>
                    </a:lnTo>
                    <a:lnTo>
                      <a:pt x="126" y="664"/>
                    </a:lnTo>
                    <a:lnTo>
                      <a:pt x="158" y="690"/>
                    </a:lnTo>
                    <a:lnTo>
                      <a:pt x="194" y="711"/>
                    </a:lnTo>
                    <a:lnTo>
                      <a:pt x="236" y="726"/>
                    </a:lnTo>
                    <a:lnTo>
                      <a:pt x="280" y="738"/>
                    </a:lnTo>
                    <a:lnTo>
                      <a:pt x="325" y="745"/>
                    </a:lnTo>
                    <a:lnTo>
                      <a:pt x="371" y="753"/>
                    </a:lnTo>
                    <a:lnTo>
                      <a:pt x="419" y="760"/>
                    </a:lnTo>
                    <a:lnTo>
                      <a:pt x="464" y="764"/>
                    </a:lnTo>
                    <a:lnTo>
                      <a:pt x="508" y="774"/>
                    </a:lnTo>
                    <a:lnTo>
                      <a:pt x="548" y="783"/>
                    </a:lnTo>
                    <a:lnTo>
                      <a:pt x="588" y="798"/>
                    </a:lnTo>
                    <a:lnTo>
                      <a:pt x="620" y="818"/>
                    </a:lnTo>
                    <a:lnTo>
                      <a:pt x="649" y="844"/>
                    </a:lnTo>
                    <a:lnTo>
                      <a:pt x="669" y="875"/>
                    </a:lnTo>
                    <a:lnTo>
                      <a:pt x="685" y="916"/>
                    </a:lnTo>
                    <a:lnTo>
                      <a:pt x="700" y="1015"/>
                    </a:lnTo>
                    <a:lnTo>
                      <a:pt x="668" y="1023"/>
                    </a:lnTo>
                    <a:lnTo>
                      <a:pt x="635" y="1028"/>
                    </a:lnTo>
                    <a:lnTo>
                      <a:pt x="601" y="1030"/>
                    </a:lnTo>
                    <a:lnTo>
                      <a:pt x="567" y="1032"/>
                    </a:lnTo>
                    <a:lnTo>
                      <a:pt x="533" y="1028"/>
                    </a:lnTo>
                    <a:lnTo>
                      <a:pt x="498" y="1027"/>
                    </a:lnTo>
                    <a:lnTo>
                      <a:pt x="462" y="1023"/>
                    </a:lnTo>
                    <a:lnTo>
                      <a:pt x="426" y="1021"/>
                    </a:lnTo>
                    <a:lnTo>
                      <a:pt x="390" y="1015"/>
                    </a:lnTo>
                    <a:lnTo>
                      <a:pt x="354" y="1011"/>
                    </a:lnTo>
                    <a:lnTo>
                      <a:pt x="318" y="1009"/>
                    </a:lnTo>
                    <a:lnTo>
                      <a:pt x="282" y="1009"/>
                    </a:lnTo>
                    <a:lnTo>
                      <a:pt x="244" y="1009"/>
                    </a:lnTo>
                    <a:lnTo>
                      <a:pt x="208" y="1013"/>
                    </a:lnTo>
                    <a:lnTo>
                      <a:pt x="171" y="1021"/>
                    </a:lnTo>
                    <a:lnTo>
                      <a:pt x="135" y="1032"/>
                    </a:lnTo>
                    <a:lnTo>
                      <a:pt x="132" y="1068"/>
                    </a:lnTo>
                    <a:lnTo>
                      <a:pt x="132" y="1099"/>
                    </a:lnTo>
                    <a:lnTo>
                      <a:pt x="135" y="1125"/>
                    </a:lnTo>
                    <a:lnTo>
                      <a:pt x="145" y="1146"/>
                    </a:lnTo>
                    <a:lnTo>
                      <a:pt x="154" y="1163"/>
                    </a:lnTo>
                    <a:lnTo>
                      <a:pt x="170" y="1177"/>
                    </a:lnTo>
                    <a:lnTo>
                      <a:pt x="185" y="1188"/>
                    </a:lnTo>
                    <a:lnTo>
                      <a:pt x="206" y="1196"/>
                    </a:lnTo>
                    <a:lnTo>
                      <a:pt x="227" y="1200"/>
                    </a:lnTo>
                    <a:lnTo>
                      <a:pt x="251" y="1201"/>
                    </a:lnTo>
                    <a:lnTo>
                      <a:pt x="276" y="1201"/>
                    </a:lnTo>
                    <a:lnTo>
                      <a:pt x="305" y="1200"/>
                    </a:lnTo>
                    <a:lnTo>
                      <a:pt x="335" y="1196"/>
                    </a:lnTo>
                    <a:lnTo>
                      <a:pt x="365" y="1192"/>
                    </a:lnTo>
                    <a:lnTo>
                      <a:pt x="398" y="1186"/>
                    </a:lnTo>
                    <a:lnTo>
                      <a:pt x="432" y="1181"/>
                    </a:lnTo>
                    <a:lnTo>
                      <a:pt x="445" y="1201"/>
                    </a:lnTo>
                    <a:lnTo>
                      <a:pt x="458" y="1222"/>
                    </a:lnTo>
                    <a:lnTo>
                      <a:pt x="472" y="1241"/>
                    </a:lnTo>
                    <a:lnTo>
                      <a:pt x="487" y="1262"/>
                    </a:lnTo>
                    <a:lnTo>
                      <a:pt x="502" y="1279"/>
                    </a:lnTo>
                    <a:lnTo>
                      <a:pt x="519" y="1298"/>
                    </a:lnTo>
                    <a:lnTo>
                      <a:pt x="536" y="1314"/>
                    </a:lnTo>
                    <a:lnTo>
                      <a:pt x="555" y="1331"/>
                    </a:lnTo>
                    <a:lnTo>
                      <a:pt x="574" y="1342"/>
                    </a:lnTo>
                    <a:lnTo>
                      <a:pt x="595" y="1355"/>
                    </a:lnTo>
                    <a:lnTo>
                      <a:pt x="614" y="1365"/>
                    </a:lnTo>
                    <a:lnTo>
                      <a:pt x="637" y="1374"/>
                    </a:lnTo>
                    <a:lnTo>
                      <a:pt x="658" y="1382"/>
                    </a:lnTo>
                    <a:lnTo>
                      <a:pt x="683" y="1386"/>
                    </a:lnTo>
                    <a:lnTo>
                      <a:pt x="708" y="1390"/>
                    </a:lnTo>
                    <a:lnTo>
                      <a:pt x="734" y="1390"/>
                    </a:lnTo>
                    <a:lnTo>
                      <a:pt x="732" y="1393"/>
                    </a:lnTo>
                    <a:lnTo>
                      <a:pt x="732" y="1399"/>
                    </a:lnTo>
                    <a:lnTo>
                      <a:pt x="730" y="1407"/>
                    </a:lnTo>
                    <a:lnTo>
                      <a:pt x="728" y="1416"/>
                    </a:lnTo>
                    <a:lnTo>
                      <a:pt x="725" y="1426"/>
                    </a:lnTo>
                    <a:lnTo>
                      <a:pt x="721" y="1435"/>
                    </a:lnTo>
                    <a:lnTo>
                      <a:pt x="717" y="1447"/>
                    </a:lnTo>
                    <a:lnTo>
                      <a:pt x="713" y="1458"/>
                    </a:lnTo>
                    <a:lnTo>
                      <a:pt x="706" y="1468"/>
                    </a:lnTo>
                    <a:lnTo>
                      <a:pt x="702" y="1477"/>
                    </a:lnTo>
                    <a:lnTo>
                      <a:pt x="696" y="1487"/>
                    </a:lnTo>
                    <a:lnTo>
                      <a:pt x="690" y="1494"/>
                    </a:lnTo>
                    <a:lnTo>
                      <a:pt x="685" y="1500"/>
                    </a:lnTo>
                    <a:lnTo>
                      <a:pt x="679" y="1506"/>
                    </a:lnTo>
                    <a:lnTo>
                      <a:pt x="673" y="1507"/>
                    </a:lnTo>
                    <a:lnTo>
                      <a:pt x="668" y="1509"/>
                    </a:lnTo>
                    <a:lnTo>
                      <a:pt x="645" y="1502"/>
                    </a:lnTo>
                    <a:lnTo>
                      <a:pt x="624" y="1488"/>
                    </a:lnTo>
                    <a:lnTo>
                      <a:pt x="603" y="1471"/>
                    </a:lnTo>
                    <a:lnTo>
                      <a:pt x="584" y="1450"/>
                    </a:lnTo>
                    <a:lnTo>
                      <a:pt x="563" y="1426"/>
                    </a:lnTo>
                    <a:lnTo>
                      <a:pt x="546" y="1399"/>
                    </a:lnTo>
                    <a:lnTo>
                      <a:pt x="527" y="1373"/>
                    </a:lnTo>
                    <a:lnTo>
                      <a:pt x="508" y="1346"/>
                    </a:lnTo>
                    <a:lnTo>
                      <a:pt x="489" y="1317"/>
                    </a:lnTo>
                    <a:lnTo>
                      <a:pt x="468" y="1293"/>
                    </a:lnTo>
                    <a:lnTo>
                      <a:pt x="447" y="1272"/>
                    </a:lnTo>
                    <a:lnTo>
                      <a:pt x="428" y="1255"/>
                    </a:lnTo>
                    <a:lnTo>
                      <a:pt x="405" y="1241"/>
                    </a:lnTo>
                    <a:lnTo>
                      <a:pt x="382" y="1234"/>
                    </a:lnTo>
                    <a:lnTo>
                      <a:pt x="360" y="1232"/>
                    </a:lnTo>
                    <a:lnTo>
                      <a:pt x="335" y="1241"/>
                    </a:lnTo>
                    <a:lnTo>
                      <a:pt x="310" y="1247"/>
                    </a:lnTo>
                    <a:lnTo>
                      <a:pt x="287" y="1251"/>
                    </a:lnTo>
                    <a:lnTo>
                      <a:pt x="263" y="1251"/>
                    </a:lnTo>
                    <a:lnTo>
                      <a:pt x="240" y="1249"/>
                    </a:lnTo>
                    <a:lnTo>
                      <a:pt x="213" y="1241"/>
                    </a:lnTo>
                    <a:lnTo>
                      <a:pt x="192" y="1232"/>
                    </a:lnTo>
                    <a:lnTo>
                      <a:pt x="170" y="1219"/>
                    </a:lnTo>
                    <a:lnTo>
                      <a:pt x="149" y="1203"/>
                    </a:lnTo>
                    <a:lnTo>
                      <a:pt x="130" y="1184"/>
                    </a:lnTo>
                    <a:lnTo>
                      <a:pt x="114" y="1165"/>
                    </a:lnTo>
                    <a:lnTo>
                      <a:pt x="99" y="1143"/>
                    </a:lnTo>
                    <a:lnTo>
                      <a:pt x="90" y="1122"/>
                    </a:lnTo>
                    <a:lnTo>
                      <a:pt x="82" y="1095"/>
                    </a:lnTo>
                    <a:lnTo>
                      <a:pt x="78" y="1070"/>
                    </a:lnTo>
                    <a:lnTo>
                      <a:pt x="78" y="1044"/>
                    </a:lnTo>
                    <a:lnTo>
                      <a:pt x="86" y="1017"/>
                    </a:lnTo>
                    <a:lnTo>
                      <a:pt x="111" y="1004"/>
                    </a:lnTo>
                    <a:lnTo>
                      <a:pt x="137" y="994"/>
                    </a:lnTo>
                    <a:lnTo>
                      <a:pt x="168" y="989"/>
                    </a:lnTo>
                    <a:lnTo>
                      <a:pt x="200" y="985"/>
                    </a:lnTo>
                    <a:lnTo>
                      <a:pt x="230" y="983"/>
                    </a:lnTo>
                    <a:lnTo>
                      <a:pt x="265" y="983"/>
                    </a:lnTo>
                    <a:lnTo>
                      <a:pt x="299" y="983"/>
                    </a:lnTo>
                    <a:lnTo>
                      <a:pt x="333" y="985"/>
                    </a:lnTo>
                    <a:lnTo>
                      <a:pt x="367" y="989"/>
                    </a:lnTo>
                    <a:lnTo>
                      <a:pt x="401" y="990"/>
                    </a:lnTo>
                    <a:lnTo>
                      <a:pt x="436" y="992"/>
                    </a:lnTo>
                    <a:lnTo>
                      <a:pt x="470" y="996"/>
                    </a:lnTo>
                    <a:lnTo>
                      <a:pt x="502" y="996"/>
                    </a:lnTo>
                    <a:lnTo>
                      <a:pt x="536" y="996"/>
                    </a:lnTo>
                    <a:lnTo>
                      <a:pt x="567" y="994"/>
                    </a:lnTo>
                    <a:lnTo>
                      <a:pt x="597" y="990"/>
                    </a:lnTo>
                    <a:lnTo>
                      <a:pt x="584" y="949"/>
                    </a:lnTo>
                    <a:lnTo>
                      <a:pt x="567" y="914"/>
                    </a:lnTo>
                    <a:lnTo>
                      <a:pt x="546" y="884"/>
                    </a:lnTo>
                    <a:lnTo>
                      <a:pt x="521" y="861"/>
                    </a:lnTo>
                    <a:lnTo>
                      <a:pt x="491" y="840"/>
                    </a:lnTo>
                    <a:lnTo>
                      <a:pt x="460" y="825"/>
                    </a:lnTo>
                    <a:lnTo>
                      <a:pt x="426" y="812"/>
                    </a:lnTo>
                    <a:lnTo>
                      <a:pt x="390" y="800"/>
                    </a:lnTo>
                    <a:lnTo>
                      <a:pt x="354" y="791"/>
                    </a:lnTo>
                    <a:lnTo>
                      <a:pt x="316" y="781"/>
                    </a:lnTo>
                    <a:lnTo>
                      <a:pt x="278" y="774"/>
                    </a:lnTo>
                    <a:lnTo>
                      <a:pt x="242" y="766"/>
                    </a:lnTo>
                    <a:lnTo>
                      <a:pt x="204" y="757"/>
                    </a:lnTo>
                    <a:lnTo>
                      <a:pt x="170" y="747"/>
                    </a:lnTo>
                    <a:lnTo>
                      <a:pt x="137" y="734"/>
                    </a:lnTo>
                    <a:lnTo>
                      <a:pt x="109" y="721"/>
                    </a:lnTo>
                    <a:lnTo>
                      <a:pt x="101" y="715"/>
                    </a:lnTo>
                    <a:lnTo>
                      <a:pt x="95" y="709"/>
                    </a:lnTo>
                    <a:lnTo>
                      <a:pt x="86" y="702"/>
                    </a:lnTo>
                    <a:lnTo>
                      <a:pt x="76" y="692"/>
                    </a:lnTo>
                    <a:lnTo>
                      <a:pt x="67" y="681"/>
                    </a:lnTo>
                    <a:lnTo>
                      <a:pt x="57" y="669"/>
                    </a:lnTo>
                    <a:lnTo>
                      <a:pt x="46" y="656"/>
                    </a:lnTo>
                    <a:lnTo>
                      <a:pt x="38" y="643"/>
                    </a:lnTo>
                    <a:lnTo>
                      <a:pt x="27" y="627"/>
                    </a:lnTo>
                    <a:lnTo>
                      <a:pt x="19" y="614"/>
                    </a:lnTo>
                    <a:lnTo>
                      <a:pt x="12" y="599"/>
                    </a:lnTo>
                    <a:lnTo>
                      <a:pt x="8" y="584"/>
                    </a:lnTo>
                    <a:lnTo>
                      <a:pt x="2" y="570"/>
                    </a:lnTo>
                    <a:lnTo>
                      <a:pt x="0" y="557"/>
                    </a:lnTo>
                    <a:lnTo>
                      <a:pt x="0" y="544"/>
                    </a:lnTo>
                    <a:lnTo>
                      <a:pt x="4" y="532"/>
                    </a:lnTo>
                    <a:lnTo>
                      <a:pt x="35" y="515"/>
                    </a:lnTo>
                    <a:lnTo>
                      <a:pt x="65" y="502"/>
                    </a:lnTo>
                    <a:lnTo>
                      <a:pt x="94" y="492"/>
                    </a:lnTo>
                    <a:lnTo>
                      <a:pt x="124" y="487"/>
                    </a:lnTo>
                    <a:lnTo>
                      <a:pt x="152" y="483"/>
                    </a:lnTo>
                    <a:lnTo>
                      <a:pt x="181" y="481"/>
                    </a:lnTo>
                    <a:lnTo>
                      <a:pt x="209" y="483"/>
                    </a:lnTo>
                    <a:lnTo>
                      <a:pt x="238" y="485"/>
                    </a:lnTo>
                    <a:lnTo>
                      <a:pt x="265" y="487"/>
                    </a:lnTo>
                    <a:lnTo>
                      <a:pt x="291" y="491"/>
                    </a:lnTo>
                    <a:lnTo>
                      <a:pt x="318" y="492"/>
                    </a:lnTo>
                    <a:lnTo>
                      <a:pt x="344" y="496"/>
                    </a:lnTo>
                    <a:lnTo>
                      <a:pt x="369" y="496"/>
                    </a:lnTo>
                    <a:lnTo>
                      <a:pt x="396" y="498"/>
                    </a:lnTo>
                    <a:lnTo>
                      <a:pt x="419" y="496"/>
                    </a:lnTo>
                    <a:lnTo>
                      <a:pt x="445" y="494"/>
                    </a:lnTo>
                    <a:lnTo>
                      <a:pt x="441" y="460"/>
                    </a:lnTo>
                    <a:lnTo>
                      <a:pt x="432" y="430"/>
                    </a:lnTo>
                    <a:lnTo>
                      <a:pt x="420" y="403"/>
                    </a:lnTo>
                    <a:lnTo>
                      <a:pt x="409" y="378"/>
                    </a:lnTo>
                    <a:lnTo>
                      <a:pt x="390" y="356"/>
                    </a:lnTo>
                    <a:lnTo>
                      <a:pt x="371" y="337"/>
                    </a:lnTo>
                    <a:lnTo>
                      <a:pt x="350" y="319"/>
                    </a:lnTo>
                    <a:lnTo>
                      <a:pt x="327" y="304"/>
                    </a:lnTo>
                    <a:lnTo>
                      <a:pt x="303" y="289"/>
                    </a:lnTo>
                    <a:lnTo>
                      <a:pt x="276" y="278"/>
                    </a:lnTo>
                    <a:lnTo>
                      <a:pt x="247" y="266"/>
                    </a:lnTo>
                    <a:lnTo>
                      <a:pt x="221" y="257"/>
                    </a:lnTo>
                    <a:lnTo>
                      <a:pt x="192" y="245"/>
                    </a:lnTo>
                    <a:lnTo>
                      <a:pt x="164" y="238"/>
                    </a:lnTo>
                    <a:lnTo>
                      <a:pt x="135" y="230"/>
                    </a:lnTo>
                    <a:lnTo>
                      <a:pt x="109" y="223"/>
                    </a:lnTo>
                    <a:lnTo>
                      <a:pt x="94" y="215"/>
                    </a:lnTo>
                    <a:lnTo>
                      <a:pt x="80" y="207"/>
                    </a:lnTo>
                    <a:lnTo>
                      <a:pt x="67" y="196"/>
                    </a:lnTo>
                    <a:lnTo>
                      <a:pt x="56" y="185"/>
                    </a:lnTo>
                    <a:lnTo>
                      <a:pt x="46" y="171"/>
                    </a:lnTo>
                    <a:lnTo>
                      <a:pt x="38" y="156"/>
                    </a:lnTo>
                    <a:lnTo>
                      <a:pt x="31" y="139"/>
                    </a:lnTo>
                    <a:lnTo>
                      <a:pt x="27" y="124"/>
                    </a:lnTo>
                    <a:lnTo>
                      <a:pt x="23" y="107"/>
                    </a:lnTo>
                    <a:lnTo>
                      <a:pt x="19" y="90"/>
                    </a:lnTo>
                    <a:lnTo>
                      <a:pt x="17" y="72"/>
                    </a:lnTo>
                    <a:lnTo>
                      <a:pt x="17" y="57"/>
                    </a:lnTo>
                    <a:lnTo>
                      <a:pt x="19" y="40"/>
                    </a:lnTo>
                    <a:lnTo>
                      <a:pt x="21" y="27"/>
                    </a:lnTo>
                    <a:lnTo>
                      <a:pt x="25" y="12"/>
                    </a:lnTo>
                    <a:lnTo>
                      <a:pt x="31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9" name="Freeform 21"/>
              <p:cNvSpPr>
                <a:spLocks noChangeAspect="1"/>
              </p:cNvSpPr>
              <p:nvPr/>
            </p:nvSpPr>
            <p:spPr bwMode="auto">
              <a:xfrm>
                <a:off x="4685" y="486"/>
                <a:ext cx="313" cy="118"/>
              </a:xfrm>
              <a:custGeom>
                <a:avLst/>
                <a:gdLst>
                  <a:gd name="T0" fmla="*/ 22 w 625"/>
                  <a:gd name="T1" fmla="*/ 5 h 236"/>
                  <a:gd name="T2" fmla="*/ 25 w 625"/>
                  <a:gd name="T3" fmla="*/ 4 h 236"/>
                  <a:gd name="T4" fmla="*/ 28 w 625"/>
                  <a:gd name="T5" fmla="*/ 3 h 236"/>
                  <a:gd name="T6" fmla="*/ 29 w 625"/>
                  <a:gd name="T7" fmla="*/ 3 h 236"/>
                  <a:gd name="T8" fmla="*/ 31 w 625"/>
                  <a:gd name="T9" fmla="*/ 3 h 236"/>
                  <a:gd name="T10" fmla="*/ 32 w 625"/>
                  <a:gd name="T11" fmla="*/ 3 h 236"/>
                  <a:gd name="T12" fmla="*/ 33 w 625"/>
                  <a:gd name="T13" fmla="*/ 4 h 236"/>
                  <a:gd name="T14" fmla="*/ 34 w 625"/>
                  <a:gd name="T15" fmla="*/ 7 h 236"/>
                  <a:gd name="T16" fmla="*/ 35 w 625"/>
                  <a:gd name="T17" fmla="*/ 7 h 236"/>
                  <a:gd name="T18" fmla="*/ 37 w 625"/>
                  <a:gd name="T19" fmla="*/ 7 h 236"/>
                  <a:gd name="T20" fmla="*/ 38 w 625"/>
                  <a:gd name="T21" fmla="*/ 9 h 236"/>
                  <a:gd name="T22" fmla="*/ 39 w 625"/>
                  <a:gd name="T23" fmla="*/ 10 h 236"/>
                  <a:gd name="T24" fmla="*/ 39 w 625"/>
                  <a:gd name="T25" fmla="*/ 11 h 236"/>
                  <a:gd name="T26" fmla="*/ 40 w 625"/>
                  <a:gd name="T27" fmla="*/ 12 h 236"/>
                  <a:gd name="T28" fmla="*/ 39 w 625"/>
                  <a:gd name="T29" fmla="*/ 12 h 236"/>
                  <a:gd name="T30" fmla="*/ 39 w 625"/>
                  <a:gd name="T31" fmla="*/ 13 h 236"/>
                  <a:gd name="T32" fmla="*/ 37 w 625"/>
                  <a:gd name="T33" fmla="*/ 14 h 236"/>
                  <a:gd name="T34" fmla="*/ 32 w 625"/>
                  <a:gd name="T35" fmla="*/ 15 h 236"/>
                  <a:gd name="T36" fmla="*/ 28 w 625"/>
                  <a:gd name="T37" fmla="*/ 15 h 236"/>
                  <a:gd name="T38" fmla="*/ 23 w 625"/>
                  <a:gd name="T39" fmla="*/ 15 h 236"/>
                  <a:gd name="T40" fmla="*/ 18 w 625"/>
                  <a:gd name="T41" fmla="*/ 14 h 236"/>
                  <a:gd name="T42" fmla="*/ 13 w 625"/>
                  <a:gd name="T43" fmla="*/ 14 h 236"/>
                  <a:gd name="T44" fmla="*/ 8 w 625"/>
                  <a:gd name="T45" fmla="*/ 14 h 236"/>
                  <a:gd name="T46" fmla="*/ 4 w 625"/>
                  <a:gd name="T47" fmla="*/ 14 h 236"/>
                  <a:gd name="T48" fmla="*/ 1 w 625"/>
                  <a:gd name="T49" fmla="*/ 14 h 236"/>
                  <a:gd name="T50" fmla="*/ 1 w 625"/>
                  <a:gd name="T51" fmla="*/ 13 h 236"/>
                  <a:gd name="T52" fmla="*/ 1 w 625"/>
                  <a:gd name="T53" fmla="*/ 12 h 236"/>
                  <a:gd name="T54" fmla="*/ 0 w 625"/>
                  <a:gd name="T55" fmla="*/ 12 h 236"/>
                  <a:gd name="T56" fmla="*/ 0 w 625"/>
                  <a:gd name="T57" fmla="*/ 11 h 236"/>
                  <a:gd name="T58" fmla="*/ 0 w 625"/>
                  <a:gd name="T59" fmla="*/ 10 h 236"/>
                  <a:gd name="T60" fmla="*/ 0 w 625"/>
                  <a:gd name="T61" fmla="*/ 9 h 236"/>
                  <a:gd name="T62" fmla="*/ 2 w 625"/>
                  <a:gd name="T63" fmla="*/ 9 h 236"/>
                  <a:gd name="T64" fmla="*/ 3 w 625"/>
                  <a:gd name="T65" fmla="*/ 9 h 236"/>
                  <a:gd name="T66" fmla="*/ 5 w 625"/>
                  <a:gd name="T67" fmla="*/ 9 h 236"/>
                  <a:gd name="T68" fmla="*/ 7 w 625"/>
                  <a:gd name="T69" fmla="*/ 7 h 236"/>
                  <a:gd name="T70" fmla="*/ 8 w 625"/>
                  <a:gd name="T71" fmla="*/ 7 h 236"/>
                  <a:gd name="T72" fmla="*/ 10 w 625"/>
                  <a:gd name="T73" fmla="*/ 6 h 236"/>
                  <a:gd name="T74" fmla="*/ 10 w 625"/>
                  <a:gd name="T75" fmla="*/ 4 h 236"/>
                  <a:gd name="T76" fmla="*/ 11 w 625"/>
                  <a:gd name="T77" fmla="*/ 2 h 236"/>
                  <a:gd name="T78" fmla="*/ 11 w 625"/>
                  <a:gd name="T79" fmla="*/ 1 h 236"/>
                  <a:gd name="T80" fmla="*/ 12 w 625"/>
                  <a:gd name="T81" fmla="*/ 0 h 236"/>
                  <a:gd name="T82" fmla="*/ 13 w 625"/>
                  <a:gd name="T83" fmla="*/ 1 h 236"/>
                  <a:gd name="T84" fmla="*/ 14 w 625"/>
                  <a:gd name="T85" fmla="*/ 2 h 236"/>
                  <a:gd name="T86" fmla="*/ 16 w 625"/>
                  <a:gd name="T87" fmla="*/ 3 h 236"/>
                  <a:gd name="T88" fmla="*/ 17 w 625"/>
                  <a:gd name="T89" fmla="*/ 4 h 236"/>
                  <a:gd name="T90" fmla="*/ 18 w 625"/>
                  <a:gd name="T91" fmla="*/ 5 h 236"/>
                  <a:gd name="T92" fmla="*/ 19 w 625"/>
                  <a:gd name="T93" fmla="*/ 5 h 236"/>
                  <a:gd name="T94" fmla="*/ 20 w 625"/>
                  <a:gd name="T95" fmla="*/ 5 h 2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25"/>
                  <a:gd name="T145" fmla="*/ 0 h 236"/>
                  <a:gd name="T146" fmla="*/ 625 w 625"/>
                  <a:gd name="T147" fmla="*/ 236 h 2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25" h="236">
                    <a:moveTo>
                      <a:pt x="310" y="80"/>
                    </a:moveTo>
                    <a:lnTo>
                      <a:pt x="340" y="72"/>
                    </a:lnTo>
                    <a:lnTo>
                      <a:pt x="368" y="65"/>
                    </a:lnTo>
                    <a:lnTo>
                      <a:pt x="393" y="57"/>
                    </a:lnTo>
                    <a:lnTo>
                      <a:pt x="414" y="49"/>
                    </a:lnTo>
                    <a:lnTo>
                      <a:pt x="433" y="44"/>
                    </a:lnTo>
                    <a:lnTo>
                      <a:pt x="448" y="38"/>
                    </a:lnTo>
                    <a:lnTo>
                      <a:pt x="462" y="34"/>
                    </a:lnTo>
                    <a:lnTo>
                      <a:pt x="475" y="34"/>
                    </a:lnTo>
                    <a:lnTo>
                      <a:pt x="486" y="34"/>
                    </a:lnTo>
                    <a:lnTo>
                      <a:pt x="496" y="36"/>
                    </a:lnTo>
                    <a:lnTo>
                      <a:pt x="503" y="42"/>
                    </a:lnTo>
                    <a:lnTo>
                      <a:pt x="511" y="51"/>
                    </a:lnTo>
                    <a:lnTo>
                      <a:pt x="519" y="63"/>
                    </a:lnTo>
                    <a:lnTo>
                      <a:pt x="524" y="80"/>
                    </a:lnTo>
                    <a:lnTo>
                      <a:pt x="532" y="99"/>
                    </a:lnTo>
                    <a:lnTo>
                      <a:pt x="540" y="125"/>
                    </a:lnTo>
                    <a:lnTo>
                      <a:pt x="557" y="123"/>
                    </a:lnTo>
                    <a:lnTo>
                      <a:pt x="572" y="123"/>
                    </a:lnTo>
                    <a:lnTo>
                      <a:pt x="585" y="125"/>
                    </a:lnTo>
                    <a:lnTo>
                      <a:pt x="597" y="129"/>
                    </a:lnTo>
                    <a:lnTo>
                      <a:pt x="604" y="135"/>
                    </a:lnTo>
                    <a:lnTo>
                      <a:pt x="612" y="141"/>
                    </a:lnTo>
                    <a:lnTo>
                      <a:pt x="617" y="146"/>
                    </a:lnTo>
                    <a:lnTo>
                      <a:pt x="621" y="154"/>
                    </a:lnTo>
                    <a:lnTo>
                      <a:pt x="623" y="161"/>
                    </a:lnTo>
                    <a:lnTo>
                      <a:pt x="625" y="169"/>
                    </a:lnTo>
                    <a:lnTo>
                      <a:pt x="625" y="177"/>
                    </a:lnTo>
                    <a:lnTo>
                      <a:pt x="625" y="186"/>
                    </a:lnTo>
                    <a:lnTo>
                      <a:pt x="623" y="192"/>
                    </a:lnTo>
                    <a:lnTo>
                      <a:pt x="621" y="199"/>
                    </a:lnTo>
                    <a:lnTo>
                      <a:pt x="619" y="205"/>
                    </a:lnTo>
                    <a:lnTo>
                      <a:pt x="619" y="213"/>
                    </a:lnTo>
                    <a:lnTo>
                      <a:pt x="581" y="222"/>
                    </a:lnTo>
                    <a:lnTo>
                      <a:pt x="545" y="228"/>
                    </a:lnTo>
                    <a:lnTo>
                      <a:pt x="509" y="234"/>
                    </a:lnTo>
                    <a:lnTo>
                      <a:pt x="471" y="236"/>
                    </a:lnTo>
                    <a:lnTo>
                      <a:pt x="433" y="234"/>
                    </a:lnTo>
                    <a:lnTo>
                      <a:pt x="395" y="234"/>
                    </a:lnTo>
                    <a:lnTo>
                      <a:pt x="357" y="232"/>
                    </a:lnTo>
                    <a:lnTo>
                      <a:pt x="319" y="228"/>
                    </a:lnTo>
                    <a:lnTo>
                      <a:pt x="281" y="224"/>
                    </a:lnTo>
                    <a:lnTo>
                      <a:pt x="243" y="220"/>
                    </a:lnTo>
                    <a:lnTo>
                      <a:pt x="203" y="217"/>
                    </a:lnTo>
                    <a:lnTo>
                      <a:pt x="165" y="215"/>
                    </a:lnTo>
                    <a:lnTo>
                      <a:pt x="127" y="213"/>
                    </a:lnTo>
                    <a:lnTo>
                      <a:pt x="87" y="213"/>
                    </a:lnTo>
                    <a:lnTo>
                      <a:pt x="49" y="213"/>
                    </a:lnTo>
                    <a:lnTo>
                      <a:pt x="11" y="217"/>
                    </a:lnTo>
                    <a:lnTo>
                      <a:pt x="7" y="213"/>
                    </a:lnTo>
                    <a:lnTo>
                      <a:pt x="5" y="205"/>
                    </a:lnTo>
                    <a:lnTo>
                      <a:pt x="3" y="201"/>
                    </a:lnTo>
                    <a:lnTo>
                      <a:pt x="3" y="196"/>
                    </a:lnTo>
                    <a:lnTo>
                      <a:pt x="2" y="190"/>
                    </a:lnTo>
                    <a:lnTo>
                      <a:pt x="2" y="184"/>
                    </a:lnTo>
                    <a:lnTo>
                      <a:pt x="0" y="179"/>
                    </a:lnTo>
                    <a:lnTo>
                      <a:pt x="0" y="173"/>
                    </a:lnTo>
                    <a:lnTo>
                      <a:pt x="0" y="165"/>
                    </a:lnTo>
                    <a:lnTo>
                      <a:pt x="0" y="161"/>
                    </a:lnTo>
                    <a:lnTo>
                      <a:pt x="0" y="154"/>
                    </a:lnTo>
                    <a:lnTo>
                      <a:pt x="0" y="150"/>
                    </a:lnTo>
                    <a:lnTo>
                      <a:pt x="0" y="144"/>
                    </a:lnTo>
                    <a:lnTo>
                      <a:pt x="0" y="141"/>
                    </a:lnTo>
                    <a:lnTo>
                      <a:pt x="17" y="139"/>
                    </a:lnTo>
                    <a:lnTo>
                      <a:pt x="32" y="139"/>
                    </a:lnTo>
                    <a:lnTo>
                      <a:pt x="47" y="137"/>
                    </a:lnTo>
                    <a:lnTo>
                      <a:pt x="62" y="135"/>
                    </a:lnTo>
                    <a:lnTo>
                      <a:pt x="78" y="131"/>
                    </a:lnTo>
                    <a:lnTo>
                      <a:pt x="91" y="125"/>
                    </a:lnTo>
                    <a:lnTo>
                      <a:pt x="104" y="120"/>
                    </a:lnTo>
                    <a:lnTo>
                      <a:pt x="118" y="112"/>
                    </a:lnTo>
                    <a:lnTo>
                      <a:pt x="127" y="104"/>
                    </a:lnTo>
                    <a:lnTo>
                      <a:pt x="137" y="95"/>
                    </a:lnTo>
                    <a:lnTo>
                      <a:pt x="146" y="84"/>
                    </a:lnTo>
                    <a:lnTo>
                      <a:pt x="154" y="72"/>
                    </a:lnTo>
                    <a:lnTo>
                      <a:pt x="159" y="57"/>
                    </a:lnTo>
                    <a:lnTo>
                      <a:pt x="165" y="44"/>
                    </a:lnTo>
                    <a:lnTo>
                      <a:pt x="167" y="27"/>
                    </a:lnTo>
                    <a:lnTo>
                      <a:pt x="171" y="9"/>
                    </a:lnTo>
                    <a:lnTo>
                      <a:pt x="173" y="2"/>
                    </a:lnTo>
                    <a:lnTo>
                      <a:pt x="176" y="0"/>
                    </a:lnTo>
                    <a:lnTo>
                      <a:pt x="182" y="0"/>
                    </a:lnTo>
                    <a:lnTo>
                      <a:pt x="192" y="4"/>
                    </a:lnTo>
                    <a:lnTo>
                      <a:pt x="199" y="7"/>
                    </a:lnTo>
                    <a:lnTo>
                      <a:pt x="211" y="15"/>
                    </a:lnTo>
                    <a:lnTo>
                      <a:pt x="220" y="23"/>
                    </a:lnTo>
                    <a:lnTo>
                      <a:pt x="233" y="32"/>
                    </a:lnTo>
                    <a:lnTo>
                      <a:pt x="243" y="42"/>
                    </a:lnTo>
                    <a:lnTo>
                      <a:pt x="254" y="51"/>
                    </a:lnTo>
                    <a:lnTo>
                      <a:pt x="266" y="59"/>
                    </a:lnTo>
                    <a:lnTo>
                      <a:pt x="277" y="66"/>
                    </a:lnTo>
                    <a:lnTo>
                      <a:pt x="287" y="72"/>
                    </a:lnTo>
                    <a:lnTo>
                      <a:pt x="296" y="76"/>
                    </a:lnTo>
                    <a:lnTo>
                      <a:pt x="304" y="80"/>
                    </a:lnTo>
                    <a:lnTo>
                      <a:pt x="310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0" name="Freeform 22"/>
              <p:cNvSpPr>
                <a:spLocks noChangeAspect="1"/>
              </p:cNvSpPr>
              <p:nvPr/>
            </p:nvSpPr>
            <p:spPr bwMode="auto">
              <a:xfrm>
                <a:off x="4700" y="1294"/>
                <a:ext cx="344" cy="75"/>
              </a:xfrm>
              <a:custGeom>
                <a:avLst/>
                <a:gdLst>
                  <a:gd name="T0" fmla="*/ 1 w 688"/>
                  <a:gd name="T1" fmla="*/ 3 h 150"/>
                  <a:gd name="T2" fmla="*/ 3 w 688"/>
                  <a:gd name="T3" fmla="*/ 5 h 150"/>
                  <a:gd name="T4" fmla="*/ 5 w 688"/>
                  <a:gd name="T5" fmla="*/ 5 h 150"/>
                  <a:gd name="T6" fmla="*/ 9 w 688"/>
                  <a:gd name="T7" fmla="*/ 5 h 150"/>
                  <a:gd name="T8" fmla="*/ 11 w 688"/>
                  <a:gd name="T9" fmla="*/ 5 h 150"/>
                  <a:gd name="T10" fmla="*/ 15 w 688"/>
                  <a:gd name="T11" fmla="*/ 5 h 150"/>
                  <a:gd name="T12" fmla="*/ 19 w 688"/>
                  <a:gd name="T13" fmla="*/ 5 h 150"/>
                  <a:gd name="T14" fmla="*/ 22 w 688"/>
                  <a:gd name="T15" fmla="*/ 3 h 150"/>
                  <a:gd name="T16" fmla="*/ 26 w 688"/>
                  <a:gd name="T17" fmla="*/ 2 h 150"/>
                  <a:gd name="T18" fmla="*/ 29 w 688"/>
                  <a:gd name="T19" fmla="*/ 1 h 150"/>
                  <a:gd name="T20" fmla="*/ 34 w 688"/>
                  <a:gd name="T21" fmla="*/ 1 h 150"/>
                  <a:gd name="T22" fmla="*/ 37 w 688"/>
                  <a:gd name="T23" fmla="*/ 1 h 150"/>
                  <a:gd name="T24" fmla="*/ 39 w 688"/>
                  <a:gd name="T25" fmla="*/ 0 h 150"/>
                  <a:gd name="T26" fmla="*/ 41 w 688"/>
                  <a:gd name="T27" fmla="*/ 1 h 150"/>
                  <a:gd name="T28" fmla="*/ 43 w 688"/>
                  <a:gd name="T29" fmla="*/ 1 h 150"/>
                  <a:gd name="T30" fmla="*/ 43 w 688"/>
                  <a:gd name="T31" fmla="*/ 1 h 150"/>
                  <a:gd name="T32" fmla="*/ 43 w 688"/>
                  <a:gd name="T33" fmla="*/ 3 h 150"/>
                  <a:gd name="T34" fmla="*/ 43 w 688"/>
                  <a:gd name="T35" fmla="*/ 3 h 150"/>
                  <a:gd name="T36" fmla="*/ 43 w 688"/>
                  <a:gd name="T37" fmla="*/ 5 h 150"/>
                  <a:gd name="T38" fmla="*/ 43 w 688"/>
                  <a:gd name="T39" fmla="*/ 5 h 150"/>
                  <a:gd name="T40" fmla="*/ 43 w 688"/>
                  <a:gd name="T41" fmla="*/ 5 h 150"/>
                  <a:gd name="T42" fmla="*/ 43 w 688"/>
                  <a:gd name="T43" fmla="*/ 5 h 150"/>
                  <a:gd name="T44" fmla="*/ 43 w 688"/>
                  <a:gd name="T45" fmla="*/ 5 h 150"/>
                  <a:gd name="T46" fmla="*/ 42 w 688"/>
                  <a:gd name="T47" fmla="*/ 5 h 150"/>
                  <a:gd name="T48" fmla="*/ 42 w 688"/>
                  <a:gd name="T49" fmla="*/ 6 h 150"/>
                  <a:gd name="T50" fmla="*/ 41 w 688"/>
                  <a:gd name="T51" fmla="*/ 6 h 150"/>
                  <a:gd name="T52" fmla="*/ 40 w 688"/>
                  <a:gd name="T53" fmla="*/ 6 h 150"/>
                  <a:gd name="T54" fmla="*/ 40 w 688"/>
                  <a:gd name="T55" fmla="*/ 6 h 150"/>
                  <a:gd name="T56" fmla="*/ 39 w 688"/>
                  <a:gd name="T57" fmla="*/ 6 h 150"/>
                  <a:gd name="T58" fmla="*/ 38 w 688"/>
                  <a:gd name="T59" fmla="*/ 6 h 150"/>
                  <a:gd name="T60" fmla="*/ 37 w 688"/>
                  <a:gd name="T61" fmla="*/ 6 h 150"/>
                  <a:gd name="T62" fmla="*/ 36 w 688"/>
                  <a:gd name="T63" fmla="*/ 6 h 150"/>
                  <a:gd name="T64" fmla="*/ 34 w 688"/>
                  <a:gd name="T65" fmla="*/ 5 h 150"/>
                  <a:gd name="T66" fmla="*/ 31 w 688"/>
                  <a:gd name="T67" fmla="*/ 5 h 150"/>
                  <a:gd name="T68" fmla="*/ 29 w 688"/>
                  <a:gd name="T69" fmla="*/ 5 h 150"/>
                  <a:gd name="T70" fmla="*/ 27 w 688"/>
                  <a:gd name="T71" fmla="*/ 5 h 150"/>
                  <a:gd name="T72" fmla="*/ 24 w 688"/>
                  <a:gd name="T73" fmla="*/ 5 h 150"/>
                  <a:gd name="T74" fmla="*/ 22 w 688"/>
                  <a:gd name="T75" fmla="*/ 6 h 150"/>
                  <a:gd name="T76" fmla="*/ 20 w 688"/>
                  <a:gd name="T77" fmla="*/ 6 h 150"/>
                  <a:gd name="T78" fmla="*/ 18 w 688"/>
                  <a:gd name="T79" fmla="*/ 7 h 150"/>
                  <a:gd name="T80" fmla="*/ 15 w 688"/>
                  <a:gd name="T81" fmla="*/ 9 h 150"/>
                  <a:gd name="T82" fmla="*/ 12 w 688"/>
                  <a:gd name="T83" fmla="*/ 9 h 150"/>
                  <a:gd name="T84" fmla="*/ 11 w 688"/>
                  <a:gd name="T85" fmla="*/ 9 h 150"/>
                  <a:gd name="T86" fmla="*/ 9 w 688"/>
                  <a:gd name="T87" fmla="*/ 9 h 150"/>
                  <a:gd name="T88" fmla="*/ 6 w 688"/>
                  <a:gd name="T89" fmla="*/ 9 h 150"/>
                  <a:gd name="T90" fmla="*/ 5 w 688"/>
                  <a:gd name="T91" fmla="*/ 9 h 150"/>
                  <a:gd name="T92" fmla="*/ 3 w 688"/>
                  <a:gd name="T93" fmla="*/ 7 h 150"/>
                  <a:gd name="T94" fmla="*/ 1 w 688"/>
                  <a:gd name="T95" fmla="*/ 5 h 150"/>
                  <a:gd name="T96" fmla="*/ 0 w 688"/>
                  <a:gd name="T97" fmla="*/ 3 h 150"/>
                  <a:gd name="T98" fmla="*/ 1 w 688"/>
                  <a:gd name="T99" fmla="*/ 3 h 150"/>
                  <a:gd name="T100" fmla="*/ 1 w 688"/>
                  <a:gd name="T101" fmla="*/ 3 h 15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88"/>
                  <a:gd name="T154" fmla="*/ 0 h 150"/>
                  <a:gd name="T155" fmla="*/ 688 w 688"/>
                  <a:gd name="T156" fmla="*/ 150 h 15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88" h="150">
                    <a:moveTo>
                      <a:pt x="10" y="49"/>
                    </a:moveTo>
                    <a:lnTo>
                      <a:pt x="44" y="74"/>
                    </a:lnTo>
                    <a:lnTo>
                      <a:pt x="86" y="87"/>
                    </a:lnTo>
                    <a:lnTo>
                      <a:pt x="135" y="93"/>
                    </a:lnTo>
                    <a:lnTo>
                      <a:pt x="188" y="91"/>
                    </a:lnTo>
                    <a:lnTo>
                      <a:pt x="245" y="83"/>
                    </a:lnTo>
                    <a:lnTo>
                      <a:pt x="304" y="72"/>
                    </a:lnTo>
                    <a:lnTo>
                      <a:pt x="363" y="57"/>
                    </a:lnTo>
                    <a:lnTo>
                      <a:pt x="424" y="43"/>
                    </a:lnTo>
                    <a:lnTo>
                      <a:pt x="479" y="28"/>
                    </a:lnTo>
                    <a:lnTo>
                      <a:pt x="532" y="15"/>
                    </a:lnTo>
                    <a:lnTo>
                      <a:pt x="580" y="3"/>
                    </a:lnTo>
                    <a:lnTo>
                      <a:pt x="622" y="0"/>
                    </a:lnTo>
                    <a:lnTo>
                      <a:pt x="654" y="1"/>
                    </a:lnTo>
                    <a:lnTo>
                      <a:pt x="677" y="11"/>
                    </a:lnTo>
                    <a:lnTo>
                      <a:pt x="688" y="30"/>
                    </a:lnTo>
                    <a:lnTo>
                      <a:pt x="688" y="62"/>
                    </a:lnTo>
                    <a:lnTo>
                      <a:pt x="688" y="66"/>
                    </a:lnTo>
                    <a:lnTo>
                      <a:pt x="686" y="72"/>
                    </a:lnTo>
                    <a:lnTo>
                      <a:pt x="684" y="76"/>
                    </a:lnTo>
                    <a:lnTo>
                      <a:pt x="679" y="81"/>
                    </a:lnTo>
                    <a:lnTo>
                      <a:pt x="675" y="87"/>
                    </a:lnTo>
                    <a:lnTo>
                      <a:pt x="667" y="93"/>
                    </a:lnTo>
                    <a:lnTo>
                      <a:pt x="660" y="98"/>
                    </a:lnTo>
                    <a:lnTo>
                      <a:pt x="650" y="102"/>
                    </a:lnTo>
                    <a:lnTo>
                      <a:pt x="639" y="106"/>
                    </a:lnTo>
                    <a:lnTo>
                      <a:pt x="625" y="108"/>
                    </a:lnTo>
                    <a:lnTo>
                      <a:pt x="612" y="110"/>
                    </a:lnTo>
                    <a:lnTo>
                      <a:pt x="597" y="108"/>
                    </a:lnTo>
                    <a:lnTo>
                      <a:pt x="580" y="106"/>
                    </a:lnTo>
                    <a:lnTo>
                      <a:pt x="561" y="100"/>
                    </a:lnTo>
                    <a:lnTo>
                      <a:pt x="542" y="95"/>
                    </a:lnTo>
                    <a:lnTo>
                      <a:pt x="506" y="83"/>
                    </a:lnTo>
                    <a:lnTo>
                      <a:pt x="470" y="81"/>
                    </a:lnTo>
                    <a:lnTo>
                      <a:pt x="433" y="81"/>
                    </a:lnTo>
                    <a:lnTo>
                      <a:pt x="395" y="89"/>
                    </a:lnTo>
                    <a:lnTo>
                      <a:pt x="357" y="98"/>
                    </a:lnTo>
                    <a:lnTo>
                      <a:pt x="319" y="110"/>
                    </a:lnTo>
                    <a:lnTo>
                      <a:pt x="280" y="121"/>
                    </a:lnTo>
                    <a:lnTo>
                      <a:pt x="243" y="133"/>
                    </a:lnTo>
                    <a:lnTo>
                      <a:pt x="205" y="140"/>
                    </a:lnTo>
                    <a:lnTo>
                      <a:pt x="169" y="148"/>
                    </a:lnTo>
                    <a:lnTo>
                      <a:pt x="135" y="150"/>
                    </a:lnTo>
                    <a:lnTo>
                      <a:pt x="103" y="148"/>
                    </a:lnTo>
                    <a:lnTo>
                      <a:pt x="72" y="136"/>
                    </a:lnTo>
                    <a:lnTo>
                      <a:pt x="46" y="121"/>
                    </a:lnTo>
                    <a:lnTo>
                      <a:pt x="21" y="93"/>
                    </a:lnTo>
                    <a:lnTo>
                      <a:pt x="0" y="58"/>
                    </a:lnTo>
                    <a:lnTo>
                      <a:pt x="10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1" name="Freeform 23"/>
              <p:cNvSpPr>
                <a:spLocks noChangeAspect="1"/>
              </p:cNvSpPr>
              <p:nvPr/>
            </p:nvSpPr>
            <p:spPr bwMode="auto">
              <a:xfrm>
                <a:off x="4722" y="2044"/>
                <a:ext cx="325" cy="196"/>
              </a:xfrm>
              <a:custGeom>
                <a:avLst/>
                <a:gdLst>
                  <a:gd name="T0" fmla="*/ 12 w 650"/>
                  <a:gd name="T1" fmla="*/ 1 h 394"/>
                  <a:gd name="T2" fmla="*/ 11 w 650"/>
                  <a:gd name="T3" fmla="*/ 3 h 394"/>
                  <a:gd name="T4" fmla="*/ 10 w 650"/>
                  <a:gd name="T5" fmla="*/ 4 h 394"/>
                  <a:gd name="T6" fmla="*/ 9 w 650"/>
                  <a:gd name="T7" fmla="*/ 6 h 394"/>
                  <a:gd name="T8" fmla="*/ 7 w 650"/>
                  <a:gd name="T9" fmla="*/ 8 h 394"/>
                  <a:gd name="T10" fmla="*/ 5 w 650"/>
                  <a:gd name="T11" fmla="*/ 9 h 394"/>
                  <a:gd name="T12" fmla="*/ 5 w 650"/>
                  <a:gd name="T13" fmla="*/ 11 h 394"/>
                  <a:gd name="T14" fmla="*/ 7 w 650"/>
                  <a:gd name="T15" fmla="*/ 12 h 394"/>
                  <a:gd name="T16" fmla="*/ 9 w 650"/>
                  <a:gd name="T17" fmla="*/ 16 h 394"/>
                  <a:gd name="T18" fmla="*/ 11 w 650"/>
                  <a:gd name="T19" fmla="*/ 19 h 394"/>
                  <a:gd name="T20" fmla="*/ 15 w 650"/>
                  <a:gd name="T21" fmla="*/ 22 h 394"/>
                  <a:gd name="T22" fmla="*/ 21 w 650"/>
                  <a:gd name="T23" fmla="*/ 22 h 394"/>
                  <a:gd name="T24" fmla="*/ 26 w 650"/>
                  <a:gd name="T25" fmla="*/ 22 h 394"/>
                  <a:gd name="T26" fmla="*/ 31 w 650"/>
                  <a:gd name="T27" fmla="*/ 19 h 394"/>
                  <a:gd name="T28" fmla="*/ 36 w 650"/>
                  <a:gd name="T29" fmla="*/ 16 h 394"/>
                  <a:gd name="T30" fmla="*/ 38 w 650"/>
                  <a:gd name="T31" fmla="*/ 11 h 394"/>
                  <a:gd name="T32" fmla="*/ 37 w 650"/>
                  <a:gd name="T33" fmla="*/ 7 h 394"/>
                  <a:gd name="T34" fmla="*/ 36 w 650"/>
                  <a:gd name="T35" fmla="*/ 5 h 394"/>
                  <a:gd name="T36" fmla="*/ 34 w 650"/>
                  <a:gd name="T37" fmla="*/ 4 h 394"/>
                  <a:gd name="T38" fmla="*/ 31 w 650"/>
                  <a:gd name="T39" fmla="*/ 3 h 394"/>
                  <a:gd name="T40" fmla="*/ 28 w 650"/>
                  <a:gd name="T41" fmla="*/ 3 h 394"/>
                  <a:gd name="T42" fmla="*/ 26 w 650"/>
                  <a:gd name="T43" fmla="*/ 3 h 394"/>
                  <a:gd name="T44" fmla="*/ 24 w 650"/>
                  <a:gd name="T45" fmla="*/ 2 h 394"/>
                  <a:gd name="T46" fmla="*/ 22 w 650"/>
                  <a:gd name="T47" fmla="*/ 2 h 394"/>
                  <a:gd name="T48" fmla="*/ 22 w 650"/>
                  <a:gd name="T49" fmla="*/ 0 h 394"/>
                  <a:gd name="T50" fmla="*/ 26 w 650"/>
                  <a:gd name="T51" fmla="*/ 0 h 394"/>
                  <a:gd name="T52" fmla="*/ 30 w 650"/>
                  <a:gd name="T53" fmla="*/ 0 h 394"/>
                  <a:gd name="T54" fmla="*/ 35 w 650"/>
                  <a:gd name="T55" fmla="*/ 2 h 394"/>
                  <a:gd name="T56" fmla="*/ 38 w 650"/>
                  <a:gd name="T57" fmla="*/ 5 h 394"/>
                  <a:gd name="T58" fmla="*/ 40 w 650"/>
                  <a:gd name="T59" fmla="*/ 8 h 394"/>
                  <a:gd name="T60" fmla="*/ 41 w 650"/>
                  <a:gd name="T61" fmla="*/ 12 h 394"/>
                  <a:gd name="T62" fmla="*/ 40 w 650"/>
                  <a:gd name="T63" fmla="*/ 16 h 394"/>
                  <a:gd name="T64" fmla="*/ 37 w 650"/>
                  <a:gd name="T65" fmla="*/ 19 h 394"/>
                  <a:gd name="T66" fmla="*/ 31 w 650"/>
                  <a:gd name="T67" fmla="*/ 22 h 394"/>
                  <a:gd name="T68" fmla="*/ 26 w 650"/>
                  <a:gd name="T69" fmla="*/ 24 h 394"/>
                  <a:gd name="T70" fmla="*/ 20 w 650"/>
                  <a:gd name="T71" fmla="*/ 24 h 394"/>
                  <a:gd name="T72" fmla="*/ 15 w 650"/>
                  <a:gd name="T73" fmla="*/ 23 h 394"/>
                  <a:gd name="T74" fmla="*/ 10 w 650"/>
                  <a:gd name="T75" fmla="*/ 21 h 394"/>
                  <a:gd name="T76" fmla="*/ 5 w 650"/>
                  <a:gd name="T77" fmla="*/ 18 h 394"/>
                  <a:gd name="T78" fmla="*/ 1 w 650"/>
                  <a:gd name="T79" fmla="*/ 15 h 394"/>
                  <a:gd name="T80" fmla="*/ 1 w 650"/>
                  <a:gd name="T81" fmla="*/ 12 h 394"/>
                  <a:gd name="T82" fmla="*/ 1 w 650"/>
                  <a:gd name="T83" fmla="*/ 9 h 394"/>
                  <a:gd name="T84" fmla="*/ 1 w 650"/>
                  <a:gd name="T85" fmla="*/ 7 h 394"/>
                  <a:gd name="T86" fmla="*/ 3 w 650"/>
                  <a:gd name="T87" fmla="*/ 5 h 394"/>
                  <a:gd name="T88" fmla="*/ 5 w 650"/>
                  <a:gd name="T89" fmla="*/ 3 h 394"/>
                  <a:gd name="T90" fmla="*/ 6 w 650"/>
                  <a:gd name="T91" fmla="*/ 1 h 394"/>
                  <a:gd name="T92" fmla="*/ 9 w 650"/>
                  <a:gd name="T93" fmla="*/ 0 h 394"/>
                  <a:gd name="T94" fmla="*/ 10 w 650"/>
                  <a:gd name="T95" fmla="*/ 0 h 394"/>
                  <a:gd name="T96" fmla="*/ 11 w 650"/>
                  <a:gd name="T97" fmla="*/ 0 h 39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50"/>
                  <a:gd name="T148" fmla="*/ 0 h 394"/>
                  <a:gd name="T149" fmla="*/ 650 w 650"/>
                  <a:gd name="T150" fmla="*/ 394 h 39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50" h="394">
                    <a:moveTo>
                      <a:pt x="182" y="14"/>
                    </a:moveTo>
                    <a:lnTo>
                      <a:pt x="192" y="25"/>
                    </a:lnTo>
                    <a:lnTo>
                      <a:pt x="192" y="36"/>
                    </a:lnTo>
                    <a:lnTo>
                      <a:pt x="188" y="50"/>
                    </a:lnTo>
                    <a:lnTo>
                      <a:pt x="182" y="63"/>
                    </a:lnTo>
                    <a:lnTo>
                      <a:pt x="171" y="76"/>
                    </a:lnTo>
                    <a:lnTo>
                      <a:pt x="158" y="90"/>
                    </a:lnTo>
                    <a:lnTo>
                      <a:pt x="142" y="103"/>
                    </a:lnTo>
                    <a:lnTo>
                      <a:pt x="129" y="116"/>
                    </a:lnTo>
                    <a:lnTo>
                      <a:pt x="116" y="128"/>
                    </a:lnTo>
                    <a:lnTo>
                      <a:pt x="104" y="141"/>
                    </a:lnTo>
                    <a:lnTo>
                      <a:pt x="95" y="154"/>
                    </a:lnTo>
                    <a:lnTo>
                      <a:pt x="93" y="168"/>
                    </a:lnTo>
                    <a:lnTo>
                      <a:pt x="93" y="179"/>
                    </a:lnTo>
                    <a:lnTo>
                      <a:pt x="101" y="192"/>
                    </a:lnTo>
                    <a:lnTo>
                      <a:pt x="114" y="206"/>
                    </a:lnTo>
                    <a:lnTo>
                      <a:pt x="139" y="219"/>
                    </a:lnTo>
                    <a:lnTo>
                      <a:pt x="144" y="257"/>
                    </a:lnTo>
                    <a:lnTo>
                      <a:pt x="161" y="291"/>
                    </a:lnTo>
                    <a:lnTo>
                      <a:pt x="188" y="318"/>
                    </a:lnTo>
                    <a:lnTo>
                      <a:pt x="218" y="341"/>
                    </a:lnTo>
                    <a:lnTo>
                      <a:pt x="255" y="354"/>
                    </a:lnTo>
                    <a:lnTo>
                      <a:pt x="294" y="363"/>
                    </a:lnTo>
                    <a:lnTo>
                      <a:pt x="336" y="365"/>
                    </a:lnTo>
                    <a:lnTo>
                      <a:pt x="380" y="363"/>
                    </a:lnTo>
                    <a:lnTo>
                      <a:pt x="422" y="354"/>
                    </a:lnTo>
                    <a:lnTo>
                      <a:pt x="464" y="339"/>
                    </a:lnTo>
                    <a:lnTo>
                      <a:pt x="502" y="318"/>
                    </a:lnTo>
                    <a:lnTo>
                      <a:pt x="536" y="293"/>
                    </a:lnTo>
                    <a:lnTo>
                      <a:pt x="564" y="261"/>
                    </a:lnTo>
                    <a:lnTo>
                      <a:pt x="585" y="223"/>
                    </a:lnTo>
                    <a:lnTo>
                      <a:pt x="599" y="179"/>
                    </a:lnTo>
                    <a:lnTo>
                      <a:pt x="602" y="131"/>
                    </a:lnTo>
                    <a:lnTo>
                      <a:pt x="589" y="116"/>
                    </a:lnTo>
                    <a:lnTo>
                      <a:pt x="578" y="103"/>
                    </a:lnTo>
                    <a:lnTo>
                      <a:pt x="562" y="92"/>
                    </a:lnTo>
                    <a:lnTo>
                      <a:pt x="547" y="84"/>
                    </a:lnTo>
                    <a:lnTo>
                      <a:pt x="530" y="74"/>
                    </a:lnTo>
                    <a:lnTo>
                      <a:pt x="513" y="69"/>
                    </a:lnTo>
                    <a:lnTo>
                      <a:pt x="496" y="63"/>
                    </a:lnTo>
                    <a:lnTo>
                      <a:pt x="477" y="59"/>
                    </a:lnTo>
                    <a:lnTo>
                      <a:pt x="458" y="55"/>
                    </a:lnTo>
                    <a:lnTo>
                      <a:pt x="439" y="52"/>
                    </a:lnTo>
                    <a:lnTo>
                      <a:pt x="422" y="50"/>
                    </a:lnTo>
                    <a:lnTo>
                      <a:pt x="405" y="46"/>
                    </a:lnTo>
                    <a:lnTo>
                      <a:pt x="386" y="44"/>
                    </a:lnTo>
                    <a:lnTo>
                      <a:pt x="369" y="40"/>
                    </a:lnTo>
                    <a:lnTo>
                      <a:pt x="353" y="36"/>
                    </a:lnTo>
                    <a:lnTo>
                      <a:pt x="340" y="34"/>
                    </a:lnTo>
                    <a:lnTo>
                      <a:pt x="367" y="15"/>
                    </a:lnTo>
                    <a:lnTo>
                      <a:pt x="397" y="4"/>
                    </a:lnTo>
                    <a:lnTo>
                      <a:pt x="426" y="0"/>
                    </a:lnTo>
                    <a:lnTo>
                      <a:pt x="460" y="4"/>
                    </a:lnTo>
                    <a:lnTo>
                      <a:pt x="490" y="12"/>
                    </a:lnTo>
                    <a:lnTo>
                      <a:pt x="523" y="25"/>
                    </a:lnTo>
                    <a:lnTo>
                      <a:pt x="553" y="42"/>
                    </a:lnTo>
                    <a:lnTo>
                      <a:pt x="580" y="65"/>
                    </a:lnTo>
                    <a:lnTo>
                      <a:pt x="602" y="88"/>
                    </a:lnTo>
                    <a:lnTo>
                      <a:pt x="623" y="114"/>
                    </a:lnTo>
                    <a:lnTo>
                      <a:pt x="639" y="143"/>
                    </a:lnTo>
                    <a:lnTo>
                      <a:pt x="648" y="171"/>
                    </a:lnTo>
                    <a:lnTo>
                      <a:pt x="650" y="200"/>
                    </a:lnTo>
                    <a:lnTo>
                      <a:pt x="644" y="230"/>
                    </a:lnTo>
                    <a:lnTo>
                      <a:pt x="633" y="257"/>
                    </a:lnTo>
                    <a:lnTo>
                      <a:pt x="612" y="285"/>
                    </a:lnTo>
                    <a:lnTo>
                      <a:pt x="578" y="316"/>
                    </a:lnTo>
                    <a:lnTo>
                      <a:pt x="543" y="344"/>
                    </a:lnTo>
                    <a:lnTo>
                      <a:pt x="504" y="363"/>
                    </a:lnTo>
                    <a:lnTo>
                      <a:pt x="464" y="379"/>
                    </a:lnTo>
                    <a:lnTo>
                      <a:pt x="420" y="388"/>
                    </a:lnTo>
                    <a:lnTo>
                      <a:pt x="378" y="394"/>
                    </a:lnTo>
                    <a:lnTo>
                      <a:pt x="334" y="392"/>
                    </a:lnTo>
                    <a:lnTo>
                      <a:pt x="291" y="388"/>
                    </a:lnTo>
                    <a:lnTo>
                      <a:pt x="247" y="377"/>
                    </a:lnTo>
                    <a:lnTo>
                      <a:pt x="205" y="363"/>
                    </a:lnTo>
                    <a:lnTo>
                      <a:pt x="163" y="346"/>
                    </a:lnTo>
                    <a:lnTo>
                      <a:pt x="125" y="325"/>
                    </a:lnTo>
                    <a:lnTo>
                      <a:pt x="89" y="301"/>
                    </a:lnTo>
                    <a:lnTo>
                      <a:pt x="59" y="274"/>
                    </a:lnTo>
                    <a:lnTo>
                      <a:pt x="30" y="244"/>
                    </a:lnTo>
                    <a:lnTo>
                      <a:pt x="7" y="213"/>
                    </a:lnTo>
                    <a:lnTo>
                      <a:pt x="2" y="194"/>
                    </a:lnTo>
                    <a:lnTo>
                      <a:pt x="0" y="175"/>
                    </a:lnTo>
                    <a:lnTo>
                      <a:pt x="2" y="156"/>
                    </a:lnTo>
                    <a:lnTo>
                      <a:pt x="7" y="137"/>
                    </a:lnTo>
                    <a:lnTo>
                      <a:pt x="15" y="120"/>
                    </a:lnTo>
                    <a:lnTo>
                      <a:pt x="26" y="101"/>
                    </a:lnTo>
                    <a:lnTo>
                      <a:pt x="40" y="84"/>
                    </a:lnTo>
                    <a:lnTo>
                      <a:pt x="55" y="69"/>
                    </a:lnTo>
                    <a:lnTo>
                      <a:pt x="70" y="55"/>
                    </a:lnTo>
                    <a:lnTo>
                      <a:pt x="87" y="42"/>
                    </a:lnTo>
                    <a:lnTo>
                      <a:pt x="104" y="31"/>
                    </a:lnTo>
                    <a:lnTo>
                      <a:pt x="121" y="23"/>
                    </a:lnTo>
                    <a:lnTo>
                      <a:pt x="139" y="15"/>
                    </a:lnTo>
                    <a:lnTo>
                      <a:pt x="154" y="12"/>
                    </a:lnTo>
                    <a:lnTo>
                      <a:pt x="169" y="10"/>
                    </a:lnTo>
                    <a:lnTo>
                      <a:pt x="182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2" name="Freeform 24"/>
              <p:cNvSpPr>
                <a:spLocks noChangeAspect="1"/>
              </p:cNvSpPr>
              <p:nvPr/>
            </p:nvSpPr>
            <p:spPr bwMode="auto">
              <a:xfrm>
                <a:off x="4741" y="633"/>
                <a:ext cx="235" cy="216"/>
              </a:xfrm>
              <a:custGeom>
                <a:avLst/>
                <a:gdLst>
                  <a:gd name="T0" fmla="*/ 7 w 469"/>
                  <a:gd name="T1" fmla="*/ 0 h 431"/>
                  <a:gd name="T2" fmla="*/ 8 w 469"/>
                  <a:gd name="T3" fmla="*/ 1 h 431"/>
                  <a:gd name="T4" fmla="*/ 9 w 469"/>
                  <a:gd name="T5" fmla="*/ 1 h 431"/>
                  <a:gd name="T6" fmla="*/ 9 w 469"/>
                  <a:gd name="T7" fmla="*/ 2 h 431"/>
                  <a:gd name="T8" fmla="*/ 7 w 469"/>
                  <a:gd name="T9" fmla="*/ 4 h 431"/>
                  <a:gd name="T10" fmla="*/ 4 w 469"/>
                  <a:gd name="T11" fmla="*/ 8 h 431"/>
                  <a:gd name="T12" fmla="*/ 4 w 469"/>
                  <a:gd name="T13" fmla="*/ 13 h 431"/>
                  <a:gd name="T14" fmla="*/ 5 w 469"/>
                  <a:gd name="T15" fmla="*/ 18 h 431"/>
                  <a:gd name="T16" fmla="*/ 8 w 469"/>
                  <a:gd name="T17" fmla="*/ 22 h 431"/>
                  <a:gd name="T18" fmla="*/ 12 w 469"/>
                  <a:gd name="T19" fmla="*/ 24 h 431"/>
                  <a:gd name="T20" fmla="*/ 16 w 469"/>
                  <a:gd name="T21" fmla="*/ 25 h 431"/>
                  <a:gd name="T22" fmla="*/ 21 w 469"/>
                  <a:gd name="T23" fmla="*/ 24 h 431"/>
                  <a:gd name="T24" fmla="*/ 24 w 469"/>
                  <a:gd name="T25" fmla="*/ 21 h 431"/>
                  <a:gd name="T26" fmla="*/ 26 w 469"/>
                  <a:gd name="T27" fmla="*/ 19 h 431"/>
                  <a:gd name="T28" fmla="*/ 26 w 469"/>
                  <a:gd name="T29" fmla="*/ 16 h 431"/>
                  <a:gd name="T30" fmla="*/ 26 w 469"/>
                  <a:gd name="T31" fmla="*/ 13 h 431"/>
                  <a:gd name="T32" fmla="*/ 26 w 469"/>
                  <a:gd name="T33" fmla="*/ 11 h 431"/>
                  <a:gd name="T34" fmla="*/ 25 w 469"/>
                  <a:gd name="T35" fmla="*/ 8 h 431"/>
                  <a:gd name="T36" fmla="*/ 24 w 469"/>
                  <a:gd name="T37" fmla="*/ 6 h 431"/>
                  <a:gd name="T38" fmla="*/ 22 w 469"/>
                  <a:gd name="T39" fmla="*/ 4 h 431"/>
                  <a:gd name="T40" fmla="*/ 24 w 469"/>
                  <a:gd name="T41" fmla="*/ 3 h 431"/>
                  <a:gd name="T42" fmla="*/ 28 w 469"/>
                  <a:gd name="T43" fmla="*/ 6 h 431"/>
                  <a:gd name="T44" fmla="*/ 30 w 469"/>
                  <a:gd name="T45" fmla="*/ 10 h 431"/>
                  <a:gd name="T46" fmla="*/ 30 w 469"/>
                  <a:gd name="T47" fmla="*/ 14 h 431"/>
                  <a:gd name="T48" fmla="*/ 28 w 469"/>
                  <a:gd name="T49" fmla="*/ 19 h 431"/>
                  <a:gd name="T50" fmla="*/ 25 w 469"/>
                  <a:gd name="T51" fmla="*/ 23 h 431"/>
                  <a:gd name="T52" fmla="*/ 21 w 469"/>
                  <a:gd name="T53" fmla="*/ 26 h 431"/>
                  <a:gd name="T54" fmla="*/ 16 w 469"/>
                  <a:gd name="T55" fmla="*/ 27 h 431"/>
                  <a:gd name="T56" fmla="*/ 11 w 469"/>
                  <a:gd name="T57" fmla="*/ 26 h 431"/>
                  <a:gd name="T58" fmla="*/ 7 w 469"/>
                  <a:gd name="T59" fmla="*/ 24 h 431"/>
                  <a:gd name="T60" fmla="*/ 4 w 469"/>
                  <a:gd name="T61" fmla="*/ 21 h 431"/>
                  <a:gd name="T62" fmla="*/ 2 w 469"/>
                  <a:gd name="T63" fmla="*/ 17 h 431"/>
                  <a:gd name="T64" fmla="*/ 1 w 469"/>
                  <a:gd name="T65" fmla="*/ 13 h 431"/>
                  <a:gd name="T66" fmla="*/ 1 w 469"/>
                  <a:gd name="T67" fmla="*/ 9 h 431"/>
                  <a:gd name="T68" fmla="*/ 2 w 469"/>
                  <a:gd name="T69" fmla="*/ 5 h 431"/>
                  <a:gd name="T70" fmla="*/ 5 w 469"/>
                  <a:gd name="T71" fmla="*/ 2 h 431"/>
                  <a:gd name="T72" fmla="*/ 7 w 469"/>
                  <a:gd name="T73" fmla="*/ 0 h 4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69"/>
                  <a:gd name="T112" fmla="*/ 0 h 431"/>
                  <a:gd name="T113" fmla="*/ 469 w 469"/>
                  <a:gd name="T114" fmla="*/ 431 h 43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69" h="431">
                    <a:moveTo>
                      <a:pt x="106" y="0"/>
                    </a:moveTo>
                    <a:lnTo>
                      <a:pt x="106" y="0"/>
                    </a:lnTo>
                    <a:lnTo>
                      <a:pt x="110" y="1"/>
                    </a:lnTo>
                    <a:lnTo>
                      <a:pt x="116" y="5"/>
                    </a:lnTo>
                    <a:lnTo>
                      <a:pt x="123" y="7"/>
                    </a:lnTo>
                    <a:lnTo>
                      <a:pt x="131" y="11"/>
                    </a:lnTo>
                    <a:lnTo>
                      <a:pt x="137" y="17"/>
                    </a:lnTo>
                    <a:lnTo>
                      <a:pt x="142" y="19"/>
                    </a:lnTo>
                    <a:lnTo>
                      <a:pt x="148" y="24"/>
                    </a:lnTo>
                    <a:lnTo>
                      <a:pt x="108" y="53"/>
                    </a:lnTo>
                    <a:lnTo>
                      <a:pt x="80" y="85"/>
                    </a:lnTo>
                    <a:lnTo>
                      <a:pt x="61" y="121"/>
                    </a:lnTo>
                    <a:lnTo>
                      <a:pt x="53" y="159"/>
                    </a:lnTo>
                    <a:lnTo>
                      <a:pt x="53" y="197"/>
                    </a:lnTo>
                    <a:lnTo>
                      <a:pt x="61" y="237"/>
                    </a:lnTo>
                    <a:lnTo>
                      <a:pt x="76" y="273"/>
                    </a:lnTo>
                    <a:lnTo>
                      <a:pt x="95" y="307"/>
                    </a:lnTo>
                    <a:lnTo>
                      <a:pt x="120" y="338"/>
                    </a:lnTo>
                    <a:lnTo>
                      <a:pt x="150" y="364"/>
                    </a:lnTo>
                    <a:lnTo>
                      <a:pt x="182" y="383"/>
                    </a:lnTo>
                    <a:lnTo>
                      <a:pt x="218" y="395"/>
                    </a:lnTo>
                    <a:lnTo>
                      <a:pt x="255" y="397"/>
                    </a:lnTo>
                    <a:lnTo>
                      <a:pt x="293" y="393"/>
                    </a:lnTo>
                    <a:lnTo>
                      <a:pt x="331" y="376"/>
                    </a:lnTo>
                    <a:lnTo>
                      <a:pt x="369" y="347"/>
                    </a:lnTo>
                    <a:lnTo>
                      <a:pt x="384" y="328"/>
                    </a:lnTo>
                    <a:lnTo>
                      <a:pt x="397" y="309"/>
                    </a:lnTo>
                    <a:lnTo>
                      <a:pt x="407" y="290"/>
                    </a:lnTo>
                    <a:lnTo>
                      <a:pt x="412" y="269"/>
                    </a:lnTo>
                    <a:lnTo>
                      <a:pt x="416" y="249"/>
                    </a:lnTo>
                    <a:lnTo>
                      <a:pt x="418" y="228"/>
                    </a:lnTo>
                    <a:lnTo>
                      <a:pt x="416" y="207"/>
                    </a:lnTo>
                    <a:lnTo>
                      <a:pt x="412" y="188"/>
                    </a:lnTo>
                    <a:lnTo>
                      <a:pt x="407" y="167"/>
                    </a:lnTo>
                    <a:lnTo>
                      <a:pt x="399" y="146"/>
                    </a:lnTo>
                    <a:lnTo>
                      <a:pt x="390" y="125"/>
                    </a:lnTo>
                    <a:lnTo>
                      <a:pt x="380" y="106"/>
                    </a:lnTo>
                    <a:lnTo>
                      <a:pt x="369" y="87"/>
                    </a:lnTo>
                    <a:lnTo>
                      <a:pt x="357" y="70"/>
                    </a:lnTo>
                    <a:lnTo>
                      <a:pt x="344" y="53"/>
                    </a:lnTo>
                    <a:lnTo>
                      <a:pt x="332" y="39"/>
                    </a:lnTo>
                    <a:lnTo>
                      <a:pt x="376" y="47"/>
                    </a:lnTo>
                    <a:lnTo>
                      <a:pt x="412" y="64"/>
                    </a:lnTo>
                    <a:lnTo>
                      <a:pt x="439" y="87"/>
                    </a:lnTo>
                    <a:lnTo>
                      <a:pt x="458" y="117"/>
                    </a:lnTo>
                    <a:lnTo>
                      <a:pt x="467" y="150"/>
                    </a:lnTo>
                    <a:lnTo>
                      <a:pt x="469" y="186"/>
                    </a:lnTo>
                    <a:lnTo>
                      <a:pt x="467" y="224"/>
                    </a:lnTo>
                    <a:lnTo>
                      <a:pt x="458" y="262"/>
                    </a:lnTo>
                    <a:lnTo>
                      <a:pt x="439" y="298"/>
                    </a:lnTo>
                    <a:lnTo>
                      <a:pt x="418" y="334"/>
                    </a:lnTo>
                    <a:lnTo>
                      <a:pt x="391" y="364"/>
                    </a:lnTo>
                    <a:lnTo>
                      <a:pt x="361" y="393"/>
                    </a:lnTo>
                    <a:lnTo>
                      <a:pt x="325" y="412"/>
                    </a:lnTo>
                    <a:lnTo>
                      <a:pt x="287" y="427"/>
                    </a:lnTo>
                    <a:lnTo>
                      <a:pt x="245" y="431"/>
                    </a:lnTo>
                    <a:lnTo>
                      <a:pt x="201" y="427"/>
                    </a:lnTo>
                    <a:lnTo>
                      <a:pt x="163" y="414"/>
                    </a:lnTo>
                    <a:lnTo>
                      <a:pt x="131" y="397"/>
                    </a:lnTo>
                    <a:lnTo>
                      <a:pt x="101" y="376"/>
                    </a:lnTo>
                    <a:lnTo>
                      <a:pt x="76" y="353"/>
                    </a:lnTo>
                    <a:lnTo>
                      <a:pt x="51" y="326"/>
                    </a:lnTo>
                    <a:lnTo>
                      <a:pt x="32" y="296"/>
                    </a:lnTo>
                    <a:lnTo>
                      <a:pt x="17" y="266"/>
                    </a:lnTo>
                    <a:lnTo>
                      <a:pt x="7" y="233"/>
                    </a:lnTo>
                    <a:lnTo>
                      <a:pt x="2" y="199"/>
                    </a:lnTo>
                    <a:lnTo>
                      <a:pt x="0" y="167"/>
                    </a:lnTo>
                    <a:lnTo>
                      <a:pt x="6" y="134"/>
                    </a:lnTo>
                    <a:lnTo>
                      <a:pt x="15" y="104"/>
                    </a:lnTo>
                    <a:lnTo>
                      <a:pt x="28" y="74"/>
                    </a:lnTo>
                    <a:lnTo>
                      <a:pt x="47" y="47"/>
                    </a:lnTo>
                    <a:lnTo>
                      <a:pt x="74" y="20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3" name="Freeform 25"/>
              <p:cNvSpPr>
                <a:spLocks noChangeAspect="1"/>
              </p:cNvSpPr>
              <p:nvPr/>
            </p:nvSpPr>
            <p:spPr bwMode="auto">
              <a:xfrm>
                <a:off x="4720" y="607"/>
                <a:ext cx="243" cy="81"/>
              </a:xfrm>
              <a:custGeom>
                <a:avLst/>
                <a:gdLst>
                  <a:gd name="T0" fmla="*/ 0 w 487"/>
                  <a:gd name="T1" fmla="*/ 5 h 164"/>
                  <a:gd name="T2" fmla="*/ 1 w 487"/>
                  <a:gd name="T3" fmla="*/ 5 h 164"/>
                  <a:gd name="T4" fmla="*/ 2 w 487"/>
                  <a:gd name="T5" fmla="*/ 5 h 164"/>
                  <a:gd name="T6" fmla="*/ 3 w 487"/>
                  <a:gd name="T7" fmla="*/ 5 h 164"/>
                  <a:gd name="T8" fmla="*/ 4 w 487"/>
                  <a:gd name="T9" fmla="*/ 5 h 164"/>
                  <a:gd name="T10" fmla="*/ 5 w 487"/>
                  <a:gd name="T11" fmla="*/ 4 h 164"/>
                  <a:gd name="T12" fmla="*/ 6 w 487"/>
                  <a:gd name="T13" fmla="*/ 4 h 164"/>
                  <a:gd name="T14" fmla="*/ 7 w 487"/>
                  <a:gd name="T15" fmla="*/ 3 h 164"/>
                  <a:gd name="T16" fmla="*/ 8 w 487"/>
                  <a:gd name="T17" fmla="*/ 3 h 164"/>
                  <a:gd name="T18" fmla="*/ 9 w 487"/>
                  <a:gd name="T19" fmla="*/ 2 h 164"/>
                  <a:gd name="T20" fmla="*/ 11 w 487"/>
                  <a:gd name="T21" fmla="*/ 1 h 164"/>
                  <a:gd name="T22" fmla="*/ 12 w 487"/>
                  <a:gd name="T23" fmla="*/ 1 h 164"/>
                  <a:gd name="T24" fmla="*/ 13 w 487"/>
                  <a:gd name="T25" fmla="*/ 0 h 164"/>
                  <a:gd name="T26" fmla="*/ 14 w 487"/>
                  <a:gd name="T27" fmla="*/ 0 h 164"/>
                  <a:gd name="T28" fmla="*/ 15 w 487"/>
                  <a:gd name="T29" fmla="*/ 0 h 164"/>
                  <a:gd name="T30" fmla="*/ 16 w 487"/>
                  <a:gd name="T31" fmla="*/ 0 h 164"/>
                  <a:gd name="T32" fmla="*/ 17 w 487"/>
                  <a:gd name="T33" fmla="*/ 0 h 164"/>
                  <a:gd name="T34" fmla="*/ 18 w 487"/>
                  <a:gd name="T35" fmla="*/ 0 h 164"/>
                  <a:gd name="T36" fmla="*/ 19 w 487"/>
                  <a:gd name="T37" fmla="*/ 0 h 164"/>
                  <a:gd name="T38" fmla="*/ 20 w 487"/>
                  <a:gd name="T39" fmla="*/ 0 h 164"/>
                  <a:gd name="T40" fmla="*/ 21 w 487"/>
                  <a:gd name="T41" fmla="*/ 0 h 164"/>
                  <a:gd name="T42" fmla="*/ 22 w 487"/>
                  <a:gd name="T43" fmla="*/ 1 h 164"/>
                  <a:gd name="T44" fmla="*/ 23 w 487"/>
                  <a:gd name="T45" fmla="*/ 2 h 164"/>
                  <a:gd name="T46" fmla="*/ 24 w 487"/>
                  <a:gd name="T47" fmla="*/ 2 h 164"/>
                  <a:gd name="T48" fmla="*/ 24 w 487"/>
                  <a:gd name="T49" fmla="*/ 3 h 164"/>
                  <a:gd name="T50" fmla="*/ 25 w 487"/>
                  <a:gd name="T51" fmla="*/ 3 h 164"/>
                  <a:gd name="T52" fmla="*/ 26 w 487"/>
                  <a:gd name="T53" fmla="*/ 4 h 164"/>
                  <a:gd name="T54" fmla="*/ 26 w 487"/>
                  <a:gd name="T55" fmla="*/ 5 h 164"/>
                  <a:gd name="T56" fmla="*/ 27 w 487"/>
                  <a:gd name="T57" fmla="*/ 5 h 164"/>
                  <a:gd name="T58" fmla="*/ 28 w 487"/>
                  <a:gd name="T59" fmla="*/ 6 h 164"/>
                  <a:gd name="T60" fmla="*/ 29 w 487"/>
                  <a:gd name="T61" fmla="*/ 6 h 164"/>
                  <a:gd name="T62" fmla="*/ 29 w 487"/>
                  <a:gd name="T63" fmla="*/ 7 h 164"/>
                  <a:gd name="T64" fmla="*/ 30 w 487"/>
                  <a:gd name="T65" fmla="*/ 7 h 164"/>
                  <a:gd name="T66" fmla="*/ 29 w 487"/>
                  <a:gd name="T67" fmla="*/ 9 h 164"/>
                  <a:gd name="T68" fmla="*/ 28 w 487"/>
                  <a:gd name="T69" fmla="*/ 9 h 164"/>
                  <a:gd name="T70" fmla="*/ 26 w 487"/>
                  <a:gd name="T71" fmla="*/ 9 h 164"/>
                  <a:gd name="T72" fmla="*/ 25 w 487"/>
                  <a:gd name="T73" fmla="*/ 10 h 164"/>
                  <a:gd name="T74" fmla="*/ 23 w 487"/>
                  <a:gd name="T75" fmla="*/ 10 h 164"/>
                  <a:gd name="T76" fmla="*/ 21 w 487"/>
                  <a:gd name="T77" fmla="*/ 10 h 164"/>
                  <a:gd name="T78" fmla="*/ 19 w 487"/>
                  <a:gd name="T79" fmla="*/ 10 h 164"/>
                  <a:gd name="T80" fmla="*/ 17 w 487"/>
                  <a:gd name="T81" fmla="*/ 9 h 164"/>
                  <a:gd name="T82" fmla="*/ 15 w 487"/>
                  <a:gd name="T83" fmla="*/ 9 h 164"/>
                  <a:gd name="T84" fmla="*/ 12 w 487"/>
                  <a:gd name="T85" fmla="*/ 9 h 164"/>
                  <a:gd name="T86" fmla="*/ 10 w 487"/>
                  <a:gd name="T87" fmla="*/ 9 h 164"/>
                  <a:gd name="T88" fmla="*/ 8 w 487"/>
                  <a:gd name="T89" fmla="*/ 9 h 164"/>
                  <a:gd name="T90" fmla="*/ 6 w 487"/>
                  <a:gd name="T91" fmla="*/ 9 h 164"/>
                  <a:gd name="T92" fmla="*/ 5 w 487"/>
                  <a:gd name="T93" fmla="*/ 9 h 164"/>
                  <a:gd name="T94" fmla="*/ 3 w 487"/>
                  <a:gd name="T95" fmla="*/ 8 h 164"/>
                  <a:gd name="T96" fmla="*/ 1 w 487"/>
                  <a:gd name="T97" fmla="*/ 8 h 164"/>
                  <a:gd name="T98" fmla="*/ 0 w 487"/>
                  <a:gd name="T99" fmla="*/ 8 h 164"/>
                  <a:gd name="T100" fmla="*/ 0 w 487"/>
                  <a:gd name="T101" fmla="*/ 8 h 164"/>
                  <a:gd name="T102" fmla="*/ 0 w 487"/>
                  <a:gd name="T103" fmla="*/ 8 h 164"/>
                  <a:gd name="T104" fmla="*/ 0 w 487"/>
                  <a:gd name="T105" fmla="*/ 7 h 164"/>
                  <a:gd name="T106" fmla="*/ 0 w 487"/>
                  <a:gd name="T107" fmla="*/ 6 h 164"/>
                  <a:gd name="T108" fmla="*/ 0 w 487"/>
                  <a:gd name="T109" fmla="*/ 6 h 164"/>
                  <a:gd name="T110" fmla="*/ 0 w 487"/>
                  <a:gd name="T111" fmla="*/ 6 h 164"/>
                  <a:gd name="T112" fmla="*/ 0 w 487"/>
                  <a:gd name="T113" fmla="*/ 5 h 164"/>
                  <a:gd name="T114" fmla="*/ 0 w 487"/>
                  <a:gd name="T115" fmla="*/ 5 h 164"/>
                  <a:gd name="T116" fmla="*/ 0 w 487"/>
                  <a:gd name="T117" fmla="*/ 5 h 16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87"/>
                  <a:gd name="T178" fmla="*/ 0 h 164"/>
                  <a:gd name="T179" fmla="*/ 487 w 487"/>
                  <a:gd name="T180" fmla="*/ 164 h 16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87" h="164">
                    <a:moveTo>
                      <a:pt x="6" y="93"/>
                    </a:moveTo>
                    <a:lnTo>
                      <a:pt x="19" y="92"/>
                    </a:lnTo>
                    <a:lnTo>
                      <a:pt x="32" y="90"/>
                    </a:lnTo>
                    <a:lnTo>
                      <a:pt x="48" y="84"/>
                    </a:lnTo>
                    <a:lnTo>
                      <a:pt x="67" y="80"/>
                    </a:lnTo>
                    <a:lnTo>
                      <a:pt x="84" y="73"/>
                    </a:lnTo>
                    <a:lnTo>
                      <a:pt x="101" y="65"/>
                    </a:lnTo>
                    <a:lnTo>
                      <a:pt x="120" y="57"/>
                    </a:lnTo>
                    <a:lnTo>
                      <a:pt x="139" y="48"/>
                    </a:lnTo>
                    <a:lnTo>
                      <a:pt x="158" y="38"/>
                    </a:lnTo>
                    <a:lnTo>
                      <a:pt x="177" y="31"/>
                    </a:lnTo>
                    <a:lnTo>
                      <a:pt x="196" y="23"/>
                    </a:lnTo>
                    <a:lnTo>
                      <a:pt x="215" y="15"/>
                    </a:lnTo>
                    <a:lnTo>
                      <a:pt x="234" y="8"/>
                    </a:lnTo>
                    <a:lnTo>
                      <a:pt x="253" y="4"/>
                    </a:lnTo>
                    <a:lnTo>
                      <a:pt x="270" y="0"/>
                    </a:lnTo>
                    <a:lnTo>
                      <a:pt x="287" y="0"/>
                    </a:lnTo>
                    <a:lnTo>
                      <a:pt x="302" y="0"/>
                    </a:lnTo>
                    <a:lnTo>
                      <a:pt x="317" y="4"/>
                    </a:lnTo>
                    <a:lnTo>
                      <a:pt x="333" y="8"/>
                    </a:lnTo>
                    <a:lnTo>
                      <a:pt x="346" y="15"/>
                    </a:lnTo>
                    <a:lnTo>
                      <a:pt x="359" y="23"/>
                    </a:lnTo>
                    <a:lnTo>
                      <a:pt x="373" y="33"/>
                    </a:lnTo>
                    <a:lnTo>
                      <a:pt x="384" y="42"/>
                    </a:lnTo>
                    <a:lnTo>
                      <a:pt x="395" y="52"/>
                    </a:lnTo>
                    <a:lnTo>
                      <a:pt x="407" y="61"/>
                    </a:lnTo>
                    <a:lnTo>
                      <a:pt x="418" y="71"/>
                    </a:lnTo>
                    <a:lnTo>
                      <a:pt x="430" y="82"/>
                    </a:lnTo>
                    <a:lnTo>
                      <a:pt x="441" y="92"/>
                    </a:lnTo>
                    <a:lnTo>
                      <a:pt x="452" y="99"/>
                    </a:lnTo>
                    <a:lnTo>
                      <a:pt x="464" y="109"/>
                    </a:lnTo>
                    <a:lnTo>
                      <a:pt x="475" y="114"/>
                    </a:lnTo>
                    <a:lnTo>
                      <a:pt x="487" y="120"/>
                    </a:lnTo>
                    <a:lnTo>
                      <a:pt x="479" y="150"/>
                    </a:lnTo>
                    <a:lnTo>
                      <a:pt x="454" y="156"/>
                    </a:lnTo>
                    <a:lnTo>
                      <a:pt x="430" y="160"/>
                    </a:lnTo>
                    <a:lnTo>
                      <a:pt x="401" y="162"/>
                    </a:lnTo>
                    <a:lnTo>
                      <a:pt x="371" y="164"/>
                    </a:lnTo>
                    <a:lnTo>
                      <a:pt x="338" y="164"/>
                    </a:lnTo>
                    <a:lnTo>
                      <a:pt x="306" y="162"/>
                    </a:lnTo>
                    <a:lnTo>
                      <a:pt x="274" y="160"/>
                    </a:lnTo>
                    <a:lnTo>
                      <a:pt x="241" y="160"/>
                    </a:lnTo>
                    <a:lnTo>
                      <a:pt x="207" y="156"/>
                    </a:lnTo>
                    <a:lnTo>
                      <a:pt x="173" y="152"/>
                    </a:lnTo>
                    <a:lnTo>
                      <a:pt x="141" y="150"/>
                    </a:lnTo>
                    <a:lnTo>
                      <a:pt x="110" y="147"/>
                    </a:lnTo>
                    <a:lnTo>
                      <a:pt x="80" y="145"/>
                    </a:lnTo>
                    <a:lnTo>
                      <a:pt x="51" y="143"/>
                    </a:lnTo>
                    <a:lnTo>
                      <a:pt x="27" y="143"/>
                    </a:lnTo>
                    <a:lnTo>
                      <a:pt x="2" y="143"/>
                    </a:lnTo>
                    <a:lnTo>
                      <a:pt x="0" y="135"/>
                    </a:lnTo>
                    <a:lnTo>
                      <a:pt x="0" y="130"/>
                    </a:lnTo>
                    <a:lnTo>
                      <a:pt x="0" y="120"/>
                    </a:lnTo>
                    <a:lnTo>
                      <a:pt x="0" y="112"/>
                    </a:lnTo>
                    <a:lnTo>
                      <a:pt x="2" y="103"/>
                    </a:lnTo>
                    <a:lnTo>
                      <a:pt x="4" y="97"/>
                    </a:lnTo>
                    <a:lnTo>
                      <a:pt x="4" y="93"/>
                    </a:lnTo>
                    <a:lnTo>
                      <a:pt x="6" y="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4" name="Freeform 26"/>
              <p:cNvSpPr>
                <a:spLocks noChangeAspect="1"/>
              </p:cNvSpPr>
              <p:nvPr/>
            </p:nvSpPr>
            <p:spPr bwMode="auto">
              <a:xfrm>
                <a:off x="4768" y="745"/>
                <a:ext cx="44" cy="47"/>
              </a:xfrm>
              <a:custGeom>
                <a:avLst/>
                <a:gdLst>
                  <a:gd name="T0" fmla="*/ 3 w 89"/>
                  <a:gd name="T1" fmla="*/ 0 h 93"/>
                  <a:gd name="T2" fmla="*/ 3 w 89"/>
                  <a:gd name="T3" fmla="*/ 0 h 93"/>
                  <a:gd name="T4" fmla="*/ 4 w 89"/>
                  <a:gd name="T5" fmla="*/ 1 h 93"/>
                  <a:gd name="T6" fmla="*/ 4 w 89"/>
                  <a:gd name="T7" fmla="*/ 1 h 93"/>
                  <a:gd name="T8" fmla="*/ 4 w 89"/>
                  <a:gd name="T9" fmla="*/ 1 h 93"/>
                  <a:gd name="T10" fmla="*/ 5 w 89"/>
                  <a:gd name="T11" fmla="*/ 1 h 93"/>
                  <a:gd name="T12" fmla="*/ 5 w 89"/>
                  <a:gd name="T13" fmla="*/ 2 h 93"/>
                  <a:gd name="T14" fmla="*/ 5 w 89"/>
                  <a:gd name="T15" fmla="*/ 2 h 93"/>
                  <a:gd name="T16" fmla="*/ 5 w 89"/>
                  <a:gd name="T17" fmla="*/ 2 h 93"/>
                  <a:gd name="T18" fmla="*/ 5 w 89"/>
                  <a:gd name="T19" fmla="*/ 3 h 93"/>
                  <a:gd name="T20" fmla="*/ 5 w 89"/>
                  <a:gd name="T21" fmla="*/ 3 h 93"/>
                  <a:gd name="T22" fmla="*/ 4 w 89"/>
                  <a:gd name="T23" fmla="*/ 4 h 93"/>
                  <a:gd name="T24" fmla="*/ 4 w 89"/>
                  <a:gd name="T25" fmla="*/ 4 h 93"/>
                  <a:gd name="T26" fmla="*/ 3 w 89"/>
                  <a:gd name="T27" fmla="*/ 4 h 93"/>
                  <a:gd name="T28" fmla="*/ 3 w 89"/>
                  <a:gd name="T29" fmla="*/ 5 h 93"/>
                  <a:gd name="T30" fmla="*/ 3 w 89"/>
                  <a:gd name="T31" fmla="*/ 5 h 93"/>
                  <a:gd name="T32" fmla="*/ 3 w 89"/>
                  <a:gd name="T33" fmla="*/ 5 h 93"/>
                  <a:gd name="T34" fmla="*/ 2 w 89"/>
                  <a:gd name="T35" fmla="*/ 6 h 93"/>
                  <a:gd name="T36" fmla="*/ 2 w 89"/>
                  <a:gd name="T37" fmla="*/ 6 h 93"/>
                  <a:gd name="T38" fmla="*/ 0 w 89"/>
                  <a:gd name="T39" fmla="*/ 4 h 93"/>
                  <a:gd name="T40" fmla="*/ 0 w 89"/>
                  <a:gd name="T41" fmla="*/ 4 h 93"/>
                  <a:gd name="T42" fmla="*/ 0 w 89"/>
                  <a:gd name="T43" fmla="*/ 3 h 93"/>
                  <a:gd name="T44" fmla="*/ 0 w 89"/>
                  <a:gd name="T45" fmla="*/ 3 h 93"/>
                  <a:gd name="T46" fmla="*/ 1 w 89"/>
                  <a:gd name="T47" fmla="*/ 2 h 93"/>
                  <a:gd name="T48" fmla="*/ 1 w 89"/>
                  <a:gd name="T49" fmla="*/ 2 h 93"/>
                  <a:gd name="T50" fmla="*/ 2 w 89"/>
                  <a:gd name="T51" fmla="*/ 1 h 93"/>
                  <a:gd name="T52" fmla="*/ 2 w 89"/>
                  <a:gd name="T53" fmla="*/ 1 h 93"/>
                  <a:gd name="T54" fmla="*/ 3 w 89"/>
                  <a:gd name="T55" fmla="*/ 0 h 93"/>
                  <a:gd name="T56" fmla="*/ 3 w 89"/>
                  <a:gd name="T57" fmla="*/ 0 h 9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89"/>
                  <a:gd name="T88" fmla="*/ 0 h 93"/>
                  <a:gd name="T89" fmla="*/ 89 w 89"/>
                  <a:gd name="T90" fmla="*/ 93 h 9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89" h="93">
                    <a:moveTo>
                      <a:pt x="53" y="0"/>
                    </a:moveTo>
                    <a:lnTo>
                      <a:pt x="59" y="0"/>
                    </a:lnTo>
                    <a:lnTo>
                      <a:pt x="65" y="4"/>
                    </a:lnTo>
                    <a:lnTo>
                      <a:pt x="70" y="6"/>
                    </a:lnTo>
                    <a:lnTo>
                      <a:pt x="78" y="9"/>
                    </a:lnTo>
                    <a:lnTo>
                      <a:pt x="82" y="13"/>
                    </a:lnTo>
                    <a:lnTo>
                      <a:pt x="86" y="17"/>
                    </a:lnTo>
                    <a:lnTo>
                      <a:pt x="89" y="21"/>
                    </a:lnTo>
                    <a:lnTo>
                      <a:pt x="89" y="26"/>
                    </a:lnTo>
                    <a:lnTo>
                      <a:pt x="86" y="34"/>
                    </a:lnTo>
                    <a:lnTo>
                      <a:pt x="82" y="44"/>
                    </a:lnTo>
                    <a:lnTo>
                      <a:pt x="74" y="51"/>
                    </a:lnTo>
                    <a:lnTo>
                      <a:pt x="67" y="61"/>
                    </a:lnTo>
                    <a:lnTo>
                      <a:pt x="61" y="64"/>
                    </a:lnTo>
                    <a:lnTo>
                      <a:pt x="57" y="68"/>
                    </a:lnTo>
                    <a:lnTo>
                      <a:pt x="51" y="72"/>
                    </a:lnTo>
                    <a:lnTo>
                      <a:pt x="48" y="78"/>
                    </a:lnTo>
                    <a:lnTo>
                      <a:pt x="40" y="85"/>
                    </a:lnTo>
                    <a:lnTo>
                      <a:pt x="32" y="93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4" y="44"/>
                    </a:lnTo>
                    <a:lnTo>
                      <a:pt x="10" y="36"/>
                    </a:lnTo>
                    <a:lnTo>
                      <a:pt x="19" y="28"/>
                    </a:lnTo>
                    <a:lnTo>
                      <a:pt x="27" y="21"/>
                    </a:lnTo>
                    <a:lnTo>
                      <a:pt x="36" y="13"/>
                    </a:lnTo>
                    <a:lnTo>
                      <a:pt x="44" y="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5" name="Freeform 27"/>
              <p:cNvSpPr>
                <a:spLocks noChangeAspect="1"/>
              </p:cNvSpPr>
              <p:nvPr/>
            </p:nvSpPr>
            <p:spPr bwMode="auto">
              <a:xfrm>
                <a:off x="4915" y="745"/>
                <a:ext cx="43" cy="47"/>
              </a:xfrm>
              <a:custGeom>
                <a:avLst/>
                <a:gdLst>
                  <a:gd name="T0" fmla="*/ 2 w 85"/>
                  <a:gd name="T1" fmla="*/ 0 h 93"/>
                  <a:gd name="T2" fmla="*/ 2 w 85"/>
                  <a:gd name="T3" fmla="*/ 0 h 93"/>
                  <a:gd name="T4" fmla="*/ 2 w 85"/>
                  <a:gd name="T5" fmla="*/ 1 h 93"/>
                  <a:gd name="T6" fmla="*/ 3 w 85"/>
                  <a:gd name="T7" fmla="*/ 1 h 93"/>
                  <a:gd name="T8" fmla="*/ 3 w 85"/>
                  <a:gd name="T9" fmla="*/ 1 h 93"/>
                  <a:gd name="T10" fmla="*/ 3 w 85"/>
                  <a:gd name="T11" fmla="*/ 1 h 93"/>
                  <a:gd name="T12" fmla="*/ 4 w 85"/>
                  <a:gd name="T13" fmla="*/ 1 h 93"/>
                  <a:gd name="T14" fmla="*/ 4 w 85"/>
                  <a:gd name="T15" fmla="*/ 1 h 93"/>
                  <a:gd name="T16" fmla="*/ 4 w 85"/>
                  <a:gd name="T17" fmla="*/ 2 h 93"/>
                  <a:gd name="T18" fmla="*/ 5 w 85"/>
                  <a:gd name="T19" fmla="*/ 2 h 93"/>
                  <a:gd name="T20" fmla="*/ 5 w 85"/>
                  <a:gd name="T21" fmla="*/ 2 h 93"/>
                  <a:gd name="T22" fmla="*/ 5 w 85"/>
                  <a:gd name="T23" fmla="*/ 2 h 93"/>
                  <a:gd name="T24" fmla="*/ 6 w 85"/>
                  <a:gd name="T25" fmla="*/ 3 h 93"/>
                  <a:gd name="T26" fmla="*/ 4 w 85"/>
                  <a:gd name="T27" fmla="*/ 6 h 93"/>
                  <a:gd name="T28" fmla="*/ 4 w 85"/>
                  <a:gd name="T29" fmla="*/ 6 h 93"/>
                  <a:gd name="T30" fmla="*/ 4 w 85"/>
                  <a:gd name="T31" fmla="*/ 6 h 93"/>
                  <a:gd name="T32" fmla="*/ 3 w 85"/>
                  <a:gd name="T33" fmla="*/ 5 h 93"/>
                  <a:gd name="T34" fmla="*/ 3 w 85"/>
                  <a:gd name="T35" fmla="*/ 5 h 93"/>
                  <a:gd name="T36" fmla="*/ 3 w 85"/>
                  <a:gd name="T37" fmla="*/ 5 h 93"/>
                  <a:gd name="T38" fmla="*/ 3 w 85"/>
                  <a:gd name="T39" fmla="*/ 4 h 93"/>
                  <a:gd name="T40" fmla="*/ 2 w 85"/>
                  <a:gd name="T41" fmla="*/ 4 h 93"/>
                  <a:gd name="T42" fmla="*/ 2 w 85"/>
                  <a:gd name="T43" fmla="*/ 4 h 93"/>
                  <a:gd name="T44" fmla="*/ 2 w 85"/>
                  <a:gd name="T45" fmla="*/ 3 h 93"/>
                  <a:gd name="T46" fmla="*/ 2 w 85"/>
                  <a:gd name="T47" fmla="*/ 3 h 93"/>
                  <a:gd name="T48" fmla="*/ 1 w 85"/>
                  <a:gd name="T49" fmla="*/ 3 h 93"/>
                  <a:gd name="T50" fmla="*/ 1 w 85"/>
                  <a:gd name="T51" fmla="*/ 2 h 93"/>
                  <a:gd name="T52" fmla="*/ 1 w 85"/>
                  <a:gd name="T53" fmla="*/ 2 h 93"/>
                  <a:gd name="T54" fmla="*/ 0 w 85"/>
                  <a:gd name="T55" fmla="*/ 2 h 93"/>
                  <a:gd name="T56" fmla="*/ 2 w 85"/>
                  <a:gd name="T57" fmla="*/ 0 h 93"/>
                  <a:gd name="T58" fmla="*/ 2 w 85"/>
                  <a:gd name="T59" fmla="*/ 0 h 9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85"/>
                  <a:gd name="T91" fmla="*/ 0 h 93"/>
                  <a:gd name="T92" fmla="*/ 85 w 85"/>
                  <a:gd name="T93" fmla="*/ 93 h 9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85" h="93">
                    <a:moveTo>
                      <a:pt x="17" y="0"/>
                    </a:moveTo>
                    <a:lnTo>
                      <a:pt x="24" y="0"/>
                    </a:lnTo>
                    <a:lnTo>
                      <a:pt x="32" y="4"/>
                    </a:lnTo>
                    <a:lnTo>
                      <a:pt x="38" y="4"/>
                    </a:lnTo>
                    <a:lnTo>
                      <a:pt x="42" y="6"/>
                    </a:lnTo>
                    <a:lnTo>
                      <a:pt x="47" y="9"/>
                    </a:lnTo>
                    <a:lnTo>
                      <a:pt x="53" y="13"/>
                    </a:lnTo>
                    <a:lnTo>
                      <a:pt x="57" y="15"/>
                    </a:lnTo>
                    <a:lnTo>
                      <a:pt x="62" y="17"/>
                    </a:lnTo>
                    <a:lnTo>
                      <a:pt x="66" y="21"/>
                    </a:lnTo>
                    <a:lnTo>
                      <a:pt x="72" y="25"/>
                    </a:lnTo>
                    <a:lnTo>
                      <a:pt x="80" y="32"/>
                    </a:lnTo>
                    <a:lnTo>
                      <a:pt x="85" y="42"/>
                    </a:lnTo>
                    <a:lnTo>
                      <a:pt x="59" y="93"/>
                    </a:lnTo>
                    <a:lnTo>
                      <a:pt x="53" y="87"/>
                    </a:lnTo>
                    <a:lnTo>
                      <a:pt x="49" y="82"/>
                    </a:lnTo>
                    <a:lnTo>
                      <a:pt x="43" y="76"/>
                    </a:lnTo>
                    <a:lnTo>
                      <a:pt x="40" y="72"/>
                    </a:lnTo>
                    <a:lnTo>
                      <a:pt x="38" y="66"/>
                    </a:lnTo>
                    <a:lnTo>
                      <a:pt x="34" y="63"/>
                    </a:lnTo>
                    <a:lnTo>
                      <a:pt x="30" y="57"/>
                    </a:lnTo>
                    <a:lnTo>
                      <a:pt x="24" y="53"/>
                    </a:lnTo>
                    <a:lnTo>
                      <a:pt x="21" y="47"/>
                    </a:lnTo>
                    <a:lnTo>
                      <a:pt x="17" y="42"/>
                    </a:lnTo>
                    <a:lnTo>
                      <a:pt x="11" y="36"/>
                    </a:lnTo>
                    <a:lnTo>
                      <a:pt x="7" y="32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6" name="Freeform 28"/>
              <p:cNvSpPr>
                <a:spLocks noChangeAspect="1"/>
              </p:cNvSpPr>
              <p:nvPr/>
            </p:nvSpPr>
            <p:spPr bwMode="auto">
              <a:xfrm>
                <a:off x="4879" y="790"/>
                <a:ext cx="39" cy="38"/>
              </a:xfrm>
              <a:custGeom>
                <a:avLst/>
                <a:gdLst>
                  <a:gd name="T0" fmla="*/ 1 w 78"/>
                  <a:gd name="T1" fmla="*/ 0 h 76"/>
                  <a:gd name="T2" fmla="*/ 1 w 78"/>
                  <a:gd name="T3" fmla="*/ 0 h 76"/>
                  <a:gd name="T4" fmla="*/ 1 w 78"/>
                  <a:gd name="T5" fmla="*/ 1 h 76"/>
                  <a:gd name="T6" fmla="*/ 1 w 78"/>
                  <a:gd name="T7" fmla="*/ 1 h 76"/>
                  <a:gd name="T8" fmla="*/ 1 w 78"/>
                  <a:gd name="T9" fmla="*/ 1 h 76"/>
                  <a:gd name="T10" fmla="*/ 1 w 78"/>
                  <a:gd name="T11" fmla="*/ 1 h 76"/>
                  <a:gd name="T12" fmla="*/ 2 w 78"/>
                  <a:gd name="T13" fmla="*/ 1 h 76"/>
                  <a:gd name="T14" fmla="*/ 2 w 78"/>
                  <a:gd name="T15" fmla="*/ 1 h 76"/>
                  <a:gd name="T16" fmla="*/ 3 w 78"/>
                  <a:gd name="T17" fmla="*/ 1 h 76"/>
                  <a:gd name="T18" fmla="*/ 3 w 78"/>
                  <a:gd name="T19" fmla="*/ 2 h 76"/>
                  <a:gd name="T20" fmla="*/ 3 w 78"/>
                  <a:gd name="T21" fmla="*/ 2 h 76"/>
                  <a:gd name="T22" fmla="*/ 3 w 78"/>
                  <a:gd name="T23" fmla="*/ 2 h 76"/>
                  <a:gd name="T24" fmla="*/ 5 w 78"/>
                  <a:gd name="T25" fmla="*/ 2 h 76"/>
                  <a:gd name="T26" fmla="*/ 5 w 78"/>
                  <a:gd name="T27" fmla="*/ 3 h 76"/>
                  <a:gd name="T28" fmla="*/ 5 w 78"/>
                  <a:gd name="T29" fmla="*/ 3 h 76"/>
                  <a:gd name="T30" fmla="*/ 3 w 78"/>
                  <a:gd name="T31" fmla="*/ 5 h 76"/>
                  <a:gd name="T32" fmla="*/ 3 w 78"/>
                  <a:gd name="T33" fmla="*/ 5 h 76"/>
                  <a:gd name="T34" fmla="*/ 2 w 78"/>
                  <a:gd name="T35" fmla="*/ 5 h 76"/>
                  <a:gd name="T36" fmla="*/ 2 w 78"/>
                  <a:gd name="T37" fmla="*/ 5 h 76"/>
                  <a:gd name="T38" fmla="*/ 2 w 78"/>
                  <a:gd name="T39" fmla="*/ 5 h 76"/>
                  <a:gd name="T40" fmla="*/ 1 w 78"/>
                  <a:gd name="T41" fmla="*/ 5 h 76"/>
                  <a:gd name="T42" fmla="*/ 1 w 78"/>
                  <a:gd name="T43" fmla="*/ 5 h 76"/>
                  <a:gd name="T44" fmla="*/ 1 w 78"/>
                  <a:gd name="T45" fmla="*/ 3 h 76"/>
                  <a:gd name="T46" fmla="*/ 1 w 78"/>
                  <a:gd name="T47" fmla="*/ 3 h 76"/>
                  <a:gd name="T48" fmla="*/ 1 w 78"/>
                  <a:gd name="T49" fmla="*/ 3 h 76"/>
                  <a:gd name="T50" fmla="*/ 1 w 78"/>
                  <a:gd name="T51" fmla="*/ 2 h 76"/>
                  <a:gd name="T52" fmla="*/ 1 w 78"/>
                  <a:gd name="T53" fmla="*/ 2 h 76"/>
                  <a:gd name="T54" fmla="*/ 1 w 78"/>
                  <a:gd name="T55" fmla="*/ 1 h 76"/>
                  <a:gd name="T56" fmla="*/ 0 w 78"/>
                  <a:gd name="T57" fmla="*/ 1 h 76"/>
                  <a:gd name="T58" fmla="*/ 0 w 78"/>
                  <a:gd name="T59" fmla="*/ 1 h 76"/>
                  <a:gd name="T60" fmla="*/ 1 w 78"/>
                  <a:gd name="T61" fmla="*/ 1 h 76"/>
                  <a:gd name="T62" fmla="*/ 1 w 78"/>
                  <a:gd name="T63" fmla="*/ 0 h 76"/>
                  <a:gd name="T64" fmla="*/ 1 w 78"/>
                  <a:gd name="T65" fmla="*/ 0 h 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8"/>
                  <a:gd name="T100" fmla="*/ 0 h 76"/>
                  <a:gd name="T101" fmla="*/ 78 w 78"/>
                  <a:gd name="T102" fmla="*/ 76 h 7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8" h="76">
                    <a:moveTo>
                      <a:pt x="6" y="0"/>
                    </a:moveTo>
                    <a:lnTo>
                      <a:pt x="10" y="0"/>
                    </a:lnTo>
                    <a:lnTo>
                      <a:pt x="16" y="4"/>
                    </a:lnTo>
                    <a:lnTo>
                      <a:pt x="21" y="6"/>
                    </a:lnTo>
                    <a:lnTo>
                      <a:pt x="25" y="12"/>
                    </a:lnTo>
                    <a:lnTo>
                      <a:pt x="31" y="13"/>
                    </a:lnTo>
                    <a:lnTo>
                      <a:pt x="37" y="17"/>
                    </a:lnTo>
                    <a:lnTo>
                      <a:pt x="42" y="23"/>
                    </a:lnTo>
                    <a:lnTo>
                      <a:pt x="48" y="27"/>
                    </a:lnTo>
                    <a:lnTo>
                      <a:pt x="54" y="32"/>
                    </a:lnTo>
                    <a:lnTo>
                      <a:pt x="57" y="36"/>
                    </a:lnTo>
                    <a:lnTo>
                      <a:pt x="63" y="40"/>
                    </a:lnTo>
                    <a:lnTo>
                      <a:pt x="67" y="44"/>
                    </a:lnTo>
                    <a:lnTo>
                      <a:pt x="75" y="51"/>
                    </a:lnTo>
                    <a:lnTo>
                      <a:pt x="78" y="55"/>
                    </a:lnTo>
                    <a:lnTo>
                      <a:pt x="52" y="74"/>
                    </a:lnTo>
                    <a:lnTo>
                      <a:pt x="48" y="74"/>
                    </a:lnTo>
                    <a:lnTo>
                      <a:pt x="44" y="76"/>
                    </a:lnTo>
                    <a:lnTo>
                      <a:pt x="40" y="74"/>
                    </a:lnTo>
                    <a:lnTo>
                      <a:pt x="35" y="72"/>
                    </a:lnTo>
                    <a:lnTo>
                      <a:pt x="31" y="69"/>
                    </a:lnTo>
                    <a:lnTo>
                      <a:pt x="25" y="65"/>
                    </a:lnTo>
                    <a:lnTo>
                      <a:pt x="19" y="59"/>
                    </a:lnTo>
                    <a:lnTo>
                      <a:pt x="16" y="53"/>
                    </a:lnTo>
                    <a:lnTo>
                      <a:pt x="10" y="48"/>
                    </a:lnTo>
                    <a:lnTo>
                      <a:pt x="6" y="40"/>
                    </a:lnTo>
                    <a:lnTo>
                      <a:pt x="4" y="34"/>
                    </a:lnTo>
                    <a:lnTo>
                      <a:pt x="2" y="27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2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7" name="Freeform 29"/>
              <p:cNvSpPr>
                <a:spLocks noChangeAspect="1"/>
              </p:cNvSpPr>
              <p:nvPr/>
            </p:nvSpPr>
            <p:spPr bwMode="auto">
              <a:xfrm>
                <a:off x="4816" y="783"/>
                <a:ext cx="30" cy="55"/>
              </a:xfrm>
              <a:custGeom>
                <a:avLst/>
                <a:gdLst>
                  <a:gd name="T0" fmla="*/ 2 w 61"/>
                  <a:gd name="T1" fmla="*/ 0 h 108"/>
                  <a:gd name="T2" fmla="*/ 2 w 61"/>
                  <a:gd name="T3" fmla="*/ 0 h 108"/>
                  <a:gd name="T4" fmla="*/ 3 w 61"/>
                  <a:gd name="T5" fmla="*/ 1 h 108"/>
                  <a:gd name="T6" fmla="*/ 3 w 61"/>
                  <a:gd name="T7" fmla="*/ 1 h 108"/>
                  <a:gd name="T8" fmla="*/ 3 w 61"/>
                  <a:gd name="T9" fmla="*/ 1 h 108"/>
                  <a:gd name="T10" fmla="*/ 3 w 61"/>
                  <a:gd name="T11" fmla="*/ 2 h 108"/>
                  <a:gd name="T12" fmla="*/ 3 w 61"/>
                  <a:gd name="T13" fmla="*/ 2 h 108"/>
                  <a:gd name="T14" fmla="*/ 3 w 61"/>
                  <a:gd name="T15" fmla="*/ 3 h 108"/>
                  <a:gd name="T16" fmla="*/ 3 w 61"/>
                  <a:gd name="T17" fmla="*/ 3 h 108"/>
                  <a:gd name="T18" fmla="*/ 3 w 61"/>
                  <a:gd name="T19" fmla="*/ 4 h 108"/>
                  <a:gd name="T20" fmla="*/ 3 w 61"/>
                  <a:gd name="T21" fmla="*/ 5 h 108"/>
                  <a:gd name="T22" fmla="*/ 3 w 61"/>
                  <a:gd name="T23" fmla="*/ 5 h 108"/>
                  <a:gd name="T24" fmla="*/ 3 w 61"/>
                  <a:gd name="T25" fmla="*/ 6 h 108"/>
                  <a:gd name="T26" fmla="*/ 3 w 61"/>
                  <a:gd name="T27" fmla="*/ 6 h 108"/>
                  <a:gd name="T28" fmla="*/ 2 w 61"/>
                  <a:gd name="T29" fmla="*/ 7 h 108"/>
                  <a:gd name="T30" fmla="*/ 2 w 61"/>
                  <a:gd name="T31" fmla="*/ 7 h 108"/>
                  <a:gd name="T32" fmla="*/ 2 w 61"/>
                  <a:gd name="T33" fmla="*/ 7 h 108"/>
                  <a:gd name="T34" fmla="*/ 0 w 61"/>
                  <a:gd name="T35" fmla="*/ 6 h 108"/>
                  <a:gd name="T36" fmla="*/ 0 w 61"/>
                  <a:gd name="T37" fmla="*/ 5 h 108"/>
                  <a:gd name="T38" fmla="*/ 0 w 61"/>
                  <a:gd name="T39" fmla="*/ 5 h 108"/>
                  <a:gd name="T40" fmla="*/ 0 w 61"/>
                  <a:gd name="T41" fmla="*/ 5 h 108"/>
                  <a:gd name="T42" fmla="*/ 0 w 61"/>
                  <a:gd name="T43" fmla="*/ 4 h 108"/>
                  <a:gd name="T44" fmla="*/ 0 w 61"/>
                  <a:gd name="T45" fmla="*/ 4 h 108"/>
                  <a:gd name="T46" fmla="*/ 0 w 61"/>
                  <a:gd name="T47" fmla="*/ 4 h 108"/>
                  <a:gd name="T48" fmla="*/ 0 w 61"/>
                  <a:gd name="T49" fmla="*/ 3 h 108"/>
                  <a:gd name="T50" fmla="*/ 0 w 61"/>
                  <a:gd name="T51" fmla="*/ 3 h 108"/>
                  <a:gd name="T52" fmla="*/ 0 w 61"/>
                  <a:gd name="T53" fmla="*/ 2 h 108"/>
                  <a:gd name="T54" fmla="*/ 0 w 61"/>
                  <a:gd name="T55" fmla="*/ 2 h 108"/>
                  <a:gd name="T56" fmla="*/ 0 w 61"/>
                  <a:gd name="T57" fmla="*/ 2 h 108"/>
                  <a:gd name="T58" fmla="*/ 0 w 61"/>
                  <a:gd name="T59" fmla="*/ 2 h 108"/>
                  <a:gd name="T60" fmla="*/ 0 w 61"/>
                  <a:gd name="T61" fmla="*/ 1 h 108"/>
                  <a:gd name="T62" fmla="*/ 0 w 61"/>
                  <a:gd name="T63" fmla="*/ 1 h 108"/>
                  <a:gd name="T64" fmla="*/ 2 w 61"/>
                  <a:gd name="T65" fmla="*/ 0 h 108"/>
                  <a:gd name="T66" fmla="*/ 2 w 61"/>
                  <a:gd name="T67" fmla="*/ 0 h 10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61"/>
                  <a:gd name="T103" fmla="*/ 0 h 108"/>
                  <a:gd name="T104" fmla="*/ 61 w 61"/>
                  <a:gd name="T105" fmla="*/ 108 h 10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61" h="108">
                    <a:moveTo>
                      <a:pt x="42" y="0"/>
                    </a:moveTo>
                    <a:lnTo>
                      <a:pt x="46" y="0"/>
                    </a:lnTo>
                    <a:lnTo>
                      <a:pt x="51" y="4"/>
                    </a:lnTo>
                    <a:lnTo>
                      <a:pt x="53" y="7"/>
                    </a:lnTo>
                    <a:lnTo>
                      <a:pt x="57" y="15"/>
                    </a:lnTo>
                    <a:lnTo>
                      <a:pt x="59" y="21"/>
                    </a:lnTo>
                    <a:lnTo>
                      <a:pt x="59" y="28"/>
                    </a:lnTo>
                    <a:lnTo>
                      <a:pt x="59" y="38"/>
                    </a:lnTo>
                    <a:lnTo>
                      <a:pt x="61" y="47"/>
                    </a:lnTo>
                    <a:lnTo>
                      <a:pt x="59" y="57"/>
                    </a:lnTo>
                    <a:lnTo>
                      <a:pt x="57" y="66"/>
                    </a:lnTo>
                    <a:lnTo>
                      <a:pt x="55" y="76"/>
                    </a:lnTo>
                    <a:lnTo>
                      <a:pt x="51" y="85"/>
                    </a:lnTo>
                    <a:lnTo>
                      <a:pt x="48" y="91"/>
                    </a:lnTo>
                    <a:lnTo>
                      <a:pt x="44" y="99"/>
                    </a:lnTo>
                    <a:lnTo>
                      <a:pt x="40" y="102"/>
                    </a:lnTo>
                    <a:lnTo>
                      <a:pt x="36" y="108"/>
                    </a:lnTo>
                    <a:lnTo>
                      <a:pt x="0" y="85"/>
                    </a:lnTo>
                    <a:lnTo>
                      <a:pt x="0" y="78"/>
                    </a:lnTo>
                    <a:lnTo>
                      <a:pt x="0" y="70"/>
                    </a:lnTo>
                    <a:lnTo>
                      <a:pt x="0" y="64"/>
                    </a:lnTo>
                    <a:lnTo>
                      <a:pt x="2" y="59"/>
                    </a:lnTo>
                    <a:lnTo>
                      <a:pt x="2" y="55"/>
                    </a:lnTo>
                    <a:lnTo>
                      <a:pt x="4" y="49"/>
                    </a:lnTo>
                    <a:lnTo>
                      <a:pt x="4" y="44"/>
                    </a:lnTo>
                    <a:lnTo>
                      <a:pt x="6" y="38"/>
                    </a:lnTo>
                    <a:lnTo>
                      <a:pt x="6" y="32"/>
                    </a:lnTo>
                    <a:lnTo>
                      <a:pt x="8" y="26"/>
                    </a:lnTo>
                    <a:lnTo>
                      <a:pt x="8" y="21"/>
                    </a:lnTo>
                    <a:lnTo>
                      <a:pt x="10" y="17"/>
                    </a:lnTo>
                    <a:lnTo>
                      <a:pt x="10" y="11"/>
                    </a:lnTo>
                    <a:lnTo>
                      <a:pt x="10" y="6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8" name="Freeform 30"/>
              <p:cNvSpPr>
                <a:spLocks noChangeAspect="1"/>
              </p:cNvSpPr>
              <p:nvPr/>
            </p:nvSpPr>
            <p:spPr bwMode="auto">
              <a:xfrm>
                <a:off x="4765" y="969"/>
                <a:ext cx="47" cy="46"/>
              </a:xfrm>
              <a:custGeom>
                <a:avLst/>
                <a:gdLst>
                  <a:gd name="T0" fmla="*/ 3 w 95"/>
                  <a:gd name="T1" fmla="*/ 0 h 94"/>
                  <a:gd name="T2" fmla="*/ 5 w 95"/>
                  <a:gd name="T3" fmla="*/ 0 h 94"/>
                  <a:gd name="T4" fmla="*/ 5 w 95"/>
                  <a:gd name="T5" fmla="*/ 0 h 94"/>
                  <a:gd name="T6" fmla="*/ 5 w 95"/>
                  <a:gd name="T7" fmla="*/ 0 h 94"/>
                  <a:gd name="T8" fmla="*/ 5 w 95"/>
                  <a:gd name="T9" fmla="*/ 1 h 94"/>
                  <a:gd name="T10" fmla="*/ 5 w 95"/>
                  <a:gd name="T11" fmla="*/ 1 h 94"/>
                  <a:gd name="T12" fmla="*/ 5 w 95"/>
                  <a:gd name="T13" fmla="*/ 2 h 94"/>
                  <a:gd name="T14" fmla="*/ 5 w 95"/>
                  <a:gd name="T15" fmla="*/ 2 h 94"/>
                  <a:gd name="T16" fmla="*/ 4 w 95"/>
                  <a:gd name="T17" fmla="*/ 3 h 94"/>
                  <a:gd name="T18" fmla="*/ 4 w 95"/>
                  <a:gd name="T19" fmla="*/ 3 h 94"/>
                  <a:gd name="T20" fmla="*/ 4 w 95"/>
                  <a:gd name="T21" fmla="*/ 4 h 94"/>
                  <a:gd name="T22" fmla="*/ 3 w 95"/>
                  <a:gd name="T23" fmla="*/ 4 h 94"/>
                  <a:gd name="T24" fmla="*/ 3 w 95"/>
                  <a:gd name="T25" fmla="*/ 4 h 94"/>
                  <a:gd name="T26" fmla="*/ 3 w 95"/>
                  <a:gd name="T27" fmla="*/ 4 h 94"/>
                  <a:gd name="T28" fmla="*/ 2 w 95"/>
                  <a:gd name="T29" fmla="*/ 5 h 94"/>
                  <a:gd name="T30" fmla="*/ 2 w 95"/>
                  <a:gd name="T31" fmla="*/ 5 h 94"/>
                  <a:gd name="T32" fmla="*/ 1 w 95"/>
                  <a:gd name="T33" fmla="*/ 5 h 94"/>
                  <a:gd name="T34" fmla="*/ 1 w 95"/>
                  <a:gd name="T35" fmla="*/ 5 h 94"/>
                  <a:gd name="T36" fmla="*/ 0 w 95"/>
                  <a:gd name="T37" fmla="*/ 4 h 94"/>
                  <a:gd name="T38" fmla="*/ 0 w 95"/>
                  <a:gd name="T39" fmla="*/ 3 h 94"/>
                  <a:gd name="T40" fmla="*/ 0 w 95"/>
                  <a:gd name="T41" fmla="*/ 3 h 94"/>
                  <a:gd name="T42" fmla="*/ 0 w 95"/>
                  <a:gd name="T43" fmla="*/ 2 h 94"/>
                  <a:gd name="T44" fmla="*/ 0 w 95"/>
                  <a:gd name="T45" fmla="*/ 2 h 94"/>
                  <a:gd name="T46" fmla="*/ 0 w 95"/>
                  <a:gd name="T47" fmla="*/ 2 h 94"/>
                  <a:gd name="T48" fmla="*/ 0 w 95"/>
                  <a:gd name="T49" fmla="*/ 2 h 94"/>
                  <a:gd name="T50" fmla="*/ 1 w 95"/>
                  <a:gd name="T51" fmla="*/ 2 h 94"/>
                  <a:gd name="T52" fmla="*/ 1 w 95"/>
                  <a:gd name="T53" fmla="*/ 2 h 94"/>
                  <a:gd name="T54" fmla="*/ 1 w 95"/>
                  <a:gd name="T55" fmla="*/ 2 h 94"/>
                  <a:gd name="T56" fmla="*/ 1 w 95"/>
                  <a:gd name="T57" fmla="*/ 2 h 94"/>
                  <a:gd name="T58" fmla="*/ 2 w 95"/>
                  <a:gd name="T59" fmla="*/ 1 h 94"/>
                  <a:gd name="T60" fmla="*/ 2 w 95"/>
                  <a:gd name="T61" fmla="*/ 1 h 94"/>
                  <a:gd name="T62" fmla="*/ 2 w 95"/>
                  <a:gd name="T63" fmla="*/ 1 h 94"/>
                  <a:gd name="T64" fmla="*/ 3 w 95"/>
                  <a:gd name="T65" fmla="*/ 1 h 94"/>
                  <a:gd name="T66" fmla="*/ 3 w 95"/>
                  <a:gd name="T67" fmla="*/ 0 h 94"/>
                  <a:gd name="T68" fmla="*/ 3 w 95"/>
                  <a:gd name="T69" fmla="*/ 0 h 94"/>
                  <a:gd name="T70" fmla="*/ 3 w 95"/>
                  <a:gd name="T71" fmla="*/ 0 h 9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95"/>
                  <a:gd name="T109" fmla="*/ 0 h 94"/>
                  <a:gd name="T110" fmla="*/ 95 w 95"/>
                  <a:gd name="T111" fmla="*/ 94 h 9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95" h="94">
                    <a:moveTo>
                      <a:pt x="59" y="0"/>
                    </a:moveTo>
                    <a:lnTo>
                      <a:pt x="95" y="0"/>
                    </a:lnTo>
                    <a:lnTo>
                      <a:pt x="94" y="6"/>
                    </a:lnTo>
                    <a:lnTo>
                      <a:pt x="94" y="14"/>
                    </a:lnTo>
                    <a:lnTo>
                      <a:pt x="92" y="21"/>
                    </a:lnTo>
                    <a:lnTo>
                      <a:pt x="90" y="29"/>
                    </a:lnTo>
                    <a:lnTo>
                      <a:pt x="86" y="37"/>
                    </a:lnTo>
                    <a:lnTo>
                      <a:pt x="82" y="44"/>
                    </a:lnTo>
                    <a:lnTo>
                      <a:pt x="76" y="50"/>
                    </a:lnTo>
                    <a:lnTo>
                      <a:pt x="73" y="58"/>
                    </a:lnTo>
                    <a:lnTo>
                      <a:pt x="67" y="65"/>
                    </a:lnTo>
                    <a:lnTo>
                      <a:pt x="61" y="71"/>
                    </a:lnTo>
                    <a:lnTo>
                      <a:pt x="55" y="75"/>
                    </a:lnTo>
                    <a:lnTo>
                      <a:pt x="50" y="80"/>
                    </a:lnTo>
                    <a:lnTo>
                      <a:pt x="42" y="84"/>
                    </a:lnTo>
                    <a:lnTo>
                      <a:pt x="36" y="88"/>
                    </a:lnTo>
                    <a:lnTo>
                      <a:pt x="29" y="90"/>
                    </a:lnTo>
                    <a:lnTo>
                      <a:pt x="23" y="94"/>
                    </a:lnTo>
                    <a:lnTo>
                      <a:pt x="2" y="73"/>
                    </a:lnTo>
                    <a:lnTo>
                      <a:pt x="0" y="61"/>
                    </a:lnTo>
                    <a:lnTo>
                      <a:pt x="0" y="56"/>
                    </a:lnTo>
                    <a:lnTo>
                      <a:pt x="2" y="48"/>
                    </a:lnTo>
                    <a:lnTo>
                      <a:pt x="4" y="46"/>
                    </a:lnTo>
                    <a:lnTo>
                      <a:pt x="8" y="42"/>
                    </a:lnTo>
                    <a:lnTo>
                      <a:pt x="10" y="40"/>
                    </a:lnTo>
                    <a:lnTo>
                      <a:pt x="16" y="39"/>
                    </a:lnTo>
                    <a:lnTo>
                      <a:pt x="19" y="37"/>
                    </a:lnTo>
                    <a:lnTo>
                      <a:pt x="25" y="35"/>
                    </a:lnTo>
                    <a:lnTo>
                      <a:pt x="29" y="33"/>
                    </a:lnTo>
                    <a:lnTo>
                      <a:pt x="35" y="31"/>
                    </a:lnTo>
                    <a:lnTo>
                      <a:pt x="40" y="27"/>
                    </a:lnTo>
                    <a:lnTo>
                      <a:pt x="46" y="23"/>
                    </a:lnTo>
                    <a:lnTo>
                      <a:pt x="50" y="16"/>
                    </a:lnTo>
                    <a:lnTo>
                      <a:pt x="55" y="8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9" name="Freeform 31"/>
              <p:cNvSpPr>
                <a:spLocks noChangeAspect="1"/>
              </p:cNvSpPr>
              <p:nvPr/>
            </p:nvSpPr>
            <p:spPr bwMode="auto">
              <a:xfrm>
                <a:off x="4913" y="989"/>
                <a:ext cx="43" cy="45"/>
              </a:xfrm>
              <a:custGeom>
                <a:avLst/>
                <a:gdLst>
                  <a:gd name="T0" fmla="*/ 1 w 85"/>
                  <a:gd name="T1" fmla="*/ 0 h 92"/>
                  <a:gd name="T2" fmla="*/ 2 w 85"/>
                  <a:gd name="T3" fmla="*/ 0 h 92"/>
                  <a:gd name="T4" fmla="*/ 2 w 85"/>
                  <a:gd name="T5" fmla="*/ 0 h 92"/>
                  <a:gd name="T6" fmla="*/ 2 w 85"/>
                  <a:gd name="T7" fmla="*/ 0 h 92"/>
                  <a:gd name="T8" fmla="*/ 3 w 85"/>
                  <a:gd name="T9" fmla="*/ 0 h 92"/>
                  <a:gd name="T10" fmla="*/ 3 w 85"/>
                  <a:gd name="T11" fmla="*/ 0 h 92"/>
                  <a:gd name="T12" fmla="*/ 3 w 85"/>
                  <a:gd name="T13" fmla="*/ 0 h 92"/>
                  <a:gd name="T14" fmla="*/ 4 w 85"/>
                  <a:gd name="T15" fmla="*/ 0 h 92"/>
                  <a:gd name="T16" fmla="*/ 4 w 85"/>
                  <a:gd name="T17" fmla="*/ 0 h 92"/>
                  <a:gd name="T18" fmla="*/ 4 w 85"/>
                  <a:gd name="T19" fmla="*/ 1 h 92"/>
                  <a:gd name="T20" fmla="*/ 5 w 85"/>
                  <a:gd name="T21" fmla="*/ 1 h 92"/>
                  <a:gd name="T22" fmla="*/ 5 w 85"/>
                  <a:gd name="T23" fmla="*/ 2 h 92"/>
                  <a:gd name="T24" fmla="*/ 6 w 85"/>
                  <a:gd name="T25" fmla="*/ 2 h 92"/>
                  <a:gd name="T26" fmla="*/ 3 w 85"/>
                  <a:gd name="T27" fmla="*/ 5 h 92"/>
                  <a:gd name="T28" fmla="*/ 3 w 85"/>
                  <a:gd name="T29" fmla="*/ 5 h 92"/>
                  <a:gd name="T30" fmla="*/ 3 w 85"/>
                  <a:gd name="T31" fmla="*/ 5 h 92"/>
                  <a:gd name="T32" fmla="*/ 2 w 85"/>
                  <a:gd name="T33" fmla="*/ 5 h 92"/>
                  <a:gd name="T34" fmla="*/ 2 w 85"/>
                  <a:gd name="T35" fmla="*/ 5 h 92"/>
                  <a:gd name="T36" fmla="*/ 2 w 85"/>
                  <a:gd name="T37" fmla="*/ 4 h 92"/>
                  <a:gd name="T38" fmla="*/ 2 w 85"/>
                  <a:gd name="T39" fmla="*/ 4 h 92"/>
                  <a:gd name="T40" fmla="*/ 1 w 85"/>
                  <a:gd name="T41" fmla="*/ 3 h 92"/>
                  <a:gd name="T42" fmla="*/ 1 w 85"/>
                  <a:gd name="T43" fmla="*/ 3 h 92"/>
                  <a:gd name="T44" fmla="*/ 1 w 85"/>
                  <a:gd name="T45" fmla="*/ 2 h 92"/>
                  <a:gd name="T46" fmla="*/ 1 w 85"/>
                  <a:gd name="T47" fmla="*/ 2 h 92"/>
                  <a:gd name="T48" fmla="*/ 0 w 85"/>
                  <a:gd name="T49" fmla="*/ 1 h 92"/>
                  <a:gd name="T50" fmla="*/ 0 w 85"/>
                  <a:gd name="T51" fmla="*/ 1 h 92"/>
                  <a:gd name="T52" fmla="*/ 0 w 85"/>
                  <a:gd name="T53" fmla="*/ 0 h 92"/>
                  <a:gd name="T54" fmla="*/ 1 w 85"/>
                  <a:gd name="T55" fmla="*/ 0 h 92"/>
                  <a:gd name="T56" fmla="*/ 1 w 85"/>
                  <a:gd name="T57" fmla="*/ 0 h 92"/>
                  <a:gd name="T58" fmla="*/ 1 w 85"/>
                  <a:gd name="T59" fmla="*/ 0 h 92"/>
                  <a:gd name="T60" fmla="*/ 1 w 85"/>
                  <a:gd name="T61" fmla="*/ 0 h 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5"/>
                  <a:gd name="T94" fmla="*/ 0 h 92"/>
                  <a:gd name="T95" fmla="*/ 85 w 85"/>
                  <a:gd name="T96" fmla="*/ 92 h 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5" h="92">
                    <a:moveTo>
                      <a:pt x="15" y="2"/>
                    </a:moveTo>
                    <a:lnTo>
                      <a:pt x="19" y="0"/>
                    </a:lnTo>
                    <a:lnTo>
                      <a:pt x="25" y="0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40" y="4"/>
                    </a:lnTo>
                    <a:lnTo>
                      <a:pt x="44" y="6"/>
                    </a:lnTo>
                    <a:lnTo>
                      <a:pt x="49" y="10"/>
                    </a:lnTo>
                    <a:lnTo>
                      <a:pt x="55" y="14"/>
                    </a:lnTo>
                    <a:lnTo>
                      <a:pt x="63" y="19"/>
                    </a:lnTo>
                    <a:lnTo>
                      <a:pt x="72" y="27"/>
                    </a:lnTo>
                    <a:lnTo>
                      <a:pt x="80" y="35"/>
                    </a:lnTo>
                    <a:lnTo>
                      <a:pt x="85" y="44"/>
                    </a:lnTo>
                    <a:lnTo>
                      <a:pt x="44" y="92"/>
                    </a:lnTo>
                    <a:lnTo>
                      <a:pt x="40" y="92"/>
                    </a:lnTo>
                    <a:lnTo>
                      <a:pt x="36" y="92"/>
                    </a:lnTo>
                    <a:lnTo>
                      <a:pt x="32" y="88"/>
                    </a:lnTo>
                    <a:lnTo>
                      <a:pt x="27" y="84"/>
                    </a:lnTo>
                    <a:lnTo>
                      <a:pt x="23" y="76"/>
                    </a:lnTo>
                    <a:lnTo>
                      <a:pt x="17" y="71"/>
                    </a:lnTo>
                    <a:lnTo>
                      <a:pt x="11" y="61"/>
                    </a:lnTo>
                    <a:lnTo>
                      <a:pt x="7" y="54"/>
                    </a:lnTo>
                    <a:lnTo>
                      <a:pt x="4" y="44"/>
                    </a:lnTo>
                    <a:lnTo>
                      <a:pt x="2" y="35"/>
                    </a:lnTo>
                    <a:lnTo>
                      <a:pt x="0" y="27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4" y="6"/>
                    </a:lnTo>
                    <a:lnTo>
                      <a:pt x="7" y="2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0" name="Freeform 32"/>
              <p:cNvSpPr>
                <a:spLocks noChangeAspect="1"/>
              </p:cNvSpPr>
              <p:nvPr/>
            </p:nvSpPr>
            <p:spPr bwMode="auto">
              <a:xfrm>
                <a:off x="4810" y="1016"/>
                <a:ext cx="30" cy="42"/>
              </a:xfrm>
              <a:custGeom>
                <a:avLst/>
                <a:gdLst>
                  <a:gd name="T0" fmla="*/ 2 w 59"/>
                  <a:gd name="T1" fmla="*/ 0 h 83"/>
                  <a:gd name="T2" fmla="*/ 2 w 59"/>
                  <a:gd name="T3" fmla="*/ 0 h 83"/>
                  <a:gd name="T4" fmla="*/ 2 w 59"/>
                  <a:gd name="T5" fmla="*/ 0 h 83"/>
                  <a:gd name="T6" fmla="*/ 3 w 59"/>
                  <a:gd name="T7" fmla="*/ 0 h 83"/>
                  <a:gd name="T8" fmla="*/ 3 w 59"/>
                  <a:gd name="T9" fmla="*/ 0 h 83"/>
                  <a:gd name="T10" fmla="*/ 3 w 59"/>
                  <a:gd name="T11" fmla="*/ 0 h 83"/>
                  <a:gd name="T12" fmla="*/ 4 w 59"/>
                  <a:gd name="T13" fmla="*/ 0 h 83"/>
                  <a:gd name="T14" fmla="*/ 4 w 59"/>
                  <a:gd name="T15" fmla="*/ 0 h 83"/>
                  <a:gd name="T16" fmla="*/ 4 w 59"/>
                  <a:gd name="T17" fmla="*/ 1 h 83"/>
                  <a:gd name="T18" fmla="*/ 4 w 59"/>
                  <a:gd name="T19" fmla="*/ 1 h 83"/>
                  <a:gd name="T20" fmla="*/ 4 w 59"/>
                  <a:gd name="T21" fmla="*/ 1 h 83"/>
                  <a:gd name="T22" fmla="*/ 4 w 59"/>
                  <a:gd name="T23" fmla="*/ 1 h 83"/>
                  <a:gd name="T24" fmla="*/ 4 w 59"/>
                  <a:gd name="T25" fmla="*/ 2 h 83"/>
                  <a:gd name="T26" fmla="*/ 4 w 59"/>
                  <a:gd name="T27" fmla="*/ 2 h 83"/>
                  <a:gd name="T28" fmla="*/ 4 w 59"/>
                  <a:gd name="T29" fmla="*/ 2 h 83"/>
                  <a:gd name="T30" fmla="*/ 4 w 59"/>
                  <a:gd name="T31" fmla="*/ 3 h 83"/>
                  <a:gd name="T32" fmla="*/ 4 w 59"/>
                  <a:gd name="T33" fmla="*/ 3 h 83"/>
                  <a:gd name="T34" fmla="*/ 4 w 59"/>
                  <a:gd name="T35" fmla="*/ 4 h 83"/>
                  <a:gd name="T36" fmla="*/ 4 w 59"/>
                  <a:gd name="T37" fmla="*/ 4 h 83"/>
                  <a:gd name="T38" fmla="*/ 3 w 59"/>
                  <a:gd name="T39" fmla="*/ 4 h 83"/>
                  <a:gd name="T40" fmla="*/ 3 w 59"/>
                  <a:gd name="T41" fmla="*/ 5 h 83"/>
                  <a:gd name="T42" fmla="*/ 3 w 59"/>
                  <a:gd name="T43" fmla="*/ 5 h 83"/>
                  <a:gd name="T44" fmla="*/ 3 w 59"/>
                  <a:gd name="T45" fmla="*/ 5 h 83"/>
                  <a:gd name="T46" fmla="*/ 3 w 59"/>
                  <a:gd name="T47" fmla="*/ 6 h 83"/>
                  <a:gd name="T48" fmla="*/ 0 w 59"/>
                  <a:gd name="T49" fmla="*/ 4 h 83"/>
                  <a:gd name="T50" fmla="*/ 1 w 59"/>
                  <a:gd name="T51" fmla="*/ 4 h 83"/>
                  <a:gd name="T52" fmla="*/ 1 w 59"/>
                  <a:gd name="T53" fmla="*/ 3 h 83"/>
                  <a:gd name="T54" fmla="*/ 1 w 59"/>
                  <a:gd name="T55" fmla="*/ 3 h 83"/>
                  <a:gd name="T56" fmla="*/ 1 w 59"/>
                  <a:gd name="T57" fmla="*/ 2 h 83"/>
                  <a:gd name="T58" fmla="*/ 1 w 59"/>
                  <a:gd name="T59" fmla="*/ 2 h 83"/>
                  <a:gd name="T60" fmla="*/ 2 w 59"/>
                  <a:gd name="T61" fmla="*/ 1 h 83"/>
                  <a:gd name="T62" fmla="*/ 2 w 59"/>
                  <a:gd name="T63" fmla="*/ 1 h 83"/>
                  <a:gd name="T64" fmla="*/ 2 w 59"/>
                  <a:gd name="T65" fmla="*/ 0 h 83"/>
                  <a:gd name="T66" fmla="*/ 2 w 59"/>
                  <a:gd name="T67" fmla="*/ 0 h 8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9"/>
                  <a:gd name="T103" fmla="*/ 0 h 83"/>
                  <a:gd name="T104" fmla="*/ 59 w 59"/>
                  <a:gd name="T105" fmla="*/ 83 h 8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9" h="83">
                    <a:moveTo>
                      <a:pt x="24" y="0"/>
                    </a:moveTo>
                    <a:lnTo>
                      <a:pt x="26" y="0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7" y="0"/>
                    </a:lnTo>
                    <a:lnTo>
                      <a:pt x="53" y="0"/>
                    </a:lnTo>
                    <a:lnTo>
                      <a:pt x="59" y="0"/>
                    </a:lnTo>
                    <a:lnTo>
                      <a:pt x="59" y="1"/>
                    </a:lnTo>
                    <a:lnTo>
                      <a:pt x="59" y="5"/>
                    </a:lnTo>
                    <a:lnTo>
                      <a:pt x="59" y="9"/>
                    </a:lnTo>
                    <a:lnTo>
                      <a:pt x="59" y="15"/>
                    </a:lnTo>
                    <a:lnTo>
                      <a:pt x="57" y="19"/>
                    </a:lnTo>
                    <a:lnTo>
                      <a:pt x="57" y="24"/>
                    </a:lnTo>
                    <a:lnTo>
                      <a:pt x="55" y="30"/>
                    </a:lnTo>
                    <a:lnTo>
                      <a:pt x="55" y="38"/>
                    </a:lnTo>
                    <a:lnTo>
                      <a:pt x="53" y="43"/>
                    </a:lnTo>
                    <a:lnTo>
                      <a:pt x="51" y="49"/>
                    </a:lnTo>
                    <a:lnTo>
                      <a:pt x="49" y="55"/>
                    </a:lnTo>
                    <a:lnTo>
                      <a:pt x="47" y="62"/>
                    </a:lnTo>
                    <a:lnTo>
                      <a:pt x="45" y="68"/>
                    </a:lnTo>
                    <a:lnTo>
                      <a:pt x="43" y="74"/>
                    </a:lnTo>
                    <a:lnTo>
                      <a:pt x="40" y="77"/>
                    </a:lnTo>
                    <a:lnTo>
                      <a:pt x="38" y="83"/>
                    </a:lnTo>
                    <a:lnTo>
                      <a:pt x="0" y="58"/>
                    </a:lnTo>
                    <a:lnTo>
                      <a:pt x="2" y="51"/>
                    </a:lnTo>
                    <a:lnTo>
                      <a:pt x="3" y="43"/>
                    </a:lnTo>
                    <a:lnTo>
                      <a:pt x="7" y="36"/>
                    </a:lnTo>
                    <a:lnTo>
                      <a:pt x="11" y="26"/>
                    </a:lnTo>
                    <a:lnTo>
                      <a:pt x="15" y="19"/>
                    </a:lnTo>
                    <a:lnTo>
                      <a:pt x="19" y="9"/>
                    </a:lnTo>
                    <a:lnTo>
                      <a:pt x="21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1" name="Freeform 33"/>
              <p:cNvSpPr>
                <a:spLocks noChangeAspect="1"/>
              </p:cNvSpPr>
              <p:nvPr/>
            </p:nvSpPr>
            <p:spPr bwMode="auto">
              <a:xfrm>
                <a:off x="4872" y="1023"/>
                <a:ext cx="30" cy="48"/>
              </a:xfrm>
              <a:custGeom>
                <a:avLst/>
                <a:gdLst>
                  <a:gd name="T0" fmla="*/ 1 w 61"/>
                  <a:gd name="T1" fmla="*/ 0 h 97"/>
                  <a:gd name="T2" fmla="*/ 1 w 61"/>
                  <a:gd name="T3" fmla="*/ 0 h 97"/>
                  <a:gd name="T4" fmla="*/ 1 w 61"/>
                  <a:gd name="T5" fmla="*/ 0 h 97"/>
                  <a:gd name="T6" fmla="*/ 2 w 61"/>
                  <a:gd name="T7" fmla="*/ 0 h 97"/>
                  <a:gd name="T8" fmla="*/ 2 w 61"/>
                  <a:gd name="T9" fmla="*/ 0 h 97"/>
                  <a:gd name="T10" fmla="*/ 2 w 61"/>
                  <a:gd name="T11" fmla="*/ 0 h 97"/>
                  <a:gd name="T12" fmla="*/ 2 w 61"/>
                  <a:gd name="T13" fmla="*/ 0 h 97"/>
                  <a:gd name="T14" fmla="*/ 3 w 61"/>
                  <a:gd name="T15" fmla="*/ 1 h 97"/>
                  <a:gd name="T16" fmla="*/ 3 w 61"/>
                  <a:gd name="T17" fmla="*/ 1 h 97"/>
                  <a:gd name="T18" fmla="*/ 3 w 61"/>
                  <a:gd name="T19" fmla="*/ 2 h 97"/>
                  <a:gd name="T20" fmla="*/ 3 w 61"/>
                  <a:gd name="T21" fmla="*/ 2 h 97"/>
                  <a:gd name="T22" fmla="*/ 3 w 61"/>
                  <a:gd name="T23" fmla="*/ 2 h 97"/>
                  <a:gd name="T24" fmla="*/ 3 w 61"/>
                  <a:gd name="T25" fmla="*/ 3 h 97"/>
                  <a:gd name="T26" fmla="*/ 3 w 61"/>
                  <a:gd name="T27" fmla="*/ 3 h 97"/>
                  <a:gd name="T28" fmla="*/ 3 w 61"/>
                  <a:gd name="T29" fmla="*/ 3 h 97"/>
                  <a:gd name="T30" fmla="*/ 3 w 61"/>
                  <a:gd name="T31" fmla="*/ 4 h 97"/>
                  <a:gd name="T32" fmla="*/ 3 w 61"/>
                  <a:gd name="T33" fmla="*/ 4 h 97"/>
                  <a:gd name="T34" fmla="*/ 0 w 61"/>
                  <a:gd name="T35" fmla="*/ 6 h 97"/>
                  <a:gd name="T36" fmla="*/ 0 w 61"/>
                  <a:gd name="T37" fmla="*/ 5 h 97"/>
                  <a:gd name="T38" fmla="*/ 0 w 61"/>
                  <a:gd name="T39" fmla="*/ 5 h 97"/>
                  <a:gd name="T40" fmla="*/ 0 w 61"/>
                  <a:gd name="T41" fmla="*/ 5 h 97"/>
                  <a:gd name="T42" fmla="*/ 0 w 61"/>
                  <a:gd name="T43" fmla="*/ 4 h 97"/>
                  <a:gd name="T44" fmla="*/ 0 w 61"/>
                  <a:gd name="T45" fmla="*/ 4 h 97"/>
                  <a:gd name="T46" fmla="*/ 0 w 61"/>
                  <a:gd name="T47" fmla="*/ 3 h 97"/>
                  <a:gd name="T48" fmla="*/ 0 w 61"/>
                  <a:gd name="T49" fmla="*/ 3 h 97"/>
                  <a:gd name="T50" fmla="*/ 0 w 61"/>
                  <a:gd name="T51" fmla="*/ 2 h 97"/>
                  <a:gd name="T52" fmla="*/ 0 w 61"/>
                  <a:gd name="T53" fmla="*/ 2 h 97"/>
                  <a:gd name="T54" fmla="*/ 0 w 61"/>
                  <a:gd name="T55" fmla="*/ 1 h 97"/>
                  <a:gd name="T56" fmla="*/ 0 w 61"/>
                  <a:gd name="T57" fmla="*/ 1 h 97"/>
                  <a:gd name="T58" fmla="*/ 0 w 61"/>
                  <a:gd name="T59" fmla="*/ 0 h 97"/>
                  <a:gd name="T60" fmla="*/ 0 w 61"/>
                  <a:gd name="T61" fmla="*/ 0 h 97"/>
                  <a:gd name="T62" fmla="*/ 0 w 61"/>
                  <a:gd name="T63" fmla="*/ 0 h 97"/>
                  <a:gd name="T64" fmla="*/ 0 w 61"/>
                  <a:gd name="T65" fmla="*/ 0 h 97"/>
                  <a:gd name="T66" fmla="*/ 1 w 61"/>
                  <a:gd name="T67" fmla="*/ 0 h 97"/>
                  <a:gd name="T68" fmla="*/ 1 w 61"/>
                  <a:gd name="T69" fmla="*/ 0 h 9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1"/>
                  <a:gd name="T106" fmla="*/ 0 h 97"/>
                  <a:gd name="T107" fmla="*/ 61 w 61"/>
                  <a:gd name="T108" fmla="*/ 97 h 9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1" h="97">
                    <a:moveTo>
                      <a:pt x="17" y="2"/>
                    </a:moveTo>
                    <a:lnTo>
                      <a:pt x="21" y="0"/>
                    </a:lnTo>
                    <a:lnTo>
                      <a:pt x="27" y="2"/>
                    </a:lnTo>
                    <a:lnTo>
                      <a:pt x="32" y="4"/>
                    </a:lnTo>
                    <a:lnTo>
                      <a:pt x="38" y="7"/>
                    </a:lnTo>
                    <a:lnTo>
                      <a:pt x="40" y="9"/>
                    </a:lnTo>
                    <a:lnTo>
                      <a:pt x="46" y="15"/>
                    </a:lnTo>
                    <a:lnTo>
                      <a:pt x="48" y="21"/>
                    </a:lnTo>
                    <a:lnTo>
                      <a:pt x="51" y="26"/>
                    </a:lnTo>
                    <a:lnTo>
                      <a:pt x="53" y="32"/>
                    </a:lnTo>
                    <a:lnTo>
                      <a:pt x="57" y="38"/>
                    </a:lnTo>
                    <a:lnTo>
                      <a:pt x="59" y="44"/>
                    </a:lnTo>
                    <a:lnTo>
                      <a:pt x="59" y="51"/>
                    </a:lnTo>
                    <a:lnTo>
                      <a:pt x="59" y="57"/>
                    </a:lnTo>
                    <a:lnTo>
                      <a:pt x="61" y="63"/>
                    </a:lnTo>
                    <a:lnTo>
                      <a:pt x="61" y="68"/>
                    </a:lnTo>
                    <a:lnTo>
                      <a:pt x="61" y="74"/>
                    </a:lnTo>
                    <a:lnTo>
                      <a:pt x="10" y="97"/>
                    </a:lnTo>
                    <a:lnTo>
                      <a:pt x="8" y="91"/>
                    </a:lnTo>
                    <a:lnTo>
                      <a:pt x="6" y="87"/>
                    </a:lnTo>
                    <a:lnTo>
                      <a:pt x="4" y="80"/>
                    </a:lnTo>
                    <a:lnTo>
                      <a:pt x="2" y="74"/>
                    </a:lnTo>
                    <a:lnTo>
                      <a:pt x="0" y="64"/>
                    </a:lnTo>
                    <a:lnTo>
                      <a:pt x="0" y="57"/>
                    </a:lnTo>
                    <a:lnTo>
                      <a:pt x="0" y="49"/>
                    </a:lnTo>
                    <a:lnTo>
                      <a:pt x="0" y="42"/>
                    </a:lnTo>
                    <a:lnTo>
                      <a:pt x="0" y="32"/>
                    </a:lnTo>
                    <a:lnTo>
                      <a:pt x="0" y="25"/>
                    </a:lnTo>
                    <a:lnTo>
                      <a:pt x="0" y="17"/>
                    </a:lnTo>
                    <a:lnTo>
                      <a:pt x="4" y="11"/>
                    </a:lnTo>
                    <a:lnTo>
                      <a:pt x="6" y="6"/>
                    </a:lnTo>
                    <a:lnTo>
                      <a:pt x="10" y="4"/>
                    </a:lnTo>
                    <a:lnTo>
                      <a:pt x="12" y="0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2" name="Freeform 34"/>
              <p:cNvSpPr>
                <a:spLocks noChangeAspect="1"/>
              </p:cNvSpPr>
              <p:nvPr/>
            </p:nvSpPr>
            <p:spPr bwMode="auto">
              <a:xfrm>
                <a:off x="4766" y="1192"/>
                <a:ext cx="46" cy="22"/>
              </a:xfrm>
              <a:custGeom>
                <a:avLst/>
                <a:gdLst>
                  <a:gd name="T0" fmla="*/ 3 w 93"/>
                  <a:gd name="T1" fmla="*/ 0 h 44"/>
                  <a:gd name="T2" fmla="*/ 3 w 93"/>
                  <a:gd name="T3" fmla="*/ 0 h 44"/>
                  <a:gd name="T4" fmla="*/ 3 w 93"/>
                  <a:gd name="T5" fmla="*/ 0 h 44"/>
                  <a:gd name="T6" fmla="*/ 4 w 93"/>
                  <a:gd name="T7" fmla="*/ 0 h 44"/>
                  <a:gd name="T8" fmla="*/ 4 w 93"/>
                  <a:gd name="T9" fmla="*/ 0 h 44"/>
                  <a:gd name="T10" fmla="*/ 4 w 93"/>
                  <a:gd name="T11" fmla="*/ 0 h 44"/>
                  <a:gd name="T12" fmla="*/ 5 w 93"/>
                  <a:gd name="T13" fmla="*/ 0 h 44"/>
                  <a:gd name="T14" fmla="*/ 5 w 93"/>
                  <a:gd name="T15" fmla="*/ 0 h 44"/>
                  <a:gd name="T16" fmla="*/ 5 w 93"/>
                  <a:gd name="T17" fmla="*/ 1 h 44"/>
                  <a:gd name="T18" fmla="*/ 5 w 93"/>
                  <a:gd name="T19" fmla="*/ 1 h 44"/>
                  <a:gd name="T20" fmla="*/ 5 w 93"/>
                  <a:gd name="T21" fmla="*/ 1 h 44"/>
                  <a:gd name="T22" fmla="*/ 5 w 93"/>
                  <a:gd name="T23" fmla="*/ 1 h 44"/>
                  <a:gd name="T24" fmla="*/ 5 w 93"/>
                  <a:gd name="T25" fmla="*/ 3 h 44"/>
                  <a:gd name="T26" fmla="*/ 4 w 93"/>
                  <a:gd name="T27" fmla="*/ 3 h 44"/>
                  <a:gd name="T28" fmla="*/ 4 w 93"/>
                  <a:gd name="T29" fmla="*/ 3 h 44"/>
                  <a:gd name="T30" fmla="*/ 4 w 93"/>
                  <a:gd name="T31" fmla="*/ 3 h 44"/>
                  <a:gd name="T32" fmla="*/ 3 w 93"/>
                  <a:gd name="T33" fmla="*/ 3 h 44"/>
                  <a:gd name="T34" fmla="*/ 2 w 93"/>
                  <a:gd name="T35" fmla="*/ 3 h 44"/>
                  <a:gd name="T36" fmla="*/ 2 w 93"/>
                  <a:gd name="T37" fmla="*/ 3 h 44"/>
                  <a:gd name="T38" fmla="*/ 1 w 93"/>
                  <a:gd name="T39" fmla="*/ 3 h 44"/>
                  <a:gd name="T40" fmla="*/ 1 w 93"/>
                  <a:gd name="T41" fmla="*/ 3 h 44"/>
                  <a:gd name="T42" fmla="*/ 0 w 93"/>
                  <a:gd name="T43" fmla="*/ 3 h 44"/>
                  <a:gd name="T44" fmla="*/ 0 w 93"/>
                  <a:gd name="T45" fmla="*/ 3 h 44"/>
                  <a:gd name="T46" fmla="*/ 0 w 93"/>
                  <a:gd name="T47" fmla="*/ 3 h 44"/>
                  <a:gd name="T48" fmla="*/ 0 w 93"/>
                  <a:gd name="T49" fmla="*/ 1 h 44"/>
                  <a:gd name="T50" fmla="*/ 0 w 93"/>
                  <a:gd name="T51" fmla="*/ 1 h 44"/>
                  <a:gd name="T52" fmla="*/ 0 w 93"/>
                  <a:gd name="T53" fmla="*/ 1 h 44"/>
                  <a:gd name="T54" fmla="*/ 0 w 93"/>
                  <a:gd name="T55" fmla="*/ 1 h 44"/>
                  <a:gd name="T56" fmla="*/ 0 w 93"/>
                  <a:gd name="T57" fmla="*/ 1 h 44"/>
                  <a:gd name="T58" fmla="*/ 0 w 93"/>
                  <a:gd name="T59" fmla="*/ 1 h 44"/>
                  <a:gd name="T60" fmla="*/ 1 w 93"/>
                  <a:gd name="T61" fmla="*/ 1 h 44"/>
                  <a:gd name="T62" fmla="*/ 1 w 93"/>
                  <a:gd name="T63" fmla="*/ 1 h 44"/>
                  <a:gd name="T64" fmla="*/ 2 w 93"/>
                  <a:gd name="T65" fmla="*/ 0 h 44"/>
                  <a:gd name="T66" fmla="*/ 2 w 93"/>
                  <a:gd name="T67" fmla="*/ 0 h 44"/>
                  <a:gd name="T68" fmla="*/ 3 w 93"/>
                  <a:gd name="T69" fmla="*/ 0 h 44"/>
                  <a:gd name="T70" fmla="*/ 3 w 93"/>
                  <a:gd name="T71" fmla="*/ 0 h 44"/>
                  <a:gd name="T72" fmla="*/ 3 w 93"/>
                  <a:gd name="T73" fmla="*/ 0 h 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93"/>
                  <a:gd name="T112" fmla="*/ 0 h 44"/>
                  <a:gd name="T113" fmla="*/ 93 w 93"/>
                  <a:gd name="T114" fmla="*/ 44 h 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93" h="44">
                    <a:moveTo>
                      <a:pt x="53" y="0"/>
                    </a:moveTo>
                    <a:lnTo>
                      <a:pt x="57" y="0"/>
                    </a:lnTo>
                    <a:lnTo>
                      <a:pt x="61" y="0"/>
                    </a:lnTo>
                    <a:lnTo>
                      <a:pt x="67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3" y="10"/>
                    </a:lnTo>
                    <a:lnTo>
                      <a:pt x="93" y="17"/>
                    </a:lnTo>
                    <a:lnTo>
                      <a:pt x="92" y="25"/>
                    </a:lnTo>
                    <a:lnTo>
                      <a:pt x="88" y="31"/>
                    </a:lnTo>
                    <a:lnTo>
                      <a:pt x="84" y="34"/>
                    </a:lnTo>
                    <a:lnTo>
                      <a:pt x="78" y="38"/>
                    </a:lnTo>
                    <a:lnTo>
                      <a:pt x="71" y="40"/>
                    </a:lnTo>
                    <a:lnTo>
                      <a:pt x="65" y="42"/>
                    </a:lnTo>
                    <a:lnTo>
                      <a:pt x="55" y="42"/>
                    </a:lnTo>
                    <a:lnTo>
                      <a:pt x="46" y="44"/>
                    </a:lnTo>
                    <a:lnTo>
                      <a:pt x="36" y="42"/>
                    </a:lnTo>
                    <a:lnTo>
                      <a:pt x="29" y="42"/>
                    </a:lnTo>
                    <a:lnTo>
                      <a:pt x="21" y="40"/>
                    </a:lnTo>
                    <a:lnTo>
                      <a:pt x="14" y="40"/>
                    </a:lnTo>
                    <a:lnTo>
                      <a:pt x="6" y="38"/>
                    </a:lnTo>
                    <a:lnTo>
                      <a:pt x="0" y="38"/>
                    </a:lnTo>
                    <a:lnTo>
                      <a:pt x="0" y="31"/>
                    </a:lnTo>
                    <a:lnTo>
                      <a:pt x="0" y="23"/>
                    </a:lnTo>
                    <a:lnTo>
                      <a:pt x="0" y="13"/>
                    </a:lnTo>
                    <a:lnTo>
                      <a:pt x="0" y="6"/>
                    </a:lnTo>
                    <a:lnTo>
                      <a:pt x="4" y="6"/>
                    </a:lnTo>
                    <a:lnTo>
                      <a:pt x="12" y="4"/>
                    </a:lnTo>
                    <a:lnTo>
                      <a:pt x="17" y="4"/>
                    </a:lnTo>
                    <a:lnTo>
                      <a:pt x="27" y="2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3" name="Freeform 35"/>
              <p:cNvSpPr>
                <a:spLocks noChangeAspect="1"/>
              </p:cNvSpPr>
              <p:nvPr/>
            </p:nvSpPr>
            <p:spPr bwMode="auto">
              <a:xfrm>
                <a:off x="4936" y="1198"/>
                <a:ext cx="39" cy="26"/>
              </a:xfrm>
              <a:custGeom>
                <a:avLst/>
                <a:gdLst>
                  <a:gd name="T0" fmla="*/ 1 w 77"/>
                  <a:gd name="T1" fmla="*/ 0 h 53"/>
                  <a:gd name="T2" fmla="*/ 1 w 77"/>
                  <a:gd name="T3" fmla="*/ 0 h 53"/>
                  <a:gd name="T4" fmla="*/ 2 w 77"/>
                  <a:gd name="T5" fmla="*/ 0 h 53"/>
                  <a:gd name="T6" fmla="*/ 2 w 77"/>
                  <a:gd name="T7" fmla="*/ 0 h 53"/>
                  <a:gd name="T8" fmla="*/ 3 w 77"/>
                  <a:gd name="T9" fmla="*/ 0 h 53"/>
                  <a:gd name="T10" fmla="*/ 3 w 77"/>
                  <a:gd name="T11" fmla="*/ 0 h 53"/>
                  <a:gd name="T12" fmla="*/ 4 w 77"/>
                  <a:gd name="T13" fmla="*/ 0 h 53"/>
                  <a:gd name="T14" fmla="*/ 4 w 77"/>
                  <a:gd name="T15" fmla="*/ 0 h 53"/>
                  <a:gd name="T16" fmla="*/ 5 w 77"/>
                  <a:gd name="T17" fmla="*/ 0 h 53"/>
                  <a:gd name="T18" fmla="*/ 5 w 77"/>
                  <a:gd name="T19" fmla="*/ 1 h 53"/>
                  <a:gd name="T20" fmla="*/ 5 w 77"/>
                  <a:gd name="T21" fmla="*/ 1 h 53"/>
                  <a:gd name="T22" fmla="*/ 5 w 77"/>
                  <a:gd name="T23" fmla="*/ 2 h 53"/>
                  <a:gd name="T24" fmla="*/ 5 w 77"/>
                  <a:gd name="T25" fmla="*/ 2 h 53"/>
                  <a:gd name="T26" fmla="*/ 5 w 77"/>
                  <a:gd name="T27" fmla="*/ 2 h 53"/>
                  <a:gd name="T28" fmla="*/ 5 w 77"/>
                  <a:gd name="T29" fmla="*/ 3 h 53"/>
                  <a:gd name="T30" fmla="*/ 5 w 77"/>
                  <a:gd name="T31" fmla="*/ 3 h 53"/>
                  <a:gd name="T32" fmla="*/ 4 w 77"/>
                  <a:gd name="T33" fmla="*/ 3 h 53"/>
                  <a:gd name="T34" fmla="*/ 4 w 77"/>
                  <a:gd name="T35" fmla="*/ 3 h 53"/>
                  <a:gd name="T36" fmla="*/ 4 w 77"/>
                  <a:gd name="T37" fmla="*/ 3 h 53"/>
                  <a:gd name="T38" fmla="*/ 3 w 77"/>
                  <a:gd name="T39" fmla="*/ 3 h 53"/>
                  <a:gd name="T40" fmla="*/ 3 w 77"/>
                  <a:gd name="T41" fmla="*/ 2 h 53"/>
                  <a:gd name="T42" fmla="*/ 3 w 77"/>
                  <a:gd name="T43" fmla="*/ 2 h 53"/>
                  <a:gd name="T44" fmla="*/ 2 w 77"/>
                  <a:gd name="T45" fmla="*/ 2 h 53"/>
                  <a:gd name="T46" fmla="*/ 2 w 77"/>
                  <a:gd name="T47" fmla="*/ 2 h 53"/>
                  <a:gd name="T48" fmla="*/ 1 w 77"/>
                  <a:gd name="T49" fmla="*/ 2 h 53"/>
                  <a:gd name="T50" fmla="*/ 1 w 77"/>
                  <a:gd name="T51" fmla="*/ 1 h 53"/>
                  <a:gd name="T52" fmla="*/ 1 w 77"/>
                  <a:gd name="T53" fmla="*/ 1 h 53"/>
                  <a:gd name="T54" fmla="*/ 0 w 77"/>
                  <a:gd name="T55" fmla="*/ 0 h 53"/>
                  <a:gd name="T56" fmla="*/ 0 w 77"/>
                  <a:gd name="T57" fmla="*/ 0 h 53"/>
                  <a:gd name="T58" fmla="*/ 1 w 77"/>
                  <a:gd name="T59" fmla="*/ 0 h 53"/>
                  <a:gd name="T60" fmla="*/ 1 w 77"/>
                  <a:gd name="T61" fmla="*/ 0 h 53"/>
                  <a:gd name="T62" fmla="*/ 1 w 77"/>
                  <a:gd name="T63" fmla="*/ 0 h 5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7"/>
                  <a:gd name="T97" fmla="*/ 0 h 53"/>
                  <a:gd name="T98" fmla="*/ 77 w 77"/>
                  <a:gd name="T99" fmla="*/ 53 h 5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7" h="53">
                    <a:moveTo>
                      <a:pt x="5" y="0"/>
                    </a:moveTo>
                    <a:lnTo>
                      <a:pt x="13" y="0"/>
                    </a:lnTo>
                    <a:lnTo>
                      <a:pt x="20" y="0"/>
                    </a:lnTo>
                    <a:lnTo>
                      <a:pt x="30" y="0"/>
                    </a:lnTo>
                    <a:lnTo>
                      <a:pt x="39" y="1"/>
                    </a:lnTo>
                    <a:lnTo>
                      <a:pt x="47" y="3"/>
                    </a:lnTo>
                    <a:lnTo>
                      <a:pt x="57" y="5"/>
                    </a:lnTo>
                    <a:lnTo>
                      <a:pt x="62" y="9"/>
                    </a:lnTo>
                    <a:lnTo>
                      <a:pt x="70" y="15"/>
                    </a:lnTo>
                    <a:lnTo>
                      <a:pt x="76" y="20"/>
                    </a:lnTo>
                    <a:lnTo>
                      <a:pt x="77" y="28"/>
                    </a:lnTo>
                    <a:lnTo>
                      <a:pt x="77" y="32"/>
                    </a:lnTo>
                    <a:lnTo>
                      <a:pt x="77" y="38"/>
                    </a:lnTo>
                    <a:lnTo>
                      <a:pt x="77" y="43"/>
                    </a:lnTo>
                    <a:lnTo>
                      <a:pt x="76" y="51"/>
                    </a:lnTo>
                    <a:lnTo>
                      <a:pt x="70" y="51"/>
                    </a:lnTo>
                    <a:lnTo>
                      <a:pt x="64" y="53"/>
                    </a:lnTo>
                    <a:lnTo>
                      <a:pt x="57" y="51"/>
                    </a:lnTo>
                    <a:lnTo>
                      <a:pt x="49" y="51"/>
                    </a:lnTo>
                    <a:lnTo>
                      <a:pt x="43" y="49"/>
                    </a:lnTo>
                    <a:lnTo>
                      <a:pt x="39" y="47"/>
                    </a:lnTo>
                    <a:lnTo>
                      <a:pt x="34" y="45"/>
                    </a:lnTo>
                    <a:lnTo>
                      <a:pt x="30" y="43"/>
                    </a:lnTo>
                    <a:lnTo>
                      <a:pt x="20" y="39"/>
                    </a:lnTo>
                    <a:lnTo>
                      <a:pt x="13" y="36"/>
                    </a:lnTo>
                    <a:lnTo>
                      <a:pt x="5" y="28"/>
                    </a:lnTo>
                    <a:lnTo>
                      <a:pt x="1" y="20"/>
                    </a:lnTo>
                    <a:lnTo>
                      <a:pt x="0" y="15"/>
                    </a:lnTo>
                    <a:lnTo>
                      <a:pt x="0" y="9"/>
                    </a:lnTo>
                    <a:lnTo>
                      <a:pt x="1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4" name="Freeform 36"/>
              <p:cNvSpPr>
                <a:spLocks noChangeAspect="1"/>
              </p:cNvSpPr>
              <p:nvPr/>
            </p:nvSpPr>
            <p:spPr bwMode="auto">
              <a:xfrm>
                <a:off x="4791" y="1229"/>
                <a:ext cx="41" cy="51"/>
              </a:xfrm>
              <a:custGeom>
                <a:avLst/>
                <a:gdLst>
                  <a:gd name="T0" fmla="*/ 3 w 81"/>
                  <a:gd name="T1" fmla="*/ 0 h 103"/>
                  <a:gd name="T2" fmla="*/ 4 w 81"/>
                  <a:gd name="T3" fmla="*/ 0 h 103"/>
                  <a:gd name="T4" fmla="*/ 4 w 81"/>
                  <a:gd name="T5" fmla="*/ 0 h 103"/>
                  <a:gd name="T6" fmla="*/ 4 w 81"/>
                  <a:gd name="T7" fmla="*/ 0 h 103"/>
                  <a:gd name="T8" fmla="*/ 4 w 81"/>
                  <a:gd name="T9" fmla="*/ 0 h 103"/>
                  <a:gd name="T10" fmla="*/ 5 w 81"/>
                  <a:gd name="T11" fmla="*/ 0 h 103"/>
                  <a:gd name="T12" fmla="*/ 5 w 81"/>
                  <a:gd name="T13" fmla="*/ 0 h 103"/>
                  <a:gd name="T14" fmla="*/ 6 w 81"/>
                  <a:gd name="T15" fmla="*/ 0 h 103"/>
                  <a:gd name="T16" fmla="*/ 6 w 81"/>
                  <a:gd name="T17" fmla="*/ 0 h 103"/>
                  <a:gd name="T18" fmla="*/ 6 w 81"/>
                  <a:gd name="T19" fmla="*/ 1 h 103"/>
                  <a:gd name="T20" fmla="*/ 5 w 81"/>
                  <a:gd name="T21" fmla="*/ 1 h 103"/>
                  <a:gd name="T22" fmla="*/ 5 w 81"/>
                  <a:gd name="T23" fmla="*/ 2 h 103"/>
                  <a:gd name="T24" fmla="*/ 5 w 81"/>
                  <a:gd name="T25" fmla="*/ 2 h 103"/>
                  <a:gd name="T26" fmla="*/ 5 w 81"/>
                  <a:gd name="T27" fmla="*/ 3 h 103"/>
                  <a:gd name="T28" fmla="*/ 5 w 81"/>
                  <a:gd name="T29" fmla="*/ 3 h 103"/>
                  <a:gd name="T30" fmla="*/ 4 w 81"/>
                  <a:gd name="T31" fmla="*/ 4 h 103"/>
                  <a:gd name="T32" fmla="*/ 4 w 81"/>
                  <a:gd name="T33" fmla="*/ 5 h 103"/>
                  <a:gd name="T34" fmla="*/ 4 w 81"/>
                  <a:gd name="T35" fmla="*/ 5 h 103"/>
                  <a:gd name="T36" fmla="*/ 3 w 81"/>
                  <a:gd name="T37" fmla="*/ 5 h 103"/>
                  <a:gd name="T38" fmla="*/ 3 w 81"/>
                  <a:gd name="T39" fmla="*/ 6 h 103"/>
                  <a:gd name="T40" fmla="*/ 2 w 81"/>
                  <a:gd name="T41" fmla="*/ 6 h 103"/>
                  <a:gd name="T42" fmla="*/ 2 w 81"/>
                  <a:gd name="T43" fmla="*/ 6 h 103"/>
                  <a:gd name="T44" fmla="*/ 2 w 81"/>
                  <a:gd name="T45" fmla="*/ 6 h 103"/>
                  <a:gd name="T46" fmla="*/ 1 w 81"/>
                  <a:gd name="T47" fmla="*/ 6 h 103"/>
                  <a:gd name="T48" fmla="*/ 1 w 81"/>
                  <a:gd name="T49" fmla="*/ 5 h 103"/>
                  <a:gd name="T50" fmla="*/ 1 w 81"/>
                  <a:gd name="T51" fmla="*/ 5 h 103"/>
                  <a:gd name="T52" fmla="*/ 0 w 81"/>
                  <a:gd name="T53" fmla="*/ 5 h 103"/>
                  <a:gd name="T54" fmla="*/ 1 w 81"/>
                  <a:gd name="T55" fmla="*/ 4 h 103"/>
                  <a:gd name="T56" fmla="*/ 1 w 81"/>
                  <a:gd name="T57" fmla="*/ 4 h 103"/>
                  <a:gd name="T58" fmla="*/ 1 w 81"/>
                  <a:gd name="T59" fmla="*/ 3 h 103"/>
                  <a:gd name="T60" fmla="*/ 1 w 81"/>
                  <a:gd name="T61" fmla="*/ 3 h 103"/>
                  <a:gd name="T62" fmla="*/ 1 w 81"/>
                  <a:gd name="T63" fmla="*/ 3 h 103"/>
                  <a:gd name="T64" fmla="*/ 1 w 81"/>
                  <a:gd name="T65" fmla="*/ 2 h 103"/>
                  <a:gd name="T66" fmla="*/ 2 w 81"/>
                  <a:gd name="T67" fmla="*/ 2 h 103"/>
                  <a:gd name="T68" fmla="*/ 2 w 81"/>
                  <a:gd name="T69" fmla="*/ 1 h 103"/>
                  <a:gd name="T70" fmla="*/ 2 w 81"/>
                  <a:gd name="T71" fmla="*/ 1 h 103"/>
                  <a:gd name="T72" fmla="*/ 3 w 81"/>
                  <a:gd name="T73" fmla="*/ 1 h 103"/>
                  <a:gd name="T74" fmla="*/ 3 w 81"/>
                  <a:gd name="T75" fmla="*/ 0 h 103"/>
                  <a:gd name="T76" fmla="*/ 3 w 81"/>
                  <a:gd name="T77" fmla="*/ 0 h 103"/>
                  <a:gd name="T78" fmla="*/ 3 w 81"/>
                  <a:gd name="T79" fmla="*/ 0 h 103"/>
                  <a:gd name="T80" fmla="*/ 3 w 81"/>
                  <a:gd name="T81" fmla="*/ 0 h 1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1"/>
                  <a:gd name="T124" fmla="*/ 0 h 103"/>
                  <a:gd name="T125" fmla="*/ 81 w 81"/>
                  <a:gd name="T126" fmla="*/ 103 h 1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1" h="103">
                    <a:moveTo>
                      <a:pt x="47" y="0"/>
                    </a:moveTo>
                    <a:lnTo>
                      <a:pt x="51" y="0"/>
                    </a:lnTo>
                    <a:lnTo>
                      <a:pt x="53" y="0"/>
                    </a:lnTo>
                    <a:lnTo>
                      <a:pt x="60" y="0"/>
                    </a:lnTo>
                    <a:lnTo>
                      <a:pt x="64" y="0"/>
                    </a:lnTo>
                    <a:lnTo>
                      <a:pt x="72" y="0"/>
                    </a:lnTo>
                    <a:lnTo>
                      <a:pt x="76" y="0"/>
                    </a:lnTo>
                    <a:lnTo>
                      <a:pt x="81" y="0"/>
                    </a:lnTo>
                    <a:lnTo>
                      <a:pt x="81" y="8"/>
                    </a:lnTo>
                    <a:lnTo>
                      <a:pt x="81" y="16"/>
                    </a:lnTo>
                    <a:lnTo>
                      <a:pt x="79" y="23"/>
                    </a:lnTo>
                    <a:lnTo>
                      <a:pt x="78" y="35"/>
                    </a:lnTo>
                    <a:lnTo>
                      <a:pt x="74" y="44"/>
                    </a:lnTo>
                    <a:lnTo>
                      <a:pt x="72" y="54"/>
                    </a:lnTo>
                    <a:lnTo>
                      <a:pt x="66" y="63"/>
                    </a:lnTo>
                    <a:lnTo>
                      <a:pt x="62" y="74"/>
                    </a:lnTo>
                    <a:lnTo>
                      <a:pt x="59" y="82"/>
                    </a:lnTo>
                    <a:lnTo>
                      <a:pt x="53" y="90"/>
                    </a:lnTo>
                    <a:lnTo>
                      <a:pt x="47" y="95"/>
                    </a:lnTo>
                    <a:lnTo>
                      <a:pt x="41" y="101"/>
                    </a:lnTo>
                    <a:lnTo>
                      <a:pt x="32" y="103"/>
                    </a:lnTo>
                    <a:lnTo>
                      <a:pt x="26" y="103"/>
                    </a:lnTo>
                    <a:lnTo>
                      <a:pt x="19" y="103"/>
                    </a:lnTo>
                    <a:lnTo>
                      <a:pt x="11" y="99"/>
                    </a:lnTo>
                    <a:lnTo>
                      <a:pt x="5" y="93"/>
                    </a:lnTo>
                    <a:lnTo>
                      <a:pt x="1" y="86"/>
                    </a:lnTo>
                    <a:lnTo>
                      <a:pt x="0" y="80"/>
                    </a:lnTo>
                    <a:lnTo>
                      <a:pt x="1" y="74"/>
                    </a:lnTo>
                    <a:lnTo>
                      <a:pt x="1" y="67"/>
                    </a:lnTo>
                    <a:lnTo>
                      <a:pt x="3" y="61"/>
                    </a:lnTo>
                    <a:lnTo>
                      <a:pt x="7" y="54"/>
                    </a:lnTo>
                    <a:lnTo>
                      <a:pt x="13" y="48"/>
                    </a:lnTo>
                    <a:lnTo>
                      <a:pt x="15" y="42"/>
                    </a:lnTo>
                    <a:lnTo>
                      <a:pt x="20" y="35"/>
                    </a:lnTo>
                    <a:lnTo>
                      <a:pt x="26" y="29"/>
                    </a:lnTo>
                    <a:lnTo>
                      <a:pt x="32" y="21"/>
                    </a:lnTo>
                    <a:lnTo>
                      <a:pt x="36" y="16"/>
                    </a:lnTo>
                    <a:lnTo>
                      <a:pt x="40" y="10"/>
                    </a:lnTo>
                    <a:lnTo>
                      <a:pt x="43" y="4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5" name="Freeform 37"/>
              <p:cNvSpPr>
                <a:spLocks noChangeAspect="1"/>
              </p:cNvSpPr>
              <p:nvPr/>
            </p:nvSpPr>
            <p:spPr bwMode="auto">
              <a:xfrm>
                <a:off x="4921" y="1242"/>
                <a:ext cx="39" cy="34"/>
              </a:xfrm>
              <a:custGeom>
                <a:avLst/>
                <a:gdLst>
                  <a:gd name="T0" fmla="*/ 1 w 78"/>
                  <a:gd name="T1" fmla="*/ 0 h 66"/>
                  <a:gd name="T2" fmla="*/ 1 w 78"/>
                  <a:gd name="T3" fmla="*/ 0 h 66"/>
                  <a:gd name="T4" fmla="*/ 1 w 78"/>
                  <a:gd name="T5" fmla="*/ 0 h 66"/>
                  <a:gd name="T6" fmla="*/ 1 w 78"/>
                  <a:gd name="T7" fmla="*/ 0 h 66"/>
                  <a:gd name="T8" fmla="*/ 1 w 78"/>
                  <a:gd name="T9" fmla="*/ 1 h 66"/>
                  <a:gd name="T10" fmla="*/ 1 w 78"/>
                  <a:gd name="T11" fmla="*/ 1 h 66"/>
                  <a:gd name="T12" fmla="*/ 2 w 78"/>
                  <a:gd name="T13" fmla="*/ 1 h 66"/>
                  <a:gd name="T14" fmla="*/ 2 w 78"/>
                  <a:gd name="T15" fmla="*/ 1 h 66"/>
                  <a:gd name="T16" fmla="*/ 3 w 78"/>
                  <a:gd name="T17" fmla="*/ 1 h 66"/>
                  <a:gd name="T18" fmla="*/ 3 w 78"/>
                  <a:gd name="T19" fmla="*/ 1 h 66"/>
                  <a:gd name="T20" fmla="*/ 3 w 78"/>
                  <a:gd name="T21" fmla="*/ 1 h 66"/>
                  <a:gd name="T22" fmla="*/ 3 w 78"/>
                  <a:gd name="T23" fmla="*/ 1 h 66"/>
                  <a:gd name="T24" fmla="*/ 5 w 78"/>
                  <a:gd name="T25" fmla="*/ 1 h 66"/>
                  <a:gd name="T26" fmla="*/ 5 w 78"/>
                  <a:gd name="T27" fmla="*/ 2 h 66"/>
                  <a:gd name="T28" fmla="*/ 5 w 78"/>
                  <a:gd name="T29" fmla="*/ 2 h 66"/>
                  <a:gd name="T30" fmla="*/ 5 w 78"/>
                  <a:gd name="T31" fmla="*/ 2 h 66"/>
                  <a:gd name="T32" fmla="*/ 5 w 78"/>
                  <a:gd name="T33" fmla="*/ 3 h 66"/>
                  <a:gd name="T34" fmla="*/ 3 w 78"/>
                  <a:gd name="T35" fmla="*/ 5 h 66"/>
                  <a:gd name="T36" fmla="*/ 3 w 78"/>
                  <a:gd name="T37" fmla="*/ 5 h 66"/>
                  <a:gd name="T38" fmla="*/ 2 w 78"/>
                  <a:gd name="T39" fmla="*/ 5 h 66"/>
                  <a:gd name="T40" fmla="*/ 2 w 78"/>
                  <a:gd name="T41" fmla="*/ 5 h 66"/>
                  <a:gd name="T42" fmla="*/ 2 w 78"/>
                  <a:gd name="T43" fmla="*/ 5 h 66"/>
                  <a:gd name="T44" fmla="*/ 1 w 78"/>
                  <a:gd name="T45" fmla="*/ 4 h 66"/>
                  <a:gd name="T46" fmla="*/ 1 w 78"/>
                  <a:gd name="T47" fmla="*/ 4 h 66"/>
                  <a:gd name="T48" fmla="*/ 1 w 78"/>
                  <a:gd name="T49" fmla="*/ 4 h 66"/>
                  <a:gd name="T50" fmla="*/ 1 w 78"/>
                  <a:gd name="T51" fmla="*/ 3 h 66"/>
                  <a:gd name="T52" fmla="*/ 1 w 78"/>
                  <a:gd name="T53" fmla="*/ 3 h 66"/>
                  <a:gd name="T54" fmla="*/ 1 w 78"/>
                  <a:gd name="T55" fmla="*/ 3 h 66"/>
                  <a:gd name="T56" fmla="*/ 1 w 78"/>
                  <a:gd name="T57" fmla="*/ 2 h 66"/>
                  <a:gd name="T58" fmla="*/ 1 w 78"/>
                  <a:gd name="T59" fmla="*/ 2 h 66"/>
                  <a:gd name="T60" fmla="*/ 0 w 78"/>
                  <a:gd name="T61" fmla="*/ 2 h 66"/>
                  <a:gd name="T62" fmla="*/ 0 w 78"/>
                  <a:gd name="T63" fmla="*/ 1 h 66"/>
                  <a:gd name="T64" fmla="*/ 1 w 78"/>
                  <a:gd name="T65" fmla="*/ 1 h 66"/>
                  <a:gd name="T66" fmla="*/ 1 w 78"/>
                  <a:gd name="T67" fmla="*/ 0 h 66"/>
                  <a:gd name="T68" fmla="*/ 1 w 78"/>
                  <a:gd name="T69" fmla="*/ 0 h 6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78"/>
                  <a:gd name="T106" fmla="*/ 0 h 66"/>
                  <a:gd name="T107" fmla="*/ 78 w 78"/>
                  <a:gd name="T108" fmla="*/ 66 h 6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78" h="66">
                    <a:moveTo>
                      <a:pt x="6" y="0"/>
                    </a:moveTo>
                    <a:lnTo>
                      <a:pt x="10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7" y="2"/>
                    </a:lnTo>
                    <a:lnTo>
                      <a:pt x="31" y="2"/>
                    </a:lnTo>
                    <a:lnTo>
                      <a:pt x="38" y="4"/>
                    </a:lnTo>
                    <a:lnTo>
                      <a:pt x="44" y="4"/>
                    </a:lnTo>
                    <a:lnTo>
                      <a:pt x="50" y="6"/>
                    </a:lnTo>
                    <a:lnTo>
                      <a:pt x="53" y="8"/>
                    </a:lnTo>
                    <a:lnTo>
                      <a:pt x="59" y="9"/>
                    </a:lnTo>
                    <a:lnTo>
                      <a:pt x="63" y="13"/>
                    </a:lnTo>
                    <a:lnTo>
                      <a:pt x="69" y="15"/>
                    </a:lnTo>
                    <a:lnTo>
                      <a:pt x="70" y="19"/>
                    </a:lnTo>
                    <a:lnTo>
                      <a:pt x="74" y="23"/>
                    </a:lnTo>
                    <a:lnTo>
                      <a:pt x="76" y="28"/>
                    </a:lnTo>
                    <a:lnTo>
                      <a:pt x="78" y="34"/>
                    </a:lnTo>
                    <a:lnTo>
                      <a:pt x="57" y="66"/>
                    </a:lnTo>
                    <a:lnTo>
                      <a:pt x="51" y="66"/>
                    </a:lnTo>
                    <a:lnTo>
                      <a:pt x="46" y="66"/>
                    </a:lnTo>
                    <a:lnTo>
                      <a:pt x="40" y="65"/>
                    </a:lnTo>
                    <a:lnTo>
                      <a:pt x="36" y="65"/>
                    </a:lnTo>
                    <a:lnTo>
                      <a:pt x="29" y="63"/>
                    </a:lnTo>
                    <a:lnTo>
                      <a:pt x="21" y="59"/>
                    </a:lnTo>
                    <a:lnTo>
                      <a:pt x="15" y="51"/>
                    </a:lnTo>
                    <a:lnTo>
                      <a:pt x="10" y="44"/>
                    </a:lnTo>
                    <a:lnTo>
                      <a:pt x="8" y="40"/>
                    </a:lnTo>
                    <a:lnTo>
                      <a:pt x="6" y="34"/>
                    </a:lnTo>
                    <a:lnTo>
                      <a:pt x="4" y="30"/>
                    </a:lnTo>
                    <a:lnTo>
                      <a:pt x="2" y="25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2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6" name="Freeform 38"/>
              <p:cNvSpPr>
                <a:spLocks noChangeAspect="1"/>
              </p:cNvSpPr>
              <p:nvPr/>
            </p:nvSpPr>
            <p:spPr bwMode="auto">
              <a:xfrm>
                <a:off x="4868" y="1253"/>
                <a:ext cx="34" cy="46"/>
              </a:xfrm>
              <a:custGeom>
                <a:avLst/>
                <a:gdLst>
                  <a:gd name="T0" fmla="*/ 0 w 66"/>
                  <a:gd name="T1" fmla="*/ 1 h 93"/>
                  <a:gd name="T2" fmla="*/ 1 w 66"/>
                  <a:gd name="T3" fmla="*/ 0 h 93"/>
                  <a:gd name="T4" fmla="*/ 1 w 66"/>
                  <a:gd name="T5" fmla="*/ 0 h 93"/>
                  <a:gd name="T6" fmla="*/ 1 w 66"/>
                  <a:gd name="T7" fmla="*/ 0 h 93"/>
                  <a:gd name="T8" fmla="*/ 2 w 66"/>
                  <a:gd name="T9" fmla="*/ 0 h 93"/>
                  <a:gd name="T10" fmla="*/ 2 w 66"/>
                  <a:gd name="T11" fmla="*/ 0 h 93"/>
                  <a:gd name="T12" fmla="*/ 2 w 66"/>
                  <a:gd name="T13" fmla="*/ 0 h 93"/>
                  <a:gd name="T14" fmla="*/ 3 w 66"/>
                  <a:gd name="T15" fmla="*/ 0 h 93"/>
                  <a:gd name="T16" fmla="*/ 3 w 66"/>
                  <a:gd name="T17" fmla="*/ 0 h 93"/>
                  <a:gd name="T18" fmla="*/ 3 w 66"/>
                  <a:gd name="T19" fmla="*/ 0 h 93"/>
                  <a:gd name="T20" fmla="*/ 4 w 66"/>
                  <a:gd name="T21" fmla="*/ 0 h 93"/>
                  <a:gd name="T22" fmla="*/ 4 w 66"/>
                  <a:gd name="T23" fmla="*/ 1 h 93"/>
                  <a:gd name="T24" fmla="*/ 4 w 66"/>
                  <a:gd name="T25" fmla="*/ 1 h 93"/>
                  <a:gd name="T26" fmla="*/ 4 w 66"/>
                  <a:gd name="T27" fmla="*/ 1 h 93"/>
                  <a:gd name="T28" fmla="*/ 4 w 66"/>
                  <a:gd name="T29" fmla="*/ 2 h 93"/>
                  <a:gd name="T30" fmla="*/ 4 w 66"/>
                  <a:gd name="T31" fmla="*/ 2 h 93"/>
                  <a:gd name="T32" fmla="*/ 4 w 66"/>
                  <a:gd name="T33" fmla="*/ 2 h 93"/>
                  <a:gd name="T34" fmla="*/ 5 w 66"/>
                  <a:gd name="T35" fmla="*/ 3 h 93"/>
                  <a:gd name="T36" fmla="*/ 5 w 66"/>
                  <a:gd name="T37" fmla="*/ 3 h 93"/>
                  <a:gd name="T38" fmla="*/ 5 w 66"/>
                  <a:gd name="T39" fmla="*/ 3 h 93"/>
                  <a:gd name="T40" fmla="*/ 5 w 66"/>
                  <a:gd name="T41" fmla="*/ 4 h 93"/>
                  <a:gd name="T42" fmla="*/ 5 w 66"/>
                  <a:gd name="T43" fmla="*/ 4 h 93"/>
                  <a:gd name="T44" fmla="*/ 5 w 66"/>
                  <a:gd name="T45" fmla="*/ 5 h 93"/>
                  <a:gd name="T46" fmla="*/ 5 w 66"/>
                  <a:gd name="T47" fmla="*/ 5 h 93"/>
                  <a:gd name="T48" fmla="*/ 4 w 66"/>
                  <a:gd name="T49" fmla="*/ 5 h 93"/>
                  <a:gd name="T50" fmla="*/ 1 w 66"/>
                  <a:gd name="T51" fmla="*/ 5 h 93"/>
                  <a:gd name="T52" fmla="*/ 1 w 66"/>
                  <a:gd name="T53" fmla="*/ 5 h 93"/>
                  <a:gd name="T54" fmla="*/ 1 w 66"/>
                  <a:gd name="T55" fmla="*/ 5 h 93"/>
                  <a:gd name="T56" fmla="*/ 1 w 66"/>
                  <a:gd name="T57" fmla="*/ 4 h 93"/>
                  <a:gd name="T58" fmla="*/ 1 w 66"/>
                  <a:gd name="T59" fmla="*/ 4 h 93"/>
                  <a:gd name="T60" fmla="*/ 1 w 66"/>
                  <a:gd name="T61" fmla="*/ 4 h 93"/>
                  <a:gd name="T62" fmla="*/ 0 w 66"/>
                  <a:gd name="T63" fmla="*/ 3 h 93"/>
                  <a:gd name="T64" fmla="*/ 0 w 66"/>
                  <a:gd name="T65" fmla="*/ 3 h 93"/>
                  <a:gd name="T66" fmla="*/ 0 w 66"/>
                  <a:gd name="T67" fmla="*/ 3 h 93"/>
                  <a:gd name="T68" fmla="*/ 0 w 66"/>
                  <a:gd name="T69" fmla="*/ 2 h 93"/>
                  <a:gd name="T70" fmla="*/ 0 w 66"/>
                  <a:gd name="T71" fmla="*/ 2 h 93"/>
                  <a:gd name="T72" fmla="*/ 0 w 66"/>
                  <a:gd name="T73" fmla="*/ 2 h 93"/>
                  <a:gd name="T74" fmla="*/ 0 w 66"/>
                  <a:gd name="T75" fmla="*/ 1 h 93"/>
                  <a:gd name="T76" fmla="*/ 0 w 66"/>
                  <a:gd name="T77" fmla="*/ 1 h 93"/>
                  <a:gd name="T78" fmla="*/ 0 w 66"/>
                  <a:gd name="T79" fmla="*/ 1 h 93"/>
                  <a:gd name="T80" fmla="*/ 0 w 66"/>
                  <a:gd name="T81" fmla="*/ 1 h 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6"/>
                  <a:gd name="T124" fmla="*/ 0 h 93"/>
                  <a:gd name="T125" fmla="*/ 66 w 66"/>
                  <a:gd name="T126" fmla="*/ 93 h 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6" h="93">
                    <a:moveTo>
                      <a:pt x="0" y="21"/>
                    </a:moveTo>
                    <a:lnTo>
                      <a:pt x="5" y="15"/>
                    </a:lnTo>
                    <a:lnTo>
                      <a:pt x="9" y="11"/>
                    </a:lnTo>
                    <a:lnTo>
                      <a:pt x="13" y="7"/>
                    </a:lnTo>
                    <a:lnTo>
                      <a:pt x="17" y="4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36" y="0"/>
                    </a:lnTo>
                    <a:lnTo>
                      <a:pt x="41" y="4"/>
                    </a:lnTo>
                    <a:lnTo>
                      <a:pt x="45" y="7"/>
                    </a:lnTo>
                    <a:lnTo>
                      <a:pt x="51" y="15"/>
                    </a:lnTo>
                    <a:lnTo>
                      <a:pt x="53" y="19"/>
                    </a:lnTo>
                    <a:lnTo>
                      <a:pt x="55" y="23"/>
                    </a:lnTo>
                    <a:lnTo>
                      <a:pt x="55" y="28"/>
                    </a:lnTo>
                    <a:lnTo>
                      <a:pt x="58" y="34"/>
                    </a:lnTo>
                    <a:lnTo>
                      <a:pt x="60" y="40"/>
                    </a:lnTo>
                    <a:lnTo>
                      <a:pt x="62" y="45"/>
                    </a:lnTo>
                    <a:lnTo>
                      <a:pt x="64" y="51"/>
                    </a:lnTo>
                    <a:lnTo>
                      <a:pt x="66" y="57"/>
                    </a:lnTo>
                    <a:lnTo>
                      <a:pt x="66" y="63"/>
                    </a:lnTo>
                    <a:lnTo>
                      <a:pt x="66" y="68"/>
                    </a:lnTo>
                    <a:lnTo>
                      <a:pt x="66" y="74"/>
                    </a:lnTo>
                    <a:lnTo>
                      <a:pt x="66" y="80"/>
                    </a:lnTo>
                    <a:lnTo>
                      <a:pt x="66" y="87"/>
                    </a:lnTo>
                    <a:lnTo>
                      <a:pt x="62" y="93"/>
                    </a:lnTo>
                    <a:lnTo>
                      <a:pt x="9" y="93"/>
                    </a:lnTo>
                    <a:lnTo>
                      <a:pt x="7" y="87"/>
                    </a:lnTo>
                    <a:lnTo>
                      <a:pt x="5" y="83"/>
                    </a:lnTo>
                    <a:lnTo>
                      <a:pt x="3" y="78"/>
                    </a:lnTo>
                    <a:lnTo>
                      <a:pt x="1" y="72"/>
                    </a:lnTo>
                    <a:lnTo>
                      <a:pt x="1" y="64"/>
                    </a:lnTo>
                    <a:lnTo>
                      <a:pt x="0" y="61"/>
                    </a:lnTo>
                    <a:lnTo>
                      <a:pt x="0" y="55"/>
                    </a:lnTo>
                    <a:lnTo>
                      <a:pt x="0" y="49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0" y="2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7" name="Freeform 39"/>
              <p:cNvSpPr>
                <a:spLocks noChangeAspect="1"/>
              </p:cNvSpPr>
              <p:nvPr/>
            </p:nvSpPr>
            <p:spPr bwMode="auto">
              <a:xfrm>
                <a:off x="4780" y="1085"/>
                <a:ext cx="188" cy="64"/>
              </a:xfrm>
              <a:custGeom>
                <a:avLst/>
                <a:gdLst>
                  <a:gd name="T0" fmla="*/ 7 w 376"/>
                  <a:gd name="T1" fmla="*/ 0 h 130"/>
                  <a:gd name="T2" fmla="*/ 9 w 376"/>
                  <a:gd name="T3" fmla="*/ 0 h 130"/>
                  <a:gd name="T4" fmla="*/ 11 w 376"/>
                  <a:gd name="T5" fmla="*/ 0 h 130"/>
                  <a:gd name="T6" fmla="*/ 12 w 376"/>
                  <a:gd name="T7" fmla="*/ 0 h 130"/>
                  <a:gd name="T8" fmla="*/ 12 w 376"/>
                  <a:gd name="T9" fmla="*/ 0 h 130"/>
                  <a:gd name="T10" fmla="*/ 14 w 376"/>
                  <a:gd name="T11" fmla="*/ 0 h 130"/>
                  <a:gd name="T12" fmla="*/ 15 w 376"/>
                  <a:gd name="T13" fmla="*/ 0 h 130"/>
                  <a:gd name="T14" fmla="*/ 17 w 376"/>
                  <a:gd name="T15" fmla="*/ 0 h 130"/>
                  <a:gd name="T16" fmla="*/ 18 w 376"/>
                  <a:gd name="T17" fmla="*/ 0 h 130"/>
                  <a:gd name="T18" fmla="*/ 20 w 376"/>
                  <a:gd name="T19" fmla="*/ 1 h 130"/>
                  <a:gd name="T20" fmla="*/ 21 w 376"/>
                  <a:gd name="T21" fmla="*/ 1 h 130"/>
                  <a:gd name="T22" fmla="*/ 22 w 376"/>
                  <a:gd name="T23" fmla="*/ 2 h 130"/>
                  <a:gd name="T24" fmla="*/ 23 w 376"/>
                  <a:gd name="T25" fmla="*/ 3 h 130"/>
                  <a:gd name="T26" fmla="*/ 23 w 376"/>
                  <a:gd name="T27" fmla="*/ 4 h 130"/>
                  <a:gd name="T28" fmla="*/ 24 w 376"/>
                  <a:gd name="T29" fmla="*/ 5 h 130"/>
                  <a:gd name="T30" fmla="*/ 24 w 376"/>
                  <a:gd name="T31" fmla="*/ 7 h 130"/>
                  <a:gd name="T32" fmla="*/ 23 w 376"/>
                  <a:gd name="T33" fmla="*/ 8 h 130"/>
                  <a:gd name="T34" fmla="*/ 21 w 376"/>
                  <a:gd name="T35" fmla="*/ 7 h 130"/>
                  <a:gd name="T36" fmla="*/ 20 w 376"/>
                  <a:gd name="T37" fmla="*/ 6 h 130"/>
                  <a:gd name="T38" fmla="*/ 19 w 376"/>
                  <a:gd name="T39" fmla="*/ 5 h 130"/>
                  <a:gd name="T40" fmla="*/ 18 w 376"/>
                  <a:gd name="T41" fmla="*/ 4 h 130"/>
                  <a:gd name="T42" fmla="*/ 16 w 376"/>
                  <a:gd name="T43" fmla="*/ 3 h 130"/>
                  <a:gd name="T44" fmla="*/ 14 w 376"/>
                  <a:gd name="T45" fmla="*/ 2 h 130"/>
                  <a:gd name="T46" fmla="*/ 13 w 376"/>
                  <a:gd name="T47" fmla="*/ 2 h 130"/>
                  <a:gd name="T48" fmla="*/ 12 w 376"/>
                  <a:gd name="T49" fmla="*/ 2 h 130"/>
                  <a:gd name="T50" fmla="*/ 10 w 376"/>
                  <a:gd name="T51" fmla="*/ 3 h 130"/>
                  <a:gd name="T52" fmla="*/ 7 w 376"/>
                  <a:gd name="T53" fmla="*/ 3 h 130"/>
                  <a:gd name="T54" fmla="*/ 6 w 376"/>
                  <a:gd name="T55" fmla="*/ 4 h 130"/>
                  <a:gd name="T56" fmla="*/ 5 w 376"/>
                  <a:gd name="T57" fmla="*/ 5 h 130"/>
                  <a:gd name="T58" fmla="*/ 3 w 376"/>
                  <a:gd name="T59" fmla="*/ 6 h 130"/>
                  <a:gd name="T60" fmla="*/ 3 w 376"/>
                  <a:gd name="T61" fmla="*/ 7 h 130"/>
                  <a:gd name="T62" fmla="*/ 1 w 376"/>
                  <a:gd name="T63" fmla="*/ 7 h 130"/>
                  <a:gd name="T64" fmla="*/ 0 w 376"/>
                  <a:gd name="T65" fmla="*/ 6 h 130"/>
                  <a:gd name="T66" fmla="*/ 1 w 376"/>
                  <a:gd name="T67" fmla="*/ 4 h 130"/>
                  <a:gd name="T68" fmla="*/ 1 w 376"/>
                  <a:gd name="T69" fmla="*/ 3 h 130"/>
                  <a:gd name="T70" fmla="*/ 1 w 376"/>
                  <a:gd name="T71" fmla="*/ 2 h 130"/>
                  <a:gd name="T72" fmla="*/ 3 w 376"/>
                  <a:gd name="T73" fmla="*/ 1 h 130"/>
                  <a:gd name="T74" fmla="*/ 5 w 376"/>
                  <a:gd name="T75" fmla="*/ 1 h 130"/>
                  <a:gd name="T76" fmla="*/ 6 w 376"/>
                  <a:gd name="T77" fmla="*/ 0 h 130"/>
                  <a:gd name="T78" fmla="*/ 6 w 376"/>
                  <a:gd name="T79" fmla="*/ 0 h 130"/>
                  <a:gd name="T80" fmla="*/ 7 w 376"/>
                  <a:gd name="T81" fmla="*/ 0 h 13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76"/>
                  <a:gd name="T124" fmla="*/ 0 h 130"/>
                  <a:gd name="T125" fmla="*/ 376 w 376"/>
                  <a:gd name="T126" fmla="*/ 130 h 13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76" h="130">
                    <a:moveTo>
                      <a:pt x="120" y="4"/>
                    </a:moveTo>
                    <a:lnTo>
                      <a:pt x="127" y="2"/>
                    </a:lnTo>
                    <a:lnTo>
                      <a:pt x="135" y="2"/>
                    </a:lnTo>
                    <a:lnTo>
                      <a:pt x="144" y="2"/>
                    </a:lnTo>
                    <a:lnTo>
                      <a:pt x="154" y="2"/>
                    </a:lnTo>
                    <a:lnTo>
                      <a:pt x="163" y="0"/>
                    </a:lnTo>
                    <a:lnTo>
                      <a:pt x="173" y="0"/>
                    </a:lnTo>
                    <a:lnTo>
                      <a:pt x="184" y="0"/>
                    </a:lnTo>
                    <a:lnTo>
                      <a:pt x="194" y="0"/>
                    </a:lnTo>
                    <a:lnTo>
                      <a:pt x="203" y="0"/>
                    </a:lnTo>
                    <a:lnTo>
                      <a:pt x="213" y="0"/>
                    </a:lnTo>
                    <a:lnTo>
                      <a:pt x="224" y="0"/>
                    </a:lnTo>
                    <a:lnTo>
                      <a:pt x="234" y="2"/>
                    </a:lnTo>
                    <a:lnTo>
                      <a:pt x="243" y="2"/>
                    </a:lnTo>
                    <a:lnTo>
                      <a:pt x="254" y="2"/>
                    </a:lnTo>
                    <a:lnTo>
                      <a:pt x="264" y="4"/>
                    </a:lnTo>
                    <a:lnTo>
                      <a:pt x="275" y="6"/>
                    </a:lnTo>
                    <a:lnTo>
                      <a:pt x="285" y="10"/>
                    </a:lnTo>
                    <a:lnTo>
                      <a:pt x="296" y="12"/>
                    </a:lnTo>
                    <a:lnTo>
                      <a:pt x="306" y="16"/>
                    </a:lnTo>
                    <a:lnTo>
                      <a:pt x="315" y="21"/>
                    </a:lnTo>
                    <a:lnTo>
                      <a:pt x="325" y="25"/>
                    </a:lnTo>
                    <a:lnTo>
                      <a:pt x="334" y="31"/>
                    </a:lnTo>
                    <a:lnTo>
                      <a:pt x="342" y="36"/>
                    </a:lnTo>
                    <a:lnTo>
                      <a:pt x="350" y="44"/>
                    </a:lnTo>
                    <a:lnTo>
                      <a:pt x="355" y="52"/>
                    </a:lnTo>
                    <a:lnTo>
                      <a:pt x="361" y="61"/>
                    </a:lnTo>
                    <a:lnTo>
                      <a:pt x="367" y="71"/>
                    </a:lnTo>
                    <a:lnTo>
                      <a:pt x="370" y="80"/>
                    </a:lnTo>
                    <a:lnTo>
                      <a:pt x="372" y="92"/>
                    </a:lnTo>
                    <a:lnTo>
                      <a:pt x="376" y="103"/>
                    </a:lnTo>
                    <a:lnTo>
                      <a:pt x="376" y="114"/>
                    </a:lnTo>
                    <a:lnTo>
                      <a:pt x="376" y="130"/>
                    </a:lnTo>
                    <a:lnTo>
                      <a:pt x="359" y="130"/>
                    </a:lnTo>
                    <a:lnTo>
                      <a:pt x="344" y="126"/>
                    </a:lnTo>
                    <a:lnTo>
                      <a:pt x="331" y="122"/>
                    </a:lnTo>
                    <a:lnTo>
                      <a:pt x="319" y="116"/>
                    </a:lnTo>
                    <a:lnTo>
                      <a:pt x="308" y="109"/>
                    </a:lnTo>
                    <a:lnTo>
                      <a:pt x="300" y="99"/>
                    </a:lnTo>
                    <a:lnTo>
                      <a:pt x="291" y="90"/>
                    </a:lnTo>
                    <a:lnTo>
                      <a:pt x="283" y="82"/>
                    </a:lnTo>
                    <a:lnTo>
                      <a:pt x="273" y="71"/>
                    </a:lnTo>
                    <a:lnTo>
                      <a:pt x="266" y="61"/>
                    </a:lnTo>
                    <a:lnTo>
                      <a:pt x="256" y="54"/>
                    </a:lnTo>
                    <a:lnTo>
                      <a:pt x="249" y="46"/>
                    </a:lnTo>
                    <a:lnTo>
                      <a:pt x="239" y="40"/>
                    </a:lnTo>
                    <a:lnTo>
                      <a:pt x="228" y="36"/>
                    </a:lnTo>
                    <a:lnTo>
                      <a:pt x="216" y="35"/>
                    </a:lnTo>
                    <a:lnTo>
                      <a:pt x="203" y="36"/>
                    </a:lnTo>
                    <a:lnTo>
                      <a:pt x="182" y="38"/>
                    </a:lnTo>
                    <a:lnTo>
                      <a:pt x="163" y="42"/>
                    </a:lnTo>
                    <a:lnTo>
                      <a:pt x="146" y="48"/>
                    </a:lnTo>
                    <a:lnTo>
                      <a:pt x="133" y="54"/>
                    </a:lnTo>
                    <a:lnTo>
                      <a:pt x="118" y="61"/>
                    </a:lnTo>
                    <a:lnTo>
                      <a:pt x="106" y="69"/>
                    </a:lnTo>
                    <a:lnTo>
                      <a:pt x="95" y="75"/>
                    </a:lnTo>
                    <a:lnTo>
                      <a:pt x="85" y="82"/>
                    </a:lnTo>
                    <a:lnTo>
                      <a:pt x="76" y="90"/>
                    </a:lnTo>
                    <a:lnTo>
                      <a:pt x="66" y="95"/>
                    </a:lnTo>
                    <a:lnTo>
                      <a:pt x="55" y="103"/>
                    </a:lnTo>
                    <a:lnTo>
                      <a:pt x="45" y="109"/>
                    </a:lnTo>
                    <a:lnTo>
                      <a:pt x="36" y="113"/>
                    </a:lnTo>
                    <a:lnTo>
                      <a:pt x="24" y="116"/>
                    </a:lnTo>
                    <a:lnTo>
                      <a:pt x="13" y="118"/>
                    </a:lnTo>
                    <a:lnTo>
                      <a:pt x="2" y="120"/>
                    </a:lnTo>
                    <a:lnTo>
                      <a:pt x="0" y="105"/>
                    </a:lnTo>
                    <a:lnTo>
                      <a:pt x="0" y="94"/>
                    </a:lnTo>
                    <a:lnTo>
                      <a:pt x="2" y="80"/>
                    </a:lnTo>
                    <a:lnTo>
                      <a:pt x="7" y="71"/>
                    </a:lnTo>
                    <a:lnTo>
                      <a:pt x="13" y="59"/>
                    </a:lnTo>
                    <a:lnTo>
                      <a:pt x="19" y="50"/>
                    </a:lnTo>
                    <a:lnTo>
                      <a:pt x="26" y="42"/>
                    </a:lnTo>
                    <a:lnTo>
                      <a:pt x="38" y="35"/>
                    </a:lnTo>
                    <a:lnTo>
                      <a:pt x="45" y="27"/>
                    </a:lnTo>
                    <a:lnTo>
                      <a:pt x="57" y="21"/>
                    </a:lnTo>
                    <a:lnTo>
                      <a:pt x="66" y="16"/>
                    </a:lnTo>
                    <a:lnTo>
                      <a:pt x="78" y="12"/>
                    </a:lnTo>
                    <a:lnTo>
                      <a:pt x="89" y="8"/>
                    </a:lnTo>
                    <a:lnTo>
                      <a:pt x="101" y="6"/>
                    </a:lnTo>
                    <a:lnTo>
                      <a:pt x="110" y="4"/>
                    </a:lnTo>
                    <a:lnTo>
                      <a:pt x="12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8" name="Freeform 40"/>
              <p:cNvSpPr>
                <a:spLocks noChangeAspect="1"/>
              </p:cNvSpPr>
              <p:nvPr/>
            </p:nvSpPr>
            <p:spPr bwMode="auto">
              <a:xfrm>
                <a:off x="4772" y="1169"/>
                <a:ext cx="189" cy="117"/>
              </a:xfrm>
              <a:custGeom>
                <a:avLst/>
                <a:gdLst>
                  <a:gd name="T0" fmla="*/ 24 w 378"/>
                  <a:gd name="T1" fmla="*/ 1 h 233"/>
                  <a:gd name="T2" fmla="*/ 24 w 378"/>
                  <a:gd name="T3" fmla="*/ 4 h 233"/>
                  <a:gd name="T4" fmla="*/ 24 w 378"/>
                  <a:gd name="T5" fmla="*/ 6 h 233"/>
                  <a:gd name="T6" fmla="*/ 24 w 378"/>
                  <a:gd name="T7" fmla="*/ 8 h 233"/>
                  <a:gd name="T8" fmla="*/ 23 w 378"/>
                  <a:gd name="T9" fmla="*/ 9 h 233"/>
                  <a:gd name="T10" fmla="*/ 22 w 378"/>
                  <a:gd name="T11" fmla="*/ 11 h 233"/>
                  <a:gd name="T12" fmla="*/ 21 w 378"/>
                  <a:gd name="T13" fmla="*/ 12 h 233"/>
                  <a:gd name="T14" fmla="*/ 19 w 378"/>
                  <a:gd name="T15" fmla="*/ 13 h 233"/>
                  <a:gd name="T16" fmla="*/ 18 w 378"/>
                  <a:gd name="T17" fmla="*/ 14 h 233"/>
                  <a:gd name="T18" fmla="*/ 15 w 378"/>
                  <a:gd name="T19" fmla="*/ 15 h 233"/>
                  <a:gd name="T20" fmla="*/ 13 w 378"/>
                  <a:gd name="T21" fmla="*/ 15 h 233"/>
                  <a:gd name="T22" fmla="*/ 12 w 378"/>
                  <a:gd name="T23" fmla="*/ 15 h 233"/>
                  <a:gd name="T24" fmla="*/ 10 w 378"/>
                  <a:gd name="T25" fmla="*/ 15 h 233"/>
                  <a:gd name="T26" fmla="*/ 9 w 378"/>
                  <a:gd name="T27" fmla="*/ 14 h 233"/>
                  <a:gd name="T28" fmla="*/ 6 w 378"/>
                  <a:gd name="T29" fmla="*/ 14 h 233"/>
                  <a:gd name="T30" fmla="*/ 5 w 378"/>
                  <a:gd name="T31" fmla="*/ 12 h 233"/>
                  <a:gd name="T32" fmla="*/ 3 w 378"/>
                  <a:gd name="T33" fmla="*/ 11 h 233"/>
                  <a:gd name="T34" fmla="*/ 3 w 378"/>
                  <a:gd name="T35" fmla="*/ 10 h 233"/>
                  <a:gd name="T36" fmla="*/ 2 w 378"/>
                  <a:gd name="T37" fmla="*/ 10 h 233"/>
                  <a:gd name="T38" fmla="*/ 1 w 378"/>
                  <a:gd name="T39" fmla="*/ 9 h 233"/>
                  <a:gd name="T40" fmla="*/ 1 w 378"/>
                  <a:gd name="T41" fmla="*/ 8 h 233"/>
                  <a:gd name="T42" fmla="*/ 1 w 378"/>
                  <a:gd name="T43" fmla="*/ 8 h 233"/>
                  <a:gd name="T44" fmla="*/ 1 w 378"/>
                  <a:gd name="T45" fmla="*/ 7 h 233"/>
                  <a:gd name="T46" fmla="*/ 1 w 378"/>
                  <a:gd name="T47" fmla="*/ 6 h 233"/>
                  <a:gd name="T48" fmla="*/ 1 w 378"/>
                  <a:gd name="T49" fmla="*/ 6 h 233"/>
                  <a:gd name="T50" fmla="*/ 1 w 378"/>
                  <a:gd name="T51" fmla="*/ 5 h 233"/>
                  <a:gd name="T52" fmla="*/ 0 w 378"/>
                  <a:gd name="T53" fmla="*/ 4 h 233"/>
                  <a:gd name="T54" fmla="*/ 0 w 378"/>
                  <a:gd name="T55" fmla="*/ 4 h 233"/>
                  <a:gd name="T56" fmla="*/ 0 w 378"/>
                  <a:gd name="T57" fmla="*/ 3 h 233"/>
                  <a:gd name="T58" fmla="*/ 1 w 378"/>
                  <a:gd name="T59" fmla="*/ 2 h 233"/>
                  <a:gd name="T60" fmla="*/ 1 w 378"/>
                  <a:gd name="T61" fmla="*/ 2 h 233"/>
                  <a:gd name="T62" fmla="*/ 1 w 378"/>
                  <a:gd name="T63" fmla="*/ 1 h 233"/>
                  <a:gd name="T64" fmla="*/ 1 w 378"/>
                  <a:gd name="T65" fmla="*/ 0 h 233"/>
                  <a:gd name="T66" fmla="*/ 2 w 378"/>
                  <a:gd name="T67" fmla="*/ 0 h 233"/>
                  <a:gd name="T68" fmla="*/ 3 w 378"/>
                  <a:gd name="T69" fmla="*/ 0 h 233"/>
                  <a:gd name="T70" fmla="*/ 5 w 378"/>
                  <a:gd name="T71" fmla="*/ 0 h 233"/>
                  <a:gd name="T72" fmla="*/ 6 w 378"/>
                  <a:gd name="T73" fmla="*/ 1 h 233"/>
                  <a:gd name="T74" fmla="*/ 7 w 378"/>
                  <a:gd name="T75" fmla="*/ 1 h 233"/>
                  <a:gd name="T76" fmla="*/ 9 w 378"/>
                  <a:gd name="T77" fmla="*/ 1 h 233"/>
                  <a:gd name="T78" fmla="*/ 11 w 378"/>
                  <a:gd name="T79" fmla="*/ 1 h 233"/>
                  <a:gd name="T80" fmla="*/ 12 w 378"/>
                  <a:gd name="T81" fmla="*/ 1 h 233"/>
                  <a:gd name="T82" fmla="*/ 13 w 378"/>
                  <a:gd name="T83" fmla="*/ 1 h 233"/>
                  <a:gd name="T84" fmla="*/ 14 w 378"/>
                  <a:gd name="T85" fmla="*/ 1 h 233"/>
                  <a:gd name="T86" fmla="*/ 17 w 378"/>
                  <a:gd name="T87" fmla="*/ 1 h 233"/>
                  <a:gd name="T88" fmla="*/ 18 w 378"/>
                  <a:gd name="T89" fmla="*/ 1 h 233"/>
                  <a:gd name="T90" fmla="*/ 19 w 378"/>
                  <a:gd name="T91" fmla="*/ 1 h 233"/>
                  <a:gd name="T92" fmla="*/ 21 w 378"/>
                  <a:gd name="T93" fmla="*/ 1 h 233"/>
                  <a:gd name="T94" fmla="*/ 22 w 378"/>
                  <a:gd name="T95" fmla="*/ 1 h 233"/>
                  <a:gd name="T96" fmla="*/ 24 w 378"/>
                  <a:gd name="T97" fmla="*/ 1 h 233"/>
                  <a:gd name="T98" fmla="*/ 24 w 378"/>
                  <a:gd name="T99" fmla="*/ 1 h 23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78"/>
                  <a:gd name="T151" fmla="*/ 0 h 233"/>
                  <a:gd name="T152" fmla="*/ 378 w 378"/>
                  <a:gd name="T153" fmla="*/ 233 h 23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78" h="233">
                    <a:moveTo>
                      <a:pt x="370" y="15"/>
                    </a:moveTo>
                    <a:lnTo>
                      <a:pt x="376" y="51"/>
                    </a:lnTo>
                    <a:lnTo>
                      <a:pt x="378" y="85"/>
                    </a:lnTo>
                    <a:lnTo>
                      <a:pt x="372" y="116"/>
                    </a:lnTo>
                    <a:lnTo>
                      <a:pt x="361" y="142"/>
                    </a:lnTo>
                    <a:lnTo>
                      <a:pt x="346" y="167"/>
                    </a:lnTo>
                    <a:lnTo>
                      <a:pt x="325" y="188"/>
                    </a:lnTo>
                    <a:lnTo>
                      <a:pt x="302" y="205"/>
                    </a:lnTo>
                    <a:lnTo>
                      <a:pt x="277" y="218"/>
                    </a:lnTo>
                    <a:lnTo>
                      <a:pt x="249" y="228"/>
                    </a:lnTo>
                    <a:lnTo>
                      <a:pt x="220" y="231"/>
                    </a:lnTo>
                    <a:lnTo>
                      <a:pt x="190" y="233"/>
                    </a:lnTo>
                    <a:lnTo>
                      <a:pt x="159" y="231"/>
                    </a:lnTo>
                    <a:lnTo>
                      <a:pt x="129" y="222"/>
                    </a:lnTo>
                    <a:lnTo>
                      <a:pt x="100" y="211"/>
                    </a:lnTo>
                    <a:lnTo>
                      <a:pt x="74" y="192"/>
                    </a:lnTo>
                    <a:lnTo>
                      <a:pt x="49" y="171"/>
                    </a:lnTo>
                    <a:lnTo>
                      <a:pt x="39" y="159"/>
                    </a:lnTo>
                    <a:lnTo>
                      <a:pt x="32" y="148"/>
                    </a:lnTo>
                    <a:lnTo>
                      <a:pt x="24" y="136"/>
                    </a:lnTo>
                    <a:lnTo>
                      <a:pt x="20" y="127"/>
                    </a:lnTo>
                    <a:lnTo>
                      <a:pt x="13" y="116"/>
                    </a:lnTo>
                    <a:lnTo>
                      <a:pt x="9" y="104"/>
                    </a:lnTo>
                    <a:lnTo>
                      <a:pt x="5" y="93"/>
                    </a:lnTo>
                    <a:lnTo>
                      <a:pt x="3" y="83"/>
                    </a:lnTo>
                    <a:lnTo>
                      <a:pt x="1" y="72"/>
                    </a:lnTo>
                    <a:lnTo>
                      <a:pt x="0" y="60"/>
                    </a:lnTo>
                    <a:lnTo>
                      <a:pt x="0" y="51"/>
                    </a:lnTo>
                    <a:lnTo>
                      <a:pt x="0" y="39"/>
                    </a:lnTo>
                    <a:lnTo>
                      <a:pt x="1" y="30"/>
                    </a:lnTo>
                    <a:lnTo>
                      <a:pt x="3" y="19"/>
                    </a:lnTo>
                    <a:lnTo>
                      <a:pt x="5" y="9"/>
                    </a:lnTo>
                    <a:lnTo>
                      <a:pt x="11" y="0"/>
                    </a:lnTo>
                    <a:lnTo>
                      <a:pt x="32" y="0"/>
                    </a:lnTo>
                    <a:lnTo>
                      <a:pt x="53" y="0"/>
                    </a:lnTo>
                    <a:lnTo>
                      <a:pt x="74" y="0"/>
                    </a:lnTo>
                    <a:lnTo>
                      <a:pt x="98" y="1"/>
                    </a:lnTo>
                    <a:lnTo>
                      <a:pt x="119" y="1"/>
                    </a:lnTo>
                    <a:lnTo>
                      <a:pt x="144" y="3"/>
                    </a:lnTo>
                    <a:lnTo>
                      <a:pt x="167" y="5"/>
                    </a:lnTo>
                    <a:lnTo>
                      <a:pt x="190" y="7"/>
                    </a:lnTo>
                    <a:lnTo>
                      <a:pt x="212" y="7"/>
                    </a:lnTo>
                    <a:lnTo>
                      <a:pt x="235" y="9"/>
                    </a:lnTo>
                    <a:lnTo>
                      <a:pt x="258" y="9"/>
                    </a:lnTo>
                    <a:lnTo>
                      <a:pt x="281" y="11"/>
                    </a:lnTo>
                    <a:lnTo>
                      <a:pt x="304" y="11"/>
                    </a:lnTo>
                    <a:lnTo>
                      <a:pt x="327" y="13"/>
                    </a:lnTo>
                    <a:lnTo>
                      <a:pt x="347" y="13"/>
                    </a:lnTo>
                    <a:lnTo>
                      <a:pt x="37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Freeform 41"/>
              <p:cNvSpPr>
                <a:spLocks noChangeAspect="1"/>
              </p:cNvSpPr>
              <p:nvPr/>
            </p:nvSpPr>
            <p:spPr bwMode="auto">
              <a:xfrm>
                <a:off x="4741" y="1110"/>
                <a:ext cx="238" cy="205"/>
              </a:xfrm>
              <a:custGeom>
                <a:avLst/>
                <a:gdLst>
                  <a:gd name="T0" fmla="*/ 11 w 475"/>
                  <a:gd name="T1" fmla="*/ 1 h 408"/>
                  <a:gd name="T2" fmla="*/ 7 w 475"/>
                  <a:gd name="T3" fmla="*/ 0 h 408"/>
                  <a:gd name="T4" fmla="*/ 5 w 475"/>
                  <a:gd name="T5" fmla="*/ 2 h 408"/>
                  <a:gd name="T6" fmla="*/ 3 w 475"/>
                  <a:gd name="T7" fmla="*/ 3 h 408"/>
                  <a:gd name="T8" fmla="*/ 2 w 475"/>
                  <a:gd name="T9" fmla="*/ 5 h 408"/>
                  <a:gd name="T10" fmla="*/ 1 w 475"/>
                  <a:gd name="T11" fmla="*/ 7 h 408"/>
                  <a:gd name="T12" fmla="*/ 1 w 475"/>
                  <a:gd name="T13" fmla="*/ 9 h 408"/>
                  <a:gd name="T14" fmla="*/ 0 w 475"/>
                  <a:gd name="T15" fmla="*/ 11 h 408"/>
                  <a:gd name="T16" fmla="*/ 0 w 475"/>
                  <a:gd name="T17" fmla="*/ 13 h 408"/>
                  <a:gd name="T18" fmla="*/ 1 w 475"/>
                  <a:gd name="T19" fmla="*/ 15 h 408"/>
                  <a:gd name="T20" fmla="*/ 1 w 475"/>
                  <a:gd name="T21" fmla="*/ 16 h 408"/>
                  <a:gd name="T22" fmla="*/ 2 w 475"/>
                  <a:gd name="T23" fmla="*/ 18 h 408"/>
                  <a:gd name="T24" fmla="*/ 3 w 475"/>
                  <a:gd name="T25" fmla="*/ 20 h 408"/>
                  <a:gd name="T26" fmla="*/ 5 w 475"/>
                  <a:gd name="T27" fmla="*/ 21 h 408"/>
                  <a:gd name="T28" fmla="*/ 7 w 475"/>
                  <a:gd name="T29" fmla="*/ 23 h 408"/>
                  <a:gd name="T30" fmla="*/ 9 w 475"/>
                  <a:gd name="T31" fmla="*/ 24 h 408"/>
                  <a:gd name="T32" fmla="*/ 11 w 475"/>
                  <a:gd name="T33" fmla="*/ 25 h 408"/>
                  <a:gd name="T34" fmla="*/ 13 w 475"/>
                  <a:gd name="T35" fmla="*/ 26 h 408"/>
                  <a:gd name="T36" fmla="*/ 15 w 475"/>
                  <a:gd name="T37" fmla="*/ 26 h 408"/>
                  <a:gd name="T38" fmla="*/ 18 w 475"/>
                  <a:gd name="T39" fmla="*/ 26 h 408"/>
                  <a:gd name="T40" fmla="*/ 20 w 475"/>
                  <a:gd name="T41" fmla="*/ 26 h 408"/>
                  <a:gd name="T42" fmla="*/ 22 w 475"/>
                  <a:gd name="T43" fmla="*/ 25 h 408"/>
                  <a:gd name="T44" fmla="*/ 24 w 475"/>
                  <a:gd name="T45" fmla="*/ 24 h 408"/>
                  <a:gd name="T46" fmla="*/ 25 w 475"/>
                  <a:gd name="T47" fmla="*/ 23 h 408"/>
                  <a:gd name="T48" fmla="*/ 26 w 475"/>
                  <a:gd name="T49" fmla="*/ 22 h 408"/>
                  <a:gd name="T50" fmla="*/ 28 w 475"/>
                  <a:gd name="T51" fmla="*/ 20 h 408"/>
                  <a:gd name="T52" fmla="*/ 29 w 475"/>
                  <a:gd name="T53" fmla="*/ 19 h 408"/>
                  <a:gd name="T54" fmla="*/ 29 w 475"/>
                  <a:gd name="T55" fmla="*/ 17 h 408"/>
                  <a:gd name="T56" fmla="*/ 30 w 475"/>
                  <a:gd name="T57" fmla="*/ 15 h 408"/>
                  <a:gd name="T58" fmla="*/ 30 w 475"/>
                  <a:gd name="T59" fmla="*/ 12 h 408"/>
                  <a:gd name="T60" fmla="*/ 30 w 475"/>
                  <a:gd name="T61" fmla="*/ 10 h 408"/>
                  <a:gd name="T62" fmla="*/ 30 w 475"/>
                  <a:gd name="T63" fmla="*/ 8 h 408"/>
                  <a:gd name="T64" fmla="*/ 29 w 475"/>
                  <a:gd name="T65" fmla="*/ 6 h 408"/>
                  <a:gd name="T66" fmla="*/ 29 w 475"/>
                  <a:gd name="T67" fmla="*/ 3 h 408"/>
                  <a:gd name="T68" fmla="*/ 27 w 475"/>
                  <a:gd name="T69" fmla="*/ 3 h 408"/>
                  <a:gd name="T70" fmla="*/ 26 w 475"/>
                  <a:gd name="T71" fmla="*/ 3 h 408"/>
                  <a:gd name="T72" fmla="*/ 25 w 475"/>
                  <a:gd name="T73" fmla="*/ 2 h 408"/>
                  <a:gd name="T74" fmla="*/ 24 w 475"/>
                  <a:gd name="T75" fmla="*/ 2 h 408"/>
                  <a:gd name="T76" fmla="*/ 23 w 475"/>
                  <a:gd name="T77" fmla="*/ 2 h 408"/>
                  <a:gd name="T78" fmla="*/ 21 w 475"/>
                  <a:gd name="T79" fmla="*/ 3 h 408"/>
                  <a:gd name="T80" fmla="*/ 20 w 475"/>
                  <a:gd name="T81" fmla="*/ 3 h 408"/>
                  <a:gd name="T82" fmla="*/ 19 w 475"/>
                  <a:gd name="T83" fmla="*/ 3 h 408"/>
                  <a:gd name="T84" fmla="*/ 17 w 475"/>
                  <a:gd name="T85" fmla="*/ 4 h 408"/>
                  <a:gd name="T86" fmla="*/ 16 w 475"/>
                  <a:gd name="T87" fmla="*/ 4 h 408"/>
                  <a:gd name="T88" fmla="*/ 15 w 475"/>
                  <a:gd name="T89" fmla="*/ 4 h 408"/>
                  <a:gd name="T90" fmla="*/ 13 w 475"/>
                  <a:gd name="T91" fmla="*/ 5 h 408"/>
                  <a:gd name="T92" fmla="*/ 12 w 475"/>
                  <a:gd name="T93" fmla="*/ 5 h 408"/>
                  <a:gd name="T94" fmla="*/ 10 w 475"/>
                  <a:gd name="T95" fmla="*/ 5 h 408"/>
                  <a:gd name="T96" fmla="*/ 9 w 475"/>
                  <a:gd name="T97" fmla="*/ 5 h 408"/>
                  <a:gd name="T98" fmla="*/ 8 w 475"/>
                  <a:gd name="T99" fmla="*/ 5 h 408"/>
                  <a:gd name="T100" fmla="*/ 8 w 475"/>
                  <a:gd name="T101" fmla="*/ 5 h 408"/>
                  <a:gd name="T102" fmla="*/ 8 w 475"/>
                  <a:gd name="T103" fmla="*/ 5 h 408"/>
                  <a:gd name="T104" fmla="*/ 8 w 475"/>
                  <a:gd name="T105" fmla="*/ 4 h 408"/>
                  <a:gd name="T106" fmla="*/ 8 w 475"/>
                  <a:gd name="T107" fmla="*/ 4 h 408"/>
                  <a:gd name="T108" fmla="*/ 9 w 475"/>
                  <a:gd name="T109" fmla="*/ 4 h 408"/>
                  <a:gd name="T110" fmla="*/ 9 w 475"/>
                  <a:gd name="T111" fmla="*/ 3 h 408"/>
                  <a:gd name="T112" fmla="*/ 9 w 475"/>
                  <a:gd name="T113" fmla="*/ 3 h 408"/>
                  <a:gd name="T114" fmla="*/ 9 w 475"/>
                  <a:gd name="T115" fmla="*/ 3 h 408"/>
                  <a:gd name="T116" fmla="*/ 9 w 475"/>
                  <a:gd name="T117" fmla="*/ 2 h 408"/>
                  <a:gd name="T118" fmla="*/ 10 w 475"/>
                  <a:gd name="T119" fmla="*/ 2 h 408"/>
                  <a:gd name="T120" fmla="*/ 10 w 475"/>
                  <a:gd name="T121" fmla="*/ 2 h 408"/>
                  <a:gd name="T122" fmla="*/ 11 w 475"/>
                  <a:gd name="T123" fmla="*/ 1 h 408"/>
                  <a:gd name="T124" fmla="*/ 11 w 475"/>
                  <a:gd name="T125" fmla="*/ 1 h 40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475"/>
                  <a:gd name="T190" fmla="*/ 0 h 408"/>
                  <a:gd name="T191" fmla="*/ 475 w 475"/>
                  <a:gd name="T192" fmla="*/ 408 h 40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475" h="408">
                    <a:moveTo>
                      <a:pt x="163" y="11"/>
                    </a:moveTo>
                    <a:lnTo>
                      <a:pt x="101" y="0"/>
                    </a:lnTo>
                    <a:lnTo>
                      <a:pt x="70" y="21"/>
                    </a:lnTo>
                    <a:lnTo>
                      <a:pt x="45" y="47"/>
                    </a:lnTo>
                    <a:lnTo>
                      <a:pt x="26" y="76"/>
                    </a:lnTo>
                    <a:lnTo>
                      <a:pt x="13" y="104"/>
                    </a:lnTo>
                    <a:lnTo>
                      <a:pt x="4" y="135"/>
                    </a:lnTo>
                    <a:lnTo>
                      <a:pt x="0" y="165"/>
                    </a:lnTo>
                    <a:lnTo>
                      <a:pt x="0" y="195"/>
                    </a:lnTo>
                    <a:lnTo>
                      <a:pt x="6" y="226"/>
                    </a:lnTo>
                    <a:lnTo>
                      <a:pt x="15" y="254"/>
                    </a:lnTo>
                    <a:lnTo>
                      <a:pt x="30" y="283"/>
                    </a:lnTo>
                    <a:lnTo>
                      <a:pt x="47" y="308"/>
                    </a:lnTo>
                    <a:lnTo>
                      <a:pt x="72" y="334"/>
                    </a:lnTo>
                    <a:lnTo>
                      <a:pt x="97" y="355"/>
                    </a:lnTo>
                    <a:lnTo>
                      <a:pt x="129" y="374"/>
                    </a:lnTo>
                    <a:lnTo>
                      <a:pt x="163" y="387"/>
                    </a:lnTo>
                    <a:lnTo>
                      <a:pt x="201" y="401"/>
                    </a:lnTo>
                    <a:lnTo>
                      <a:pt x="239" y="406"/>
                    </a:lnTo>
                    <a:lnTo>
                      <a:pt x="275" y="408"/>
                    </a:lnTo>
                    <a:lnTo>
                      <a:pt x="310" y="403"/>
                    </a:lnTo>
                    <a:lnTo>
                      <a:pt x="340" y="395"/>
                    </a:lnTo>
                    <a:lnTo>
                      <a:pt x="369" y="380"/>
                    </a:lnTo>
                    <a:lnTo>
                      <a:pt x="393" y="363"/>
                    </a:lnTo>
                    <a:lnTo>
                      <a:pt x="416" y="342"/>
                    </a:lnTo>
                    <a:lnTo>
                      <a:pt x="435" y="317"/>
                    </a:lnTo>
                    <a:lnTo>
                      <a:pt x="450" y="289"/>
                    </a:lnTo>
                    <a:lnTo>
                      <a:pt x="462" y="258"/>
                    </a:lnTo>
                    <a:lnTo>
                      <a:pt x="469" y="226"/>
                    </a:lnTo>
                    <a:lnTo>
                      <a:pt x="475" y="192"/>
                    </a:lnTo>
                    <a:lnTo>
                      <a:pt x="473" y="156"/>
                    </a:lnTo>
                    <a:lnTo>
                      <a:pt x="469" y="119"/>
                    </a:lnTo>
                    <a:lnTo>
                      <a:pt x="462" y="83"/>
                    </a:lnTo>
                    <a:lnTo>
                      <a:pt x="450" y="47"/>
                    </a:lnTo>
                    <a:lnTo>
                      <a:pt x="431" y="40"/>
                    </a:lnTo>
                    <a:lnTo>
                      <a:pt x="414" y="34"/>
                    </a:lnTo>
                    <a:lnTo>
                      <a:pt x="393" y="30"/>
                    </a:lnTo>
                    <a:lnTo>
                      <a:pt x="374" y="32"/>
                    </a:lnTo>
                    <a:lnTo>
                      <a:pt x="353" y="32"/>
                    </a:lnTo>
                    <a:lnTo>
                      <a:pt x="334" y="38"/>
                    </a:lnTo>
                    <a:lnTo>
                      <a:pt x="313" y="42"/>
                    </a:lnTo>
                    <a:lnTo>
                      <a:pt x="293" y="47"/>
                    </a:lnTo>
                    <a:lnTo>
                      <a:pt x="270" y="53"/>
                    </a:lnTo>
                    <a:lnTo>
                      <a:pt x="249" y="59"/>
                    </a:lnTo>
                    <a:lnTo>
                      <a:pt x="226" y="64"/>
                    </a:lnTo>
                    <a:lnTo>
                      <a:pt x="205" y="70"/>
                    </a:lnTo>
                    <a:lnTo>
                      <a:pt x="182" y="74"/>
                    </a:lnTo>
                    <a:lnTo>
                      <a:pt x="160" y="78"/>
                    </a:lnTo>
                    <a:lnTo>
                      <a:pt x="137" y="80"/>
                    </a:lnTo>
                    <a:lnTo>
                      <a:pt x="114" y="80"/>
                    </a:lnTo>
                    <a:lnTo>
                      <a:pt x="118" y="72"/>
                    </a:lnTo>
                    <a:lnTo>
                      <a:pt x="121" y="66"/>
                    </a:lnTo>
                    <a:lnTo>
                      <a:pt x="123" y="61"/>
                    </a:lnTo>
                    <a:lnTo>
                      <a:pt x="127" y="55"/>
                    </a:lnTo>
                    <a:lnTo>
                      <a:pt x="131" y="51"/>
                    </a:lnTo>
                    <a:lnTo>
                      <a:pt x="133" y="45"/>
                    </a:lnTo>
                    <a:lnTo>
                      <a:pt x="137" y="42"/>
                    </a:lnTo>
                    <a:lnTo>
                      <a:pt x="141" y="40"/>
                    </a:lnTo>
                    <a:lnTo>
                      <a:pt x="144" y="30"/>
                    </a:lnTo>
                    <a:lnTo>
                      <a:pt x="150" y="24"/>
                    </a:lnTo>
                    <a:lnTo>
                      <a:pt x="156" y="19"/>
                    </a:lnTo>
                    <a:lnTo>
                      <a:pt x="163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0" name="Freeform 42"/>
              <p:cNvSpPr>
                <a:spLocks noChangeAspect="1"/>
              </p:cNvSpPr>
              <p:nvPr/>
            </p:nvSpPr>
            <p:spPr bwMode="auto">
              <a:xfrm>
                <a:off x="4781" y="883"/>
                <a:ext cx="170" cy="175"/>
              </a:xfrm>
              <a:custGeom>
                <a:avLst/>
                <a:gdLst>
                  <a:gd name="T0" fmla="*/ 21 w 340"/>
                  <a:gd name="T1" fmla="*/ 9 h 350"/>
                  <a:gd name="T2" fmla="*/ 21 w 340"/>
                  <a:gd name="T3" fmla="*/ 11 h 350"/>
                  <a:gd name="T4" fmla="*/ 21 w 340"/>
                  <a:gd name="T5" fmla="*/ 12 h 350"/>
                  <a:gd name="T6" fmla="*/ 21 w 340"/>
                  <a:gd name="T7" fmla="*/ 14 h 350"/>
                  <a:gd name="T8" fmla="*/ 19 w 340"/>
                  <a:gd name="T9" fmla="*/ 17 h 350"/>
                  <a:gd name="T10" fmla="*/ 18 w 340"/>
                  <a:gd name="T11" fmla="*/ 19 h 350"/>
                  <a:gd name="T12" fmla="*/ 15 w 340"/>
                  <a:gd name="T13" fmla="*/ 21 h 350"/>
                  <a:gd name="T14" fmla="*/ 13 w 340"/>
                  <a:gd name="T15" fmla="*/ 22 h 350"/>
                  <a:gd name="T16" fmla="*/ 12 w 340"/>
                  <a:gd name="T17" fmla="*/ 22 h 350"/>
                  <a:gd name="T18" fmla="*/ 11 w 340"/>
                  <a:gd name="T19" fmla="*/ 22 h 350"/>
                  <a:gd name="T20" fmla="*/ 10 w 340"/>
                  <a:gd name="T21" fmla="*/ 22 h 350"/>
                  <a:gd name="T22" fmla="*/ 7 w 340"/>
                  <a:gd name="T23" fmla="*/ 22 h 350"/>
                  <a:gd name="T24" fmla="*/ 5 w 340"/>
                  <a:gd name="T25" fmla="*/ 21 h 350"/>
                  <a:gd name="T26" fmla="*/ 3 w 340"/>
                  <a:gd name="T27" fmla="*/ 20 h 350"/>
                  <a:gd name="T28" fmla="*/ 1 w 340"/>
                  <a:gd name="T29" fmla="*/ 19 h 350"/>
                  <a:gd name="T30" fmla="*/ 1 w 340"/>
                  <a:gd name="T31" fmla="*/ 15 h 350"/>
                  <a:gd name="T32" fmla="*/ 0 w 340"/>
                  <a:gd name="T33" fmla="*/ 13 h 350"/>
                  <a:gd name="T34" fmla="*/ 1 w 340"/>
                  <a:gd name="T35" fmla="*/ 11 h 350"/>
                  <a:gd name="T36" fmla="*/ 1 w 340"/>
                  <a:gd name="T37" fmla="*/ 9 h 350"/>
                  <a:gd name="T38" fmla="*/ 1 w 340"/>
                  <a:gd name="T39" fmla="*/ 6 h 350"/>
                  <a:gd name="T40" fmla="*/ 3 w 340"/>
                  <a:gd name="T41" fmla="*/ 5 h 350"/>
                  <a:gd name="T42" fmla="*/ 3 w 340"/>
                  <a:gd name="T43" fmla="*/ 3 h 350"/>
                  <a:gd name="T44" fmla="*/ 3 w 340"/>
                  <a:gd name="T45" fmla="*/ 3 h 350"/>
                  <a:gd name="T46" fmla="*/ 5 w 340"/>
                  <a:gd name="T47" fmla="*/ 1 h 350"/>
                  <a:gd name="T48" fmla="*/ 5 w 340"/>
                  <a:gd name="T49" fmla="*/ 1 h 350"/>
                  <a:gd name="T50" fmla="*/ 7 w 340"/>
                  <a:gd name="T51" fmla="*/ 1 h 350"/>
                  <a:gd name="T52" fmla="*/ 10 w 340"/>
                  <a:gd name="T53" fmla="*/ 0 h 350"/>
                  <a:gd name="T54" fmla="*/ 11 w 340"/>
                  <a:gd name="T55" fmla="*/ 1 h 350"/>
                  <a:gd name="T56" fmla="*/ 13 w 340"/>
                  <a:gd name="T57" fmla="*/ 1 h 350"/>
                  <a:gd name="T58" fmla="*/ 15 w 340"/>
                  <a:gd name="T59" fmla="*/ 1 h 350"/>
                  <a:gd name="T60" fmla="*/ 17 w 340"/>
                  <a:gd name="T61" fmla="*/ 3 h 350"/>
                  <a:gd name="T62" fmla="*/ 19 w 340"/>
                  <a:gd name="T63" fmla="*/ 3 h 350"/>
                  <a:gd name="T64" fmla="*/ 20 w 340"/>
                  <a:gd name="T65" fmla="*/ 5 h 350"/>
                  <a:gd name="T66" fmla="*/ 20 w 340"/>
                  <a:gd name="T67" fmla="*/ 5 h 350"/>
                  <a:gd name="T68" fmla="*/ 21 w 340"/>
                  <a:gd name="T69" fmla="*/ 6 h 350"/>
                  <a:gd name="T70" fmla="*/ 21 w 340"/>
                  <a:gd name="T71" fmla="*/ 7 h 350"/>
                  <a:gd name="T72" fmla="*/ 21 w 340"/>
                  <a:gd name="T73" fmla="*/ 7 h 3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40"/>
                  <a:gd name="T112" fmla="*/ 0 h 350"/>
                  <a:gd name="T113" fmla="*/ 340 w 340"/>
                  <a:gd name="T114" fmla="*/ 350 h 35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40" h="350">
                    <a:moveTo>
                      <a:pt x="332" y="116"/>
                    </a:moveTo>
                    <a:lnTo>
                      <a:pt x="338" y="133"/>
                    </a:lnTo>
                    <a:lnTo>
                      <a:pt x="340" y="151"/>
                    </a:lnTo>
                    <a:lnTo>
                      <a:pt x="340" y="168"/>
                    </a:lnTo>
                    <a:lnTo>
                      <a:pt x="340" y="185"/>
                    </a:lnTo>
                    <a:lnTo>
                      <a:pt x="336" y="204"/>
                    </a:lnTo>
                    <a:lnTo>
                      <a:pt x="330" y="221"/>
                    </a:lnTo>
                    <a:lnTo>
                      <a:pt x="323" y="236"/>
                    </a:lnTo>
                    <a:lnTo>
                      <a:pt x="313" y="255"/>
                    </a:lnTo>
                    <a:lnTo>
                      <a:pt x="302" y="268"/>
                    </a:lnTo>
                    <a:lnTo>
                      <a:pt x="291" y="286"/>
                    </a:lnTo>
                    <a:lnTo>
                      <a:pt x="277" y="297"/>
                    </a:lnTo>
                    <a:lnTo>
                      <a:pt x="262" y="312"/>
                    </a:lnTo>
                    <a:lnTo>
                      <a:pt x="247" y="324"/>
                    </a:lnTo>
                    <a:lnTo>
                      <a:pt x="230" y="333"/>
                    </a:lnTo>
                    <a:lnTo>
                      <a:pt x="213" y="343"/>
                    </a:lnTo>
                    <a:lnTo>
                      <a:pt x="195" y="350"/>
                    </a:lnTo>
                    <a:lnTo>
                      <a:pt x="194" y="348"/>
                    </a:lnTo>
                    <a:lnTo>
                      <a:pt x="188" y="348"/>
                    </a:lnTo>
                    <a:lnTo>
                      <a:pt x="178" y="348"/>
                    </a:lnTo>
                    <a:lnTo>
                      <a:pt x="167" y="348"/>
                    </a:lnTo>
                    <a:lnTo>
                      <a:pt x="154" y="346"/>
                    </a:lnTo>
                    <a:lnTo>
                      <a:pt x="138" y="344"/>
                    </a:lnTo>
                    <a:lnTo>
                      <a:pt x="121" y="343"/>
                    </a:lnTo>
                    <a:lnTo>
                      <a:pt x="104" y="339"/>
                    </a:lnTo>
                    <a:lnTo>
                      <a:pt x="87" y="333"/>
                    </a:lnTo>
                    <a:lnTo>
                      <a:pt x="70" y="325"/>
                    </a:lnTo>
                    <a:lnTo>
                      <a:pt x="53" y="316"/>
                    </a:lnTo>
                    <a:lnTo>
                      <a:pt x="40" y="305"/>
                    </a:lnTo>
                    <a:lnTo>
                      <a:pt x="24" y="289"/>
                    </a:lnTo>
                    <a:lnTo>
                      <a:pt x="15" y="272"/>
                    </a:lnTo>
                    <a:lnTo>
                      <a:pt x="5" y="253"/>
                    </a:lnTo>
                    <a:lnTo>
                      <a:pt x="2" y="230"/>
                    </a:lnTo>
                    <a:lnTo>
                      <a:pt x="0" y="213"/>
                    </a:lnTo>
                    <a:lnTo>
                      <a:pt x="0" y="196"/>
                    </a:lnTo>
                    <a:lnTo>
                      <a:pt x="2" y="177"/>
                    </a:lnTo>
                    <a:lnTo>
                      <a:pt x="5" y="160"/>
                    </a:lnTo>
                    <a:lnTo>
                      <a:pt x="9" y="141"/>
                    </a:lnTo>
                    <a:lnTo>
                      <a:pt x="15" y="124"/>
                    </a:lnTo>
                    <a:lnTo>
                      <a:pt x="21" y="107"/>
                    </a:lnTo>
                    <a:lnTo>
                      <a:pt x="28" y="92"/>
                    </a:lnTo>
                    <a:lnTo>
                      <a:pt x="34" y="76"/>
                    </a:lnTo>
                    <a:lnTo>
                      <a:pt x="41" y="63"/>
                    </a:lnTo>
                    <a:lnTo>
                      <a:pt x="47" y="50"/>
                    </a:lnTo>
                    <a:lnTo>
                      <a:pt x="55" y="40"/>
                    </a:lnTo>
                    <a:lnTo>
                      <a:pt x="59" y="33"/>
                    </a:lnTo>
                    <a:lnTo>
                      <a:pt x="64" y="27"/>
                    </a:lnTo>
                    <a:lnTo>
                      <a:pt x="66" y="23"/>
                    </a:lnTo>
                    <a:lnTo>
                      <a:pt x="68" y="23"/>
                    </a:lnTo>
                    <a:lnTo>
                      <a:pt x="83" y="14"/>
                    </a:lnTo>
                    <a:lnTo>
                      <a:pt x="100" y="8"/>
                    </a:lnTo>
                    <a:lnTo>
                      <a:pt x="116" y="2"/>
                    </a:lnTo>
                    <a:lnTo>
                      <a:pt x="131" y="0"/>
                    </a:lnTo>
                    <a:lnTo>
                      <a:pt x="148" y="0"/>
                    </a:lnTo>
                    <a:lnTo>
                      <a:pt x="163" y="0"/>
                    </a:lnTo>
                    <a:lnTo>
                      <a:pt x="178" y="2"/>
                    </a:lnTo>
                    <a:lnTo>
                      <a:pt x="195" y="8"/>
                    </a:lnTo>
                    <a:lnTo>
                      <a:pt x="211" y="12"/>
                    </a:lnTo>
                    <a:lnTo>
                      <a:pt x="226" y="18"/>
                    </a:lnTo>
                    <a:lnTo>
                      <a:pt x="241" y="23"/>
                    </a:lnTo>
                    <a:lnTo>
                      <a:pt x="256" y="31"/>
                    </a:lnTo>
                    <a:lnTo>
                      <a:pt x="270" y="38"/>
                    </a:lnTo>
                    <a:lnTo>
                      <a:pt x="285" y="50"/>
                    </a:lnTo>
                    <a:lnTo>
                      <a:pt x="300" y="59"/>
                    </a:lnTo>
                    <a:lnTo>
                      <a:pt x="315" y="71"/>
                    </a:lnTo>
                    <a:lnTo>
                      <a:pt x="315" y="73"/>
                    </a:lnTo>
                    <a:lnTo>
                      <a:pt x="317" y="76"/>
                    </a:lnTo>
                    <a:lnTo>
                      <a:pt x="319" y="84"/>
                    </a:lnTo>
                    <a:lnTo>
                      <a:pt x="323" y="92"/>
                    </a:lnTo>
                    <a:lnTo>
                      <a:pt x="327" y="99"/>
                    </a:lnTo>
                    <a:lnTo>
                      <a:pt x="330" y="109"/>
                    </a:lnTo>
                    <a:lnTo>
                      <a:pt x="330" y="114"/>
                    </a:lnTo>
                    <a:lnTo>
                      <a:pt x="332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1" name="Freeform 43"/>
              <p:cNvSpPr>
                <a:spLocks noChangeAspect="1"/>
              </p:cNvSpPr>
              <p:nvPr/>
            </p:nvSpPr>
            <p:spPr bwMode="auto">
              <a:xfrm>
                <a:off x="4741" y="863"/>
                <a:ext cx="228" cy="214"/>
              </a:xfrm>
              <a:custGeom>
                <a:avLst/>
                <a:gdLst>
                  <a:gd name="T0" fmla="*/ 25 w 456"/>
                  <a:gd name="T1" fmla="*/ 5 h 427"/>
                  <a:gd name="T2" fmla="*/ 23 w 456"/>
                  <a:gd name="T3" fmla="*/ 3 h 427"/>
                  <a:gd name="T4" fmla="*/ 21 w 456"/>
                  <a:gd name="T5" fmla="*/ 2 h 427"/>
                  <a:gd name="T6" fmla="*/ 20 w 456"/>
                  <a:gd name="T7" fmla="*/ 2 h 427"/>
                  <a:gd name="T8" fmla="*/ 18 w 456"/>
                  <a:gd name="T9" fmla="*/ 1 h 427"/>
                  <a:gd name="T10" fmla="*/ 15 w 456"/>
                  <a:gd name="T11" fmla="*/ 1 h 427"/>
                  <a:gd name="T12" fmla="*/ 14 w 456"/>
                  <a:gd name="T13" fmla="*/ 0 h 427"/>
                  <a:gd name="T14" fmla="*/ 12 w 456"/>
                  <a:gd name="T15" fmla="*/ 1 h 427"/>
                  <a:gd name="T16" fmla="*/ 11 w 456"/>
                  <a:gd name="T17" fmla="*/ 1 h 427"/>
                  <a:gd name="T18" fmla="*/ 10 w 456"/>
                  <a:gd name="T19" fmla="*/ 1 h 427"/>
                  <a:gd name="T20" fmla="*/ 9 w 456"/>
                  <a:gd name="T21" fmla="*/ 1 h 427"/>
                  <a:gd name="T22" fmla="*/ 9 w 456"/>
                  <a:gd name="T23" fmla="*/ 2 h 427"/>
                  <a:gd name="T24" fmla="*/ 7 w 456"/>
                  <a:gd name="T25" fmla="*/ 2 h 427"/>
                  <a:gd name="T26" fmla="*/ 7 w 456"/>
                  <a:gd name="T27" fmla="*/ 3 h 427"/>
                  <a:gd name="T28" fmla="*/ 7 w 456"/>
                  <a:gd name="T29" fmla="*/ 3 h 427"/>
                  <a:gd name="T30" fmla="*/ 6 w 456"/>
                  <a:gd name="T31" fmla="*/ 4 h 427"/>
                  <a:gd name="T32" fmla="*/ 4 w 456"/>
                  <a:gd name="T33" fmla="*/ 6 h 427"/>
                  <a:gd name="T34" fmla="*/ 1 w 456"/>
                  <a:gd name="T35" fmla="*/ 10 h 427"/>
                  <a:gd name="T36" fmla="*/ 0 w 456"/>
                  <a:gd name="T37" fmla="*/ 14 h 427"/>
                  <a:gd name="T38" fmla="*/ 2 w 456"/>
                  <a:gd name="T39" fmla="*/ 18 h 427"/>
                  <a:gd name="T40" fmla="*/ 4 w 456"/>
                  <a:gd name="T41" fmla="*/ 22 h 427"/>
                  <a:gd name="T42" fmla="*/ 7 w 456"/>
                  <a:gd name="T43" fmla="*/ 25 h 427"/>
                  <a:gd name="T44" fmla="*/ 12 w 456"/>
                  <a:gd name="T45" fmla="*/ 27 h 427"/>
                  <a:gd name="T46" fmla="*/ 17 w 456"/>
                  <a:gd name="T47" fmla="*/ 27 h 427"/>
                  <a:gd name="T48" fmla="*/ 21 w 456"/>
                  <a:gd name="T49" fmla="*/ 26 h 427"/>
                  <a:gd name="T50" fmla="*/ 24 w 456"/>
                  <a:gd name="T51" fmla="*/ 24 h 427"/>
                  <a:gd name="T52" fmla="*/ 26 w 456"/>
                  <a:gd name="T53" fmla="*/ 21 h 427"/>
                  <a:gd name="T54" fmla="*/ 28 w 456"/>
                  <a:gd name="T55" fmla="*/ 18 h 427"/>
                  <a:gd name="T56" fmla="*/ 29 w 456"/>
                  <a:gd name="T57" fmla="*/ 15 h 427"/>
                  <a:gd name="T58" fmla="*/ 29 w 456"/>
                  <a:gd name="T59" fmla="*/ 12 h 427"/>
                  <a:gd name="T60" fmla="*/ 28 w 456"/>
                  <a:gd name="T61" fmla="*/ 9 h 427"/>
                  <a:gd name="T62" fmla="*/ 27 w 456"/>
                  <a:gd name="T63" fmla="*/ 6 h 427"/>
                  <a:gd name="T64" fmla="*/ 26 w 456"/>
                  <a:gd name="T65" fmla="*/ 5 h 4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56"/>
                  <a:gd name="T100" fmla="*/ 0 h 427"/>
                  <a:gd name="T101" fmla="*/ 456 w 456"/>
                  <a:gd name="T102" fmla="*/ 427 h 4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56" h="427">
                    <a:moveTo>
                      <a:pt x="416" y="79"/>
                    </a:moveTo>
                    <a:lnTo>
                      <a:pt x="399" y="66"/>
                    </a:lnTo>
                    <a:lnTo>
                      <a:pt x="382" y="57"/>
                    </a:lnTo>
                    <a:lnTo>
                      <a:pt x="367" y="45"/>
                    </a:lnTo>
                    <a:lnTo>
                      <a:pt x="351" y="38"/>
                    </a:lnTo>
                    <a:lnTo>
                      <a:pt x="336" y="30"/>
                    </a:lnTo>
                    <a:lnTo>
                      <a:pt x="323" y="22"/>
                    </a:lnTo>
                    <a:lnTo>
                      <a:pt x="310" y="17"/>
                    </a:lnTo>
                    <a:lnTo>
                      <a:pt x="294" y="13"/>
                    </a:lnTo>
                    <a:lnTo>
                      <a:pt x="281" y="7"/>
                    </a:lnTo>
                    <a:lnTo>
                      <a:pt x="266" y="5"/>
                    </a:lnTo>
                    <a:lnTo>
                      <a:pt x="251" y="3"/>
                    </a:lnTo>
                    <a:lnTo>
                      <a:pt x="236" y="1"/>
                    </a:lnTo>
                    <a:lnTo>
                      <a:pt x="220" y="0"/>
                    </a:lnTo>
                    <a:lnTo>
                      <a:pt x="205" y="1"/>
                    </a:lnTo>
                    <a:lnTo>
                      <a:pt x="188" y="1"/>
                    </a:lnTo>
                    <a:lnTo>
                      <a:pt x="171" y="5"/>
                    </a:lnTo>
                    <a:lnTo>
                      <a:pt x="165" y="5"/>
                    </a:lnTo>
                    <a:lnTo>
                      <a:pt x="161" y="5"/>
                    </a:lnTo>
                    <a:lnTo>
                      <a:pt x="156" y="7"/>
                    </a:lnTo>
                    <a:lnTo>
                      <a:pt x="150" y="11"/>
                    </a:lnTo>
                    <a:lnTo>
                      <a:pt x="144" y="13"/>
                    </a:lnTo>
                    <a:lnTo>
                      <a:pt x="139" y="17"/>
                    </a:lnTo>
                    <a:lnTo>
                      <a:pt x="133" y="20"/>
                    </a:lnTo>
                    <a:lnTo>
                      <a:pt x="129" y="24"/>
                    </a:lnTo>
                    <a:lnTo>
                      <a:pt x="123" y="26"/>
                    </a:lnTo>
                    <a:lnTo>
                      <a:pt x="118" y="32"/>
                    </a:lnTo>
                    <a:lnTo>
                      <a:pt x="112" y="36"/>
                    </a:lnTo>
                    <a:lnTo>
                      <a:pt x="106" y="39"/>
                    </a:lnTo>
                    <a:lnTo>
                      <a:pt x="102" y="43"/>
                    </a:lnTo>
                    <a:lnTo>
                      <a:pt x="97" y="47"/>
                    </a:lnTo>
                    <a:lnTo>
                      <a:pt x="93" y="51"/>
                    </a:lnTo>
                    <a:lnTo>
                      <a:pt x="87" y="57"/>
                    </a:lnTo>
                    <a:lnTo>
                      <a:pt x="53" y="85"/>
                    </a:lnTo>
                    <a:lnTo>
                      <a:pt x="28" y="115"/>
                    </a:lnTo>
                    <a:lnTo>
                      <a:pt x="13" y="150"/>
                    </a:lnTo>
                    <a:lnTo>
                      <a:pt x="4" y="186"/>
                    </a:lnTo>
                    <a:lnTo>
                      <a:pt x="0" y="220"/>
                    </a:lnTo>
                    <a:lnTo>
                      <a:pt x="6" y="254"/>
                    </a:lnTo>
                    <a:lnTo>
                      <a:pt x="17" y="288"/>
                    </a:lnTo>
                    <a:lnTo>
                      <a:pt x="34" y="321"/>
                    </a:lnTo>
                    <a:lnTo>
                      <a:pt x="55" y="347"/>
                    </a:lnTo>
                    <a:lnTo>
                      <a:pt x="83" y="374"/>
                    </a:lnTo>
                    <a:lnTo>
                      <a:pt x="114" y="395"/>
                    </a:lnTo>
                    <a:lnTo>
                      <a:pt x="148" y="412"/>
                    </a:lnTo>
                    <a:lnTo>
                      <a:pt x="184" y="423"/>
                    </a:lnTo>
                    <a:lnTo>
                      <a:pt x="226" y="427"/>
                    </a:lnTo>
                    <a:lnTo>
                      <a:pt x="270" y="425"/>
                    </a:lnTo>
                    <a:lnTo>
                      <a:pt x="313" y="416"/>
                    </a:lnTo>
                    <a:lnTo>
                      <a:pt x="336" y="404"/>
                    </a:lnTo>
                    <a:lnTo>
                      <a:pt x="357" y="393"/>
                    </a:lnTo>
                    <a:lnTo>
                      <a:pt x="376" y="374"/>
                    </a:lnTo>
                    <a:lnTo>
                      <a:pt x="395" y="355"/>
                    </a:lnTo>
                    <a:lnTo>
                      <a:pt x="410" y="334"/>
                    </a:lnTo>
                    <a:lnTo>
                      <a:pt x="424" y="309"/>
                    </a:lnTo>
                    <a:lnTo>
                      <a:pt x="435" y="285"/>
                    </a:lnTo>
                    <a:lnTo>
                      <a:pt x="447" y="258"/>
                    </a:lnTo>
                    <a:lnTo>
                      <a:pt x="452" y="231"/>
                    </a:lnTo>
                    <a:lnTo>
                      <a:pt x="456" y="205"/>
                    </a:lnTo>
                    <a:lnTo>
                      <a:pt x="456" y="178"/>
                    </a:lnTo>
                    <a:lnTo>
                      <a:pt x="456" y="155"/>
                    </a:lnTo>
                    <a:lnTo>
                      <a:pt x="448" y="131"/>
                    </a:lnTo>
                    <a:lnTo>
                      <a:pt x="441" y="110"/>
                    </a:lnTo>
                    <a:lnTo>
                      <a:pt x="429" y="93"/>
                    </a:lnTo>
                    <a:lnTo>
                      <a:pt x="416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2" name="Freeform 44"/>
              <p:cNvSpPr>
                <a:spLocks noChangeAspect="1"/>
              </p:cNvSpPr>
              <p:nvPr/>
            </p:nvSpPr>
            <p:spPr bwMode="auto">
              <a:xfrm>
                <a:off x="4734" y="852"/>
                <a:ext cx="235" cy="63"/>
              </a:xfrm>
              <a:custGeom>
                <a:avLst/>
                <a:gdLst>
                  <a:gd name="T0" fmla="*/ 0 w 469"/>
                  <a:gd name="T1" fmla="*/ 5 h 125"/>
                  <a:gd name="T2" fmla="*/ 2 w 469"/>
                  <a:gd name="T3" fmla="*/ 6 h 125"/>
                  <a:gd name="T4" fmla="*/ 3 w 469"/>
                  <a:gd name="T5" fmla="*/ 7 h 125"/>
                  <a:gd name="T6" fmla="*/ 5 w 469"/>
                  <a:gd name="T7" fmla="*/ 7 h 125"/>
                  <a:gd name="T8" fmla="*/ 7 w 469"/>
                  <a:gd name="T9" fmla="*/ 8 h 125"/>
                  <a:gd name="T10" fmla="*/ 9 w 469"/>
                  <a:gd name="T11" fmla="*/ 8 h 125"/>
                  <a:gd name="T12" fmla="*/ 11 w 469"/>
                  <a:gd name="T13" fmla="*/ 8 h 125"/>
                  <a:gd name="T14" fmla="*/ 13 w 469"/>
                  <a:gd name="T15" fmla="*/ 8 h 125"/>
                  <a:gd name="T16" fmla="*/ 16 w 469"/>
                  <a:gd name="T17" fmla="*/ 8 h 125"/>
                  <a:gd name="T18" fmla="*/ 18 w 469"/>
                  <a:gd name="T19" fmla="*/ 8 h 125"/>
                  <a:gd name="T20" fmla="*/ 20 w 469"/>
                  <a:gd name="T21" fmla="*/ 8 h 125"/>
                  <a:gd name="T22" fmla="*/ 22 w 469"/>
                  <a:gd name="T23" fmla="*/ 8 h 125"/>
                  <a:gd name="T24" fmla="*/ 24 w 469"/>
                  <a:gd name="T25" fmla="*/ 8 h 125"/>
                  <a:gd name="T26" fmla="*/ 26 w 469"/>
                  <a:gd name="T27" fmla="*/ 7 h 125"/>
                  <a:gd name="T28" fmla="*/ 27 w 469"/>
                  <a:gd name="T29" fmla="*/ 7 h 125"/>
                  <a:gd name="T30" fmla="*/ 28 w 469"/>
                  <a:gd name="T31" fmla="*/ 7 h 125"/>
                  <a:gd name="T32" fmla="*/ 29 w 469"/>
                  <a:gd name="T33" fmla="*/ 7 h 125"/>
                  <a:gd name="T34" fmla="*/ 30 w 469"/>
                  <a:gd name="T35" fmla="*/ 7 h 125"/>
                  <a:gd name="T36" fmla="*/ 30 w 469"/>
                  <a:gd name="T37" fmla="*/ 7 h 125"/>
                  <a:gd name="T38" fmla="*/ 30 w 469"/>
                  <a:gd name="T39" fmla="*/ 7 h 125"/>
                  <a:gd name="T40" fmla="*/ 29 w 469"/>
                  <a:gd name="T41" fmla="*/ 6 h 125"/>
                  <a:gd name="T42" fmla="*/ 29 w 469"/>
                  <a:gd name="T43" fmla="*/ 6 h 125"/>
                  <a:gd name="T44" fmla="*/ 28 w 469"/>
                  <a:gd name="T45" fmla="*/ 5 h 125"/>
                  <a:gd name="T46" fmla="*/ 27 w 469"/>
                  <a:gd name="T47" fmla="*/ 5 h 125"/>
                  <a:gd name="T48" fmla="*/ 26 w 469"/>
                  <a:gd name="T49" fmla="*/ 4 h 125"/>
                  <a:gd name="T50" fmla="*/ 25 w 469"/>
                  <a:gd name="T51" fmla="*/ 3 h 125"/>
                  <a:gd name="T52" fmla="*/ 24 w 469"/>
                  <a:gd name="T53" fmla="*/ 3 h 125"/>
                  <a:gd name="T54" fmla="*/ 23 w 469"/>
                  <a:gd name="T55" fmla="*/ 2 h 125"/>
                  <a:gd name="T56" fmla="*/ 21 w 469"/>
                  <a:gd name="T57" fmla="*/ 2 h 125"/>
                  <a:gd name="T58" fmla="*/ 20 w 469"/>
                  <a:gd name="T59" fmla="*/ 1 h 125"/>
                  <a:gd name="T60" fmla="*/ 19 w 469"/>
                  <a:gd name="T61" fmla="*/ 1 h 125"/>
                  <a:gd name="T62" fmla="*/ 17 w 469"/>
                  <a:gd name="T63" fmla="*/ 1 h 125"/>
                  <a:gd name="T64" fmla="*/ 16 w 469"/>
                  <a:gd name="T65" fmla="*/ 0 h 125"/>
                  <a:gd name="T66" fmla="*/ 15 w 469"/>
                  <a:gd name="T67" fmla="*/ 0 h 125"/>
                  <a:gd name="T68" fmla="*/ 14 w 469"/>
                  <a:gd name="T69" fmla="*/ 1 h 125"/>
                  <a:gd name="T70" fmla="*/ 12 w 469"/>
                  <a:gd name="T71" fmla="*/ 1 h 125"/>
                  <a:gd name="T72" fmla="*/ 11 w 469"/>
                  <a:gd name="T73" fmla="*/ 1 h 125"/>
                  <a:gd name="T74" fmla="*/ 10 w 469"/>
                  <a:gd name="T75" fmla="*/ 1 h 125"/>
                  <a:gd name="T76" fmla="*/ 8 w 469"/>
                  <a:gd name="T77" fmla="*/ 2 h 125"/>
                  <a:gd name="T78" fmla="*/ 7 w 469"/>
                  <a:gd name="T79" fmla="*/ 2 h 125"/>
                  <a:gd name="T80" fmla="*/ 6 w 469"/>
                  <a:gd name="T81" fmla="*/ 3 h 125"/>
                  <a:gd name="T82" fmla="*/ 5 w 469"/>
                  <a:gd name="T83" fmla="*/ 3 h 125"/>
                  <a:gd name="T84" fmla="*/ 4 w 469"/>
                  <a:gd name="T85" fmla="*/ 3 h 125"/>
                  <a:gd name="T86" fmla="*/ 3 w 469"/>
                  <a:gd name="T87" fmla="*/ 4 h 125"/>
                  <a:gd name="T88" fmla="*/ 2 w 469"/>
                  <a:gd name="T89" fmla="*/ 4 h 125"/>
                  <a:gd name="T90" fmla="*/ 1 w 469"/>
                  <a:gd name="T91" fmla="*/ 4 h 125"/>
                  <a:gd name="T92" fmla="*/ 1 w 469"/>
                  <a:gd name="T93" fmla="*/ 5 h 125"/>
                  <a:gd name="T94" fmla="*/ 1 w 469"/>
                  <a:gd name="T95" fmla="*/ 5 h 125"/>
                  <a:gd name="T96" fmla="*/ 0 w 469"/>
                  <a:gd name="T97" fmla="*/ 5 h 125"/>
                  <a:gd name="T98" fmla="*/ 0 w 469"/>
                  <a:gd name="T99" fmla="*/ 5 h 12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69"/>
                  <a:gd name="T151" fmla="*/ 0 h 125"/>
                  <a:gd name="T152" fmla="*/ 469 w 469"/>
                  <a:gd name="T153" fmla="*/ 125 h 12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69" h="125">
                    <a:moveTo>
                      <a:pt x="0" y="72"/>
                    </a:moveTo>
                    <a:lnTo>
                      <a:pt x="19" y="87"/>
                    </a:lnTo>
                    <a:lnTo>
                      <a:pt x="41" y="100"/>
                    </a:lnTo>
                    <a:lnTo>
                      <a:pt x="68" y="110"/>
                    </a:lnTo>
                    <a:lnTo>
                      <a:pt x="100" y="118"/>
                    </a:lnTo>
                    <a:lnTo>
                      <a:pt x="133" y="121"/>
                    </a:lnTo>
                    <a:lnTo>
                      <a:pt x="169" y="123"/>
                    </a:lnTo>
                    <a:lnTo>
                      <a:pt x="205" y="125"/>
                    </a:lnTo>
                    <a:lnTo>
                      <a:pt x="243" y="125"/>
                    </a:lnTo>
                    <a:lnTo>
                      <a:pt x="277" y="121"/>
                    </a:lnTo>
                    <a:lnTo>
                      <a:pt x="313" y="119"/>
                    </a:lnTo>
                    <a:lnTo>
                      <a:pt x="345" y="118"/>
                    </a:lnTo>
                    <a:lnTo>
                      <a:pt x="376" y="114"/>
                    </a:lnTo>
                    <a:lnTo>
                      <a:pt x="403" y="110"/>
                    </a:lnTo>
                    <a:lnTo>
                      <a:pt x="427" y="108"/>
                    </a:lnTo>
                    <a:lnTo>
                      <a:pt x="444" y="108"/>
                    </a:lnTo>
                    <a:lnTo>
                      <a:pt x="458" y="108"/>
                    </a:lnTo>
                    <a:lnTo>
                      <a:pt x="465" y="106"/>
                    </a:lnTo>
                    <a:lnTo>
                      <a:pt x="469" y="104"/>
                    </a:lnTo>
                    <a:lnTo>
                      <a:pt x="467" y="99"/>
                    </a:lnTo>
                    <a:lnTo>
                      <a:pt x="463" y="93"/>
                    </a:lnTo>
                    <a:lnTo>
                      <a:pt x="454" y="85"/>
                    </a:lnTo>
                    <a:lnTo>
                      <a:pt x="444" y="78"/>
                    </a:lnTo>
                    <a:lnTo>
                      <a:pt x="431" y="68"/>
                    </a:lnTo>
                    <a:lnTo>
                      <a:pt x="414" y="59"/>
                    </a:lnTo>
                    <a:lnTo>
                      <a:pt x="397" y="47"/>
                    </a:lnTo>
                    <a:lnTo>
                      <a:pt x="378" y="38"/>
                    </a:lnTo>
                    <a:lnTo>
                      <a:pt x="357" y="28"/>
                    </a:lnTo>
                    <a:lnTo>
                      <a:pt x="336" y="21"/>
                    </a:lnTo>
                    <a:lnTo>
                      <a:pt x="313" y="13"/>
                    </a:lnTo>
                    <a:lnTo>
                      <a:pt x="292" y="7"/>
                    </a:lnTo>
                    <a:lnTo>
                      <a:pt x="271" y="2"/>
                    </a:lnTo>
                    <a:lnTo>
                      <a:pt x="252" y="0"/>
                    </a:lnTo>
                    <a:lnTo>
                      <a:pt x="231" y="0"/>
                    </a:lnTo>
                    <a:lnTo>
                      <a:pt x="211" y="2"/>
                    </a:lnTo>
                    <a:lnTo>
                      <a:pt x="190" y="3"/>
                    </a:lnTo>
                    <a:lnTo>
                      <a:pt x="169" y="9"/>
                    </a:lnTo>
                    <a:lnTo>
                      <a:pt x="146" y="13"/>
                    </a:lnTo>
                    <a:lnTo>
                      <a:pt x="127" y="21"/>
                    </a:lnTo>
                    <a:lnTo>
                      <a:pt x="106" y="26"/>
                    </a:lnTo>
                    <a:lnTo>
                      <a:pt x="87" y="34"/>
                    </a:lnTo>
                    <a:lnTo>
                      <a:pt x="68" y="40"/>
                    </a:lnTo>
                    <a:lnTo>
                      <a:pt x="51" y="47"/>
                    </a:lnTo>
                    <a:lnTo>
                      <a:pt x="38" y="53"/>
                    </a:lnTo>
                    <a:lnTo>
                      <a:pt x="24" y="59"/>
                    </a:lnTo>
                    <a:lnTo>
                      <a:pt x="15" y="64"/>
                    </a:lnTo>
                    <a:lnTo>
                      <a:pt x="7" y="68"/>
                    </a:lnTo>
                    <a:lnTo>
                      <a:pt x="1" y="7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3" name="Freeform 45"/>
              <p:cNvSpPr>
                <a:spLocks noChangeAspect="1"/>
              </p:cNvSpPr>
              <p:nvPr/>
            </p:nvSpPr>
            <p:spPr bwMode="auto">
              <a:xfrm>
                <a:off x="4813" y="2109"/>
                <a:ext cx="177" cy="82"/>
              </a:xfrm>
              <a:custGeom>
                <a:avLst/>
                <a:gdLst>
                  <a:gd name="T0" fmla="*/ 15 w 354"/>
                  <a:gd name="T1" fmla="*/ 0 h 164"/>
                  <a:gd name="T2" fmla="*/ 17 w 354"/>
                  <a:gd name="T3" fmla="*/ 0 h 164"/>
                  <a:gd name="T4" fmla="*/ 19 w 354"/>
                  <a:gd name="T5" fmla="*/ 1 h 164"/>
                  <a:gd name="T6" fmla="*/ 20 w 354"/>
                  <a:gd name="T7" fmla="*/ 1 h 164"/>
                  <a:gd name="T8" fmla="*/ 21 w 354"/>
                  <a:gd name="T9" fmla="*/ 1 h 164"/>
                  <a:gd name="T10" fmla="*/ 22 w 354"/>
                  <a:gd name="T11" fmla="*/ 3 h 164"/>
                  <a:gd name="T12" fmla="*/ 22 w 354"/>
                  <a:gd name="T13" fmla="*/ 3 h 164"/>
                  <a:gd name="T14" fmla="*/ 22 w 354"/>
                  <a:gd name="T15" fmla="*/ 5 h 164"/>
                  <a:gd name="T16" fmla="*/ 21 w 354"/>
                  <a:gd name="T17" fmla="*/ 7 h 164"/>
                  <a:gd name="T18" fmla="*/ 20 w 354"/>
                  <a:gd name="T19" fmla="*/ 9 h 164"/>
                  <a:gd name="T20" fmla="*/ 18 w 354"/>
                  <a:gd name="T21" fmla="*/ 10 h 164"/>
                  <a:gd name="T22" fmla="*/ 15 w 354"/>
                  <a:gd name="T23" fmla="*/ 10 h 164"/>
                  <a:gd name="T24" fmla="*/ 13 w 354"/>
                  <a:gd name="T25" fmla="*/ 10 h 164"/>
                  <a:gd name="T26" fmla="*/ 11 w 354"/>
                  <a:gd name="T27" fmla="*/ 10 h 164"/>
                  <a:gd name="T28" fmla="*/ 10 w 354"/>
                  <a:gd name="T29" fmla="*/ 10 h 164"/>
                  <a:gd name="T30" fmla="*/ 7 w 354"/>
                  <a:gd name="T31" fmla="*/ 10 h 164"/>
                  <a:gd name="T32" fmla="*/ 6 w 354"/>
                  <a:gd name="T33" fmla="*/ 10 h 164"/>
                  <a:gd name="T34" fmla="*/ 5 w 354"/>
                  <a:gd name="T35" fmla="*/ 10 h 164"/>
                  <a:gd name="T36" fmla="*/ 3 w 354"/>
                  <a:gd name="T37" fmla="*/ 10 h 164"/>
                  <a:gd name="T38" fmla="*/ 3 w 354"/>
                  <a:gd name="T39" fmla="*/ 10 h 164"/>
                  <a:gd name="T40" fmla="*/ 1 w 354"/>
                  <a:gd name="T41" fmla="*/ 9 h 164"/>
                  <a:gd name="T42" fmla="*/ 1 w 354"/>
                  <a:gd name="T43" fmla="*/ 7 h 164"/>
                  <a:gd name="T44" fmla="*/ 1 w 354"/>
                  <a:gd name="T45" fmla="*/ 6 h 164"/>
                  <a:gd name="T46" fmla="*/ 0 w 354"/>
                  <a:gd name="T47" fmla="*/ 5 h 164"/>
                  <a:gd name="T48" fmla="*/ 1 w 354"/>
                  <a:gd name="T49" fmla="*/ 5 h 164"/>
                  <a:gd name="T50" fmla="*/ 1 w 354"/>
                  <a:gd name="T51" fmla="*/ 5 h 164"/>
                  <a:gd name="T52" fmla="*/ 3 w 354"/>
                  <a:gd name="T53" fmla="*/ 5 h 164"/>
                  <a:gd name="T54" fmla="*/ 3 w 354"/>
                  <a:gd name="T55" fmla="*/ 7 h 164"/>
                  <a:gd name="T56" fmla="*/ 6 w 354"/>
                  <a:gd name="T57" fmla="*/ 9 h 164"/>
                  <a:gd name="T58" fmla="*/ 9 w 354"/>
                  <a:gd name="T59" fmla="*/ 9 h 164"/>
                  <a:gd name="T60" fmla="*/ 11 w 354"/>
                  <a:gd name="T61" fmla="*/ 7 h 164"/>
                  <a:gd name="T62" fmla="*/ 12 w 354"/>
                  <a:gd name="T63" fmla="*/ 5 h 164"/>
                  <a:gd name="T64" fmla="*/ 14 w 354"/>
                  <a:gd name="T65" fmla="*/ 5 h 164"/>
                  <a:gd name="T66" fmla="*/ 15 w 354"/>
                  <a:gd name="T67" fmla="*/ 1 h 164"/>
                  <a:gd name="T68" fmla="*/ 15 w 354"/>
                  <a:gd name="T69" fmla="*/ 1 h 164"/>
                  <a:gd name="T70" fmla="*/ 15 w 354"/>
                  <a:gd name="T71" fmla="*/ 0 h 16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4"/>
                  <a:gd name="T109" fmla="*/ 0 h 164"/>
                  <a:gd name="T110" fmla="*/ 354 w 354"/>
                  <a:gd name="T111" fmla="*/ 164 h 16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4" h="164">
                    <a:moveTo>
                      <a:pt x="242" y="0"/>
                    </a:moveTo>
                    <a:lnTo>
                      <a:pt x="249" y="0"/>
                    </a:lnTo>
                    <a:lnTo>
                      <a:pt x="261" y="0"/>
                    </a:lnTo>
                    <a:lnTo>
                      <a:pt x="270" y="0"/>
                    </a:lnTo>
                    <a:lnTo>
                      <a:pt x="284" y="0"/>
                    </a:lnTo>
                    <a:lnTo>
                      <a:pt x="295" y="2"/>
                    </a:lnTo>
                    <a:lnTo>
                      <a:pt x="304" y="4"/>
                    </a:lnTo>
                    <a:lnTo>
                      <a:pt x="316" y="6"/>
                    </a:lnTo>
                    <a:lnTo>
                      <a:pt x="327" y="12"/>
                    </a:lnTo>
                    <a:lnTo>
                      <a:pt x="335" y="16"/>
                    </a:lnTo>
                    <a:lnTo>
                      <a:pt x="342" y="23"/>
                    </a:lnTo>
                    <a:lnTo>
                      <a:pt x="348" y="33"/>
                    </a:lnTo>
                    <a:lnTo>
                      <a:pt x="354" y="44"/>
                    </a:lnTo>
                    <a:lnTo>
                      <a:pt x="354" y="56"/>
                    </a:lnTo>
                    <a:lnTo>
                      <a:pt x="352" y="71"/>
                    </a:lnTo>
                    <a:lnTo>
                      <a:pt x="346" y="88"/>
                    </a:lnTo>
                    <a:lnTo>
                      <a:pt x="341" y="109"/>
                    </a:lnTo>
                    <a:lnTo>
                      <a:pt x="333" y="118"/>
                    </a:lnTo>
                    <a:lnTo>
                      <a:pt x="325" y="126"/>
                    </a:lnTo>
                    <a:lnTo>
                      <a:pt x="314" y="133"/>
                    </a:lnTo>
                    <a:lnTo>
                      <a:pt x="301" y="141"/>
                    </a:lnTo>
                    <a:lnTo>
                      <a:pt x="285" y="147"/>
                    </a:lnTo>
                    <a:lnTo>
                      <a:pt x="270" y="152"/>
                    </a:lnTo>
                    <a:lnTo>
                      <a:pt x="253" y="154"/>
                    </a:lnTo>
                    <a:lnTo>
                      <a:pt x="236" y="160"/>
                    </a:lnTo>
                    <a:lnTo>
                      <a:pt x="217" y="162"/>
                    </a:lnTo>
                    <a:lnTo>
                      <a:pt x="200" y="164"/>
                    </a:lnTo>
                    <a:lnTo>
                      <a:pt x="181" y="164"/>
                    </a:lnTo>
                    <a:lnTo>
                      <a:pt x="166" y="164"/>
                    </a:lnTo>
                    <a:lnTo>
                      <a:pt x="147" y="164"/>
                    </a:lnTo>
                    <a:lnTo>
                      <a:pt x="133" y="164"/>
                    </a:lnTo>
                    <a:lnTo>
                      <a:pt x="118" y="164"/>
                    </a:lnTo>
                    <a:lnTo>
                      <a:pt x="109" y="162"/>
                    </a:lnTo>
                    <a:lnTo>
                      <a:pt x="97" y="162"/>
                    </a:lnTo>
                    <a:lnTo>
                      <a:pt x="88" y="160"/>
                    </a:lnTo>
                    <a:lnTo>
                      <a:pt x="78" y="158"/>
                    </a:lnTo>
                    <a:lnTo>
                      <a:pt x="69" y="156"/>
                    </a:lnTo>
                    <a:lnTo>
                      <a:pt x="57" y="152"/>
                    </a:lnTo>
                    <a:lnTo>
                      <a:pt x="50" y="149"/>
                    </a:lnTo>
                    <a:lnTo>
                      <a:pt x="40" y="145"/>
                    </a:lnTo>
                    <a:lnTo>
                      <a:pt x="33" y="141"/>
                    </a:lnTo>
                    <a:lnTo>
                      <a:pt x="23" y="133"/>
                    </a:lnTo>
                    <a:lnTo>
                      <a:pt x="17" y="128"/>
                    </a:lnTo>
                    <a:lnTo>
                      <a:pt x="10" y="120"/>
                    </a:lnTo>
                    <a:lnTo>
                      <a:pt x="6" y="114"/>
                    </a:lnTo>
                    <a:lnTo>
                      <a:pt x="2" y="105"/>
                    </a:lnTo>
                    <a:lnTo>
                      <a:pt x="0" y="95"/>
                    </a:lnTo>
                    <a:lnTo>
                      <a:pt x="0" y="84"/>
                    </a:lnTo>
                    <a:lnTo>
                      <a:pt x="0" y="75"/>
                    </a:lnTo>
                    <a:lnTo>
                      <a:pt x="6" y="75"/>
                    </a:lnTo>
                    <a:lnTo>
                      <a:pt x="12" y="75"/>
                    </a:lnTo>
                    <a:lnTo>
                      <a:pt x="19" y="75"/>
                    </a:lnTo>
                    <a:lnTo>
                      <a:pt x="27" y="75"/>
                    </a:lnTo>
                    <a:lnTo>
                      <a:pt x="35" y="94"/>
                    </a:lnTo>
                    <a:lnTo>
                      <a:pt x="48" y="107"/>
                    </a:lnTo>
                    <a:lnTo>
                      <a:pt x="63" y="118"/>
                    </a:lnTo>
                    <a:lnTo>
                      <a:pt x="80" y="126"/>
                    </a:lnTo>
                    <a:lnTo>
                      <a:pt x="97" y="130"/>
                    </a:lnTo>
                    <a:lnTo>
                      <a:pt x="118" y="132"/>
                    </a:lnTo>
                    <a:lnTo>
                      <a:pt x="137" y="130"/>
                    </a:lnTo>
                    <a:lnTo>
                      <a:pt x="156" y="126"/>
                    </a:lnTo>
                    <a:lnTo>
                      <a:pt x="175" y="118"/>
                    </a:lnTo>
                    <a:lnTo>
                      <a:pt x="192" y="109"/>
                    </a:lnTo>
                    <a:lnTo>
                      <a:pt x="207" y="95"/>
                    </a:lnTo>
                    <a:lnTo>
                      <a:pt x="221" y="84"/>
                    </a:lnTo>
                    <a:lnTo>
                      <a:pt x="230" y="67"/>
                    </a:lnTo>
                    <a:lnTo>
                      <a:pt x="238" y="50"/>
                    </a:lnTo>
                    <a:lnTo>
                      <a:pt x="240" y="31"/>
                    </a:lnTo>
                    <a:lnTo>
                      <a:pt x="238" y="10"/>
                    </a:lnTo>
                    <a:lnTo>
                      <a:pt x="240" y="4"/>
                    </a:lnTo>
                    <a:lnTo>
                      <a:pt x="2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4" name="Freeform 46"/>
              <p:cNvSpPr>
                <a:spLocks noChangeAspect="1"/>
              </p:cNvSpPr>
              <p:nvPr/>
            </p:nvSpPr>
            <p:spPr bwMode="auto">
              <a:xfrm>
                <a:off x="4447" y="610"/>
                <a:ext cx="218" cy="162"/>
              </a:xfrm>
              <a:custGeom>
                <a:avLst/>
                <a:gdLst>
                  <a:gd name="T0" fmla="*/ 9 w 436"/>
                  <a:gd name="T1" fmla="*/ 1 h 323"/>
                  <a:gd name="T2" fmla="*/ 11 w 436"/>
                  <a:gd name="T3" fmla="*/ 1 h 323"/>
                  <a:gd name="T4" fmla="*/ 13 w 436"/>
                  <a:gd name="T5" fmla="*/ 1 h 323"/>
                  <a:gd name="T6" fmla="*/ 14 w 436"/>
                  <a:gd name="T7" fmla="*/ 1 h 323"/>
                  <a:gd name="T8" fmla="*/ 17 w 436"/>
                  <a:gd name="T9" fmla="*/ 2 h 323"/>
                  <a:gd name="T10" fmla="*/ 18 w 436"/>
                  <a:gd name="T11" fmla="*/ 3 h 323"/>
                  <a:gd name="T12" fmla="*/ 19 w 436"/>
                  <a:gd name="T13" fmla="*/ 6 h 323"/>
                  <a:gd name="T14" fmla="*/ 20 w 436"/>
                  <a:gd name="T15" fmla="*/ 9 h 323"/>
                  <a:gd name="T16" fmla="*/ 23 w 436"/>
                  <a:gd name="T17" fmla="*/ 12 h 323"/>
                  <a:gd name="T18" fmla="*/ 26 w 436"/>
                  <a:gd name="T19" fmla="*/ 15 h 323"/>
                  <a:gd name="T20" fmla="*/ 27 w 436"/>
                  <a:gd name="T21" fmla="*/ 17 h 323"/>
                  <a:gd name="T22" fmla="*/ 27 w 436"/>
                  <a:gd name="T23" fmla="*/ 19 h 323"/>
                  <a:gd name="T24" fmla="*/ 26 w 436"/>
                  <a:gd name="T25" fmla="*/ 20 h 323"/>
                  <a:gd name="T26" fmla="*/ 24 w 436"/>
                  <a:gd name="T27" fmla="*/ 21 h 323"/>
                  <a:gd name="T28" fmla="*/ 21 w 436"/>
                  <a:gd name="T29" fmla="*/ 20 h 323"/>
                  <a:gd name="T30" fmla="*/ 19 w 436"/>
                  <a:gd name="T31" fmla="*/ 18 h 323"/>
                  <a:gd name="T32" fmla="*/ 18 w 436"/>
                  <a:gd name="T33" fmla="*/ 15 h 323"/>
                  <a:gd name="T34" fmla="*/ 15 w 436"/>
                  <a:gd name="T35" fmla="*/ 13 h 323"/>
                  <a:gd name="T36" fmla="*/ 13 w 436"/>
                  <a:gd name="T37" fmla="*/ 11 h 323"/>
                  <a:gd name="T38" fmla="*/ 10 w 436"/>
                  <a:gd name="T39" fmla="*/ 10 h 323"/>
                  <a:gd name="T40" fmla="*/ 7 w 436"/>
                  <a:gd name="T41" fmla="*/ 10 h 323"/>
                  <a:gd name="T42" fmla="*/ 5 w 436"/>
                  <a:gd name="T43" fmla="*/ 9 h 323"/>
                  <a:gd name="T44" fmla="*/ 2 w 436"/>
                  <a:gd name="T45" fmla="*/ 7 h 323"/>
                  <a:gd name="T46" fmla="*/ 1 w 436"/>
                  <a:gd name="T47" fmla="*/ 5 h 323"/>
                  <a:gd name="T48" fmla="*/ 1 w 436"/>
                  <a:gd name="T49" fmla="*/ 3 h 323"/>
                  <a:gd name="T50" fmla="*/ 1 w 436"/>
                  <a:gd name="T51" fmla="*/ 3 h 323"/>
                  <a:gd name="T52" fmla="*/ 2 w 436"/>
                  <a:gd name="T53" fmla="*/ 2 h 323"/>
                  <a:gd name="T54" fmla="*/ 3 w 436"/>
                  <a:gd name="T55" fmla="*/ 2 h 323"/>
                  <a:gd name="T56" fmla="*/ 3 w 436"/>
                  <a:gd name="T57" fmla="*/ 1 h 323"/>
                  <a:gd name="T58" fmla="*/ 5 w 436"/>
                  <a:gd name="T59" fmla="*/ 1 h 323"/>
                  <a:gd name="T60" fmla="*/ 6 w 436"/>
                  <a:gd name="T61" fmla="*/ 1 h 323"/>
                  <a:gd name="T62" fmla="*/ 7 w 436"/>
                  <a:gd name="T63" fmla="*/ 0 h 323"/>
                  <a:gd name="T64" fmla="*/ 7 w 436"/>
                  <a:gd name="T65" fmla="*/ 1 h 32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36"/>
                  <a:gd name="T100" fmla="*/ 0 h 323"/>
                  <a:gd name="T101" fmla="*/ 436 w 436"/>
                  <a:gd name="T102" fmla="*/ 323 h 32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36" h="323">
                    <a:moveTo>
                      <a:pt x="107" y="2"/>
                    </a:moveTo>
                    <a:lnTo>
                      <a:pt x="132" y="2"/>
                    </a:lnTo>
                    <a:lnTo>
                      <a:pt x="153" y="4"/>
                    </a:lnTo>
                    <a:lnTo>
                      <a:pt x="172" y="4"/>
                    </a:lnTo>
                    <a:lnTo>
                      <a:pt x="191" y="4"/>
                    </a:lnTo>
                    <a:lnTo>
                      <a:pt x="208" y="6"/>
                    </a:lnTo>
                    <a:lnTo>
                      <a:pt x="223" y="9"/>
                    </a:lnTo>
                    <a:lnTo>
                      <a:pt x="238" y="13"/>
                    </a:lnTo>
                    <a:lnTo>
                      <a:pt x="251" y="19"/>
                    </a:lnTo>
                    <a:lnTo>
                      <a:pt x="261" y="25"/>
                    </a:lnTo>
                    <a:lnTo>
                      <a:pt x="270" y="36"/>
                    </a:lnTo>
                    <a:lnTo>
                      <a:pt x="280" y="47"/>
                    </a:lnTo>
                    <a:lnTo>
                      <a:pt x="289" y="63"/>
                    </a:lnTo>
                    <a:lnTo>
                      <a:pt x="297" y="82"/>
                    </a:lnTo>
                    <a:lnTo>
                      <a:pt x="305" y="104"/>
                    </a:lnTo>
                    <a:lnTo>
                      <a:pt x="312" y="133"/>
                    </a:lnTo>
                    <a:lnTo>
                      <a:pt x="320" y="165"/>
                    </a:lnTo>
                    <a:lnTo>
                      <a:pt x="360" y="186"/>
                    </a:lnTo>
                    <a:lnTo>
                      <a:pt x="392" y="207"/>
                    </a:lnTo>
                    <a:lnTo>
                      <a:pt x="415" y="226"/>
                    </a:lnTo>
                    <a:lnTo>
                      <a:pt x="430" y="247"/>
                    </a:lnTo>
                    <a:lnTo>
                      <a:pt x="436" y="264"/>
                    </a:lnTo>
                    <a:lnTo>
                      <a:pt x="436" y="281"/>
                    </a:lnTo>
                    <a:lnTo>
                      <a:pt x="428" y="295"/>
                    </a:lnTo>
                    <a:lnTo>
                      <a:pt x="419" y="308"/>
                    </a:lnTo>
                    <a:lnTo>
                      <a:pt x="405" y="315"/>
                    </a:lnTo>
                    <a:lnTo>
                      <a:pt x="388" y="321"/>
                    </a:lnTo>
                    <a:lnTo>
                      <a:pt x="369" y="323"/>
                    </a:lnTo>
                    <a:lnTo>
                      <a:pt x="350" y="319"/>
                    </a:lnTo>
                    <a:lnTo>
                      <a:pt x="331" y="312"/>
                    </a:lnTo>
                    <a:lnTo>
                      <a:pt x="314" y="300"/>
                    </a:lnTo>
                    <a:lnTo>
                      <a:pt x="299" y="283"/>
                    </a:lnTo>
                    <a:lnTo>
                      <a:pt x="286" y="260"/>
                    </a:lnTo>
                    <a:lnTo>
                      <a:pt x="274" y="234"/>
                    </a:lnTo>
                    <a:lnTo>
                      <a:pt x="261" y="213"/>
                    </a:lnTo>
                    <a:lnTo>
                      <a:pt x="242" y="196"/>
                    </a:lnTo>
                    <a:lnTo>
                      <a:pt x="223" y="184"/>
                    </a:lnTo>
                    <a:lnTo>
                      <a:pt x="202" y="173"/>
                    </a:lnTo>
                    <a:lnTo>
                      <a:pt x="179" y="165"/>
                    </a:lnTo>
                    <a:lnTo>
                      <a:pt x="156" y="160"/>
                    </a:lnTo>
                    <a:lnTo>
                      <a:pt x="134" y="154"/>
                    </a:lnTo>
                    <a:lnTo>
                      <a:pt x="109" y="148"/>
                    </a:lnTo>
                    <a:lnTo>
                      <a:pt x="86" y="142"/>
                    </a:lnTo>
                    <a:lnTo>
                      <a:pt x="65" y="133"/>
                    </a:lnTo>
                    <a:lnTo>
                      <a:pt x="46" y="123"/>
                    </a:lnTo>
                    <a:lnTo>
                      <a:pt x="29" y="112"/>
                    </a:lnTo>
                    <a:lnTo>
                      <a:pt x="16" y="97"/>
                    </a:lnTo>
                    <a:lnTo>
                      <a:pt x="6" y="76"/>
                    </a:lnTo>
                    <a:lnTo>
                      <a:pt x="0" y="53"/>
                    </a:lnTo>
                    <a:lnTo>
                      <a:pt x="2" y="47"/>
                    </a:lnTo>
                    <a:lnTo>
                      <a:pt x="6" y="44"/>
                    </a:lnTo>
                    <a:lnTo>
                      <a:pt x="10" y="40"/>
                    </a:lnTo>
                    <a:lnTo>
                      <a:pt x="18" y="36"/>
                    </a:lnTo>
                    <a:lnTo>
                      <a:pt x="25" y="32"/>
                    </a:lnTo>
                    <a:lnTo>
                      <a:pt x="35" y="27"/>
                    </a:lnTo>
                    <a:lnTo>
                      <a:pt x="44" y="23"/>
                    </a:lnTo>
                    <a:lnTo>
                      <a:pt x="54" y="19"/>
                    </a:lnTo>
                    <a:lnTo>
                      <a:pt x="63" y="15"/>
                    </a:lnTo>
                    <a:lnTo>
                      <a:pt x="73" y="11"/>
                    </a:lnTo>
                    <a:lnTo>
                      <a:pt x="80" y="7"/>
                    </a:lnTo>
                    <a:lnTo>
                      <a:pt x="90" y="4"/>
                    </a:lnTo>
                    <a:lnTo>
                      <a:pt x="96" y="2"/>
                    </a:lnTo>
                    <a:lnTo>
                      <a:pt x="101" y="2"/>
                    </a:lnTo>
                    <a:lnTo>
                      <a:pt x="105" y="0"/>
                    </a:lnTo>
                    <a:lnTo>
                      <a:pt x="107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5" name="Freeform 47"/>
              <p:cNvSpPr>
                <a:spLocks noChangeAspect="1"/>
              </p:cNvSpPr>
              <p:nvPr/>
            </p:nvSpPr>
            <p:spPr bwMode="auto">
              <a:xfrm>
                <a:off x="4431" y="853"/>
                <a:ext cx="230" cy="96"/>
              </a:xfrm>
              <a:custGeom>
                <a:avLst/>
                <a:gdLst>
                  <a:gd name="T0" fmla="*/ 14 w 460"/>
                  <a:gd name="T1" fmla="*/ 4 h 192"/>
                  <a:gd name="T2" fmla="*/ 17 w 460"/>
                  <a:gd name="T3" fmla="*/ 3 h 192"/>
                  <a:gd name="T4" fmla="*/ 20 w 460"/>
                  <a:gd name="T5" fmla="*/ 3 h 192"/>
                  <a:gd name="T6" fmla="*/ 23 w 460"/>
                  <a:gd name="T7" fmla="*/ 3 h 192"/>
                  <a:gd name="T8" fmla="*/ 26 w 460"/>
                  <a:gd name="T9" fmla="*/ 3 h 192"/>
                  <a:gd name="T10" fmla="*/ 28 w 460"/>
                  <a:gd name="T11" fmla="*/ 3 h 192"/>
                  <a:gd name="T12" fmla="*/ 29 w 460"/>
                  <a:gd name="T13" fmla="*/ 5 h 192"/>
                  <a:gd name="T14" fmla="*/ 29 w 460"/>
                  <a:gd name="T15" fmla="*/ 7 h 192"/>
                  <a:gd name="T16" fmla="*/ 28 w 460"/>
                  <a:gd name="T17" fmla="*/ 10 h 192"/>
                  <a:gd name="T18" fmla="*/ 27 w 460"/>
                  <a:gd name="T19" fmla="*/ 11 h 192"/>
                  <a:gd name="T20" fmla="*/ 26 w 460"/>
                  <a:gd name="T21" fmla="*/ 12 h 192"/>
                  <a:gd name="T22" fmla="*/ 24 w 460"/>
                  <a:gd name="T23" fmla="*/ 12 h 192"/>
                  <a:gd name="T24" fmla="*/ 23 w 460"/>
                  <a:gd name="T25" fmla="*/ 12 h 192"/>
                  <a:gd name="T26" fmla="*/ 22 w 460"/>
                  <a:gd name="T27" fmla="*/ 12 h 192"/>
                  <a:gd name="T28" fmla="*/ 21 w 460"/>
                  <a:gd name="T29" fmla="*/ 12 h 192"/>
                  <a:gd name="T30" fmla="*/ 19 w 460"/>
                  <a:gd name="T31" fmla="*/ 12 h 192"/>
                  <a:gd name="T32" fmla="*/ 18 w 460"/>
                  <a:gd name="T33" fmla="*/ 11 h 192"/>
                  <a:gd name="T34" fmla="*/ 14 w 460"/>
                  <a:gd name="T35" fmla="*/ 10 h 192"/>
                  <a:gd name="T36" fmla="*/ 13 w 460"/>
                  <a:gd name="T37" fmla="*/ 10 h 192"/>
                  <a:gd name="T38" fmla="*/ 11 w 460"/>
                  <a:gd name="T39" fmla="*/ 9 h 192"/>
                  <a:gd name="T40" fmla="*/ 7 w 460"/>
                  <a:gd name="T41" fmla="*/ 9 h 192"/>
                  <a:gd name="T42" fmla="*/ 6 w 460"/>
                  <a:gd name="T43" fmla="*/ 7 h 192"/>
                  <a:gd name="T44" fmla="*/ 4 w 460"/>
                  <a:gd name="T45" fmla="*/ 7 h 192"/>
                  <a:gd name="T46" fmla="*/ 2 w 460"/>
                  <a:gd name="T47" fmla="*/ 6 h 192"/>
                  <a:gd name="T48" fmla="*/ 1 w 460"/>
                  <a:gd name="T49" fmla="*/ 5 h 192"/>
                  <a:gd name="T50" fmla="*/ 0 w 460"/>
                  <a:gd name="T51" fmla="*/ 3 h 192"/>
                  <a:gd name="T52" fmla="*/ 0 w 460"/>
                  <a:gd name="T53" fmla="*/ 3 h 192"/>
                  <a:gd name="T54" fmla="*/ 0 w 460"/>
                  <a:gd name="T55" fmla="*/ 2 h 192"/>
                  <a:gd name="T56" fmla="*/ 1 w 460"/>
                  <a:gd name="T57" fmla="*/ 1 h 192"/>
                  <a:gd name="T58" fmla="*/ 2 w 460"/>
                  <a:gd name="T59" fmla="*/ 0 h 192"/>
                  <a:gd name="T60" fmla="*/ 3 w 460"/>
                  <a:gd name="T61" fmla="*/ 1 h 192"/>
                  <a:gd name="T62" fmla="*/ 5 w 460"/>
                  <a:gd name="T63" fmla="*/ 2 h 192"/>
                  <a:gd name="T64" fmla="*/ 7 w 460"/>
                  <a:gd name="T65" fmla="*/ 3 h 192"/>
                  <a:gd name="T66" fmla="*/ 9 w 460"/>
                  <a:gd name="T67" fmla="*/ 3 h 192"/>
                  <a:gd name="T68" fmla="*/ 11 w 460"/>
                  <a:gd name="T69" fmla="*/ 4 h 192"/>
                  <a:gd name="T70" fmla="*/ 12 w 460"/>
                  <a:gd name="T71" fmla="*/ 5 h 192"/>
                  <a:gd name="T72" fmla="*/ 13 w 460"/>
                  <a:gd name="T73" fmla="*/ 4 h 19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60"/>
                  <a:gd name="T112" fmla="*/ 0 h 192"/>
                  <a:gd name="T113" fmla="*/ 460 w 460"/>
                  <a:gd name="T114" fmla="*/ 192 h 19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60" h="192">
                    <a:moveTo>
                      <a:pt x="194" y="64"/>
                    </a:moveTo>
                    <a:lnTo>
                      <a:pt x="215" y="64"/>
                    </a:lnTo>
                    <a:lnTo>
                      <a:pt x="240" y="62"/>
                    </a:lnTo>
                    <a:lnTo>
                      <a:pt x="266" y="59"/>
                    </a:lnTo>
                    <a:lnTo>
                      <a:pt x="293" y="55"/>
                    </a:lnTo>
                    <a:lnTo>
                      <a:pt x="318" y="49"/>
                    </a:lnTo>
                    <a:lnTo>
                      <a:pt x="342" y="43"/>
                    </a:lnTo>
                    <a:lnTo>
                      <a:pt x="367" y="40"/>
                    </a:lnTo>
                    <a:lnTo>
                      <a:pt x="390" y="38"/>
                    </a:lnTo>
                    <a:lnTo>
                      <a:pt x="409" y="36"/>
                    </a:lnTo>
                    <a:lnTo>
                      <a:pt x="428" y="38"/>
                    </a:lnTo>
                    <a:lnTo>
                      <a:pt x="441" y="43"/>
                    </a:lnTo>
                    <a:lnTo>
                      <a:pt x="451" y="55"/>
                    </a:lnTo>
                    <a:lnTo>
                      <a:pt x="456" y="68"/>
                    </a:lnTo>
                    <a:lnTo>
                      <a:pt x="460" y="89"/>
                    </a:lnTo>
                    <a:lnTo>
                      <a:pt x="454" y="116"/>
                    </a:lnTo>
                    <a:lnTo>
                      <a:pt x="447" y="152"/>
                    </a:lnTo>
                    <a:lnTo>
                      <a:pt x="437" y="157"/>
                    </a:lnTo>
                    <a:lnTo>
                      <a:pt x="430" y="165"/>
                    </a:lnTo>
                    <a:lnTo>
                      <a:pt x="420" y="171"/>
                    </a:lnTo>
                    <a:lnTo>
                      <a:pt x="411" y="176"/>
                    </a:lnTo>
                    <a:lnTo>
                      <a:pt x="401" y="180"/>
                    </a:lnTo>
                    <a:lnTo>
                      <a:pt x="392" y="184"/>
                    </a:lnTo>
                    <a:lnTo>
                      <a:pt x="382" y="188"/>
                    </a:lnTo>
                    <a:lnTo>
                      <a:pt x="373" y="190"/>
                    </a:lnTo>
                    <a:lnTo>
                      <a:pt x="361" y="192"/>
                    </a:lnTo>
                    <a:lnTo>
                      <a:pt x="352" y="192"/>
                    </a:lnTo>
                    <a:lnTo>
                      <a:pt x="342" y="192"/>
                    </a:lnTo>
                    <a:lnTo>
                      <a:pt x="331" y="192"/>
                    </a:lnTo>
                    <a:lnTo>
                      <a:pt x="321" y="188"/>
                    </a:lnTo>
                    <a:lnTo>
                      <a:pt x="312" y="188"/>
                    </a:lnTo>
                    <a:lnTo>
                      <a:pt x="302" y="184"/>
                    </a:lnTo>
                    <a:lnTo>
                      <a:pt x="295" y="180"/>
                    </a:lnTo>
                    <a:lnTo>
                      <a:pt x="276" y="171"/>
                    </a:lnTo>
                    <a:lnTo>
                      <a:pt x="257" y="165"/>
                    </a:lnTo>
                    <a:lnTo>
                      <a:pt x="238" y="157"/>
                    </a:lnTo>
                    <a:lnTo>
                      <a:pt x="219" y="154"/>
                    </a:lnTo>
                    <a:lnTo>
                      <a:pt x="200" y="148"/>
                    </a:lnTo>
                    <a:lnTo>
                      <a:pt x="181" y="144"/>
                    </a:lnTo>
                    <a:lnTo>
                      <a:pt x="162" y="140"/>
                    </a:lnTo>
                    <a:lnTo>
                      <a:pt x="143" y="138"/>
                    </a:lnTo>
                    <a:lnTo>
                      <a:pt x="124" y="135"/>
                    </a:lnTo>
                    <a:lnTo>
                      <a:pt x="105" y="129"/>
                    </a:lnTo>
                    <a:lnTo>
                      <a:pt x="88" y="125"/>
                    </a:lnTo>
                    <a:lnTo>
                      <a:pt x="69" y="119"/>
                    </a:lnTo>
                    <a:lnTo>
                      <a:pt x="51" y="112"/>
                    </a:lnTo>
                    <a:lnTo>
                      <a:pt x="34" y="104"/>
                    </a:lnTo>
                    <a:lnTo>
                      <a:pt x="19" y="93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0" y="66"/>
                    </a:lnTo>
                    <a:lnTo>
                      <a:pt x="0" y="57"/>
                    </a:lnTo>
                    <a:lnTo>
                      <a:pt x="0" y="47"/>
                    </a:lnTo>
                    <a:lnTo>
                      <a:pt x="0" y="40"/>
                    </a:lnTo>
                    <a:lnTo>
                      <a:pt x="0" y="30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25" y="0"/>
                    </a:lnTo>
                    <a:lnTo>
                      <a:pt x="36" y="1"/>
                    </a:lnTo>
                    <a:lnTo>
                      <a:pt x="48" y="5"/>
                    </a:lnTo>
                    <a:lnTo>
                      <a:pt x="63" y="13"/>
                    </a:lnTo>
                    <a:lnTo>
                      <a:pt x="76" y="19"/>
                    </a:lnTo>
                    <a:lnTo>
                      <a:pt x="91" y="28"/>
                    </a:lnTo>
                    <a:lnTo>
                      <a:pt x="107" y="36"/>
                    </a:lnTo>
                    <a:lnTo>
                      <a:pt x="120" y="45"/>
                    </a:lnTo>
                    <a:lnTo>
                      <a:pt x="135" y="51"/>
                    </a:lnTo>
                    <a:lnTo>
                      <a:pt x="148" y="59"/>
                    </a:lnTo>
                    <a:lnTo>
                      <a:pt x="162" y="64"/>
                    </a:lnTo>
                    <a:lnTo>
                      <a:pt x="173" y="68"/>
                    </a:lnTo>
                    <a:lnTo>
                      <a:pt x="185" y="68"/>
                    </a:lnTo>
                    <a:lnTo>
                      <a:pt x="194" y="64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6" name="Freeform 48"/>
              <p:cNvSpPr>
                <a:spLocks noChangeAspect="1"/>
              </p:cNvSpPr>
              <p:nvPr/>
            </p:nvSpPr>
            <p:spPr bwMode="auto">
              <a:xfrm>
                <a:off x="4774" y="1318"/>
                <a:ext cx="142" cy="824"/>
              </a:xfrm>
              <a:custGeom>
                <a:avLst/>
                <a:gdLst>
                  <a:gd name="T0" fmla="*/ 18 w 284"/>
                  <a:gd name="T1" fmla="*/ 1 h 1648"/>
                  <a:gd name="T2" fmla="*/ 14 w 284"/>
                  <a:gd name="T3" fmla="*/ 1 h 1648"/>
                  <a:gd name="T4" fmla="*/ 9 w 284"/>
                  <a:gd name="T5" fmla="*/ 2 h 1648"/>
                  <a:gd name="T6" fmla="*/ 2 w 284"/>
                  <a:gd name="T7" fmla="*/ 3 h 1648"/>
                  <a:gd name="T8" fmla="*/ 1 w 284"/>
                  <a:gd name="T9" fmla="*/ 3 h 1648"/>
                  <a:gd name="T10" fmla="*/ 1 w 284"/>
                  <a:gd name="T11" fmla="*/ 6 h 1648"/>
                  <a:gd name="T12" fmla="*/ 1 w 284"/>
                  <a:gd name="T13" fmla="*/ 9 h 1648"/>
                  <a:gd name="T14" fmla="*/ 2 w 284"/>
                  <a:gd name="T15" fmla="*/ 11 h 1648"/>
                  <a:gd name="T16" fmla="*/ 3 w 284"/>
                  <a:gd name="T17" fmla="*/ 30 h 1648"/>
                  <a:gd name="T18" fmla="*/ 3 w 284"/>
                  <a:gd name="T19" fmla="*/ 52 h 1648"/>
                  <a:gd name="T20" fmla="*/ 4 w 284"/>
                  <a:gd name="T21" fmla="*/ 73 h 1648"/>
                  <a:gd name="T22" fmla="*/ 3 w 284"/>
                  <a:gd name="T23" fmla="*/ 94 h 1648"/>
                  <a:gd name="T24" fmla="*/ 3 w 284"/>
                  <a:gd name="T25" fmla="*/ 96 h 1648"/>
                  <a:gd name="T26" fmla="*/ 5 w 284"/>
                  <a:gd name="T27" fmla="*/ 95 h 1648"/>
                  <a:gd name="T28" fmla="*/ 6 w 284"/>
                  <a:gd name="T29" fmla="*/ 92 h 1648"/>
                  <a:gd name="T30" fmla="*/ 6 w 284"/>
                  <a:gd name="T31" fmla="*/ 85 h 1648"/>
                  <a:gd name="T32" fmla="*/ 5 w 284"/>
                  <a:gd name="T33" fmla="*/ 77 h 1648"/>
                  <a:gd name="T34" fmla="*/ 5 w 284"/>
                  <a:gd name="T35" fmla="*/ 70 h 1648"/>
                  <a:gd name="T36" fmla="*/ 7 w 284"/>
                  <a:gd name="T37" fmla="*/ 63 h 1648"/>
                  <a:gd name="T38" fmla="*/ 9 w 284"/>
                  <a:gd name="T39" fmla="*/ 57 h 1648"/>
                  <a:gd name="T40" fmla="*/ 10 w 284"/>
                  <a:gd name="T41" fmla="*/ 52 h 1648"/>
                  <a:gd name="T42" fmla="*/ 10 w 284"/>
                  <a:gd name="T43" fmla="*/ 46 h 1648"/>
                  <a:gd name="T44" fmla="*/ 9 w 284"/>
                  <a:gd name="T45" fmla="*/ 40 h 1648"/>
                  <a:gd name="T46" fmla="*/ 9 w 284"/>
                  <a:gd name="T47" fmla="*/ 37 h 1648"/>
                  <a:gd name="T48" fmla="*/ 7 w 284"/>
                  <a:gd name="T49" fmla="*/ 33 h 1648"/>
                  <a:gd name="T50" fmla="*/ 5 w 284"/>
                  <a:gd name="T51" fmla="*/ 28 h 1648"/>
                  <a:gd name="T52" fmla="*/ 5 w 284"/>
                  <a:gd name="T53" fmla="*/ 25 h 1648"/>
                  <a:gd name="T54" fmla="*/ 5 w 284"/>
                  <a:gd name="T55" fmla="*/ 21 h 1648"/>
                  <a:gd name="T56" fmla="*/ 5 w 284"/>
                  <a:gd name="T57" fmla="*/ 18 h 1648"/>
                  <a:gd name="T58" fmla="*/ 6 w 284"/>
                  <a:gd name="T59" fmla="*/ 14 h 1648"/>
                  <a:gd name="T60" fmla="*/ 6 w 284"/>
                  <a:gd name="T61" fmla="*/ 13 h 1648"/>
                  <a:gd name="T62" fmla="*/ 9 w 284"/>
                  <a:gd name="T63" fmla="*/ 13 h 1648"/>
                  <a:gd name="T64" fmla="*/ 9 w 284"/>
                  <a:gd name="T65" fmla="*/ 13 h 1648"/>
                  <a:gd name="T66" fmla="*/ 11 w 284"/>
                  <a:gd name="T67" fmla="*/ 13 h 1648"/>
                  <a:gd name="T68" fmla="*/ 11 w 284"/>
                  <a:gd name="T69" fmla="*/ 19 h 1648"/>
                  <a:gd name="T70" fmla="*/ 11 w 284"/>
                  <a:gd name="T71" fmla="*/ 28 h 1648"/>
                  <a:gd name="T72" fmla="*/ 11 w 284"/>
                  <a:gd name="T73" fmla="*/ 40 h 1648"/>
                  <a:gd name="T74" fmla="*/ 12 w 284"/>
                  <a:gd name="T75" fmla="*/ 49 h 1648"/>
                  <a:gd name="T76" fmla="*/ 12 w 284"/>
                  <a:gd name="T77" fmla="*/ 59 h 1648"/>
                  <a:gd name="T78" fmla="*/ 12 w 284"/>
                  <a:gd name="T79" fmla="*/ 73 h 1648"/>
                  <a:gd name="T80" fmla="*/ 11 w 284"/>
                  <a:gd name="T81" fmla="*/ 86 h 1648"/>
                  <a:gd name="T82" fmla="*/ 12 w 284"/>
                  <a:gd name="T83" fmla="*/ 98 h 1648"/>
                  <a:gd name="T84" fmla="*/ 17 w 284"/>
                  <a:gd name="T85" fmla="*/ 100 h 1648"/>
                  <a:gd name="T86" fmla="*/ 17 w 284"/>
                  <a:gd name="T87" fmla="*/ 84 h 1648"/>
                  <a:gd name="T88" fmla="*/ 17 w 284"/>
                  <a:gd name="T89" fmla="*/ 68 h 1648"/>
                  <a:gd name="T90" fmla="*/ 17 w 284"/>
                  <a:gd name="T91" fmla="*/ 52 h 1648"/>
                  <a:gd name="T92" fmla="*/ 15 w 284"/>
                  <a:gd name="T93" fmla="*/ 40 h 1648"/>
                  <a:gd name="T94" fmla="*/ 15 w 284"/>
                  <a:gd name="T95" fmla="*/ 33 h 1648"/>
                  <a:gd name="T96" fmla="*/ 17 w 284"/>
                  <a:gd name="T97" fmla="*/ 25 h 1648"/>
                  <a:gd name="T98" fmla="*/ 17 w 284"/>
                  <a:gd name="T99" fmla="*/ 18 h 1648"/>
                  <a:gd name="T100" fmla="*/ 17 w 284"/>
                  <a:gd name="T101" fmla="*/ 12 h 1648"/>
                  <a:gd name="T102" fmla="*/ 17 w 284"/>
                  <a:gd name="T103" fmla="*/ 7 h 1648"/>
                  <a:gd name="T104" fmla="*/ 18 w 284"/>
                  <a:gd name="T105" fmla="*/ 3 h 1648"/>
                  <a:gd name="T106" fmla="*/ 18 w 284"/>
                  <a:gd name="T107" fmla="*/ 1 h 1648"/>
                  <a:gd name="T108" fmla="*/ 18 w 284"/>
                  <a:gd name="T109" fmla="*/ 0 h 164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84"/>
                  <a:gd name="T166" fmla="*/ 0 h 1648"/>
                  <a:gd name="T167" fmla="*/ 284 w 284"/>
                  <a:gd name="T168" fmla="*/ 1648 h 164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84" h="1648">
                    <a:moveTo>
                      <a:pt x="284" y="0"/>
                    </a:moveTo>
                    <a:lnTo>
                      <a:pt x="282" y="0"/>
                    </a:lnTo>
                    <a:lnTo>
                      <a:pt x="278" y="2"/>
                    </a:lnTo>
                    <a:lnTo>
                      <a:pt x="274" y="2"/>
                    </a:lnTo>
                    <a:lnTo>
                      <a:pt x="265" y="4"/>
                    </a:lnTo>
                    <a:lnTo>
                      <a:pt x="255" y="6"/>
                    </a:lnTo>
                    <a:lnTo>
                      <a:pt x="244" y="9"/>
                    </a:lnTo>
                    <a:lnTo>
                      <a:pt x="228" y="13"/>
                    </a:lnTo>
                    <a:lnTo>
                      <a:pt x="213" y="17"/>
                    </a:lnTo>
                    <a:lnTo>
                      <a:pt x="194" y="19"/>
                    </a:lnTo>
                    <a:lnTo>
                      <a:pt x="173" y="23"/>
                    </a:lnTo>
                    <a:lnTo>
                      <a:pt x="151" y="28"/>
                    </a:lnTo>
                    <a:lnTo>
                      <a:pt x="126" y="32"/>
                    </a:lnTo>
                    <a:lnTo>
                      <a:pt x="97" y="36"/>
                    </a:lnTo>
                    <a:lnTo>
                      <a:pt x="67" y="42"/>
                    </a:lnTo>
                    <a:lnTo>
                      <a:pt x="35" y="46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2" y="57"/>
                    </a:lnTo>
                    <a:lnTo>
                      <a:pt x="2" y="63"/>
                    </a:lnTo>
                    <a:lnTo>
                      <a:pt x="4" y="68"/>
                    </a:lnTo>
                    <a:lnTo>
                      <a:pt x="6" y="74"/>
                    </a:lnTo>
                    <a:lnTo>
                      <a:pt x="8" y="82"/>
                    </a:lnTo>
                    <a:lnTo>
                      <a:pt x="10" y="91"/>
                    </a:lnTo>
                    <a:lnTo>
                      <a:pt x="12" y="101"/>
                    </a:lnTo>
                    <a:lnTo>
                      <a:pt x="16" y="110"/>
                    </a:lnTo>
                    <a:lnTo>
                      <a:pt x="19" y="122"/>
                    </a:lnTo>
                    <a:lnTo>
                      <a:pt x="21" y="131"/>
                    </a:lnTo>
                    <a:lnTo>
                      <a:pt x="25" y="141"/>
                    </a:lnTo>
                    <a:lnTo>
                      <a:pt x="29" y="150"/>
                    </a:lnTo>
                    <a:lnTo>
                      <a:pt x="33" y="160"/>
                    </a:lnTo>
                    <a:lnTo>
                      <a:pt x="36" y="171"/>
                    </a:lnTo>
                    <a:lnTo>
                      <a:pt x="38" y="251"/>
                    </a:lnTo>
                    <a:lnTo>
                      <a:pt x="42" y="331"/>
                    </a:lnTo>
                    <a:lnTo>
                      <a:pt x="46" y="411"/>
                    </a:lnTo>
                    <a:lnTo>
                      <a:pt x="50" y="492"/>
                    </a:lnTo>
                    <a:lnTo>
                      <a:pt x="54" y="574"/>
                    </a:lnTo>
                    <a:lnTo>
                      <a:pt x="57" y="658"/>
                    </a:lnTo>
                    <a:lnTo>
                      <a:pt x="59" y="739"/>
                    </a:lnTo>
                    <a:lnTo>
                      <a:pt x="63" y="821"/>
                    </a:lnTo>
                    <a:lnTo>
                      <a:pt x="65" y="903"/>
                    </a:lnTo>
                    <a:lnTo>
                      <a:pt x="67" y="986"/>
                    </a:lnTo>
                    <a:lnTo>
                      <a:pt x="67" y="1070"/>
                    </a:lnTo>
                    <a:lnTo>
                      <a:pt x="67" y="1154"/>
                    </a:lnTo>
                    <a:lnTo>
                      <a:pt x="67" y="1235"/>
                    </a:lnTo>
                    <a:lnTo>
                      <a:pt x="63" y="1321"/>
                    </a:lnTo>
                    <a:lnTo>
                      <a:pt x="59" y="1405"/>
                    </a:lnTo>
                    <a:lnTo>
                      <a:pt x="55" y="1490"/>
                    </a:lnTo>
                    <a:lnTo>
                      <a:pt x="54" y="1502"/>
                    </a:lnTo>
                    <a:lnTo>
                      <a:pt x="54" y="1511"/>
                    </a:lnTo>
                    <a:lnTo>
                      <a:pt x="54" y="1517"/>
                    </a:lnTo>
                    <a:lnTo>
                      <a:pt x="57" y="1523"/>
                    </a:lnTo>
                    <a:lnTo>
                      <a:pt x="61" y="1526"/>
                    </a:lnTo>
                    <a:lnTo>
                      <a:pt x="69" y="1524"/>
                    </a:lnTo>
                    <a:lnTo>
                      <a:pt x="76" y="1521"/>
                    </a:lnTo>
                    <a:lnTo>
                      <a:pt x="84" y="1515"/>
                    </a:lnTo>
                    <a:lnTo>
                      <a:pt x="88" y="1509"/>
                    </a:lnTo>
                    <a:lnTo>
                      <a:pt x="90" y="1507"/>
                    </a:lnTo>
                    <a:lnTo>
                      <a:pt x="97" y="1486"/>
                    </a:lnTo>
                    <a:lnTo>
                      <a:pt x="105" y="1464"/>
                    </a:lnTo>
                    <a:lnTo>
                      <a:pt x="107" y="1437"/>
                    </a:lnTo>
                    <a:lnTo>
                      <a:pt x="109" y="1408"/>
                    </a:lnTo>
                    <a:lnTo>
                      <a:pt x="109" y="1378"/>
                    </a:lnTo>
                    <a:lnTo>
                      <a:pt x="107" y="1348"/>
                    </a:lnTo>
                    <a:lnTo>
                      <a:pt x="105" y="1315"/>
                    </a:lnTo>
                    <a:lnTo>
                      <a:pt x="103" y="1285"/>
                    </a:lnTo>
                    <a:lnTo>
                      <a:pt x="99" y="1253"/>
                    </a:lnTo>
                    <a:lnTo>
                      <a:pt x="95" y="1220"/>
                    </a:lnTo>
                    <a:lnTo>
                      <a:pt x="94" y="1190"/>
                    </a:lnTo>
                    <a:lnTo>
                      <a:pt x="92" y="1163"/>
                    </a:lnTo>
                    <a:lnTo>
                      <a:pt x="92" y="1135"/>
                    </a:lnTo>
                    <a:lnTo>
                      <a:pt x="94" y="1112"/>
                    </a:lnTo>
                    <a:lnTo>
                      <a:pt x="97" y="1089"/>
                    </a:lnTo>
                    <a:lnTo>
                      <a:pt x="103" y="1072"/>
                    </a:lnTo>
                    <a:lnTo>
                      <a:pt x="116" y="1038"/>
                    </a:lnTo>
                    <a:lnTo>
                      <a:pt x="126" y="1009"/>
                    </a:lnTo>
                    <a:lnTo>
                      <a:pt x="135" y="983"/>
                    </a:lnTo>
                    <a:lnTo>
                      <a:pt x="143" y="958"/>
                    </a:lnTo>
                    <a:lnTo>
                      <a:pt x="149" y="935"/>
                    </a:lnTo>
                    <a:lnTo>
                      <a:pt x="154" y="914"/>
                    </a:lnTo>
                    <a:lnTo>
                      <a:pt x="156" y="893"/>
                    </a:lnTo>
                    <a:lnTo>
                      <a:pt x="160" y="874"/>
                    </a:lnTo>
                    <a:lnTo>
                      <a:pt x="162" y="853"/>
                    </a:lnTo>
                    <a:lnTo>
                      <a:pt x="164" y="833"/>
                    </a:lnTo>
                    <a:lnTo>
                      <a:pt x="164" y="810"/>
                    </a:lnTo>
                    <a:lnTo>
                      <a:pt x="164" y="787"/>
                    </a:lnTo>
                    <a:lnTo>
                      <a:pt x="162" y="758"/>
                    </a:lnTo>
                    <a:lnTo>
                      <a:pt x="162" y="728"/>
                    </a:lnTo>
                    <a:lnTo>
                      <a:pt x="162" y="694"/>
                    </a:lnTo>
                    <a:lnTo>
                      <a:pt x="162" y="656"/>
                    </a:lnTo>
                    <a:lnTo>
                      <a:pt x="160" y="648"/>
                    </a:lnTo>
                    <a:lnTo>
                      <a:pt x="158" y="639"/>
                    </a:lnTo>
                    <a:lnTo>
                      <a:pt x="154" y="627"/>
                    </a:lnTo>
                    <a:lnTo>
                      <a:pt x="151" y="616"/>
                    </a:lnTo>
                    <a:lnTo>
                      <a:pt x="145" y="601"/>
                    </a:lnTo>
                    <a:lnTo>
                      <a:pt x="139" y="587"/>
                    </a:lnTo>
                    <a:lnTo>
                      <a:pt x="132" y="572"/>
                    </a:lnTo>
                    <a:lnTo>
                      <a:pt x="126" y="557"/>
                    </a:lnTo>
                    <a:lnTo>
                      <a:pt x="118" y="540"/>
                    </a:lnTo>
                    <a:lnTo>
                      <a:pt x="113" y="523"/>
                    </a:lnTo>
                    <a:lnTo>
                      <a:pt x="107" y="507"/>
                    </a:lnTo>
                    <a:lnTo>
                      <a:pt x="101" y="490"/>
                    </a:lnTo>
                    <a:lnTo>
                      <a:pt x="95" y="473"/>
                    </a:lnTo>
                    <a:lnTo>
                      <a:pt x="94" y="456"/>
                    </a:lnTo>
                    <a:lnTo>
                      <a:pt x="90" y="441"/>
                    </a:lnTo>
                    <a:lnTo>
                      <a:pt x="90" y="426"/>
                    </a:lnTo>
                    <a:lnTo>
                      <a:pt x="90" y="411"/>
                    </a:lnTo>
                    <a:lnTo>
                      <a:pt x="90" y="393"/>
                    </a:lnTo>
                    <a:lnTo>
                      <a:pt x="90" y="378"/>
                    </a:lnTo>
                    <a:lnTo>
                      <a:pt x="92" y="365"/>
                    </a:lnTo>
                    <a:lnTo>
                      <a:pt x="92" y="350"/>
                    </a:lnTo>
                    <a:lnTo>
                      <a:pt x="92" y="336"/>
                    </a:lnTo>
                    <a:lnTo>
                      <a:pt x="94" y="323"/>
                    </a:lnTo>
                    <a:lnTo>
                      <a:pt x="95" y="312"/>
                    </a:lnTo>
                    <a:lnTo>
                      <a:pt x="95" y="298"/>
                    </a:lnTo>
                    <a:lnTo>
                      <a:pt x="95" y="287"/>
                    </a:lnTo>
                    <a:lnTo>
                      <a:pt x="95" y="274"/>
                    </a:lnTo>
                    <a:lnTo>
                      <a:pt x="97" y="262"/>
                    </a:lnTo>
                    <a:lnTo>
                      <a:pt x="97" y="251"/>
                    </a:lnTo>
                    <a:lnTo>
                      <a:pt x="97" y="239"/>
                    </a:lnTo>
                    <a:lnTo>
                      <a:pt x="97" y="228"/>
                    </a:lnTo>
                    <a:lnTo>
                      <a:pt x="97" y="219"/>
                    </a:lnTo>
                    <a:lnTo>
                      <a:pt x="101" y="219"/>
                    </a:lnTo>
                    <a:lnTo>
                      <a:pt x="107" y="219"/>
                    </a:lnTo>
                    <a:lnTo>
                      <a:pt x="113" y="219"/>
                    </a:lnTo>
                    <a:lnTo>
                      <a:pt x="118" y="219"/>
                    </a:lnTo>
                    <a:lnTo>
                      <a:pt x="124" y="219"/>
                    </a:lnTo>
                    <a:lnTo>
                      <a:pt x="132" y="219"/>
                    </a:lnTo>
                    <a:lnTo>
                      <a:pt x="137" y="219"/>
                    </a:lnTo>
                    <a:lnTo>
                      <a:pt x="145" y="219"/>
                    </a:lnTo>
                    <a:lnTo>
                      <a:pt x="151" y="219"/>
                    </a:lnTo>
                    <a:lnTo>
                      <a:pt x="158" y="219"/>
                    </a:lnTo>
                    <a:lnTo>
                      <a:pt x="166" y="219"/>
                    </a:lnTo>
                    <a:lnTo>
                      <a:pt x="173" y="220"/>
                    </a:lnTo>
                    <a:lnTo>
                      <a:pt x="179" y="220"/>
                    </a:lnTo>
                    <a:lnTo>
                      <a:pt x="187" y="220"/>
                    </a:lnTo>
                    <a:lnTo>
                      <a:pt x="192" y="220"/>
                    </a:lnTo>
                    <a:lnTo>
                      <a:pt x="200" y="220"/>
                    </a:lnTo>
                    <a:lnTo>
                      <a:pt x="194" y="258"/>
                    </a:lnTo>
                    <a:lnTo>
                      <a:pt x="190" y="296"/>
                    </a:lnTo>
                    <a:lnTo>
                      <a:pt x="187" y="336"/>
                    </a:lnTo>
                    <a:lnTo>
                      <a:pt x="185" y="378"/>
                    </a:lnTo>
                    <a:lnTo>
                      <a:pt x="183" y="418"/>
                    </a:lnTo>
                    <a:lnTo>
                      <a:pt x="183" y="460"/>
                    </a:lnTo>
                    <a:lnTo>
                      <a:pt x="183" y="502"/>
                    </a:lnTo>
                    <a:lnTo>
                      <a:pt x="183" y="544"/>
                    </a:lnTo>
                    <a:lnTo>
                      <a:pt x="183" y="585"/>
                    </a:lnTo>
                    <a:lnTo>
                      <a:pt x="185" y="625"/>
                    </a:lnTo>
                    <a:lnTo>
                      <a:pt x="187" y="665"/>
                    </a:lnTo>
                    <a:lnTo>
                      <a:pt x="189" y="705"/>
                    </a:lnTo>
                    <a:lnTo>
                      <a:pt x="192" y="743"/>
                    </a:lnTo>
                    <a:lnTo>
                      <a:pt x="194" y="781"/>
                    </a:lnTo>
                    <a:lnTo>
                      <a:pt x="196" y="817"/>
                    </a:lnTo>
                    <a:lnTo>
                      <a:pt x="200" y="852"/>
                    </a:lnTo>
                    <a:lnTo>
                      <a:pt x="204" y="897"/>
                    </a:lnTo>
                    <a:lnTo>
                      <a:pt x="204" y="947"/>
                    </a:lnTo>
                    <a:lnTo>
                      <a:pt x="204" y="996"/>
                    </a:lnTo>
                    <a:lnTo>
                      <a:pt x="202" y="1049"/>
                    </a:lnTo>
                    <a:lnTo>
                      <a:pt x="198" y="1102"/>
                    </a:lnTo>
                    <a:lnTo>
                      <a:pt x="196" y="1158"/>
                    </a:lnTo>
                    <a:lnTo>
                      <a:pt x="192" y="1213"/>
                    </a:lnTo>
                    <a:lnTo>
                      <a:pt x="190" y="1268"/>
                    </a:lnTo>
                    <a:lnTo>
                      <a:pt x="187" y="1321"/>
                    </a:lnTo>
                    <a:lnTo>
                      <a:pt x="187" y="1374"/>
                    </a:lnTo>
                    <a:lnTo>
                      <a:pt x="187" y="1426"/>
                    </a:lnTo>
                    <a:lnTo>
                      <a:pt x="189" y="1477"/>
                    </a:lnTo>
                    <a:lnTo>
                      <a:pt x="192" y="1523"/>
                    </a:lnTo>
                    <a:lnTo>
                      <a:pt x="198" y="1568"/>
                    </a:lnTo>
                    <a:lnTo>
                      <a:pt x="208" y="1608"/>
                    </a:lnTo>
                    <a:lnTo>
                      <a:pt x="221" y="1648"/>
                    </a:lnTo>
                    <a:lnTo>
                      <a:pt x="263" y="1646"/>
                    </a:lnTo>
                    <a:lnTo>
                      <a:pt x="263" y="1585"/>
                    </a:lnTo>
                    <a:lnTo>
                      <a:pt x="263" y="1524"/>
                    </a:lnTo>
                    <a:lnTo>
                      <a:pt x="263" y="1464"/>
                    </a:lnTo>
                    <a:lnTo>
                      <a:pt x="265" y="1403"/>
                    </a:lnTo>
                    <a:lnTo>
                      <a:pt x="265" y="1338"/>
                    </a:lnTo>
                    <a:lnTo>
                      <a:pt x="265" y="1277"/>
                    </a:lnTo>
                    <a:lnTo>
                      <a:pt x="265" y="1213"/>
                    </a:lnTo>
                    <a:lnTo>
                      <a:pt x="265" y="1150"/>
                    </a:lnTo>
                    <a:lnTo>
                      <a:pt x="265" y="1087"/>
                    </a:lnTo>
                    <a:lnTo>
                      <a:pt x="265" y="1023"/>
                    </a:lnTo>
                    <a:lnTo>
                      <a:pt x="263" y="960"/>
                    </a:lnTo>
                    <a:lnTo>
                      <a:pt x="261" y="897"/>
                    </a:lnTo>
                    <a:lnTo>
                      <a:pt x="259" y="834"/>
                    </a:lnTo>
                    <a:lnTo>
                      <a:pt x="255" y="774"/>
                    </a:lnTo>
                    <a:lnTo>
                      <a:pt x="251" y="713"/>
                    </a:lnTo>
                    <a:lnTo>
                      <a:pt x="247" y="652"/>
                    </a:lnTo>
                    <a:lnTo>
                      <a:pt x="246" y="629"/>
                    </a:lnTo>
                    <a:lnTo>
                      <a:pt x="246" y="603"/>
                    </a:lnTo>
                    <a:lnTo>
                      <a:pt x="246" y="578"/>
                    </a:lnTo>
                    <a:lnTo>
                      <a:pt x="247" y="549"/>
                    </a:lnTo>
                    <a:lnTo>
                      <a:pt x="247" y="521"/>
                    </a:lnTo>
                    <a:lnTo>
                      <a:pt x="251" y="490"/>
                    </a:lnTo>
                    <a:lnTo>
                      <a:pt x="253" y="460"/>
                    </a:lnTo>
                    <a:lnTo>
                      <a:pt x="255" y="430"/>
                    </a:lnTo>
                    <a:lnTo>
                      <a:pt x="257" y="399"/>
                    </a:lnTo>
                    <a:lnTo>
                      <a:pt x="259" y="367"/>
                    </a:lnTo>
                    <a:lnTo>
                      <a:pt x="261" y="336"/>
                    </a:lnTo>
                    <a:lnTo>
                      <a:pt x="263" y="306"/>
                    </a:lnTo>
                    <a:lnTo>
                      <a:pt x="263" y="276"/>
                    </a:lnTo>
                    <a:lnTo>
                      <a:pt x="265" y="247"/>
                    </a:lnTo>
                    <a:lnTo>
                      <a:pt x="263" y="219"/>
                    </a:lnTo>
                    <a:lnTo>
                      <a:pt x="263" y="194"/>
                    </a:lnTo>
                    <a:lnTo>
                      <a:pt x="263" y="181"/>
                    </a:lnTo>
                    <a:lnTo>
                      <a:pt x="265" y="167"/>
                    </a:lnTo>
                    <a:lnTo>
                      <a:pt x="265" y="152"/>
                    </a:lnTo>
                    <a:lnTo>
                      <a:pt x="268" y="137"/>
                    </a:lnTo>
                    <a:lnTo>
                      <a:pt x="268" y="120"/>
                    </a:lnTo>
                    <a:lnTo>
                      <a:pt x="270" y="105"/>
                    </a:lnTo>
                    <a:lnTo>
                      <a:pt x="272" y="87"/>
                    </a:lnTo>
                    <a:lnTo>
                      <a:pt x="274" y="72"/>
                    </a:lnTo>
                    <a:lnTo>
                      <a:pt x="276" y="57"/>
                    </a:lnTo>
                    <a:lnTo>
                      <a:pt x="278" y="44"/>
                    </a:lnTo>
                    <a:lnTo>
                      <a:pt x="278" y="30"/>
                    </a:lnTo>
                    <a:lnTo>
                      <a:pt x="280" y="21"/>
                    </a:lnTo>
                    <a:lnTo>
                      <a:pt x="282" y="11"/>
                    </a:lnTo>
                    <a:lnTo>
                      <a:pt x="282" y="6"/>
                    </a:lnTo>
                    <a:lnTo>
                      <a:pt x="284" y="2"/>
                    </a:lnTo>
                    <a:lnTo>
                      <a:pt x="28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7E1B806-DEA6-4F8B-9C0C-B2E367467A4A}" type="slidenum">
              <a:rPr lang="he-IL" altLang="en-US" sz="1400">
                <a:solidFill>
                  <a:schemeClr val="tx1"/>
                </a:solidFill>
              </a:rPr>
              <a:pPr eaLnBrk="1" hangingPunct="1"/>
              <a:t>22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88913"/>
            <a:ext cx="8348662" cy="792162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 for DSF of [CEGS 08]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684213" y="1052513"/>
            <a:ext cx="820896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</a:rPr>
              <a:t>Difficulty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Finding the best junction tree is NPC, it must be approximated.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684213" y="2060575"/>
            <a:ext cx="7920037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</a:rPr>
              <a:t>Solution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Reduction to a problem called Group Steiner Forest (GSF).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Approximating GSF via an LP-relaxation.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Approximates best junction tree to a factor of </a:t>
            </a:r>
            <a:r>
              <a:rPr lang="en-US" altLang="en-US" sz="2400" i="1">
                <a:solidFill>
                  <a:schemeClr val="tx1"/>
                </a:solidFill>
              </a:rPr>
              <a:t>O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l-GR" altLang="en-US" sz="2400" i="1" baseline="30000">
                <a:solidFill>
                  <a:schemeClr val="tx1"/>
                </a:solidFill>
              </a:rPr>
              <a:t>ε</a:t>
            </a:r>
            <a:r>
              <a:rPr lang="en-US" altLang="en-US" sz="2400">
                <a:solidFill>
                  <a:schemeClr val="tx1"/>
                </a:solidFill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The LP is suitable only for the case of DSF (i.e. 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>
                <a:solidFill>
                  <a:schemeClr val="tx1"/>
                </a:solidFill>
              </a:rPr>
              <a:t> = |</a:t>
            </a:r>
            <a:r>
              <a:rPr lang="en-US" altLang="en-US" sz="2400" i="1">
                <a:solidFill>
                  <a:schemeClr val="tx1"/>
                </a:solidFill>
              </a:rPr>
              <a:t>D</a:t>
            </a:r>
            <a:r>
              <a:rPr lang="en-US" altLang="en-US" sz="2400">
                <a:solidFill>
                  <a:schemeClr val="tx1"/>
                </a:solidFill>
              </a:rPr>
              <a:t>|).</a:t>
            </a:r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684213" y="4076700"/>
            <a:ext cx="845978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</a:rPr>
              <a:t>What’s Now?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tx1"/>
                </a:solidFill>
              </a:rPr>
              <a:t>What do we know about junction trees?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Font typeface="Wingdings" panose="05000000000000000000" pitchFamily="2" charset="2"/>
              <a:buChar char="ü"/>
            </a:pPr>
            <a:r>
              <a:rPr lang="en-US" altLang="en-US" sz="2400">
                <a:solidFill>
                  <a:schemeClr val="tx1"/>
                </a:solidFill>
              </a:rPr>
              <a:t>There is a good density junction tree in every instance of 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>
                <a:solidFill>
                  <a:schemeClr val="tx1"/>
                </a:solidFill>
              </a:rPr>
              <a:t>-DSF.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Char char="û"/>
            </a:pPr>
            <a:r>
              <a:rPr lang="en-US" altLang="en-US" sz="2400">
                <a:solidFill>
                  <a:schemeClr val="tx1"/>
                </a:solidFill>
              </a:rPr>
              <a:t>Nobody knows how to find such a junction tree in the general case.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Char char="û"/>
            </a:pPr>
            <a:r>
              <a:rPr lang="en-US" altLang="en-US" sz="2400">
                <a:solidFill>
                  <a:schemeClr val="tx1"/>
                </a:solidFill>
              </a:rPr>
              <a:t>An algorithm for 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>
                <a:solidFill>
                  <a:schemeClr val="tx1"/>
                </a:solidFill>
              </a:rPr>
              <a:t>-DSF requires using simpler structures.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3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3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3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3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/>
      <p:bldP spid="9319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4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58515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Proof of Theorem 1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755650" y="1628775"/>
            <a:ext cx="77771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chemeClr val="tx1"/>
                </a:solidFill>
              </a:rPr>
              <a:t>Theorem 1</a:t>
            </a:r>
          </a:p>
          <a:p>
            <a:pPr eaLnBrk="1" hangingPunct="1"/>
            <a:r>
              <a:rPr lang="en-US" altLang="en-US" sz="2800" i="1">
                <a:solidFill>
                  <a:schemeClr val="tx1"/>
                </a:solidFill>
              </a:rPr>
              <a:t>k</a:t>
            </a:r>
            <a:r>
              <a:rPr lang="en-US" altLang="en-US" sz="2800">
                <a:solidFill>
                  <a:schemeClr val="tx1"/>
                </a:solidFill>
              </a:rPr>
              <a:t>-DSF admits an </a:t>
            </a:r>
            <a:r>
              <a:rPr lang="en-US" altLang="en-US" sz="2800" i="1">
                <a:solidFill>
                  <a:schemeClr val="tx1"/>
                </a:solidFill>
              </a:rPr>
              <a:t>O</a:t>
            </a:r>
            <a:r>
              <a:rPr lang="en-US" altLang="en-US" sz="2800">
                <a:solidFill>
                  <a:schemeClr val="tx1"/>
                </a:solidFill>
              </a:rPr>
              <a:t>(</a:t>
            </a:r>
            <a:r>
              <a:rPr lang="en-US" altLang="en-US" sz="2800" i="1">
                <a:solidFill>
                  <a:schemeClr val="tx1"/>
                </a:solidFill>
              </a:rPr>
              <a:t>k</a:t>
            </a:r>
            <a:r>
              <a:rPr lang="en-US" altLang="en-US" sz="2800" baseline="30000">
                <a:solidFill>
                  <a:schemeClr val="tx1"/>
                </a:solidFill>
              </a:rPr>
              <a:t>1/2+</a:t>
            </a:r>
            <a:r>
              <a:rPr lang="el-GR" altLang="en-US" sz="2800" i="1" baseline="30000">
                <a:solidFill>
                  <a:schemeClr val="tx1"/>
                </a:solidFill>
              </a:rPr>
              <a:t>ε</a:t>
            </a:r>
            <a:r>
              <a:rPr lang="en-US" altLang="en-US" sz="2800">
                <a:solidFill>
                  <a:schemeClr val="tx1"/>
                </a:solidFill>
              </a:rPr>
              <a:t>) approximation scheme.</a:t>
            </a:r>
            <a:endParaRPr lang="el-GR" altLang="en-US" sz="2800">
              <a:solidFill>
                <a:schemeClr val="tx1"/>
              </a:solidFill>
            </a:endParaRPr>
          </a:p>
        </p:txBody>
      </p:sp>
      <p:sp>
        <p:nvSpPr>
          <p:cNvPr id="140327" name="Rectangle 39"/>
          <p:cNvSpPr>
            <a:spLocks noChangeArrowheads="1"/>
          </p:cNvSpPr>
          <p:nvPr/>
        </p:nvSpPr>
        <p:spPr bwMode="auto">
          <a:xfrm>
            <a:off x="684213" y="2708275"/>
            <a:ext cx="81359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chemeClr val="tx1"/>
                </a:solidFill>
              </a:rPr>
              <a:t>Junction Star-Tree:</a:t>
            </a:r>
          </a:p>
          <a:p>
            <a:pPr eaLnBrk="1" hangingPunct="1"/>
            <a:r>
              <a:rPr lang="en-US" altLang="en-US" sz="2800">
                <a:solidFill>
                  <a:schemeClr val="tx1"/>
                </a:solidFill>
              </a:rPr>
              <a:t>A union of disjoint: </a:t>
            </a:r>
            <a:r>
              <a:rPr lang="en-US" altLang="en-US" sz="2800">
                <a:solidFill>
                  <a:srgbClr val="287A28"/>
                </a:solidFill>
              </a:rPr>
              <a:t>In-going star from </a:t>
            </a:r>
            <a:r>
              <a:rPr lang="en-US" altLang="en-US" sz="2800" i="1">
                <a:solidFill>
                  <a:srgbClr val="287A28"/>
                </a:solidFill>
              </a:rPr>
              <a:t>S</a:t>
            </a:r>
            <a:r>
              <a:rPr lang="en-US" altLang="en-US" sz="2800">
                <a:solidFill>
                  <a:srgbClr val="287A28"/>
                </a:solidFill>
              </a:rPr>
              <a:t> to </a:t>
            </a:r>
            <a:r>
              <a:rPr lang="en-US" altLang="en-US" sz="2800" i="1">
                <a:solidFill>
                  <a:srgbClr val="287A28"/>
                </a:solidFill>
              </a:rPr>
              <a:t>r</a:t>
            </a:r>
            <a:r>
              <a:rPr lang="en-US" altLang="en-US" sz="2800">
                <a:solidFill>
                  <a:srgbClr val="287A28"/>
                </a:solidFill>
              </a:rPr>
              <a:t> </a:t>
            </a:r>
          </a:p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                                Out-going tree from </a:t>
            </a:r>
            <a:r>
              <a:rPr lang="en-US" altLang="en-US" sz="2800" i="1">
                <a:solidFill>
                  <a:schemeClr val="accent2"/>
                </a:solidFill>
              </a:rPr>
              <a:t>r to T</a:t>
            </a:r>
            <a:endParaRPr lang="en-US" altLang="en-US" sz="2800">
              <a:solidFill>
                <a:schemeClr val="accent2"/>
              </a:solidFill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339975" y="3716338"/>
            <a:ext cx="3929063" cy="2663825"/>
            <a:chOff x="1565" y="2296"/>
            <a:chExt cx="2475" cy="1678"/>
          </a:xfrm>
        </p:grpSpPr>
        <p:grpSp>
          <p:nvGrpSpPr>
            <p:cNvPr id="29702" name="Group 41"/>
            <p:cNvGrpSpPr>
              <a:grpSpLocks/>
            </p:cNvGrpSpPr>
            <p:nvPr/>
          </p:nvGrpSpPr>
          <p:grpSpPr bwMode="auto">
            <a:xfrm>
              <a:off x="3429" y="2977"/>
              <a:ext cx="313" cy="301"/>
              <a:chOff x="3429" y="3113"/>
              <a:chExt cx="313" cy="301"/>
            </a:xfrm>
          </p:grpSpPr>
          <p:sp>
            <p:nvSpPr>
              <p:cNvPr id="29731" name="Oval 42"/>
              <p:cNvSpPr>
                <a:spLocks noChangeAspect="1" noChangeArrowheads="1"/>
              </p:cNvSpPr>
              <p:nvPr/>
            </p:nvSpPr>
            <p:spPr bwMode="auto">
              <a:xfrm>
                <a:off x="3429" y="3113"/>
                <a:ext cx="313" cy="30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32" name="Text Box 43"/>
              <p:cNvSpPr txBox="1">
                <a:spLocks noChangeAspect="1" noChangeArrowheads="1"/>
              </p:cNvSpPr>
              <p:nvPr/>
            </p:nvSpPr>
            <p:spPr bwMode="auto">
              <a:xfrm>
                <a:off x="3505" y="3113"/>
                <a:ext cx="19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400" i="1">
                    <a:solidFill>
                      <a:schemeClr val="tx1"/>
                    </a:solidFill>
                  </a:rPr>
                  <a:t>r</a:t>
                </a:r>
              </a:p>
            </p:txBody>
          </p:sp>
        </p:grpSp>
        <p:sp>
          <p:nvSpPr>
            <p:cNvPr id="29703" name="AutoShape 44"/>
            <p:cNvSpPr>
              <a:spLocks noChangeArrowheads="1"/>
            </p:cNvSpPr>
            <p:nvPr/>
          </p:nvSpPr>
          <p:spPr bwMode="auto">
            <a:xfrm rot="5400000">
              <a:off x="1659" y="2202"/>
              <a:ext cx="1678" cy="186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9704" name="Group 45"/>
            <p:cNvGrpSpPr>
              <a:grpSpLocks/>
            </p:cNvGrpSpPr>
            <p:nvPr/>
          </p:nvGrpSpPr>
          <p:grpSpPr bwMode="auto">
            <a:xfrm>
              <a:off x="1604" y="2447"/>
              <a:ext cx="1826" cy="1374"/>
              <a:chOff x="385" y="2432"/>
              <a:chExt cx="2087" cy="1633"/>
            </a:xfrm>
          </p:grpSpPr>
          <p:sp>
            <p:nvSpPr>
              <p:cNvPr id="29715" name="Oval 46"/>
              <p:cNvSpPr>
                <a:spLocks noChangeArrowheads="1"/>
              </p:cNvSpPr>
              <p:nvPr/>
            </p:nvSpPr>
            <p:spPr bwMode="auto">
              <a:xfrm>
                <a:off x="1520" y="2931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16" name="Oval 47"/>
              <p:cNvSpPr>
                <a:spLocks noChangeArrowheads="1"/>
              </p:cNvSpPr>
              <p:nvPr/>
            </p:nvSpPr>
            <p:spPr bwMode="auto">
              <a:xfrm>
                <a:off x="884" y="2704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17" name="Oval 48"/>
              <p:cNvSpPr>
                <a:spLocks noChangeArrowheads="1"/>
              </p:cNvSpPr>
              <p:nvPr/>
            </p:nvSpPr>
            <p:spPr bwMode="auto">
              <a:xfrm>
                <a:off x="385" y="2432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18" name="Oval 49"/>
              <p:cNvSpPr>
                <a:spLocks noChangeArrowheads="1"/>
              </p:cNvSpPr>
              <p:nvPr/>
            </p:nvSpPr>
            <p:spPr bwMode="auto">
              <a:xfrm>
                <a:off x="386" y="2931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19" name="Oval 50"/>
              <p:cNvSpPr>
                <a:spLocks noChangeArrowheads="1"/>
              </p:cNvSpPr>
              <p:nvPr/>
            </p:nvSpPr>
            <p:spPr bwMode="auto">
              <a:xfrm>
                <a:off x="884" y="3611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20" name="Oval 51"/>
              <p:cNvSpPr>
                <a:spLocks noChangeArrowheads="1"/>
              </p:cNvSpPr>
              <p:nvPr/>
            </p:nvSpPr>
            <p:spPr bwMode="auto">
              <a:xfrm>
                <a:off x="1519" y="3339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21" name="Oval 52"/>
              <p:cNvSpPr>
                <a:spLocks noChangeArrowheads="1"/>
              </p:cNvSpPr>
              <p:nvPr/>
            </p:nvSpPr>
            <p:spPr bwMode="auto">
              <a:xfrm>
                <a:off x="385" y="3838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22" name="Line 53"/>
              <p:cNvSpPr>
                <a:spLocks noChangeShapeType="1"/>
              </p:cNvSpPr>
              <p:nvPr/>
            </p:nvSpPr>
            <p:spPr bwMode="auto">
              <a:xfrm>
                <a:off x="1746" y="3067"/>
                <a:ext cx="726" cy="18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9723" name="Line 54"/>
              <p:cNvSpPr>
                <a:spLocks noChangeShapeType="1"/>
              </p:cNvSpPr>
              <p:nvPr/>
            </p:nvSpPr>
            <p:spPr bwMode="auto">
              <a:xfrm>
                <a:off x="1111" y="2840"/>
                <a:ext cx="415" cy="17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9724" name="Line 55"/>
              <p:cNvSpPr>
                <a:spLocks noChangeShapeType="1"/>
              </p:cNvSpPr>
              <p:nvPr/>
            </p:nvSpPr>
            <p:spPr bwMode="auto">
              <a:xfrm>
                <a:off x="593" y="2594"/>
                <a:ext cx="314" cy="161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9725" name="Line 56"/>
              <p:cNvSpPr>
                <a:spLocks noChangeShapeType="1"/>
              </p:cNvSpPr>
              <p:nvPr/>
            </p:nvSpPr>
            <p:spPr bwMode="auto">
              <a:xfrm flipV="1">
                <a:off x="612" y="2871"/>
                <a:ext cx="283" cy="151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9726" name="Line 57"/>
              <p:cNvSpPr>
                <a:spLocks noChangeShapeType="1"/>
              </p:cNvSpPr>
              <p:nvPr/>
            </p:nvSpPr>
            <p:spPr bwMode="auto">
              <a:xfrm flipV="1">
                <a:off x="612" y="3781"/>
                <a:ext cx="283" cy="163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9727" name="Line 58"/>
              <p:cNvSpPr>
                <a:spLocks noChangeShapeType="1"/>
              </p:cNvSpPr>
              <p:nvPr/>
            </p:nvSpPr>
            <p:spPr bwMode="auto">
              <a:xfrm flipV="1">
                <a:off x="1102" y="3514"/>
                <a:ext cx="432" cy="16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9728" name="Line 59"/>
              <p:cNvSpPr>
                <a:spLocks noChangeShapeType="1"/>
              </p:cNvSpPr>
              <p:nvPr/>
            </p:nvSpPr>
            <p:spPr bwMode="auto">
              <a:xfrm flipV="1">
                <a:off x="1746" y="3239"/>
                <a:ext cx="712" cy="17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9729" name="Oval 60"/>
              <p:cNvSpPr>
                <a:spLocks noChangeArrowheads="1"/>
              </p:cNvSpPr>
              <p:nvPr/>
            </p:nvSpPr>
            <p:spPr bwMode="auto">
              <a:xfrm>
                <a:off x="884" y="3158"/>
                <a:ext cx="226" cy="227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30" name="Line 61"/>
              <p:cNvSpPr>
                <a:spLocks noChangeShapeType="1"/>
              </p:cNvSpPr>
              <p:nvPr/>
            </p:nvSpPr>
            <p:spPr bwMode="auto">
              <a:xfrm flipV="1">
                <a:off x="1111" y="3067"/>
                <a:ext cx="408" cy="18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29705" name="Line 62"/>
            <p:cNvSpPr>
              <a:spLocks noChangeShapeType="1"/>
            </p:cNvSpPr>
            <p:nvPr/>
          </p:nvSpPr>
          <p:spPr bwMode="auto">
            <a:xfrm flipH="1" flipV="1">
              <a:off x="3705" y="3227"/>
              <a:ext cx="128" cy="112"/>
            </a:xfrm>
            <a:prstGeom prst="line">
              <a:avLst/>
            </a:prstGeom>
            <a:noFill/>
            <a:ln w="19050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706" name="Oval 63"/>
            <p:cNvSpPr>
              <a:spLocks noChangeAspect="1" noChangeArrowheads="1"/>
            </p:cNvSpPr>
            <p:nvPr/>
          </p:nvSpPr>
          <p:spPr bwMode="auto">
            <a:xfrm>
              <a:off x="3833" y="2795"/>
              <a:ext cx="207" cy="200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339933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9707" name="Oval 64"/>
            <p:cNvSpPr>
              <a:spLocks noChangeAspect="1" noChangeArrowheads="1"/>
            </p:cNvSpPr>
            <p:nvPr/>
          </p:nvSpPr>
          <p:spPr bwMode="auto">
            <a:xfrm>
              <a:off x="3833" y="3022"/>
              <a:ext cx="207" cy="200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339933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9708" name="Line 65"/>
            <p:cNvSpPr>
              <a:spLocks noChangeShapeType="1"/>
            </p:cNvSpPr>
            <p:nvPr/>
          </p:nvSpPr>
          <p:spPr bwMode="auto">
            <a:xfrm flipH="1">
              <a:off x="3718" y="2909"/>
              <a:ext cx="114" cy="124"/>
            </a:xfrm>
            <a:prstGeom prst="line">
              <a:avLst/>
            </a:prstGeom>
            <a:noFill/>
            <a:ln w="19050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709" name="Oval 66"/>
            <p:cNvSpPr>
              <a:spLocks noChangeAspect="1" noChangeArrowheads="1"/>
            </p:cNvSpPr>
            <p:nvPr/>
          </p:nvSpPr>
          <p:spPr bwMode="auto">
            <a:xfrm>
              <a:off x="3833" y="2568"/>
              <a:ext cx="207" cy="199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339933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9710" name="Line 67"/>
            <p:cNvSpPr>
              <a:spLocks noChangeAspect="1" noChangeShapeType="1"/>
            </p:cNvSpPr>
            <p:nvPr/>
          </p:nvSpPr>
          <p:spPr bwMode="auto">
            <a:xfrm>
              <a:off x="3744" y="3124"/>
              <a:ext cx="92" cy="0"/>
            </a:xfrm>
            <a:prstGeom prst="line">
              <a:avLst/>
            </a:prstGeom>
            <a:noFill/>
            <a:ln w="19050">
              <a:solidFill>
                <a:srgbClr val="339933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711" name="Oval 68"/>
            <p:cNvSpPr>
              <a:spLocks noChangeAspect="1" noChangeArrowheads="1"/>
            </p:cNvSpPr>
            <p:nvPr/>
          </p:nvSpPr>
          <p:spPr bwMode="auto">
            <a:xfrm>
              <a:off x="3833" y="3248"/>
              <a:ext cx="207" cy="200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339933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9712" name="Oval 69"/>
            <p:cNvSpPr>
              <a:spLocks noChangeAspect="1" noChangeArrowheads="1"/>
            </p:cNvSpPr>
            <p:nvPr/>
          </p:nvSpPr>
          <p:spPr bwMode="auto">
            <a:xfrm>
              <a:off x="3833" y="3476"/>
              <a:ext cx="207" cy="200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339933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9713" name="Line 70"/>
            <p:cNvSpPr>
              <a:spLocks noChangeShapeType="1"/>
            </p:cNvSpPr>
            <p:nvPr/>
          </p:nvSpPr>
          <p:spPr bwMode="auto">
            <a:xfrm flipH="1" flipV="1">
              <a:off x="3654" y="3263"/>
              <a:ext cx="183" cy="263"/>
            </a:xfrm>
            <a:prstGeom prst="line">
              <a:avLst/>
            </a:prstGeom>
            <a:noFill/>
            <a:ln w="19050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714" name="Line 71"/>
            <p:cNvSpPr>
              <a:spLocks noChangeShapeType="1"/>
            </p:cNvSpPr>
            <p:nvPr/>
          </p:nvSpPr>
          <p:spPr bwMode="auto">
            <a:xfrm flipH="1">
              <a:off x="3653" y="2686"/>
              <a:ext cx="184" cy="304"/>
            </a:xfrm>
            <a:prstGeom prst="line">
              <a:avLst/>
            </a:prstGeom>
            <a:noFill/>
            <a:ln w="19050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7916ABF-87E4-47CA-AD68-61D2C27289DF}" type="slidenum">
              <a:rPr lang="he-IL" altLang="en-US" sz="1400">
                <a:solidFill>
                  <a:schemeClr val="tx1"/>
                </a:solidFill>
              </a:rPr>
              <a:pPr eaLnBrk="1" hangingPunct="1"/>
              <a:t>24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4445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32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 ID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1052513"/>
            <a:ext cx="8459787" cy="2592387"/>
          </a:xfrm>
        </p:spPr>
        <p:txBody>
          <a:bodyPr/>
          <a:lstStyle/>
          <a:p>
            <a:pPr eaLnBrk="1" hangingPunct="1"/>
            <a:r>
              <a:rPr lang="en-US" altLang="en-US" smtClean="0"/>
              <a:t>Problem:			</a:t>
            </a:r>
            <a:r>
              <a:rPr lang="en-US" altLang="en-US" i="1" smtClean="0"/>
              <a:t>k</a:t>
            </a:r>
            <a:r>
              <a:rPr lang="en-US" altLang="en-US" smtClean="0"/>
              <a:t>-Direct Steiner Forest</a:t>
            </a:r>
          </a:p>
          <a:p>
            <a:pPr eaLnBrk="1" hangingPunct="1"/>
            <a:r>
              <a:rPr lang="en-US" altLang="en-US" smtClean="0"/>
              <a:t>Algorithm Type:		Greedy Algorithm</a:t>
            </a:r>
          </a:p>
          <a:p>
            <a:pPr eaLnBrk="1" hangingPunct="1"/>
            <a:r>
              <a:rPr lang="en-US" altLang="en-US" smtClean="0"/>
              <a:t>Augmentations Used:	Junction Star-Trees</a:t>
            </a:r>
          </a:p>
          <a:p>
            <a:pPr eaLnBrk="1" hangingPunct="1"/>
            <a:r>
              <a:rPr lang="en-US" altLang="en-US" smtClean="0"/>
              <a:t>Approximation Ratio:	</a:t>
            </a:r>
            <a:r>
              <a:rPr lang="en-US" altLang="en-US" i="1" smtClean="0"/>
              <a:t>O</a:t>
            </a:r>
            <a:r>
              <a:rPr lang="en-US" altLang="en-US" smtClean="0"/>
              <a:t>(</a:t>
            </a:r>
            <a:r>
              <a:rPr lang="en-US" altLang="en-US" i="1" smtClean="0"/>
              <a:t>k</a:t>
            </a:r>
            <a:r>
              <a:rPr lang="en-US" altLang="en-US" baseline="30000" smtClean="0"/>
              <a:t>1/2+</a:t>
            </a:r>
            <a:r>
              <a:rPr lang="el-GR" altLang="en-US" i="1" baseline="30000" smtClean="0"/>
              <a:t>ε</a:t>
            </a:r>
            <a:r>
              <a:rPr lang="en-US" altLang="en-US" smtClean="0"/>
              <a:t>)</a:t>
            </a:r>
          </a:p>
        </p:txBody>
      </p:sp>
      <p:sp>
        <p:nvSpPr>
          <p:cNvPr id="183346" name="AutoShape 50"/>
          <p:cNvSpPr>
            <a:spLocks noChangeAspect="1" noChangeArrowheads="1"/>
          </p:cNvSpPr>
          <p:nvPr/>
        </p:nvSpPr>
        <p:spPr bwMode="auto">
          <a:xfrm>
            <a:off x="3381375" y="5373688"/>
            <a:ext cx="2343150" cy="1217612"/>
          </a:xfrm>
          <a:prstGeom prst="star5">
            <a:avLst/>
          </a:prstGeom>
          <a:solidFill>
            <a:srgbClr val="FF8A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0726" name="Picture 5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88" y="3560763"/>
            <a:ext cx="14382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3E6DDFB-F5D3-4DA7-A4D6-20CA745F84AA}" type="slidenum">
              <a:rPr lang="he-IL" altLang="en-US" sz="1400">
                <a:solidFill>
                  <a:schemeClr val="tx1"/>
                </a:solidFill>
              </a:rPr>
              <a:pPr eaLnBrk="1" hangingPunct="1"/>
              <a:t>25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60350"/>
            <a:ext cx="7772400" cy="792163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 for </a:t>
            </a:r>
            <a:r>
              <a:rPr lang="en-US" altLang="en-US" sz="2800" i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-DSF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611188" y="981075"/>
            <a:ext cx="813593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chemeClr val="tx1"/>
                </a:solidFill>
              </a:rPr>
              <a:t>Reductions Used</a:t>
            </a:r>
          </a:p>
          <a:p>
            <a:pPr eaLnBrk="1" hangingPunct="1">
              <a:buFontTx/>
              <a:buChar char="•"/>
            </a:pPr>
            <a:endParaRPr lang="en-US" altLang="en-US">
              <a:solidFill>
                <a:schemeClr val="tx1"/>
              </a:solidFill>
            </a:endParaRPr>
          </a:p>
          <a:p>
            <a:pPr lvl="1" eaLnBrk="1" hangingPunct="1"/>
            <a:endParaRPr lang="en-US" altLang="en-US" i="1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eaLnBrk="1" hangingPunct="1">
              <a:buFontTx/>
              <a:buChar char="•"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611188" y="3644900"/>
            <a:ext cx="813593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chemeClr val="tx1"/>
                </a:solidFill>
              </a:rPr>
              <a:t>Augmentations Finding</a:t>
            </a: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Via a reduction to </a:t>
            </a:r>
            <a:r>
              <a:rPr lang="en-US" altLang="en-US" sz="1800" i="1">
                <a:solidFill>
                  <a:schemeClr val="tx1"/>
                </a:solidFill>
              </a:rPr>
              <a:t>k</a:t>
            </a:r>
            <a:r>
              <a:rPr lang="en-US" altLang="en-US" sz="1800">
                <a:solidFill>
                  <a:schemeClr val="tx1"/>
                </a:solidFill>
              </a:rPr>
              <a:t>-DST.</a:t>
            </a: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609600" y="429260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Remainder: </a:t>
            </a:r>
            <a:r>
              <a:rPr lang="en-US" altLang="en-US" b="1" i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-Directed Steiner Tree (</a:t>
            </a:r>
            <a:r>
              <a:rPr lang="en-US" altLang="en-US" b="1" i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-DS</a:t>
            </a:r>
            <a:r>
              <a:rPr lang="en-US" altLang="en-US" sz="2200" b="1" u="sng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614363" y="4799013"/>
            <a:ext cx="8350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81088" indent="-1081088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tx1"/>
                </a:solidFill>
              </a:rPr>
              <a:t>Instance:   </a:t>
            </a:r>
            <a:r>
              <a:rPr lang="en-US" altLang="en-US" sz="1800">
                <a:solidFill>
                  <a:schemeClr val="tx1"/>
                </a:solidFill>
              </a:rPr>
              <a:t>A digraph </a:t>
            </a:r>
            <a:r>
              <a:rPr lang="en-US" altLang="en-US" sz="1800" i="1">
                <a:solidFill>
                  <a:schemeClr val="tx1"/>
                </a:solidFill>
              </a:rPr>
              <a:t>G</a:t>
            </a:r>
            <a:r>
              <a:rPr lang="en-US" altLang="en-US" sz="1800">
                <a:solidFill>
                  <a:schemeClr val="tx1"/>
                </a:solidFill>
              </a:rPr>
              <a:t> = (</a:t>
            </a:r>
            <a:r>
              <a:rPr lang="en-US" altLang="en-US" sz="1800" i="1">
                <a:solidFill>
                  <a:schemeClr val="tx1"/>
                </a:solidFill>
              </a:rPr>
              <a:t>V</a:t>
            </a:r>
            <a:r>
              <a:rPr lang="en-US" altLang="en-US" sz="1800">
                <a:solidFill>
                  <a:schemeClr val="tx1"/>
                </a:solidFill>
              </a:rPr>
              <a:t>, </a:t>
            </a:r>
            <a:r>
              <a:rPr lang="en-US" altLang="en-US" sz="1800" i="1">
                <a:solidFill>
                  <a:schemeClr val="tx1"/>
                </a:solidFill>
              </a:rPr>
              <a:t>E</a:t>
            </a:r>
            <a:r>
              <a:rPr lang="en-US" altLang="en-US" sz="1800">
                <a:solidFill>
                  <a:schemeClr val="tx1"/>
                </a:solidFill>
              </a:rPr>
              <a:t>) with edge costs {</a:t>
            </a:r>
            <a:r>
              <a:rPr lang="en-US" altLang="en-US" sz="1800" i="1">
                <a:solidFill>
                  <a:schemeClr val="tx1"/>
                </a:solidFill>
              </a:rPr>
              <a:t>c</a:t>
            </a:r>
            <a:r>
              <a:rPr lang="en-US" altLang="en-US" sz="1800" i="1" baseline="-25000">
                <a:solidFill>
                  <a:schemeClr val="tx1"/>
                </a:solidFill>
              </a:rPr>
              <a:t>e</a:t>
            </a:r>
            <a:r>
              <a:rPr lang="en-US" altLang="en-US" sz="1800">
                <a:solidFill>
                  <a:schemeClr val="tx1"/>
                </a:solidFill>
              </a:rPr>
              <a:t>:</a:t>
            </a:r>
            <a:r>
              <a:rPr lang="en-US" altLang="en-US" sz="1800" i="1">
                <a:solidFill>
                  <a:schemeClr val="tx1"/>
                </a:solidFill>
              </a:rPr>
              <a:t>e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E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}</a:t>
            </a:r>
            <a:r>
              <a:rPr lang="en-US" altLang="en-US" sz="1800">
                <a:solidFill>
                  <a:schemeClr val="tx1"/>
                </a:solidFill>
              </a:rPr>
              <a:t>, a root node </a:t>
            </a:r>
            <a:r>
              <a:rPr lang="en-US" altLang="en-US" sz="1800" i="1">
                <a:solidFill>
                  <a:schemeClr val="tx1"/>
                </a:solidFill>
              </a:rPr>
              <a:t>r</a:t>
            </a:r>
            <a:r>
              <a:rPr lang="en-US" altLang="en-US" sz="1800">
                <a:solidFill>
                  <a:schemeClr val="tx1"/>
                </a:solidFill>
              </a:rPr>
              <a:t>, a set </a:t>
            </a:r>
            <a:r>
              <a:rPr lang="en-US" altLang="en-US" sz="1800" i="1">
                <a:solidFill>
                  <a:schemeClr val="tx1"/>
                </a:solidFill>
              </a:rPr>
              <a:t>U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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  <a:r>
              <a:rPr lang="en-US" altLang="en-US" sz="1800" i="1">
                <a:solidFill>
                  <a:schemeClr val="tx1"/>
                </a:solidFill>
              </a:rPr>
              <a:t>V</a:t>
            </a:r>
            <a:r>
              <a:rPr lang="en-US" altLang="en-US" sz="1800">
                <a:solidFill>
                  <a:schemeClr val="tx1"/>
                </a:solidFill>
              </a:rPr>
              <a:t> of terminals, and an integer </a:t>
            </a:r>
            <a:r>
              <a:rPr lang="en-US" altLang="en-US" sz="1800" i="1">
                <a:solidFill>
                  <a:schemeClr val="tx1"/>
                </a:solidFill>
              </a:rPr>
              <a:t>k</a:t>
            </a:r>
            <a:r>
              <a:rPr lang="en-US" altLang="en-US" sz="18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611188" y="5387975"/>
            <a:ext cx="838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638" indent="-1163638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tx1"/>
                </a:solidFill>
              </a:rPr>
              <a:t>Objective:</a:t>
            </a:r>
            <a:r>
              <a:rPr lang="en-US" altLang="en-US" sz="1800">
                <a:solidFill>
                  <a:schemeClr val="tx1"/>
                </a:solidFill>
              </a:rPr>
              <a:t> Find a min-cost subtree </a:t>
            </a:r>
            <a:r>
              <a:rPr lang="en-US" altLang="en-US" sz="1800" i="1">
                <a:solidFill>
                  <a:schemeClr val="tx1"/>
                </a:solidFill>
              </a:rPr>
              <a:t>T</a:t>
            </a:r>
            <a:r>
              <a:rPr lang="en-US" altLang="en-US" sz="1800">
                <a:solidFill>
                  <a:schemeClr val="tx1"/>
                </a:solidFill>
              </a:rPr>
              <a:t> of </a:t>
            </a:r>
            <a:r>
              <a:rPr lang="en-US" altLang="en-US" sz="1800" i="1">
                <a:solidFill>
                  <a:schemeClr val="tx1"/>
                </a:solidFill>
              </a:rPr>
              <a:t>G</a:t>
            </a:r>
            <a:r>
              <a:rPr lang="en-US" altLang="en-US" sz="1800">
                <a:solidFill>
                  <a:schemeClr val="tx1"/>
                </a:solidFill>
              </a:rPr>
              <a:t> rooted at </a:t>
            </a:r>
            <a:r>
              <a:rPr lang="en-US" altLang="en-US" sz="1800" i="1">
                <a:solidFill>
                  <a:schemeClr val="tx1"/>
                </a:solidFill>
              </a:rPr>
              <a:t>r</a:t>
            </a:r>
            <a:r>
              <a:rPr lang="en-US" altLang="en-US" sz="1800">
                <a:solidFill>
                  <a:schemeClr val="tx1"/>
                </a:solidFill>
              </a:rPr>
              <a:t> spanning (at least) </a:t>
            </a:r>
            <a:r>
              <a:rPr lang="en-US" altLang="en-US" sz="1800" i="1">
                <a:solidFill>
                  <a:schemeClr val="tx1"/>
                </a:solidFill>
              </a:rPr>
              <a:t>k</a:t>
            </a:r>
            <a:r>
              <a:rPr lang="en-US" altLang="en-US" sz="1800">
                <a:solidFill>
                  <a:schemeClr val="tx1"/>
                </a:solidFill>
              </a:rPr>
              <a:t> terminals.</a:t>
            </a:r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611188" y="5740400"/>
            <a:ext cx="8281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03388" indent="-1703388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tx1"/>
                </a:solidFill>
              </a:rPr>
              <a:t>Approximation:</a:t>
            </a:r>
            <a:r>
              <a:rPr lang="en-US" altLang="en-US" sz="1800">
                <a:solidFill>
                  <a:schemeClr val="tx1"/>
                </a:solidFill>
              </a:rPr>
              <a:t>  We are interested in the density version: “Find the best density tree”. It has an </a:t>
            </a:r>
            <a:r>
              <a:rPr lang="en-US" altLang="en-US" sz="1800" i="1">
                <a:solidFill>
                  <a:schemeClr val="tx1"/>
                </a:solidFill>
              </a:rPr>
              <a:t>O</a:t>
            </a:r>
            <a:r>
              <a:rPr lang="en-US" altLang="en-US" sz="1800">
                <a:solidFill>
                  <a:schemeClr val="tx1"/>
                </a:solidFill>
              </a:rPr>
              <a:t>(</a:t>
            </a:r>
            <a:r>
              <a:rPr lang="en-US" altLang="en-US" sz="1800" i="1">
                <a:solidFill>
                  <a:schemeClr val="tx1"/>
                </a:solidFill>
              </a:rPr>
              <a:t>k</a:t>
            </a:r>
            <a:r>
              <a:rPr lang="el-GR" altLang="en-US" sz="1800" baseline="30000">
                <a:solidFill>
                  <a:schemeClr val="tx1"/>
                </a:solidFill>
              </a:rPr>
              <a:t>ε</a:t>
            </a:r>
            <a:r>
              <a:rPr lang="en-US" altLang="en-US" sz="1800">
                <a:solidFill>
                  <a:schemeClr val="tx1"/>
                </a:solidFill>
              </a:rPr>
              <a:t>) approximation scheme by [CCCDG 99].</a:t>
            </a:r>
            <a:endParaRPr lang="en-US" altLang="en-US" sz="180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99383" name="Group 55"/>
          <p:cNvGraphicFramePr>
            <a:graphicFrameLocks noGrp="1"/>
          </p:cNvGraphicFramePr>
          <p:nvPr/>
        </p:nvGraphicFramePr>
        <p:xfrm>
          <a:off x="682625" y="1382713"/>
          <a:ext cx="7777163" cy="2041525"/>
        </p:xfrm>
        <a:graphic>
          <a:graphicData uri="http://schemas.openxmlformats.org/drawingml/2006/table">
            <a:tbl>
              <a:tblPr/>
              <a:tblGrid>
                <a:gridCol w="302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1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Assumption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Justification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Metric cost graph.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Using metric completion.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o edge enters a node of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or leaves a node of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.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Create a new source and terminal for every node, connect them to the node using zero cost edges.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node is involved in more than one pair in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Multiply nodes involved in multiple demand pairs.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3" grpId="0"/>
      <p:bldP spid="99337" grpId="0"/>
      <p:bldP spid="99338" grpId="0"/>
      <p:bldP spid="99339" grpId="0"/>
      <p:bldP spid="993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A42A659-88FD-4534-B272-34BFAB069A30}" type="slidenum">
              <a:rPr lang="he-IL" altLang="en-US" sz="1400">
                <a:solidFill>
                  <a:schemeClr val="tx1"/>
                </a:solidFill>
              </a:rPr>
              <a:pPr eaLnBrk="1" hangingPunct="1"/>
              <a:t>26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567737" cy="792163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 a good density junction star-tree</a:t>
            </a:r>
            <a:endParaRPr lang="en-US" altLang="en-US" sz="280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758825" y="908050"/>
            <a:ext cx="3165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tx1"/>
                </a:solidFill>
              </a:rPr>
              <a:t>A junction star-tree:</a:t>
            </a:r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3635375" y="908050"/>
            <a:ext cx="4897438" cy="4475163"/>
            <a:chOff x="2290" y="572"/>
            <a:chExt cx="3085" cy="2819"/>
          </a:xfrm>
        </p:grpSpPr>
        <p:sp>
          <p:nvSpPr>
            <p:cNvPr id="32806" name="AutoShape 76"/>
            <p:cNvSpPr>
              <a:spLocks noChangeArrowheads="1"/>
            </p:cNvSpPr>
            <p:nvPr/>
          </p:nvSpPr>
          <p:spPr bwMode="auto">
            <a:xfrm>
              <a:off x="2290" y="2069"/>
              <a:ext cx="908" cy="453"/>
            </a:xfrm>
            <a:prstGeom prst="rightArrow">
              <a:avLst>
                <a:gd name="adj1" fmla="val 50000"/>
                <a:gd name="adj2" fmla="val 50110"/>
              </a:avLst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807" name="Text Box 77"/>
            <p:cNvSpPr txBox="1">
              <a:spLocks noChangeArrowheads="1"/>
            </p:cNvSpPr>
            <p:nvPr/>
          </p:nvSpPr>
          <p:spPr bwMode="auto">
            <a:xfrm>
              <a:off x="3472" y="572"/>
              <a:ext cx="19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r>
                <a:rPr lang="en-US" altLang="en-US" sz="2800">
                  <a:solidFill>
                    <a:schemeClr val="tx1"/>
                  </a:solidFill>
                </a:rPr>
                <a:t>A tree rooted at </a:t>
              </a:r>
              <a:r>
                <a:rPr lang="en-US" altLang="en-US" sz="2800" i="1">
                  <a:solidFill>
                    <a:schemeClr val="tx1"/>
                  </a:solidFill>
                </a:rPr>
                <a:t>r</a:t>
              </a:r>
              <a:r>
                <a:rPr lang="en-US" altLang="en-US" sz="2800">
                  <a:solidFill>
                    <a:schemeClr val="tx1"/>
                  </a:solidFill>
                </a:rPr>
                <a:t>:</a:t>
              </a:r>
            </a:p>
          </p:txBody>
        </p:sp>
        <p:grpSp>
          <p:nvGrpSpPr>
            <p:cNvPr id="32808" name="Group 143"/>
            <p:cNvGrpSpPr>
              <a:grpSpLocks noChangeAspect="1"/>
            </p:cNvGrpSpPr>
            <p:nvPr/>
          </p:nvGrpSpPr>
          <p:grpSpPr bwMode="auto">
            <a:xfrm>
              <a:off x="3470" y="890"/>
              <a:ext cx="1594" cy="2501"/>
              <a:chOff x="3470" y="1344"/>
              <a:chExt cx="1678" cy="2633"/>
            </a:xfrm>
          </p:grpSpPr>
          <p:sp>
            <p:nvSpPr>
              <p:cNvPr id="32809" name="AutoShape 79"/>
              <p:cNvSpPr>
                <a:spLocks noChangeAspect="1" noChangeArrowheads="1"/>
              </p:cNvSpPr>
              <p:nvPr/>
            </p:nvSpPr>
            <p:spPr bwMode="auto">
              <a:xfrm>
                <a:off x="3470" y="1655"/>
                <a:ext cx="1678" cy="1865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810" name="Oval 104"/>
              <p:cNvSpPr>
                <a:spLocks noChangeAspect="1" noChangeArrowheads="1"/>
              </p:cNvSpPr>
              <p:nvPr/>
            </p:nvSpPr>
            <p:spPr bwMode="auto">
              <a:xfrm>
                <a:off x="3560" y="3264"/>
                <a:ext cx="232" cy="239"/>
              </a:xfrm>
              <a:prstGeom prst="ellipse">
                <a:avLst/>
              </a:prstGeom>
              <a:solidFill>
                <a:srgbClr val="FFFFCC"/>
              </a:solidFill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11" name="Text Box 105"/>
              <p:cNvSpPr txBox="1">
                <a:spLocks noChangeAspect="1" noChangeArrowheads="1"/>
              </p:cNvSpPr>
              <p:nvPr/>
            </p:nvSpPr>
            <p:spPr bwMode="auto">
              <a:xfrm>
                <a:off x="3548" y="3203"/>
                <a:ext cx="245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r>
                  <a:rPr lang="en-US" altLang="en-US" sz="2400">
                    <a:solidFill>
                      <a:schemeClr val="tx1"/>
                    </a:solidFill>
                  </a:rPr>
                  <a:t>t</a:t>
                </a:r>
                <a:r>
                  <a:rPr lang="en-US" altLang="en-US" sz="2400" baseline="-25000">
                    <a:solidFill>
                      <a:schemeClr val="tx1"/>
                    </a:solidFill>
                  </a:rPr>
                  <a:t>1</a:t>
                </a:r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12" name="Oval 106"/>
              <p:cNvSpPr>
                <a:spLocks noChangeAspect="1" noChangeArrowheads="1"/>
              </p:cNvSpPr>
              <p:nvPr/>
            </p:nvSpPr>
            <p:spPr bwMode="auto">
              <a:xfrm>
                <a:off x="3878" y="3264"/>
                <a:ext cx="232" cy="239"/>
              </a:xfrm>
              <a:prstGeom prst="ellipse">
                <a:avLst/>
              </a:prstGeom>
              <a:solidFill>
                <a:srgbClr val="FFFFCC"/>
              </a:solidFill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13" name="Text Box 107"/>
              <p:cNvSpPr txBox="1">
                <a:spLocks noChangeAspect="1" noChangeArrowheads="1"/>
              </p:cNvSpPr>
              <p:nvPr/>
            </p:nvSpPr>
            <p:spPr bwMode="auto">
              <a:xfrm>
                <a:off x="3866" y="3203"/>
                <a:ext cx="245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r>
                  <a:rPr lang="en-US" altLang="en-US" sz="2400">
                    <a:solidFill>
                      <a:schemeClr val="tx1"/>
                    </a:solidFill>
                  </a:rPr>
                  <a:t>t</a:t>
                </a:r>
                <a:r>
                  <a:rPr lang="en-US" altLang="en-US" sz="2400" baseline="-25000">
                    <a:solidFill>
                      <a:schemeClr val="tx1"/>
                    </a:solidFill>
                  </a:rPr>
                  <a:t>2</a:t>
                </a:r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14" name="Oval 108"/>
              <p:cNvSpPr>
                <a:spLocks noChangeAspect="1" noChangeArrowheads="1"/>
              </p:cNvSpPr>
              <p:nvPr/>
            </p:nvSpPr>
            <p:spPr bwMode="auto">
              <a:xfrm>
                <a:off x="4195" y="3264"/>
                <a:ext cx="232" cy="239"/>
              </a:xfrm>
              <a:prstGeom prst="ellipse">
                <a:avLst/>
              </a:prstGeom>
              <a:solidFill>
                <a:srgbClr val="FFFFCC"/>
              </a:solidFill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15" name="Text Box 109"/>
              <p:cNvSpPr txBox="1">
                <a:spLocks noChangeAspect="1" noChangeArrowheads="1"/>
              </p:cNvSpPr>
              <p:nvPr/>
            </p:nvSpPr>
            <p:spPr bwMode="auto">
              <a:xfrm>
                <a:off x="4183" y="3203"/>
                <a:ext cx="245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r>
                  <a:rPr lang="en-US" altLang="en-US" sz="2400">
                    <a:solidFill>
                      <a:schemeClr val="tx1"/>
                    </a:solidFill>
                  </a:rPr>
                  <a:t>t</a:t>
                </a:r>
                <a:r>
                  <a:rPr lang="en-US" altLang="en-US" sz="2400" baseline="-25000">
                    <a:solidFill>
                      <a:schemeClr val="tx1"/>
                    </a:solidFill>
                  </a:rPr>
                  <a:t>3</a:t>
                </a:r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16" name="Oval 110"/>
              <p:cNvSpPr>
                <a:spLocks noChangeAspect="1" noChangeArrowheads="1"/>
              </p:cNvSpPr>
              <p:nvPr/>
            </p:nvSpPr>
            <p:spPr bwMode="auto">
              <a:xfrm>
                <a:off x="4513" y="3264"/>
                <a:ext cx="232" cy="239"/>
              </a:xfrm>
              <a:prstGeom prst="ellipse">
                <a:avLst/>
              </a:prstGeom>
              <a:solidFill>
                <a:srgbClr val="FFFFCC"/>
              </a:solidFill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17" name="Text Box 111"/>
              <p:cNvSpPr txBox="1">
                <a:spLocks noChangeAspect="1" noChangeArrowheads="1"/>
              </p:cNvSpPr>
              <p:nvPr/>
            </p:nvSpPr>
            <p:spPr bwMode="auto">
              <a:xfrm>
                <a:off x="4501" y="3203"/>
                <a:ext cx="245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r>
                  <a:rPr lang="en-US" altLang="en-US" sz="2400">
                    <a:solidFill>
                      <a:schemeClr val="tx1"/>
                    </a:solidFill>
                  </a:rPr>
                  <a:t>t</a:t>
                </a:r>
                <a:r>
                  <a:rPr lang="en-US" altLang="en-US" sz="2400" baseline="-25000">
                    <a:solidFill>
                      <a:schemeClr val="tx1"/>
                    </a:solidFill>
                  </a:rPr>
                  <a:t>4</a:t>
                </a:r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18" name="Oval 112"/>
              <p:cNvSpPr>
                <a:spLocks noChangeAspect="1" noChangeArrowheads="1"/>
              </p:cNvSpPr>
              <p:nvPr/>
            </p:nvSpPr>
            <p:spPr bwMode="auto">
              <a:xfrm>
                <a:off x="4824" y="3264"/>
                <a:ext cx="232" cy="239"/>
              </a:xfrm>
              <a:prstGeom prst="ellipse">
                <a:avLst/>
              </a:prstGeom>
              <a:solidFill>
                <a:srgbClr val="FFFFCC"/>
              </a:solidFill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19" name="Text Box 113"/>
              <p:cNvSpPr txBox="1">
                <a:spLocks noChangeAspect="1" noChangeArrowheads="1"/>
              </p:cNvSpPr>
              <p:nvPr/>
            </p:nvSpPr>
            <p:spPr bwMode="auto">
              <a:xfrm>
                <a:off x="4812" y="3203"/>
                <a:ext cx="245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r>
                  <a:rPr lang="en-US" altLang="en-US" sz="2400">
                    <a:solidFill>
                      <a:schemeClr val="tx1"/>
                    </a:solidFill>
                  </a:rPr>
                  <a:t>t</a:t>
                </a:r>
                <a:r>
                  <a:rPr lang="en-US" altLang="en-US" sz="2400" baseline="-25000">
                    <a:solidFill>
                      <a:schemeClr val="tx1"/>
                    </a:solidFill>
                  </a:rPr>
                  <a:t>5</a:t>
                </a:r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20" name="Oval 119"/>
              <p:cNvSpPr>
                <a:spLocks noChangeAspect="1" noChangeArrowheads="1"/>
              </p:cNvSpPr>
              <p:nvPr/>
            </p:nvSpPr>
            <p:spPr bwMode="auto">
              <a:xfrm>
                <a:off x="3560" y="3735"/>
                <a:ext cx="232" cy="239"/>
              </a:xfrm>
              <a:prstGeom prst="ellipse">
                <a:avLst/>
              </a:prstGeom>
              <a:solidFill>
                <a:srgbClr val="FFFFCC"/>
              </a:solidFill>
              <a:ln w="28575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21" name="Text Box 120"/>
              <p:cNvSpPr txBox="1">
                <a:spLocks noChangeAspect="1" noChangeArrowheads="1"/>
              </p:cNvSpPr>
              <p:nvPr/>
            </p:nvSpPr>
            <p:spPr bwMode="auto">
              <a:xfrm>
                <a:off x="3546" y="3674"/>
                <a:ext cx="282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r>
                  <a:rPr lang="en-US" altLang="en-US" sz="2400">
                    <a:solidFill>
                      <a:schemeClr val="tx1"/>
                    </a:solidFill>
                  </a:rPr>
                  <a:t>t'</a:t>
                </a:r>
                <a:r>
                  <a:rPr lang="en-US" altLang="en-US" sz="2400" baseline="-25000">
                    <a:solidFill>
                      <a:schemeClr val="tx1"/>
                    </a:solidFill>
                  </a:rPr>
                  <a:t>1</a:t>
                </a:r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22" name="Oval 121"/>
              <p:cNvSpPr>
                <a:spLocks noChangeAspect="1" noChangeArrowheads="1"/>
              </p:cNvSpPr>
              <p:nvPr/>
            </p:nvSpPr>
            <p:spPr bwMode="auto">
              <a:xfrm>
                <a:off x="3878" y="3735"/>
                <a:ext cx="232" cy="239"/>
              </a:xfrm>
              <a:prstGeom prst="ellipse">
                <a:avLst/>
              </a:prstGeom>
              <a:solidFill>
                <a:srgbClr val="FFFFCC"/>
              </a:solidFill>
              <a:ln w="28575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23" name="Text Box 122"/>
              <p:cNvSpPr txBox="1">
                <a:spLocks noChangeAspect="1" noChangeArrowheads="1"/>
              </p:cNvSpPr>
              <p:nvPr/>
            </p:nvSpPr>
            <p:spPr bwMode="auto">
              <a:xfrm>
                <a:off x="3864" y="3674"/>
                <a:ext cx="282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r>
                  <a:rPr lang="en-US" altLang="en-US" sz="2400">
                    <a:solidFill>
                      <a:schemeClr val="tx1"/>
                    </a:solidFill>
                  </a:rPr>
                  <a:t>t'</a:t>
                </a:r>
                <a:r>
                  <a:rPr lang="en-US" altLang="en-US" sz="2400" baseline="-25000">
                    <a:solidFill>
                      <a:schemeClr val="tx1"/>
                    </a:solidFill>
                  </a:rPr>
                  <a:t>2</a:t>
                </a:r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24" name="Oval 123"/>
              <p:cNvSpPr>
                <a:spLocks noChangeAspect="1" noChangeArrowheads="1"/>
              </p:cNvSpPr>
              <p:nvPr/>
            </p:nvSpPr>
            <p:spPr bwMode="auto">
              <a:xfrm>
                <a:off x="4195" y="3735"/>
                <a:ext cx="232" cy="239"/>
              </a:xfrm>
              <a:prstGeom prst="ellipse">
                <a:avLst/>
              </a:prstGeom>
              <a:solidFill>
                <a:srgbClr val="FFFFCC"/>
              </a:solidFill>
              <a:ln w="28575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25" name="Text Box 124"/>
              <p:cNvSpPr txBox="1">
                <a:spLocks noChangeAspect="1" noChangeArrowheads="1"/>
              </p:cNvSpPr>
              <p:nvPr/>
            </p:nvSpPr>
            <p:spPr bwMode="auto">
              <a:xfrm>
                <a:off x="4181" y="3674"/>
                <a:ext cx="282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r>
                  <a:rPr lang="en-US" altLang="en-US" sz="2400">
                    <a:solidFill>
                      <a:schemeClr val="tx1"/>
                    </a:solidFill>
                  </a:rPr>
                  <a:t>t'</a:t>
                </a:r>
                <a:r>
                  <a:rPr lang="en-US" altLang="en-US" sz="2400" baseline="-25000">
                    <a:solidFill>
                      <a:schemeClr val="tx1"/>
                    </a:solidFill>
                  </a:rPr>
                  <a:t>3</a:t>
                </a:r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26" name="Oval 125"/>
              <p:cNvSpPr>
                <a:spLocks noChangeAspect="1" noChangeArrowheads="1"/>
              </p:cNvSpPr>
              <p:nvPr/>
            </p:nvSpPr>
            <p:spPr bwMode="auto">
              <a:xfrm>
                <a:off x="4513" y="3735"/>
                <a:ext cx="232" cy="239"/>
              </a:xfrm>
              <a:prstGeom prst="ellipse">
                <a:avLst/>
              </a:prstGeom>
              <a:solidFill>
                <a:srgbClr val="FFFFCC"/>
              </a:solidFill>
              <a:ln w="28575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27" name="Text Box 126"/>
              <p:cNvSpPr txBox="1">
                <a:spLocks noChangeAspect="1" noChangeArrowheads="1"/>
              </p:cNvSpPr>
              <p:nvPr/>
            </p:nvSpPr>
            <p:spPr bwMode="auto">
              <a:xfrm>
                <a:off x="4498" y="3674"/>
                <a:ext cx="283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r>
                  <a:rPr lang="en-US" altLang="en-US" sz="2400">
                    <a:solidFill>
                      <a:schemeClr val="tx1"/>
                    </a:solidFill>
                  </a:rPr>
                  <a:t>t'</a:t>
                </a:r>
                <a:r>
                  <a:rPr lang="en-US" altLang="en-US" sz="2400" baseline="-25000">
                    <a:solidFill>
                      <a:schemeClr val="tx1"/>
                    </a:solidFill>
                  </a:rPr>
                  <a:t>4</a:t>
                </a:r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28" name="Oval 127"/>
              <p:cNvSpPr>
                <a:spLocks noChangeAspect="1" noChangeArrowheads="1"/>
              </p:cNvSpPr>
              <p:nvPr/>
            </p:nvSpPr>
            <p:spPr bwMode="auto">
              <a:xfrm>
                <a:off x="4824" y="3735"/>
                <a:ext cx="232" cy="239"/>
              </a:xfrm>
              <a:prstGeom prst="ellipse">
                <a:avLst/>
              </a:prstGeom>
              <a:solidFill>
                <a:srgbClr val="FFFFCC"/>
              </a:solidFill>
              <a:ln w="28575">
                <a:solidFill>
                  <a:srgbClr val="339933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29" name="Text Box 128"/>
              <p:cNvSpPr txBox="1">
                <a:spLocks noChangeAspect="1" noChangeArrowheads="1"/>
              </p:cNvSpPr>
              <p:nvPr/>
            </p:nvSpPr>
            <p:spPr bwMode="auto">
              <a:xfrm>
                <a:off x="4810" y="3674"/>
                <a:ext cx="282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r>
                  <a:rPr lang="en-US" altLang="en-US" sz="2400">
                    <a:solidFill>
                      <a:schemeClr val="tx1"/>
                    </a:solidFill>
                  </a:rPr>
                  <a:t>t'</a:t>
                </a:r>
                <a:r>
                  <a:rPr lang="en-US" altLang="en-US" sz="2400" baseline="-25000">
                    <a:solidFill>
                      <a:schemeClr val="tx1"/>
                    </a:solidFill>
                  </a:rPr>
                  <a:t>5</a:t>
                </a:r>
                <a:endParaRPr lang="en-US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830" name="Line 129"/>
              <p:cNvSpPr>
                <a:spLocks noChangeAspect="1" noChangeShapeType="1"/>
              </p:cNvSpPr>
              <p:nvPr/>
            </p:nvSpPr>
            <p:spPr bwMode="auto">
              <a:xfrm>
                <a:off x="3670" y="3495"/>
                <a:ext cx="0" cy="253"/>
              </a:xfrm>
              <a:prstGeom prst="lin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2831" name="Line 130"/>
              <p:cNvSpPr>
                <a:spLocks noChangeAspect="1" noChangeShapeType="1"/>
              </p:cNvSpPr>
              <p:nvPr/>
            </p:nvSpPr>
            <p:spPr bwMode="auto">
              <a:xfrm>
                <a:off x="3984" y="3495"/>
                <a:ext cx="0" cy="253"/>
              </a:xfrm>
              <a:prstGeom prst="lin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2832" name="Line 131"/>
              <p:cNvSpPr>
                <a:spLocks noChangeAspect="1" noChangeShapeType="1"/>
              </p:cNvSpPr>
              <p:nvPr/>
            </p:nvSpPr>
            <p:spPr bwMode="auto">
              <a:xfrm>
                <a:off x="4313" y="3495"/>
                <a:ext cx="0" cy="253"/>
              </a:xfrm>
              <a:prstGeom prst="lin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2833" name="Line 132"/>
              <p:cNvSpPr>
                <a:spLocks noChangeAspect="1" noChangeShapeType="1"/>
              </p:cNvSpPr>
              <p:nvPr/>
            </p:nvSpPr>
            <p:spPr bwMode="auto">
              <a:xfrm>
                <a:off x="4618" y="3495"/>
                <a:ext cx="0" cy="253"/>
              </a:xfrm>
              <a:prstGeom prst="lin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2834" name="Line 133"/>
              <p:cNvSpPr>
                <a:spLocks noChangeAspect="1" noChangeShapeType="1"/>
              </p:cNvSpPr>
              <p:nvPr/>
            </p:nvSpPr>
            <p:spPr bwMode="auto">
              <a:xfrm>
                <a:off x="4935" y="3495"/>
                <a:ext cx="0" cy="253"/>
              </a:xfrm>
              <a:prstGeom prst="line">
                <a:avLst/>
              </a:prstGeom>
              <a:noFill/>
              <a:ln w="28575">
                <a:solidFill>
                  <a:srgbClr val="3399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grpSp>
            <p:nvGrpSpPr>
              <p:cNvPr id="32835" name="Group 138"/>
              <p:cNvGrpSpPr>
                <a:grpSpLocks noChangeAspect="1"/>
              </p:cNvGrpSpPr>
              <p:nvPr/>
            </p:nvGrpSpPr>
            <p:grpSpPr bwMode="auto">
              <a:xfrm>
                <a:off x="4179" y="1344"/>
                <a:ext cx="269" cy="303"/>
                <a:chOff x="4108" y="1480"/>
                <a:chExt cx="269" cy="303"/>
              </a:xfrm>
            </p:grpSpPr>
            <p:sp>
              <p:nvSpPr>
                <p:cNvPr id="32836" name="Oval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4108" y="1523"/>
                  <a:ext cx="269" cy="25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837" name="Text Box 13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130" y="1480"/>
                  <a:ext cx="202" cy="3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rgbClr val="0000CC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algn="r" rtl="1" eaLnBrk="1" hangingPunct="1"/>
                  <a:r>
                    <a:rPr lang="en-US" altLang="en-US" sz="2400" i="1">
                      <a:solidFill>
                        <a:schemeClr val="tx1"/>
                      </a:solidFill>
                    </a:rPr>
                    <a:t>r</a:t>
                  </a:r>
                </a:p>
              </p:txBody>
            </p:sp>
          </p:grpSp>
        </p:grpSp>
      </p:grpSp>
      <p:grpSp>
        <p:nvGrpSpPr>
          <p:cNvPr id="5" name="Group 147"/>
          <p:cNvGrpSpPr>
            <a:grpSpLocks noChangeAspect="1"/>
          </p:cNvGrpSpPr>
          <p:nvPr/>
        </p:nvGrpSpPr>
        <p:grpSpPr bwMode="auto">
          <a:xfrm>
            <a:off x="828675" y="1404938"/>
            <a:ext cx="2530475" cy="3905250"/>
            <a:chOff x="522" y="885"/>
            <a:chExt cx="1678" cy="2590"/>
          </a:xfrm>
        </p:grpSpPr>
        <p:sp>
          <p:nvSpPr>
            <p:cNvPr id="32777" name="AutoShape 10"/>
            <p:cNvSpPr>
              <a:spLocks noChangeAspect="1" noChangeArrowheads="1"/>
            </p:cNvSpPr>
            <p:nvPr/>
          </p:nvSpPr>
          <p:spPr bwMode="auto">
            <a:xfrm>
              <a:off x="522" y="1610"/>
              <a:ext cx="1678" cy="186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78" name="Line 29"/>
            <p:cNvSpPr>
              <a:spLocks noChangeAspect="1" noChangeShapeType="1"/>
            </p:cNvSpPr>
            <p:nvPr/>
          </p:nvSpPr>
          <p:spPr bwMode="auto">
            <a:xfrm>
              <a:off x="909" y="1161"/>
              <a:ext cx="316" cy="262"/>
            </a:xfrm>
            <a:prstGeom prst="line">
              <a:avLst/>
            </a:prstGeom>
            <a:noFill/>
            <a:ln w="28575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2779" name="Line 32"/>
            <p:cNvSpPr>
              <a:spLocks noChangeAspect="1" noChangeShapeType="1"/>
            </p:cNvSpPr>
            <p:nvPr/>
          </p:nvSpPr>
          <p:spPr bwMode="auto">
            <a:xfrm>
              <a:off x="1183" y="1158"/>
              <a:ext cx="99" cy="195"/>
            </a:xfrm>
            <a:prstGeom prst="line">
              <a:avLst/>
            </a:prstGeom>
            <a:noFill/>
            <a:ln w="28575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2780" name="Line 34"/>
            <p:cNvSpPr>
              <a:spLocks noChangeAspect="1" noChangeShapeType="1"/>
            </p:cNvSpPr>
            <p:nvPr/>
          </p:nvSpPr>
          <p:spPr bwMode="auto">
            <a:xfrm flipV="1">
              <a:off x="1366" y="1187"/>
              <a:ext cx="12" cy="144"/>
            </a:xfrm>
            <a:prstGeom prst="line">
              <a:avLst/>
            </a:prstGeom>
            <a:noFill/>
            <a:ln w="28575">
              <a:solidFill>
                <a:srgbClr val="339933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2781" name="Line 37"/>
            <p:cNvSpPr>
              <a:spLocks noChangeAspect="1" noChangeShapeType="1"/>
            </p:cNvSpPr>
            <p:nvPr/>
          </p:nvSpPr>
          <p:spPr bwMode="auto">
            <a:xfrm flipH="1">
              <a:off x="1480" y="1165"/>
              <a:ext cx="371" cy="255"/>
            </a:xfrm>
            <a:prstGeom prst="line">
              <a:avLst/>
            </a:prstGeom>
            <a:noFill/>
            <a:ln w="28575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2782" name="Line 38"/>
            <p:cNvSpPr>
              <a:spLocks noChangeAspect="1" noChangeShapeType="1"/>
            </p:cNvSpPr>
            <p:nvPr/>
          </p:nvSpPr>
          <p:spPr bwMode="auto">
            <a:xfrm flipH="1">
              <a:off x="1439" y="1177"/>
              <a:ext cx="162" cy="187"/>
            </a:xfrm>
            <a:prstGeom prst="line">
              <a:avLst/>
            </a:prstGeom>
            <a:noFill/>
            <a:ln w="28575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2783" name="Oval 30"/>
            <p:cNvSpPr>
              <a:spLocks noChangeAspect="1" noChangeArrowheads="1"/>
            </p:cNvSpPr>
            <p:nvPr/>
          </p:nvSpPr>
          <p:spPr bwMode="auto">
            <a:xfrm>
              <a:off x="716" y="950"/>
              <a:ext cx="232" cy="239"/>
            </a:xfrm>
            <a:prstGeom prst="ellipse">
              <a:avLst/>
            </a:prstGeom>
            <a:noFill/>
            <a:ln w="28575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84" name="Text Box 39"/>
            <p:cNvSpPr txBox="1">
              <a:spLocks noChangeAspect="1" noChangeArrowheads="1"/>
            </p:cNvSpPr>
            <p:nvPr/>
          </p:nvSpPr>
          <p:spPr bwMode="auto">
            <a:xfrm>
              <a:off x="703" y="889"/>
              <a:ext cx="269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r>
                <a:rPr lang="en-US" altLang="en-US" sz="2400">
                  <a:solidFill>
                    <a:schemeClr val="tx1"/>
                  </a:solidFill>
                </a:rPr>
                <a:t>s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1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85" name="Oval 48"/>
            <p:cNvSpPr>
              <a:spLocks noChangeAspect="1" noChangeArrowheads="1"/>
            </p:cNvSpPr>
            <p:nvPr/>
          </p:nvSpPr>
          <p:spPr bwMode="auto">
            <a:xfrm>
              <a:off x="988" y="949"/>
              <a:ext cx="232" cy="239"/>
            </a:xfrm>
            <a:prstGeom prst="ellipse">
              <a:avLst/>
            </a:prstGeom>
            <a:noFill/>
            <a:ln w="28575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86" name="Text Box 49"/>
            <p:cNvSpPr txBox="1">
              <a:spLocks noChangeAspect="1" noChangeArrowheads="1"/>
            </p:cNvSpPr>
            <p:nvPr/>
          </p:nvSpPr>
          <p:spPr bwMode="auto">
            <a:xfrm>
              <a:off x="975" y="888"/>
              <a:ext cx="268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r>
                <a:rPr lang="en-US" altLang="en-US" sz="2400">
                  <a:solidFill>
                    <a:schemeClr val="tx1"/>
                  </a:solidFill>
                </a:rPr>
                <a:t>s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2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87" name="Oval 51"/>
            <p:cNvSpPr>
              <a:spLocks noChangeAspect="1" noChangeArrowheads="1"/>
            </p:cNvSpPr>
            <p:nvPr/>
          </p:nvSpPr>
          <p:spPr bwMode="auto">
            <a:xfrm>
              <a:off x="1260" y="947"/>
              <a:ext cx="232" cy="239"/>
            </a:xfrm>
            <a:prstGeom prst="ellipse">
              <a:avLst/>
            </a:prstGeom>
            <a:noFill/>
            <a:ln w="28575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88" name="Text Box 52"/>
            <p:cNvSpPr txBox="1">
              <a:spLocks noChangeAspect="1" noChangeArrowheads="1"/>
            </p:cNvSpPr>
            <p:nvPr/>
          </p:nvSpPr>
          <p:spPr bwMode="auto">
            <a:xfrm>
              <a:off x="1246" y="886"/>
              <a:ext cx="269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r>
                <a:rPr lang="en-US" altLang="en-US" sz="2400">
                  <a:solidFill>
                    <a:schemeClr val="tx1"/>
                  </a:solidFill>
                </a:rPr>
                <a:t>s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3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89" name="Oval 54"/>
            <p:cNvSpPr>
              <a:spLocks noChangeAspect="1" noChangeArrowheads="1"/>
            </p:cNvSpPr>
            <p:nvPr/>
          </p:nvSpPr>
          <p:spPr bwMode="auto">
            <a:xfrm>
              <a:off x="1532" y="946"/>
              <a:ext cx="232" cy="239"/>
            </a:xfrm>
            <a:prstGeom prst="ellipse">
              <a:avLst/>
            </a:prstGeom>
            <a:noFill/>
            <a:ln w="28575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90" name="Text Box 55"/>
            <p:cNvSpPr txBox="1">
              <a:spLocks noChangeAspect="1" noChangeArrowheads="1"/>
            </p:cNvSpPr>
            <p:nvPr/>
          </p:nvSpPr>
          <p:spPr bwMode="auto">
            <a:xfrm>
              <a:off x="1519" y="885"/>
              <a:ext cx="268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r>
                <a:rPr lang="en-US" altLang="en-US" sz="2400">
                  <a:solidFill>
                    <a:schemeClr val="tx1"/>
                  </a:solidFill>
                </a:rPr>
                <a:t>s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4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91" name="Oval 57"/>
            <p:cNvSpPr>
              <a:spLocks noChangeAspect="1" noChangeArrowheads="1"/>
            </p:cNvSpPr>
            <p:nvPr/>
          </p:nvSpPr>
          <p:spPr bwMode="auto">
            <a:xfrm>
              <a:off x="1804" y="946"/>
              <a:ext cx="232" cy="239"/>
            </a:xfrm>
            <a:prstGeom prst="ellipse">
              <a:avLst/>
            </a:prstGeom>
            <a:noFill/>
            <a:ln w="28575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92" name="Text Box 58"/>
            <p:cNvSpPr txBox="1">
              <a:spLocks noChangeAspect="1" noChangeArrowheads="1"/>
            </p:cNvSpPr>
            <p:nvPr/>
          </p:nvSpPr>
          <p:spPr bwMode="auto">
            <a:xfrm>
              <a:off x="1791" y="885"/>
              <a:ext cx="268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r>
                <a:rPr lang="en-US" altLang="en-US" sz="2400">
                  <a:solidFill>
                    <a:schemeClr val="tx1"/>
                  </a:solidFill>
                </a:rPr>
                <a:t>s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5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93" name="Oval 60"/>
            <p:cNvSpPr>
              <a:spLocks noChangeAspect="1" noChangeArrowheads="1"/>
            </p:cNvSpPr>
            <p:nvPr/>
          </p:nvSpPr>
          <p:spPr bwMode="auto">
            <a:xfrm>
              <a:off x="612" y="3219"/>
              <a:ext cx="232" cy="239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94" name="Text Box 61"/>
            <p:cNvSpPr txBox="1">
              <a:spLocks noChangeAspect="1" noChangeArrowheads="1"/>
            </p:cNvSpPr>
            <p:nvPr/>
          </p:nvSpPr>
          <p:spPr bwMode="auto">
            <a:xfrm>
              <a:off x="600" y="3158"/>
              <a:ext cx="24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r>
                <a:rPr lang="en-US" altLang="en-US" sz="2400">
                  <a:solidFill>
                    <a:schemeClr val="tx1"/>
                  </a:solidFill>
                </a:rPr>
                <a:t>t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1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95" name="Oval 64"/>
            <p:cNvSpPr>
              <a:spLocks noChangeAspect="1" noChangeArrowheads="1"/>
            </p:cNvSpPr>
            <p:nvPr/>
          </p:nvSpPr>
          <p:spPr bwMode="auto">
            <a:xfrm>
              <a:off x="930" y="3219"/>
              <a:ext cx="232" cy="239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96" name="Text Box 65"/>
            <p:cNvSpPr txBox="1">
              <a:spLocks noChangeAspect="1" noChangeArrowheads="1"/>
            </p:cNvSpPr>
            <p:nvPr/>
          </p:nvSpPr>
          <p:spPr bwMode="auto">
            <a:xfrm>
              <a:off x="918" y="3158"/>
              <a:ext cx="24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r>
                <a:rPr lang="en-US" altLang="en-US" sz="2400">
                  <a:solidFill>
                    <a:schemeClr val="tx1"/>
                  </a:solidFill>
                </a:rPr>
                <a:t>t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2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97" name="Oval 67"/>
            <p:cNvSpPr>
              <a:spLocks noChangeAspect="1" noChangeArrowheads="1"/>
            </p:cNvSpPr>
            <p:nvPr/>
          </p:nvSpPr>
          <p:spPr bwMode="auto">
            <a:xfrm>
              <a:off x="1247" y="3219"/>
              <a:ext cx="232" cy="239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98" name="Text Box 68"/>
            <p:cNvSpPr txBox="1">
              <a:spLocks noChangeAspect="1" noChangeArrowheads="1"/>
            </p:cNvSpPr>
            <p:nvPr/>
          </p:nvSpPr>
          <p:spPr bwMode="auto">
            <a:xfrm>
              <a:off x="1235" y="3158"/>
              <a:ext cx="24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r>
                <a:rPr lang="en-US" altLang="en-US" sz="2400">
                  <a:solidFill>
                    <a:schemeClr val="tx1"/>
                  </a:solidFill>
                </a:rPr>
                <a:t>t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3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799" name="Oval 70"/>
            <p:cNvSpPr>
              <a:spLocks noChangeAspect="1" noChangeArrowheads="1"/>
            </p:cNvSpPr>
            <p:nvPr/>
          </p:nvSpPr>
          <p:spPr bwMode="auto">
            <a:xfrm>
              <a:off x="1565" y="3219"/>
              <a:ext cx="232" cy="239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800" name="Text Box 71"/>
            <p:cNvSpPr txBox="1">
              <a:spLocks noChangeAspect="1" noChangeArrowheads="1"/>
            </p:cNvSpPr>
            <p:nvPr/>
          </p:nvSpPr>
          <p:spPr bwMode="auto">
            <a:xfrm>
              <a:off x="1553" y="3158"/>
              <a:ext cx="24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r>
                <a:rPr lang="en-US" altLang="en-US" sz="2400">
                  <a:solidFill>
                    <a:schemeClr val="tx1"/>
                  </a:solidFill>
                </a:rPr>
                <a:t>t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4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801" name="Oval 73"/>
            <p:cNvSpPr>
              <a:spLocks noChangeAspect="1" noChangeArrowheads="1"/>
            </p:cNvSpPr>
            <p:nvPr/>
          </p:nvSpPr>
          <p:spPr bwMode="auto">
            <a:xfrm>
              <a:off x="1876" y="3219"/>
              <a:ext cx="232" cy="239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2802" name="Text Box 74"/>
            <p:cNvSpPr txBox="1">
              <a:spLocks noChangeAspect="1" noChangeArrowheads="1"/>
            </p:cNvSpPr>
            <p:nvPr/>
          </p:nvSpPr>
          <p:spPr bwMode="auto">
            <a:xfrm>
              <a:off x="1864" y="3158"/>
              <a:ext cx="24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r" rtl="1" eaLnBrk="1" hangingPunct="1"/>
              <a:r>
                <a:rPr lang="en-US" altLang="en-US" sz="2400">
                  <a:solidFill>
                    <a:schemeClr val="tx1"/>
                  </a:solidFill>
                </a:rPr>
                <a:t>t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5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grpSp>
          <p:nvGrpSpPr>
            <p:cNvPr id="32803" name="Group 140"/>
            <p:cNvGrpSpPr>
              <a:grpSpLocks noChangeAspect="1"/>
            </p:cNvGrpSpPr>
            <p:nvPr/>
          </p:nvGrpSpPr>
          <p:grpSpPr bwMode="auto">
            <a:xfrm>
              <a:off x="1224" y="1293"/>
              <a:ext cx="269" cy="304"/>
              <a:chOff x="4108" y="1480"/>
              <a:chExt cx="269" cy="304"/>
            </a:xfrm>
          </p:grpSpPr>
          <p:sp>
            <p:nvSpPr>
              <p:cNvPr id="32804" name="Oval 141"/>
              <p:cNvSpPr>
                <a:spLocks noChangeAspect="1" noChangeArrowheads="1"/>
              </p:cNvSpPr>
              <p:nvPr/>
            </p:nvSpPr>
            <p:spPr bwMode="auto">
              <a:xfrm>
                <a:off x="4108" y="1523"/>
                <a:ext cx="269" cy="25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805" name="Text Box 142"/>
              <p:cNvSpPr txBox="1">
                <a:spLocks noChangeAspect="1" noChangeArrowheads="1"/>
              </p:cNvSpPr>
              <p:nvPr/>
            </p:nvSpPr>
            <p:spPr bwMode="auto">
              <a:xfrm>
                <a:off x="4130" y="1480"/>
                <a:ext cx="202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algn="r" rtl="1" eaLnBrk="1" hangingPunct="1"/>
                <a:r>
                  <a:rPr lang="en-US" altLang="en-US" sz="2400" i="1">
                    <a:solidFill>
                      <a:schemeClr val="tx1"/>
                    </a:solidFill>
                  </a:rPr>
                  <a:t>r</a:t>
                </a:r>
              </a:p>
            </p:txBody>
          </p:sp>
        </p:grpSp>
      </p:grpSp>
      <p:sp>
        <p:nvSpPr>
          <p:cNvPr id="101521" name="Rectangle 145"/>
          <p:cNvSpPr>
            <a:spLocks noChangeArrowheads="1"/>
          </p:cNvSpPr>
          <p:nvPr/>
        </p:nvSpPr>
        <p:spPr bwMode="auto">
          <a:xfrm>
            <a:off x="433388" y="5373688"/>
            <a:ext cx="85312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875" indent="-269875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Reduction to k-DS</a:t>
            </a:r>
            <a:r>
              <a:rPr lang="en-US" altLang="en-US" sz="2400">
                <a:solidFill>
                  <a:schemeClr val="accent2"/>
                </a:solidFill>
              </a:rPr>
              <a:t>T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We guess </a:t>
            </a:r>
            <a:r>
              <a:rPr lang="en-US" altLang="en-US" sz="2400" i="1">
                <a:solidFill>
                  <a:schemeClr val="tx1"/>
                </a:solidFill>
              </a:rPr>
              <a:t>r</a:t>
            </a:r>
            <a:endParaRPr lang="en-US" altLang="en-US" sz="240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No other information about the junction star-tree is needed</a:t>
            </a:r>
          </a:p>
        </p:txBody>
      </p:sp>
      <p:sp>
        <p:nvSpPr>
          <p:cNvPr id="32776" name="Rectangle 146"/>
          <p:cNvSpPr>
            <a:spLocks noChangeArrowheads="1"/>
          </p:cNvSpPr>
          <p:nvPr/>
        </p:nvSpPr>
        <p:spPr bwMode="auto">
          <a:xfrm>
            <a:off x="415925" y="765175"/>
            <a:ext cx="85677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63525" indent="-263525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alt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  <p:bldP spid="1015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ED04A63-5972-4ADF-9BEB-70B8A263822D}" type="slidenum">
              <a:rPr lang="he-IL" altLang="en-US" sz="1400">
                <a:solidFill>
                  <a:schemeClr val="tx1"/>
                </a:solidFill>
              </a:rPr>
              <a:pPr eaLnBrk="1" hangingPunct="1"/>
              <a:t>27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260350"/>
            <a:ext cx="8229600" cy="792163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Junction Star-Tree Theorem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684213" y="4149725"/>
            <a:ext cx="81359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  <a:sym typeface="Symbol" panose="05050102010706020507" pitchFamily="18" charset="2"/>
              </a:rPr>
              <a:t>What we will show?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If for every path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 </a:t>
            </a:r>
            <a:r>
              <a:rPr lang="el-GR" altLang="en-US" sz="2400">
                <a:solidFill>
                  <a:schemeClr val="tx1"/>
                </a:solidFill>
                <a:sym typeface="Symbol" panose="05050102010706020507" pitchFamily="18" charset="2"/>
              </a:rPr>
              <a:t>Π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we have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c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) ≥ </a:t>
            </a:r>
            <a:r>
              <a:rPr lang="en-US" altLang="en-US" sz="2400" b="1">
                <a:solidFill>
                  <a:schemeClr val="tx1"/>
                </a:solidFill>
                <a:sym typeface="Symbol" panose="05050102010706020507" pitchFamily="18" charset="2"/>
              </a:rPr>
              <a:t>opt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/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g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, then the graph contains a junction star-tree of density at-most: </a:t>
            </a:r>
          </a:p>
        </p:txBody>
      </p:sp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3957638" y="5314950"/>
          <a:ext cx="14446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משוואה" r:id="rId3" imgW="863280" imgH="469800" progId="Equation.3">
                  <p:embed/>
                </p:oleObj>
              </mc:Choice>
              <mc:Fallback>
                <p:oleObj name="משוואה" r:id="rId3" imgW="86328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7638" y="5314950"/>
                        <a:ext cx="144462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684213" y="2276475"/>
            <a:ext cx="81359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  <a:sym typeface="Symbol" panose="05050102010706020507" pitchFamily="18" charset="2"/>
              </a:rPr>
              <a:t>Notation</a:t>
            </a:r>
          </a:p>
          <a:p>
            <a:pPr eaLnBrk="1" hangingPunct="1"/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’ – The set of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pairs from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that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OPT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connects.</a:t>
            </a:r>
          </a:p>
          <a:p>
            <a:pPr eaLnBrk="1" hangingPunct="1"/>
            <a:r>
              <a:rPr lang="el-GR" altLang="en-US" sz="2400">
                <a:solidFill>
                  <a:schemeClr val="tx1"/>
                </a:solidFill>
                <a:sym typeface="Symbol" panose="05050102010706020507" pitchFamily="18" charset="2"/>
              </a:rPr>
              <a:t>Π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– A set of paths in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OPT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, one path connecting every pair of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’.</a:t>
            </a:r>
          </a:p>
          <a:p>
            <a:pPr eaLnBrk="1" hangingPunct="1"/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g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– A parameter whose value will be set eventually to (2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 baseline="30000">
                <a:solidFill>
                  <a:schemeClr val="tx1"/>
                </a:solidFill>
                <a:sym typeface="Symbol" panose="05050102010706020507" pitchFamily="18" charset="2"/>
              </a:rPr>
              <a:t>1/2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684213" y="908050"/>
            <a:ext cx="81359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  <a:sym typeface="Symbol" panose="05050102010706020507" pitchFamily="18" charset="2"/>
              </a:rPr>
              <a:t>Theorem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In every instance of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-DSF (after metric completion) there is a junction star-tree of density at most: (8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 baseline="30000">
                <a:solidFill>
                  <a:schemeClr val="tx1"/>
                </a:solidFill>
                <a:sym typeface="Symbol" panose="05050102010706020507" pitchFamily="18" charset="2"/>
              </a:rPr>
              <a:t>1/2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∙ </a:t>
            </a:r>
            <a:r>
              <a:rPr lang="en-US" altLang="en-US" sz="2400" b="1">
                <a:solidFill>
                  <a:schemeClr val="tx1"/>
                </a:solidFill>
                <a:sym typeface="Symbol" panose="05050102010706020507" pitchFamily="18" charset="2"/>
              </a:rPr>
              <a:t>opt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/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/>
      <p:bldP spid="104454" grpId="0"/>
      <p:bldP spid="10445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AEBF70B-10BF-4AAF-B8F9-174BB614248F}" type="slidenum">
              <a:rPr lang="he-IL" altLang="en-US" sz="1400">
                <a:solidFill>
                  <a:schemeClr val="tx1"/>
                </a:solidFill>
              </a:rPr>
              <a:pPr eaLnBrk="1" hangingPunct="1"/>
              <a:t>28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260350"/>
            <a:ext cx="8355012" cy="792163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Junction Star-Tree Theorem (proof)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684213" y="908050"/>
            <a:ext cx="8135937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chemeClr val="tx1"/>
                </a:solidFill>
                <a:sym typeface="Symbol" panose="05050102010706020507" pitchFamily="18" charset="2"/>
              </a:rPr>
              <a:t>Definitions</a:t>
            </a:r>
          </a:p>
          <a:p>
            <a:pPr eaLnBrk="1" hangingPunct="1">
              <a:buFontTx/>
              <a:buChar char="•"/>
            </a:pP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baseline="30000">
                <a:solidFill>
                  <a:schemeClr val="tx1"/>
                </a:solidFill>
                <a:sym typeface="Symbol" panose="05050102010706020507" pitchFamily="18" charset="2"/>
              </a:rPr>
              <a:t>*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(the truncated path of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P)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- The maximal subpath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sv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of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such that: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c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i="1" baseline="30000">
                <a:solidFill>
                  <a:schemeClr val="tx1"/>
                </a:solidFill>
                <a:sym typeface="Symbol" panose="05050102010706020507" pitchFamily="18" charset="2"/>
              </a:rPr>
              <a:t>*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) ≤ </a:t>
            </a:r>
            <a:r>
              <a:rPr lang="en-US" altLang="en-US" sz="1800" b="1">
                <a:solidFill>
                  <a:schemeClr val="tx1"/>
                </a:solidFill>
                <a:sym typeface="Symbol" panose="05050102010706020507" pitchFamily="18" charset="2"/>
              </a:rPr>
              <a:t>opt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/g</a:t>
            </a:r>
          </a:p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Two truncated paths (possibly identical) collide if they share nodes</a:t>
            </a:r>
          </a:p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Let </a:t>
            </a:r>
            <a:r>
              <a:rPr lang="el-GR" altLang="en-US" sz="1800">
                <a:solidFill>
                  <a:schemeClr val="tx1"/>
                </a:solidFill>
                <a:sym typeface="Symbol" panose="05050102010706020507" pitchFamily="18" charset="2"/>
              </a:rPr>
              <a:t>Π</a:t>
            </a:r>
            <a:r>
              <a:rPr lang="en-US" altLang="en-US" sz="1800" baseline="30000">
                <a:solidFill>
                  <a:schemeClr val="tx1"/>
                </a:solidFill>
                <a:sym typeface="Symbol" panose="05050102010706020507" pitchFamily="18" charset="2"/>
              </a:rPr>
              <a:t>*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 baseline="30000">
                <a:solidFill>
                  <a:schemeClr val="tx1"/>
                </a:solidFill>
                <a:sym typeface="Symbol" panose="05050102010706020507" pitchFamily="18" charset="2"/>
              </a:rPr>
              <a:t>*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|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 </a:t>
            </a:r>
            <a:r>
              <a:rPr lang="el-GR" altLang="en-US" sz="1800">
                <a:solidFill>
                  <a:schemeClr val="tx1"/>
                </a:solidFill>
                <a:sym typeface="Symbol" panose="05050102010706020507" pitchFamily="18" charset="2"/>
              </a:rPr>
              <a:t>Π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}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684213" y="2060575"/>
            <a:ext cx="81359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chemeClr val="tx1"/>
                </a:solidFill>
                <a:sym typeface="Symbol" panose="05050102010706020507" pitchFamily="18" charset="2"/>
              </a:rPr>
              <a:t>Lemma</a:t>
            </a:r>
          </a:p>
          <a:p>
            <a:pPr eaLnBrk="1" hangingPunct="1"/>
            <a:r>
              <a:rPr lang="el-GR" altLang="en-US">
                <a:solidFill>
                  <a:schemeClr val="tx1"/>
                </a:solidFill>
                <a:sym typeface="Symbol" panose="05050102010706020507" pitchFamily="18" charset="2"/>
              </a:rPr>
              <a:t>Π</a:t>
            </a:r>
            <a:r>
              <a:rPr lang="en-US" altLang="en-US" baseline="30000">
                <a:solidFill>
                  <a:schemeClr val="tx1"/>
                </a:solidFill>
                <a:sym typeface="Symbol" panose="05050102010706020507" pitchFamily="18" charset="2"/>
              </a:rPr>
              <a:t>*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can be partitioned into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≤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g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parts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r>
              <a:rPr lang="en-US" altLang="en-US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,…,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, such that in every part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there is a path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altLang="en-US" i="1" baseline="-2500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 i="1" baseline="30000">
                <a:solidFill>
                  <a:schemeClr val="tx1"/>
                </a:solidFill>
                <a:sym typeface="Symbol" panose="05050102010706020507" pitchFamily="18" charset="2"/>
              </a:rPr>
              <a:t>*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colliding with every path in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. Thus, there is a path colliding with </a:t>
            </a:r>
            <a:r>
              <a:rPr lang="en-US" altLang="en-US">
                <a:solidFill>
                  <a:schemeClr val="tx1"/>
                </a:solidFill>
                <a:latin typeface="MT Extra" panose="05050102010205020202" pitchFamily="18" charset="2"/>
              </a:rPr>
              <a:t>l</a:t>
            </a:r>
            <a:r>
              <a:rPr lang="en-US" altLang="en-US">
                <a:solidFill>
                  <a:schemeClr val="tx1"/>
                </a:solidFill>
              </a:rPr>
              <a:t> ≥ </a:t>
            </a:r>
            <a:r>
              <a:rPr lang="en-US" altLang="en-US" i="1">
                <a:solidFill>
                  <a:schemeClr val="tx1"/>
                </a:solidFill>
              </a:rPr>
              <a:t>k</a:t>
            </a:r>
            <a:r>
              <a:rPr lang="en-US" altLang="en-US">
                <a:solidFill>
                  <a:schemeClr val="tx1"/>
                </a:solidFill>
              </a:rPr>
              <a:t>/</a:t>
            </a:r>
            <a:r>
              <a:rPr lang="en-US" altLang="en-US" i="1">
                <a:solidFill>
                  <a:schemeClr val="tx1"/>
                </a:solidFill>
              </a:rPr>
              <a:t>q</a:t>
            </a:r>
            <a:r>
              <a:rPr lang="en-US" altLang="en-US"/>
              <a:t> </a:t>
            </a:r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≥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en-US" i="1">
                <a:solidFill>
                  <a:schemeClr val="tx1"/>
                </a:solidFill>
              </a:rPr>
              <a:t>k</a:t>
            </a:r>
            <a:r>
              <a:rPr lang="en-US" altLang="en-US">
                <a:solidFill>
                  <a:schemeClr val="tx1"/>
                </a:solidFill>
              </a:rPr>
              <a:t>/</a:t>
            </a:r>
            <a:r>
              <a:rPr lang="en-US" altLang="en-US" i="1">
                <a:solidFill>
                  <a:schemeClr val="tx1"/>
                </a:solidFill>
              </a:rPr>
              <a:t>g</a:t>
            </a:r>
            <a:r>
              <a:rPr lang="en-US" altLang="en-US">
                <a:solidFill>
                  <a:schemeClr val="tx1"/>
                </a:solidFill>
              </a:rPr>
              <a:t> paths.</a:t>
            </a:r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>
            <a:off x="762000" y="3892550"/>
            <a:ext cx="4025900" cy="31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684213" y="3175000"/>
            <a:ext cx="7772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What is it good for?</a:t>
            </a:r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684213" y="3895725"/>
            <a:ext cx="813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We got a “funnel” of at least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/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g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paths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:</a:t>
            </a:r>
          </a:p>
        </p:txBody>
      </p:sp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684213" y="4276725"/>
            <a:ext cx="43926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Every node </a:t>
            </a:r>
            <a:r>
              <a:rPr lang="en-US" altLang="en-US" i="1">
                <a:solidFill>
                  <a:schemeClr val="tx1"/>
                </a:solidFill>
              </a:rPr>
              <a:t>u</a:t>
            </a:r>
            <a:r>
              <a:rPr lang="en-US" altLang="en-US">
                <a:solidFill>
                  <a:schemeClr val="tx1"/>
                </a:solidFill>
              </a:rPr>
              <a:t> of </a:t>
            </a:r>
            <a:r>
              <a:rPr lang="en-US" altLang="en-US" i="1">
                <a:solidFill>
                  <a:schemeClr val="tx1"/>
                </a:solidFill>
              </a:rPr>
              <a:t>P</a:t>
            </a:r>
            <a:r>
              <a:rPr lang="en-US" altLang="en-US" i="1" baseline="-25000">
                <a:solidFill>
                  <a:schemeClr val="tx1"/>
                </a:solidFill>
              </a:rPr>
              <a:t>i</a:t>
            </a:r>
            <a:r>
              <a:rPr lang="en-US" altLang="en-US" i="1" baseline="30000">
                <a:solidFill>
                  <a:schemeClr val="tx1"/>
                </a:solidFill>
              </a:rPr>
              <a:t>*</a:t>
            </a:r>
            <a:r>
              <a:rPr lang="en-US" altLang="en-US">
                <a:solidFill>
                  <a:schemeClr val="tx1"/>
                </a:solidFill>
              </a:rPr>
              <a:t> can be made a root of a star. Adding each source </a:t>
            </a:r>
            <a:r>
              <a:rPr lang="en-US" altLang="en-US" i="1">
                <a:solidFill>
                  <a:schemeClr val="tx1"/>
                </a:solidFill>
              </a:rPr>
              <a:t>s</a:t>
            </a:r>
            <a:r>
              <a:rPr lang="en-US" altLang="en-US" i="1" baseline="-25000">
                <a:solidFill>
                  <a:schemeClr val="tx1"/>
                </a:solidFill>
              </a:rPr>
              <a:t>i</a:t>
            </a:r>
            <a:r>
              <a:rPr lang="en-US" altLang="en-US">
                <a:solidFill>
                  <a:schemeClr val="tx1"/>
                </a:solidFill>
              </a:rPr>
              <a:t> connecting to the funnel in a node before </a:t>
            </a:r>
            <a:r>
              <a:rPr lang="en-US" altLang="en-US" i="1">
                <a:solidFill>
                  <a:schemeClr val="tx1"/>
                </a:solidFill>
              </a:rPr>
              <a:t>u</a:t>
            </a:r>
            <a:r>
              <a:rPr lang="en-US" altLang="en-US">
                <a:solidFill>
                  <a:schemeClr val="tx1"/>
                </a:solidFill>
              </a:rPr>
              <a:t> costs only </a:t>
            </a:r>
            <a:r>
              <a:rPr lang="en-US" altLang="en-US" i="1">
                <a:solidFill>
                  <a:schemeClr val="tx1"/>
                </a:solidFill>
              </a:rPr>
              <a:t>O</a:t>
            </a:r>
            <a:r>
              <a:rPr lang="en-US" altLang="en-US">
                <a:solidFill>
                  <a:schemeClr val="tx1"/>
                </a:solidFill>
              </a:rPr>
              <a:t>(</a:t>
            </a:r>
            <a:r>
              <a:rPr lang="en-US" altLang="en-US" b="1">
                <a:solidFill>
                  <a:schemeClr val="tx1"/>
                </a:solidFill>
              </a:rPr>
              <a:t>opt</a:t>
            </a:r>
            <a:r>
              <a:rPr lang="en-US" altLang="en-US">
                <a:solidFill>
                  <a:schemeClr val="tx1"/>
                </a:solidFill>
              </a:rPr>
              <a:t>/</a:t>
            </a:r>
            <a:r>
              <a:rPr lang="en-US" altLang="en-US" i="1">
                <a:solidFill>
                  <a:schemeClr val="tx1"/>
                </a:solidFill>
              </a:rPr>
              <a:t>g</a:t>
            </a:r>
            <a:r>
              <a:rPr lang="en-US" altLang="en-US">
                <a:solidFill>
                  <a:schemeClr val="tx1"/>
                </a:solidFill>
              </a:rPr>
              <a:t>).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103813" y="3713163"/>
            <a:ext cx="3789362" cy="2524125"/>
            <a:chOff x="1610" y="2900"/>
            <a:chExt cx="2387" cy="1590"/>
          </a:xfrm>
        </p:grpSpPr>
        <p:sp>
          <p:nvSpPr>
            <p:cNvPr id="33812" name="Text Box 12"/>
            <p:cNvSpPr txBox="1">
              <a:spLocks noChangeArrowheads="1"/>
            </p:cNvSpPr>
            <p:nvPr/>
          </p:nvSpPr>
          <p:spPr bwMode="auto">
            <a:xfrm>
              <a:off x="2653" y="2900"/>
              <a:ext cx="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P</a:t>
              </a:r>
              <a:r>
                <a:rPr lang="en-US" altLang="en-US" sz="2400" i="1" baseline="-25000">
                  <a:solidFill>
                    <a:schemeClr val="tx1"/>
                  </a:solidFill>
                </a:rPr>
                <a:t>i</a:t>
              </a:r>
              <a:r>
                <a:rPr lang="en-US" altLang="en-US" sz="2400" baseline="30000">
                  <a:solidFill>
                    <a:schemeClr val="tx1"/>
                  </a:solidFill>
                </a:rPr>
                <a:t>*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grpSp>
          <p:nvGrpSpPr>
            <p:cNvPr id="33813" name="Group 13"/>
            <p:cNvGrpSpPr>
              <a:grpSpLocks/>
            </p:cNvGrpSpPr>
            <p:nvPr/>
          </p:nvGrpSpPr>
          <p:grpSpPr bwMode="auto">
            <a:xfrm>
              <a:off x="1837" y="3172"/>
              <a:ext cx="1905" cy="1318"/>
              <a:chOff x="1837" y="1477"/>
              <a:chExt cx="1905" cy="1318"/>
            </a:xfrm>
          </p:grpSpPr>
          <p:sp>
            <p:nvSpPr>
              <p:cNvPr id="33820" name="Line 14"/>
              <p:cNvSpPr>
                <a:spLocks noChangeShapeType="1"/>
              </p:cNvSpPr>
              <p:nvPr/>
            </p:nvSpPr>
            <p:spPr bwMode="auto">
              <a:xfrm>
                <a:off x="2789" y="1477"/>
                <a:ext cx="0" cy="131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grpSp>
            <p:nvGrpSpPr>
              <p:cNvPr id="33821" name="Group 15"/>
              <p:cNvGrpSpPr>
                <a:grpSpLocks/>
              </p:cNvGrpSpPr>
              <p:nvPr/>
            </p:nvGrpSpPr>
            <p:grpSpPr bwMode="auto">
              <a:xfrm>
                <a:off x="1869" y="1477"/>
                <a:ext cx="1206" cy="1287"/>
                <a:chOff x="1247" y="1298"/>
                <a:chExt cx="1724" cy="1905"/>
              </a:xfrm>
            </p:grpSpPr>
            <p:sp>
              <p:nvSpPr>
                <p:cNvPr id="33831" name="Arc 16"/>
                <p:cNvSpPr>
                  <a:spLocks/>
                </p:cNvSpPr>
                <p:nvPr/>
              </p:nvSpPr>
              <p:spPr bwMode="auto">
                <a:xfrm>
                  <a:off x="1247" y="1298"/>
                  <a:ext cx="1724" cy="190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2" name="Arc 17"/>
                <p:cNvSpPr>
                  <a:spLocks/>
                </p:cNvSpPr>
                <p:nvPr/>
              </p:nvSpPr>
              <p:spPr bwMode="auto">
                <a:xfrm>
                  <a:off x="1247" y="2013"/>
                  <a:ext cx="1724" cy="1190"/>
                </a:xfrm>
                <a:custGeom>
                  <a:avLst/>
                  <a:gdLst>
                    <a:gd name="T0" fmla="*/ 0 w 21600"/>
                    <a:gd name="T1" fmla="*/ 0 h 13493"/>
                    <a:gd name="T2" fmla="*/ 0 w 21600"/>
                    <a:gd name="T3" fmla="*/ 0 h 13493"/>
                    <a:gd name="T4" fmla="*/ 0 w 21600"/>
                    <a:gd name="T5" fmla="*/ 0 h 134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3493"/>
                    <a:gd name="T11" fmla="*/ 21600 w 21600"/>
                    <a:gd name="T12" fmla="*/ 13493 h 134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3493" fill="none" extrusionOk="0">
                      <a:moveTo>
                        <a:pt x="16867" y="-1"/>
                      </a:moveTo>
                      <a:cubicBezTo>
                        <a:pt x="19930" y="3829"/>
                        <a:pt x="21600" y="8588"/>
                        <a:pt x="21600" y="13493"/>
                      </a:cubicBezTo>
                    </a:path>
                    <a:path w="21600" h="13493" stroke="0" extrusionOk="0">
                      <a:moveTo>
                        <a:pt x="16867" y="-1"/>
                      </a:moveTo>
                      <a:cubicBezTo>
                        <a:pt x="19930" y="3829"/>
                        <a:pt x="21600" y="8588"/>
                        <a:pt x="21600" y="13493"/>
                      </a:cubicBezTo>
                      <a:lnTo>
                        <a:pt x="0" y="13493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2" name="Group 18"/>
              <p:cNvGrpSpPr>
                <a:grpSpLocks/>
              </p:cNvGrpSpPr>
              <p:nvPr/>
            </p:nvGrpSpPr>
            <p:grpSpPr bwMode="auto">
              <a:xfrm>
                <a:off x="2504" y="1477"/>
                <a:ext cx="1206" cy="1287"/>
                <a:chOff x="2154" y="1298"/>
                <a:chExt cx="1724" cy="1905"/>
              </a:xfrm>
            </p:grpSpPr>
            <p:sp>
              <p:nvSpPr>
                <p:cNvPr id="33829" name="Arc 19"/>
                <p:cNvSpPr>
                  <a:spLocks/>
                </p:cNvSpPr>
                <p:nvPr/>
              </p:nvSpPr>
              <p:spPr bwMode="auto">
                <a:xfrm flipH="1">
                  <a:off x="2154" y="1298"/>
                  <a:ext cx="1724" cy="190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0" name="Arc 20"/>
                <p:cNvSpPr>
                  <a:spLocks/>
                </p:cNvSpPr>
                <p:nvPr/>
              </p:nvSpPr>
              <p:spPr bwMode="auto">
                <a:xfrm flipH="1">
                  <a:off x="2154" y="2013"/>
                  <a:ext cx="1724" cy="1190"/>
                </a:xfrm>
                <a:custGeom>
                  <a:avLst/>
                  <a:gdLst>
                    <a:gd name="T0" fmla="*/ 0 w 21600"/>
                    <a:gd name="T1" fmla="*/ 0 h 13493"/>
                    <a:gd name="T2" fmla="*/ 0 w 21600"/>
                    <a:gd name="T3" fmla="*/ 0 h 13493"/>
                    <a:gd name="T4" fmla="*/ 0 w 21600"/>
                    <a:gd name="T5" fmla="*/ 0 h 1349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3493"/>
                    <a:gd name="T11" fmla="*/ 21600 w 21600"/>
                    <a:gd name="T12" fmla="*/ 13493 h 1349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3493" fill="none" extrusionOk="0">
                      <a:moveTo>
                        <a:pt x="16867" y="-1"/>
                      </a:moveTo>
                      <a:cubicBezTo>
                        <a:pt x="19930" y="3829"/>
                        <a:pt x="21600" y="8588"/>
                        <a:pt x="21600" y="13493"/>
                      </a:cubicBezTo>
                    </a:path>
                    <a:path w="21600" h="13493" stroke="0" extrusionOk="0">
                      <a:moveTo>
                        <a:pt x="16867" y="-1"/>
                      </a:moveTo>
                      <a:cubicBezTo>
                        <a:pt x="19930" y="3829"/>
                        <a:pt x="21600" y="8588"/>
                        <a:pt x="21600" y="13493"/>
                      </a:cubicBezTo>
                      <a:lnTo>
                        <a:pt x="0" y="13493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339933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3" name="Group 21"/>
              <p:cNvGrpSpPr>
                <a:grpSpLocks/>
              </p:cNvGrpSpPr>
              <p:nvPr/>
            </p:nvGrpSpPr>
            <p:grpSpPr bwMode="auto">
              <a:xfrm>
                <a:off x="1837" y="2274"/>
                <a:ext cx="1810" cy="490"/>
                <a:chOff x="1202" y="2478"/>
                <a:chExt cx="2585" cy="725"/>
              </a:xfrm>
            </p:grpSpPr>
            <p:sp>
              <p:nvSpPr>
                <p:cNvPr id="33827" name="Arc 22"/>
                <p:cNvSpPr>
                  <a:spLocks/>
                </p:cNvSpPr>
                <p:nvPr/>
              </p:nvSpPr>
              <p:spPr bwMode="auto">
                <a:xfrm>
                  <a:off x="1202" y="2478"/>
                  <a:ext cx="2585" cy="72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8" name="Arc 23"/>
                <p:cNvSpPr>
                  <a:spLocks/>
                </p:cNvSpPr>
                <p:nvPr/>
              </p:nvSpPr>
              <p:spPr bwMode="auto">
                <a:xfrm>
                  <a:off x="1202" y="2594"/>
                  <a:ext cx="2585" cy="609"/>
                </a:xfrm>
                <a:custGeom>
                  <a:avLst/>
                  <a:gdLst>
                    <a:gd name="T0" fmla="*/ 0 w 21600"/>
                    <a:gd name="T1" fmla="*/ 0 h 18134"/>
                    <a:gd name="T2" fmla="*/ 0 w 21600"/>
                    <a:gd name="T3" fmla="*/ 0 h 18134"/>
                    <a:gd name="T4" fmla="*/ 0 w 21600"/>
                    <a:gd name="T5" fmla="*/ 0 h 18134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8134"/>
                    <a:gd name="T11" fmla="*/ 21600 w 21600"/>
                    <a:gd name="T12" fmla="*/ 18134 h 1813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8134" fill="none" extrusionOk="0">
                      <a:moveTo>
                        <a:pt x="11735" y="-1"/>
                      </a:moveTo>
                      <a:cubicBezTo>
                        <a:pt x="17886" y="3980"/>
                        <a:pt x="21600" y="10807"/>
                        <a:pt x="21600" y="18134"/>
                      </a:cubicBezTo>
                    </a:path>
                    <a:path w="21600" h="18134" stroke="0" extrusionOk="0">
                      <a:moveTo>
                        <a:pt x="11735" y="-1"/>
                      </a:moveTo>
                      <a:cubicBezTo>
                        <a:pt x="17886" y="3980"/>
                        <a:pt x="21600" y="10807"/>
                        <a:pt x="21600" y="18134"/>
                      </a:cubicBezTo>
                      <a:lnTo>
                        <a:pt x="0" y="18134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66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24" name="Group 24"/>
              <p:cNvGrpSpPr>
                <a:grpSpLocks/>
              </p:cNvGrpSpPr>
              <p:nvPr/>
            </p:nvGrpSpPr>
            <p:grpSpPr bwMode="auto">
              <a:xfrm>
                <a:off x="1932" y="2274"/>
                <a:ext cx="1810" cy="490"/>
                <a:chOff x="1338" y="2478"/>
                <a:chExt cx="2585" cy="725"/>
              </a:xfrm>
            </p:grpSpPr>
            <p:sp>
              <p:nvSpPr>
                <p:cNvPr id="33825" name="Arc 25"/>
                <p:cNvSpPr>
                  <a:spLocks/>
                </p:cNvSpPr>
                <p:nvPr/>
              </p:nvSpPr>
              <p:spPr bwMode="auto">
                <a:xfrm flipH="1">
                  <a:off x="1338" y="2478"/>
                  <a:ext cx="2585" cy="72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6" name="Arc 26"/>
                <p:cNvSpPr>
                  <a:spLocks/>
                </p:cNvSpPr>
                <p:nvPr/>
              </p:nvSpPr>
              <p:spPr bwMode="auto">
                <a:xfrm flipH="1">
                  <a:off x="1338" y="2594"/>
                  <a:ext cx="2585" cy="609"/>
                </a:xfrm>
                <a:custGeom>
                  <a:avLst/>
                  <a:gdLst>
                    <a:gd name="T0" fmla="*/ 0 w 21600"/>
                    <a:gd name="T1" fmla="*/ 0 h 18134"/>
                    <a:gd name="T2" fmla="*/ 0 w 21600"/>
                    <a:gd name="T3" fmla="*/ 0 h 18134"/>
                    <a:gd name="T4" fmla="*/ 0 w 21600"/>
                    <a:gd name="T5" fmla="*/ 0 h 18134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8134"/>
                    <a:gd name="T11" fmla="*/ 21600 w 21600"/>
                    <a:gd name="T12" fmla="*/ 18134 h 1813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8134" fill="none" extrusionOk="0">
                      <a:moveTo>
                        <a:pt x="11735" y="-1"/>
                      </a:moveTo>
                      <a:cubicBezTo>
                        <a:pt x="17886" y="3980"/>
                        <a:pt x="21600" y="10807"/>
                        <a:pt x="21600" y="18134"/>
                      </a:cubicBezTo>
                    </a:path>
                    <a:path w="21600" h="18134" stroke="0" extrusionOk="0">
                      <a:moveTo>
                        <a:pt x="11735" y="-1"/>
                      </a:moveTo>
                      <a:cubicBezTo>
                        <a:pt x="17886" y="3980"/>
                        <a:pt x="21600" y="10807"/>
                        <a:pt x="21600" y="18134"/>
                      </a:cubicBezTo>
                      <a:lnTo>
                        <a:pt x="0" y="18134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99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3814" name="Text Box 28"/>
            <p:cNvSpPr txBox="1">
              <a:spLocks noChangeArrowheads="1"/>
            </p:cNvSpPr>
            <p:nvPr/>
          </p:nvSpPr>
          <p:spPr bwMode="auto">
            <a:xfrm>
              <a:off x="1610" y="2961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s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1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3815" name="Text Box 29"/>
            <p:cNvSpPr txBox="1">
              <a:spLocks noChangeArrowheads="1"/>
            </p:cNvSpPr>
            <p:nvPr/>
          </p:nvSpPr>
          <p:spPr bwMode="auto">
            <a:xfrm>
              <a:off x="1610" y="376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s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2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3816" name="Text Box 30"/>
            <p:cNvSpPr txBox="1">
              <a:spLocks noChangeArrowheads="1"/>
            </p:cNvSpPr>
            <p:nvPr/>
          </p:nvSpPr>
          <p:spPr bwMode="auto">
            <a:xfrm>
              <a:off x="3696" y="2993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s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3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3817" name="Text Box 31"/>
            <p:cNvSpPr txBox="1">
              <a:spLocks noChangeArrowheads="1"/>
            </p:cNvSpPr>
            <p:nvPr/>
          </p:nvSpPr>
          <p:spPr bwMode="auto">
            <a:xfrm>
              <a:off x="3742" y="376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s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4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3818" name="Text Box 32"/>
            <p:cNvSpPr txBox="1">
              <a:spLocks noChangeArrowheads="1"/>
            </p:cNvSpPr>
            <p:nvPr/>
          </p:nvSpPr>
          <p:spPr bwMode="auto">
            <a:xfrm>
              <a:off x="3303" y="35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3819" name="Line 33"/>
            <p:cNvSpPr>
              <a:spLocks noChangeShapeType="1"/>
            </p:cNvSpPr>
            <p:nvPr/>
          </p:nvSpPr>
          <p:spPr bwMode="auto">
            <a:xfrm flipH="1">
              <a:off x="2835" y="3732"/>
              <a:ext cx="499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2124075" y="5300663"/>
            <a:ext cx="1511300" cy="1008062"/>
            <a:chOff x="2290" y="3415"/>
            <a:chExt cx="952" cy="635"/>
          </a:xfrm>
        </p:grpSpPr>
        <p:sp>
          <p:nvSpPr>
            <p:cNvPr id="33804" name="Oval 35"/>
            <p:cNvSpPr>
              <a:spLocks noChangeArrowheads="1"/>
            </p:cNvSpPr>
            <p:nvPr/>
          </p:nvSpPr>
          <p:spPr bwMode="auto">
            <a:xfrm>
              <a:off x="2290" y="3642"/>
              <a:ext cx="272" cy="2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5" name="Text Box 36"/>
            <p:cNvSpPr txBox="1">
              <a:spLocks noChangeArrowheads="1"/>
            </p:cNvSpPr>
            <p:nvPr/>
          </p:nvSpPr>
          <p:spPr bwMode="auto">
            <a:xfrm>
              <a:off x="2290" y="360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33806" name="Oval 37"/>
            <p:cNvSpPr>
              <a:spLocks noChangeArrowheads="1"/>
            </p:cNvSpPr>
            <p:nvPr/>
          </p:nvSpPr>
          <p:spPr bwMode="auto">
            <a:xfrm>
              <a:off x="2970" y="3448"/>
              <a:ext cx="272" cy="2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7" name="Text Box 38"/>
            <p:cNvSpPr txBox="1">
              <a:spLocks noChangeArrowheads="1"/>
            </p:cNvSpPr>
            <p:nvPr/>
          </p:nvSpPr>
          <p:spPr bwMode="auto">
            <a:xfrm>
              <a:off x="2970" y="341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s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1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3808" name="Oval 39"/>
            <p:cNvSpPr>
              <a:spLocks noChangeArrowheads="1"/>
            </p:cNvSpPr>
            <p:nvPr/>
          </p:nvSpPr>
          <p:spPr bwMode="auto">
            <a:xfrm>
              <a:off x="2970" y="3778"/>
              <a:ext cx="272" cy="2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9" name="Text Box 40"/>
            <p:cNvSpPr txBox="1">
              <a:spLocks noChangeArrowheads="1"/>
            </p:cNvSpPr>
            <p:nvPr/>
          </p:nvSpPr>
          <p:spPr bwMode="auto">
            <a:xfrm>
              <a:off x="2970" y="374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s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3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3810" name="Line 41"/>
            <p:cNvSpPr>
              <a:spLocks noChangeShapeType="1"/>
            </p:cNvSpPr>
            <p:nvPr/>
          </p:nvSpPr>
          <p:spPr bwMode="auto">
            <a:xfrm flipH="1">
              <a:off x="2562" y="3596"/>
              <a:ext cx="408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11" name="Line 42"/>
            <p:cNvSpPr>
              <a:spLocks noChangeShapeType="1"/>
            </p:cNvSpPr>
            <p:nvPr/>
          </p:nvSpPr>
          <p:spPr bwMode="auto">
            <a:xfrm flipH="1" flipV="1">
              <a:off x="2555" y="3816"/>
              <a:ext cx="427" cy="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/>
      <p:bldP spid="105478" grpId="0"/>
      <p:bldP spid="105482" grpId="0"/>
      <p:bldP spid="105483" grpId="0"/>
      <p:bldP spid="10549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A6B4326-4860-4452-B61F-893E6C04BEED}" type="slidenum">
              <a:rPr lang="he-IL" altLang="en-US" sz="1400">
                <a:solidFill>
                  <a:schemeClr val="tx1"/>
                </a:solidFill>
              </a:rPr>
              <a:pPr eaLnBrk="1" hangingPunct="1"/>
              <a:t>29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260350"/>
            <a:ext cx="8355012" cy="792163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Junction Star-Tree Theorem (proof)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684213" y="908050"/>
            <a:ext cx="8280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chemeClr val="tx1"/>
                </a:solidFill>
                <a:sym typeface="Symbol" panose="05050102010706020507" pitchFamily="18" charset="2"/>
              </a:rPr>
              <a:t>Construction (Informal)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Let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altLang="en-US" baseline="30000">
                <a:solidFill>
                  <a:schemeClr val="tx1"/>
                </a:solidFill>
                <a:sym typeface="Symbol" panose="05050102010706020507" pitchFamily="18" charset="2"/>
              </a:rPr>
              <a:t>*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be the truncated path colliding with at-least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/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g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truncated paths. And let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altLang="en-US" baseline="-2500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,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altLang="en-US" baseline="-2500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, …,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altLang="en-US" i="1" baseline="-25000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be the nodes of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altLang="en-US" i="1" baseline="30000">
                <a:solidFill>
                  <a:schemeClr val="tx1"/>
                </a:solidFill>
                <a:sym typeface="Symbol" panose="05050102010706020507" pitchFamily="18" charset="2"/>
              </a:rPr>
              <a:t>*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in reverse order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For each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altLang="en-US" i="1" baseline="-2500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we grow a minimal tree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altLang="en-US" i="1" baseline="-2500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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OPT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spanning every terminal </a:t>
            </a:r>
            <a:r>
              <a:rPr lang="en-US" altLang="en-US">
                <a:solidFill>
                  <a:schemeClr val="tx1"/>
                </a:solidFill>
              </a:rPr>
              <a:t>(of the paths colliding with </a:t>
            </a:r>
            <a:r>
              <a:rPr lang="en-US" altLang="en-US" i="1">
                <a:solidFill>
                  <a:schemeClr val="tx1"/>
                </a:solidFill>
              </a:rPr>
              <a:t>P*</a:t>
            </a:r>
            <a:r>
              <a:rPr lang="en-US" altLang="en-US">
                <a:solidFill>
                  <a:schemeClr val="tx1"/>
                </a:solidFill>
              </a:rPr>
              <a:t>)</a:t>
            </a:r>
            <a:r>
              <a:rPr lang="en-US" altLang="en-US"/>
              <a:t>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reachable from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altLang="en-US" i="1" baseline="-2500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not covered by previous trees.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684213" y="2492375"/>
            <a:ext cx="842486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875" indent="-269875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chemeClr val="tx1"/>
                </a:solidFill>
                <a:sym typeface="Symbol" panose="05050102010706020507" pitchFamily="18" charset="2"/>
              </a:rPr>
              <a:t>Lemma (Informal)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The trees we grow has the following properties:</a:t>
            </a:r>
            <a:endParaRPr lang="en-US" altLang="en-US" i="1" baseline="-25000">
              <a:solidFill>
                <a:schemeClr val="tx1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The trees are edge disjoint.</a:t>
            </a:r>
          </a:p>
          <a:p>
            <a:pPr eaLnBrk="1" hangingPunct="1"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Every terminal (of the paths colliding with </a:t>
            </a:r>
            <a:r>
              <a:rPr lang="en-US" altLang="en-US" i="1">
                <a:solidFill>
                  <a:schemeClr val="tx1"/>
                </a:solidFill>
              </a:rPr>
              <a:t>P</a:t>
            </a:r>
            <a:r>
              <a:rPr lang="en-US" altLang="en-US" i="1" baseline="30000">
                <a:solidFill>
                  <a:schemeClr val="tx1"/>
                </a:solidFill>
              </a:rPr>
              <a:t>*</a:t>
            </a:r>
            <a:r>
              <a:rPr lang="en-US" altLang="en-US">
                <a:solidFill>
                  <a:schemeClr val="tx1"/>
                </a:solidFill>
              </a:rPr>
              <a:t>) appears in exactly one tree.</a:t>
            </a:r>
          </a:p>
          <a:p>
            <a:pPr eaLnBrk="1" hangingPunct="1"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The sources corresponding to the terminals of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altLang="en-US" i="1" baseline="-2500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 can be added to the star of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altLang="en-US" i="1" baseline="-2500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  <a:endParaRPr lang="en-US" altLang="en-US" i="1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08038" y="4292600"/>
            <a:ext cx="7435850" cy="2135188"/>
            <a:chOff x="509" y="1207"/>
            <a:chExt cx="4684" cy="1345"/>
          </a:xfrm>
        </p:grpSpPr>
        <p:sp>
          <p:nvSpPr>
            <p:cNvPr id="34824" name="Line 11"/>
            <p:cNvSpPr>
              <a:spLocks noChangeShapeType="1"/>
            </p:cNvSpPr>
            <p:nvPr/>
          </p:nvSpPr>
          <p:spPr bwMode="auto">
            <a:xfrm>
              <a:off x="567" y="1207"/>
              <a:ext cx="462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825" name="AutoShape 12"/>
            <p:cNvSpPr>
              <a:spLocks noChangeArrowheads="1"/>
            </p:cNvSpPr>
            <p:nvPr/>
          </p:nvSpPr>
          <p:spPr bwMode="auto">
            <a:xfrm>
              <a:off x="703" y="1252"/>
              <a:ext cx="544" cy="817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6" name="AutoShape 13"/>
            <p:cNvSpPr>
              <a:spLocks noChangeArrowheads="1"/>
            </p:cNvSpPr>
            <p:nvPr/>
          </p:nvSpPr>
          <p:spPr bwMode="auto">
            <a:xfrm>
              <a:off x="1474" y="1252"/>
              <a:ext cx="544" cy="817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7" name="AutoShape 14"/>
            <p:cNvSpPr>
              <a:spLocks noChangeArrowheads="1"/>
            </p:cNvSpPr>
            <p:nvPr/>
          </p:nvSpPr>
          <p:spPr bwMode="auto">
            <a:xfrm>
              <a:off x="2245" y="1252"/>
              <a:ext cx="544" cy="817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8" name="AutoShape 15"/>
            <p:cNvSpPr>
              <a:spLocks noChangeArrowheads="1"/>
            </p:cNvSpPr>
            <p:nvPr/>
          </p:nvSpPr>
          <p:spPr bwMode="auto">
            <a:xfrm>
              <a:off x="3062" y="1252"/>
              <a:ext cx="544" cy="817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9" name="AutoShape 16"/>
            <p:cNvSpPr>
              <a:spLocks noChangeArrowheads="1"/>
            </p:cNvSpPr>
            <p:nvPr/>
          </p:nvSpPr>
          <p:spPr bwMode="auto">
            <a:xfrm>
              <a:off x="3878" y="1252"/>
              <a:ext cx="544" cy="817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0" name="Text Box 17"/>
            <p:cNvSpPr txBox="1">
              <a:spLocks noChangeArrowheads="1"/>
            </p:cNvSpPr>
            <p:nvPr/>
          </p:nvSpPr>
          <p:spPr bwMode="auto">
            <a:xfrm>
              <a:off x="814" y="1736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T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5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4831" name="Text Box 18"/>
            <p:cNvSpPr txBox="1">
              <a:spLocks noChangeArrowheads="1"/>
            </p:cNvSpPr>
            <p:nvPr/>
          </p:nvSpPr>
          <p:spPr bwMode="auto">
            <a:xfrm>
              <a:off x="1595" y="1736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T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4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4832" name="Text Box 19"/>
            <p:cNvSpPr txBox="1">
              <a:spLocks noChangeArrowheads="1"/>
            </p:cNvSpPr>
            <p:nvPr/>
          </p:nvSpPr>
          <p:spPr bwMode="auto">
            <a:xfrm>
              <a:off x="2366" y="1736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T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3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4833" name="Text Box 20"/>
            <p:cNvSpPr txBox="1">
              <a:spLocks noChangeArrowheads="1"/>
            </p:cNvSpPr>
            <p:nvPr/>
          </p:nvSpPr>
          <p:spPr bwMode="auto">
            <a:xfrm>
              <a:off x="3183" y="1736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T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2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4834" name="Text Box 21"/>
            <p:cNvSpPr txBox="1">
              <a:spLocks noChangeArrowheads="1"/>
            </p:cNvSpPr>
            <p:nvPr/>
          </p:nvSpPr>
          <p:spPr bwMode="auto">
            <a:xfrm>
              <a:off x="3999" y="1736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T</a:t>
              </a:r>
              <a:r>
                <a:rPr lang="en-US" altLang="en-US" sz="2400" baseline="-25000">
                  <a:solidFill>
                    <a:schemeClr val="tx1"/>
                  </a:solidFill>
                </a:rPr>
                <a:t>1</a:t>
              </a: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4835" name="Text Box 22"/>
            <p:cNvSpPr txBox="1">
              <a:spLocks noChangeArrowheads="1"/>
            </p:cNvSpPr>
            <p:nvPr/>
          </p:nvSpPr>
          <p:spPr bwMode="auto">
            <a:xfrm>
              <a:off x="509" y="2264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400"/>
            </a:p>
          </p:txBody>
        </p:sp>
      </p:grpSp>
      <p:sp>
        <p:nvSpPr>
          <p:cNvPr id="109592" name="Rectangle 24"/>
          <p:cNvSpPr>
            <a:spLocks noChangeArrowheads="1"/>
          </p:cNvSpPr>
          <p:nvPr/>
        </p:nvSpPr>
        <p:spPr bwMode="auto">
          <a:xfrm>
            <a:off x="684213" y="5805488"/>
            <a:ext cx="828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The idea is that the stars do not pay too much for every source, and the trees divide both the terminals and the cost of </a:t>
            </a:r>
            <a:r>
              <a:rPr lang="en-US" altLang="en-US" i="1">
                <a:solidFill>
                  <a:schemeClr val="tx1"/>
                </a:solidFill>
                <a:sym typeface="Symbol" panose="05050102010706020507" pitchFamily="18" charset="2"/>
              </a:rPr>
              <a:t>OPT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/>
      <p:bldP spid="109575" grpId="0"/>
      <p:bldP spid="1095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ECE6A75-943F-4053-96F0-552CC1FCDCEC}" type="slidenum">
              <a:rPr lang="he-IL" altLang="en-US" sz="14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3975"/>
            <a:ext cx="9145587" cy="1143000"/>
          </a:xfrm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Directed Steiner Tree (DST)</a:t>
            </a: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611188" y="908050"/>
            <a:ext cx="820896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430338" indent="-1430338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Instance:</a:t>
            </a:r>
            <a:r>
              <a:rPr lang="en-US" altLang="en-US" sz="2400">
                <a:solidFill>
                  <a:schemeClr val="tx1"/>
                </a:solidFill>
              </a:rPr>
              <a:t>   A digraph </a:t>
            </a:r>
            <a:r>
              <a:rPr lang="en-US" altLang="en-US" sz="2400" i="1">
                <a:solidFill>
                  <a:schemeClr val="tx1"/>
                </a:solidFill>
              </a:rPr>
              <a:t>G</a:t>
            </a:r>
            <a:r>
              <a:rPr lang="en-US" altLang="en-US" sz="2400">
                <a:solidFill>
                  <a:schemeClr val="tx1"/>
                </a:solidFill>
              </a:rPr>
              <a:t> = (</a:t>
            </a:r>
            <a:r>
              <a:rPr lang="en-US" altLang="en-US" sz="2400" i="1">
                <a:solidFill>
                  <a:schemeClr val="tx1"/>
                </a:solidFill>
              </a:rPr>
              <a:t>V</a:t>
            </a:r>
            <a:r>
              <a:rPr lang="en-US" altLang="en-US" sz="2400">
                <a:solidFill>
                  <a:schemeClr val="tx1"/>
                </a:solidFill>
              </a:rPr>
              <a:t>,</a:t>
            </a:r>
            <a:r>
              <a:rPr lang="en-US" altLang="en-US" sz="2400" i="1">
                <a:solidFill>
                  <a:schemeClr val="tx1"/>
                </a:solidFill>
              </a:rPr>
              <a:t>E</a:t>
            </a:r>
            <a:r>
              <a:rPr lang="en-US" altLang="en-US" sz="2400">
                <a:solidFill>
                  <a:schemeClr val="tx1"/>
                </a:solidFill>
              </a:rPr>
              <a:t>), a cost function </a:t>
            </a:r>
            <a:r>
              <a:rPr lang="en-US" altLang="en-US" sz="2400" i="1">
                <a:solidFill>
                  <a:schemeClr val="tx1"/>
                </a:solidFill>
              </a:rPr>
              <a:t>c</a:t>
            </a:r>
            <a:r>
              <a:rPr lang="en-US" altLang="en-US" sz="2400">
                <a:solidFill>
                  <a:schemeClr val="tx1"/>
                </a:solidFill>
              </a:rPr>
              <a:t>: E</a:t>
            </a:r>
            <a:r>
              <a:rPr lang="en-US" altLang="en-US" sz="2400">
                <a:solidFill>
                  <a:schemeClr val="tx1"/>
                </a:solidFill>
                <a:sym typeface="Wingdings 3" panose="05040102010807070707" pitchFamily="18" charset="2"/>
              </a:rPr>
              <a:t>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</a:t>
            </a:r>
            <a:r>
              <a:rPr lang="en-US" altLang="en-US" sz="2400" baseline="30000">
                <a:solidFill>
                  <a:schemeClr val="tx1"/>
                </a:solidFill>
                <a:sym typeface="Wingdings 3" panose="05040102010807070707" pitchFamily="18" charset="2"/>
              </a:rPr>
              <a:t>+</a:t>
            </a:r>
            <a:r>
              <a:rPr lang="en-US" altLang="en-US" sz="2400">
                <a:solidFill>
                  <a:schemeClr val="tx1"/>
                </a:solidFill>
              </a:rPr>
              <a:t>, a root node </a:t>
            </a:r>
            <a:r>
              <a:rPr lang="en-US" altLang="en-US" sz="2400" i="1">
                <a:solidFill>
                  <a:schemeClr val="tx1"/>
                </a:solidFill>
              </a:rPr>
              <a:t>r</a:t>
            </a:r>
            <a:r>
              <a:rPr lang="en-US" altLang="en-US" sz="2400">
                <a:solidFill>
                  <a:schemeClr val="tx1"/>
                </a:solidFill>
              </a:rPr>
              <a:t> and a set </a:t>
            </a:r>
            <a:r>
              <a:rPr lang="en-US" altLang="en-US" sz="2400" i="1">
                <a:solidFill>
                  <a:schemeClr val="tx1"/>
                </a:solidFill>
              </a:rPr>
              <a:t>D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V-r</a:t>
            </a:r>
            <a:r>
              <a:rPr lang="en-US" altLang="en-US" sz="2400">
                <a:solidFill>
                  <a:schemeClr val="tx1"/>
                </a:solidFill>
                <a:sym typeface="Wingdings 2" panose="05020102010507070707" pitchFamily="18" charset="2"/>
              </a:rPr>
              <a:t>.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Objective:</a:t>
            </a:r>
            <a:r>
              <a:rPr lang="en-US" altLang="en-US" sz="2400">
                <a:solidFill>
                  <a:schemeClr val="tx1"/>
                </a:solidFill>
              </a:rPr>
              <a:t> Find a subgraph </a:t>
            </a:r>
            <a:r>
              <a:rPr lang="en-US" altLang="en-US" sz="2400" i="1">
                <a:solidFill>
                  <a:schemeClr val="tx1"/>
                </a:solidFill>
              </a:rPr>
              <a:t>H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G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of minimum cost connecting all nodes of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D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to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 r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  <a:sym typeface="Symbol" panose="05050102010706020507" pitchFamily="18" charset="2"/>
              </a:rPr>
              <a:t>Motivation: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Asymmetric connectivity cost.</a:t>
            </a:r>
          </a:p>
        </p:txBody>
      </p:sp>
      <p:grpSp>
        <p:nvGrpSpPr>
          <p:cNvPr id="2" name="Group 138"/>
          <p:cNvGrpSpPr>
            <a:grpSpLocks/>
          </p:cNvGrpSpPr>
          <p:nvPr/>
        </p:nvGrpSpPr>
        <p:grpSpPr bwMode="auto">
          <a:xfrm>
            <a:off x="1979613" y="3429000"/>
            <a:ext cx="5184775" cy="1958975"/>
            <a:chOff x="1247" y="2423"/>
            <a:chExt cx="3266" cy="1234"/>
          </a:xfrm>
        </p:grpSpPr>
        <p:grpSp>
          <p:nvGrpSpPr>
            <p:cNvPr id="15385" name="Group 133"/>
            <p:cNvGrpSpPr>
              <a:grpSpLocks/>
            </p:cNvGrpSpPr>
            <p:nvPr/>
          </p:nvGrpSpPr>
          <p:grpSpPr bwMode="auto">
            <a:xfrm>
              <a:off x="1292" y="2433"/>
              <a:ext cx="318" cy="362"/>
              <a:chOff x="1292" y="2433"/>
              <a:chExt cx="318" cy="362"/>
            </a:xfrm>
          </p:grpSpPr>
          <p:sp>
            <p:nvSpPr>
              <p:cNvPr id="15420" name="Oval 10"/>
              <p:cNvSpPr>
                <a:spLocks noChangeArrowheads="1"/>
              </p:cNvSpPr>
              <p:nvPr/>
            </p:nvSpPr>
            <p:spPr bwMode="auto">
              <a:xfrm>
                <a:off x="1292" y="2478"/>
                <a:ext cx="318" cy="317"/>
              </a:xfrm>
              <a:prstGeom prst="ellipse">
                <a:avLst/>
              </a:prstGeom>
              <a:solidFill>
                <a:srgbClr val="FF99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421" name="Text Box 11"/>
              <p:cNvSpPr txBox="1">
                <a:spLocks noChangeArrowheads="1"/>
              </p:cNvSpPr>
              <p:nvPr/>
            </p:nvSpPr>
            <p:spPr bwMode="auto">
              <a:xfrm>
                <a:off x="1337" y="2433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i="1">
                    <a:solidFill>
                      <a:schemeClr val="tx1"/>
                    </a:solidFill>
                  </a:rPr>
                  <a:t>a</a:t>
                </a:r>
              </a:p>
            </p:txBody>
          </p:sp>
        </p:grpSp>
        <p:grpSp>
          <p:nvGrpSpPr>
            <p:cNvPr id="15386" name="Group 134"/>
            <p:cNvGrpSpPr>
              <a:grpSpLocks/>
            </p:cNvGrpSpPr>
            <p:nvPr/>
          </p:nvGrpSpPr>
          <p:grpSpPr bwMode="auto">
            <a:xfrm>
              <a:off x="1927" y="2796"/>
              <a:ext cx="318" cy="362"/>
              <a:chOff x="1927" y="2796"/>
              <a:chExt cx="318" cy="362"/>
            </a:xfrm>
          </p:grpSpPr>
          <p:sp>
            <p:nvSpPr>
              <p:cNvPr id="15418" name="Oval 13"/>
              <p:cNvSpPr>
                <a:spLocks noChangeArrowheads="1"/>
              </p:cNvSpPr>
              <p:nvPr/>
            </p:nvSpPr>
            <p:spPr bwMode="auto">
              <a:xfrm>
                <a:off x="1927" y="2841"/>
                <a:ext cx="318" cy="317"/>
              </a:xfrm>
              <a:prstGeom prst="ellipse">
                <a:avLst/>
              </a:prstGeom>
              <a:solidFill>
                <a:srgbClr val="FF99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419" name="Text Box 14"/>
              <p:cNvSpPr txBox="1">
                <a:spLocks noChangeArrowheads="1"/>
              </p:cNvSpPr>
              <p:nvPr/>
            </p:nvSpPr>
            <p:spPr bwMode="auto">
              <a:xfrm>
                <a:off x="1985" y="2796"/>
                <a:ext cx="21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i="1">
                    <a:solidFill>
                      <a:schemeClr val="tx1"/>
                    </a:solidFill>
                  </a:rPr>
                  <a:t>c</a:t>
                </a:r>
              </a:p>
            </p:txBody>
          </p:sp>
        </p:grpSp>
        <p:grpSp>
          <p:nvGrpSpPr>
            <p:cNvPr id="15387" name="Group 132"/>
            <p:cNvGrpSpPr>
              <a:grpSpLocks/>
            </p:cNvGrpSpPr>
            <p:nvPr/>
          </p:nvGrpSpPr>
          <p:grpSpPr bwMode="auto">
            <a:xfrm>
              <a:off x="1292" y="3158"/>
              <a:ext cx="318" cy="362"/>
              <a:chOff x="1292" y="3158"/>
              <a:chExt cx="318" cy="362"/>
            </a:xfrm>
          </p:grpSpPr>
          <p:sp>
            <p:nvSpPr>
              <p:cNvPr id="15416" name="Oval 16"/>
              <p:cNvSpPr>
                <a:spLocks noChangeArrowheads="1"/>
              </p:cNvSpPr>
              <p:nvPr/>
            </p:nvSpPr>
            <p:spPr bwMode="auto">
              <a:xfrm>
                <a:off x="1292" y="3203"/>
                <a:ext cx="318" cy="317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417" name="Text Box 17"/>
              <p:cNvSpPr txBox="1">
                <a:spLocks noChangeArrowheads="1"/>
              </p:cNvSpPr>
              <p:nvPr/>
            </p:nvSpPr>
            <p:spPr bwMode="auto">
              <a:xfrm>
                <a:off x="1337" y="3158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i="1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  <p:sp>
          <p:nvSpPr>
            <p:cNvPr id="15388" name="Oval 19"/>
            <p:cNvSpPr>
              <a:spLocks noChangeArrowheads="1"/>
            </p:cNvSpPr>
            <p:nvPr/>
          </p:nvSpPr>
          <p:spPr bwMode="auto">
            <a:xfrm>
              <a:off x="2562" y="3240"/>
              <a:ext cx="318" cy="3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9" name="Text Box 20"/>
            <p:cNvSpPr txBox="1">
              <a:spLocks noChangeArrowheads="1"/>
            </p:cNvSpPr>
            <p:nvPr/>
          </p:nvSpPr>
          <p:spPr bwMode="auto">
            <a:xfrm>
              <a:off x="2594" y="3138"/>
              <a:ext cx="24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 b="1" i="1">
                  <a:solidFill>
                    <a:schemeClr val="accent2"/>
                  </a:solidFill>
                </a:rPr>
                <a:t>r</a:t>
              </a:r>
            </a:p>
          </p:txBody>
        </p:sp>
        <p:grpSp>
          <p:nvGrpSpPr>
            <p:cNvPr id="15390" name="Group 136"/>
            <p:cNvGrpSpPr>
              <a:grpSpLocks/>
            </p:cNvGrpSpPr>
            <p:nvPr/>
          </p:nvGrpSpPr>
          <p:grpSpPr bwMode="auto">
            <a:xfrm>
              <a:off x="3334" y="2841"/>
              <a:ext cx="318" cy="362"/>
              <a:chOff x="3334" y="2841"/>
              <a:chExt cx="318" cy="362"/>
            </a:xfrm>
          </p:grpSpPr>
          <p:sp>
            <p:nvSpPr>
              <p:cNvPr id="15414" name="Oval 22"/>
              <p:cNvSpPr>
                <a:spLocks noChangeArrowheads="1"/>
              </p:cNvSpPr>
              <p:nvPr/>
            </p:nvSpPr>
            <p:spPr bwMode="auto">
              <a:xfrm>
                <a:off x="3334" y="2886"/>
                <a:ext cx="318" cy="317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415" name="Text Box 23"/>
              <p:cNvSpPr txBox="1">
                <a:spLocks noChangeArrowheads="1"/>
              </p:cNvSpPr>
              <p:nvPr/>
            </p:nvSpPr>
            <p:spPr bwMode="auto">
              <a:xfrm>
                <a:off x="3382" y="2841"/>
                <a:ext cx="1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i="1">
                    <a:solidFill>
                      <a:schemeClr val="tx1"/>
                    </a:solidFill>
                  </a:rPr>
                  <a:t>f</a:t>
                </a:r>
              </a:p>
            </p:txBody>
          </p:sp>
        </p:grpSp>
        <p:grpSp>
          <p:nvGrpSpPr>
            <p:cNvPr id="15391" name="Group 135"/>
            <p:cNvGrpSpPr>
              <a:grpSpLocks/>
            </p:cNvGrpSpPr>
            <p:nvPr/>
          </p:nvGrpSpPr>
          <p:grpSpPr bwMode="auto">
            <a:xfrm>
              <a:off x="2517" y="2569"/>
              <a:ext cx="318" cy="362"/>
              <a:chOff x="2517" y="2569"/>
              <a:chExt cx="318" cy="362"/>
            </a:xfrm>
          </p:grpSpPr>
          <p:sp>
            <p:nvSpPr>
              <p:cNvPr id="15412" name="Oval 25"/>
              <p:cNvSpPr>
                <a:spLocks noChangeArrowheads="1"/>
              </p:cNvSpPr>
              <p:nvPr/>
            </p:nvSpPr>
            <p:spPr bwMode="auto">
              <a:xfrm>
                <a:off x="2517" y="2614"/>
                <a:ext cx="318" cy="317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413" name="Text Box 26"/>
              <p:cNvSpPr txBox="1">
                <a:spLocks noChangeArrowheads="1"/>
              </p:cNvSpPr>
              <p:nvPr/>
            </p:nvSpPr>
            <p:spPr bwMode="auto">
              <a:xfrm>
                <a:off x="2561" y="2569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800" i="1">
                    <a:solidFill>
                      <a:schemeClr val="tx1"/>
                    </a:solidFill>
                  </a:rPr>
                  <a:t>d</a:t>
                </a:r>
              </a:p>
            </p:txBody>
          </p:sp>
        </p:grpSp>
        <p:sp>
          <p:nvSpPr>
            <p:cNvPr id="15392" name="Oval 28"/>
            <p:cNvSpPr>
              <a:spLocks noChangeArrowheads="1"/>
            </p:cNvSpPr>
            <p:nvPr/>
          </p:nvSpPr>
          <p:spPr bwMode="auto">
            <a:xfrm>
              <a:off x="4195" y="2659"/>
              <a:ext cx="318" cy="317"/>
            </a:xfrm>
            <a:prstGeom prst="ellipse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3" name="Text Box 29"/>
            <p:cNvSpPr txBox="1">
              <a:spLocks noChangeArrowheads="1"/>
            </p:cNvSpPr>
            <p:nvPr/>
          </p:nvSpPr>
          <p:spPr bwMode="auto">
            <a:xfrm>
              <a:off x="4241" y="2614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5394" name="Line 30"/>
            <p:cNvSpPr>
              <a:spLocks noChangeShapeType="1"/>
            </p:cNvSpPr>
            <p:nvPr/>
          </p:nvSpPr>
          <p:spPr bwMode="auto">
            <a:xfrm>
              <a:off x="1610" y="2659"/>
              <a:ext cx="907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95" name="Line 31"/>
            <p:cNvSpPr>
              <a:spLocks noChangeShapeType="1"/>
            </p:cNvSpPr>
            <p:nvPr/>
          </p:nvSpPr>
          <p:spPr bwMode="auto">
            <a:xfrm flipH="1" flipV="1">
              <a:off x="1564" y="2750"/>
              <a:ext cx="363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96" name="Line 32"/>
            <p:cNvSpPr>
              <a:spLocks noChangeShapeType="1"/>
            </p:cNvSpPr>
            <p:nvPr/>
          </p:nvSpPr>
          <p:spPr bwMode="auto">
            <a:xfrm>
              <a:off x="2199" y="3113"/>
              <a:ext cx="363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97" name="Line 33"/>
            <p:cNvSpPr>
              <a:spLocks noChangeShapeType="1"/>
            </p:cNvSpPr>
            <p:nvPr/>
          </p:nvSpPr>
          <p:spPr bwMode="auto">
            <a:xfrm flipH="1" flipV="1">
              <a:off x="1610" y="3385"/>
              <a:ext cx="9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98" name="Line 34"/>
            <p:cNvSpPr>
              <a:spLocks noChangeShapeType="1"/>
            </p:cNvSpPr>
            <p:nvPr/>
          </p:nvSpPr>
          <p:spPr bwMode="auto">
            <a:xfrm flipV="1">
              <a:off x="1441" y="2792"/>
              <a:ext cx="0" cy="4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99" name="Line 35"/>
            <p:cNvSpPr>
              <a:spLocks noChangeShapeType="1"/>
            </p:cNvSpPr>
            <p:nvPr/>
          </p:nvSpPr>
          <p:spPr bwMode="auto">
            <a:xfrm>
              <a:off x="2834" y="2841"/>
              <a:ext cx="499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400" name="Line 36"/>
            <p:cNvSpPr>
              <a:spLocks noChangeShapeType="1"/>
            </p:cNvSpPr>
            <p:nvPr/>
          </p:nvSpPr>
          <p:spPr bwMode="auto">
            <a:xfrm flipV="1">
              <a:off x="2880" y="3113"/>
              <a:ext cx="453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401" name="Line 37"/>
            <p:cNvSpPr>
              <a:spLocks noChangeShapeType="1"/>
            </p:cNvSpPr>
            <p:nvPr/>
          </p:nvSpPr>
          <p:spPr bwMode="auto">
            <a:xfrm flipV="1">
              <a:off x="3651" y="2841"/>
              <a:ext cx="544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402" name="Line 38"/>
            <p:cNvSpPr>
              <a:spLocks noChangeShapeType="1"/>
            </p:cNvSpPr>
            <p:nvPr/>
          </p:nvSpPr>
          <p:spPr bwMode="auto">
            <a:xfrm flipH="1">
              <a:off x="2834" y="2795"/>
              <a:ext cx="13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403" name="Text Box 39"/>
            <p:cNvSpPr txBox="1">
              <a:spLocks noChangeArrowheads="1"/>
            </p:cNvSpPr>
            <p:nvPr/>
          </p:nvSpPr>
          <p:spPr bwMode="auto">
            <a:xfrm>
              <a:off x="1247" y="2838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5404" name="Text Box 40"/>
            <p:cNvSpPr txBox="1">
              <a:spLocks noChangeArrowheads="1"/>
            </p:cNvSpPr>
            <p:nvPr/>
          </p:nvSpPr>
          <p:spPr bwMode="auto">
            <a:xfrm>
              <a:off x="1971" y="2423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5405" name="Text Box 41"/>
            <p:cNvSpPr txBox="1">
              <a:spLocks noChangeArrowheads="1"/>
            </p:cNvSpPr>
            <p:nvPr/>
          </p:nvSpPr>
          <p:spPr bwMode="auto">
            <a:xfrm>
              <a:off x="3332" y="251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5406" name="Text Box 42"/>
            <p:cNvSpPr txBox="1">
              <a:spLocks noChangeArrowheads="1"/>
            </p:cNvSpPr>
            <p:nvPr/>
          </p:nvSpPr>
          <p:spPr bwMode="auto">
            <a:xfrm>
              <a:off x="2833" y="279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5407" name="Text Box 43"/>
            <p:cNvSpPr txBox="1">
              <a:spLocks noChangeArrowheads="1"/>
            </p:cNvSpPr>
            <p:nvPr/>
          </p:nvSpPr>
          <p:spPr bwMode="auto">
            <a:xfrm>
              <a:off x="3740" y="287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5408" name="Text Box 44"/>
            <p:cNvSpPr txBox="1">
              <a:spLocks noChangeArrowheads="1"/>
            </p:cNvSpPr>
            <p:nvPr/>
          </p:nvSpPr>
          <p:spPr bwMode="auto">
            <a:xfrm>
              <a:off x="3016" y="3149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5409" name="Text Box 45"/>
            <p:cNvSpPr txBox="1">
              <a:spLocks noChangeArrowheads="1"/>
            </p:cNvSpPr>
            <p:nvPr/>
          </p:nvSpPr>
          <p:spPr bwMode="auto">
            <a:xfrm>
              <a:off x="1927" y="3330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5410" name="Text Box 46"/>
            <p:cNvSpPr txBox="1">
              <a:spLocks noChangeArrowheads="1"/>
            </p:cNvSpPr>
            <p:nvPr/>
          </p:nvSpPr>
          <p:spPr bwMode="auto">
            <a:xfrm>
              <a:off x="1610" y="279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5411" name="Text Box 47"/>
            <p:cNvSpPr txBox="1">
              <a:spLocks noChangeArrowheads="1"/>
            </p:cNvSpPr>
            <p:nvPr/>
          </p:nvSpPr>
          <p:spPr bwMode="auto">
            <a:xfrm>
              <a:off x="2289" y="296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9</a:t>
              </a:r>
            </a:p>
          </p:txBody>
        </p:sp>
      </p:grpSp>
      <p:sp>
        <p:nvSpPr>
          <p:cNvPr id="150634" name="Text Box 106"/>
          <p:cNvSpPr txBox="1">
            <a:spLocks noChangeArrowheads="1"/>
          </p:cNvSpPr>
          <p:nvPr/>
        </p:nvSpPr>
        <p:spPr bwMode="auto">
          <a:xfrm>
            <a:off x="3348038" y="5372100"/>
            <a:ext cx="2009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chemeClr val="tx1"/>
                </a:solidFill>
              </a:rPr>
              <a:t>D</a:t>
            </a:r>
            <a:r>
              <a:rPr lang="en-US" altLang="en-US" sz="2800">
                <a:solidFill>
                  <a:schemeClr val="tx1"/>
                </a:solidFill>
              </a:rPr>
              <a:t> = {</a:t>
            </a:r>
            <a:r>
              <a:rPr lang="en-US" altLang="en-US" sz="2800" i="1">
                <a:solidFill>
                  <a:schemeClr val="tx1"/>
                </a:solidFill>
              </a:rPr>
              <a:t>a, c, e</a:t>
            </a:r>
            <a:r>
              <a:rPr lang="en-US" altLang="en-US" sz="2800">
                <a:solidFill>
                  <a:schemeClr val="tx1"/>
                </a:solidFill>
              </a:rPr>
              <a:t>}</a:t>
            </a:r>
          </a:p>
        </p:txBody>
      </p:sp>
      <p:grpSp>
        <p:nvGrpSpPr>
          <p:cNvPr id="8" name="Group 177"/>
          <p:cNvGrpSpPr>
            <a:grpSpLocks/>
          </p:cNvGrpSpPr>
          <p:nvPr/>
        </p:nvGrpSpPr>
        <p:grpSpPr bwMode="auto">
          <a:xfrm>
            <a:off x="2051050" y="3443288"/>
            <a:ext cx="5113338" cy="1820862"/>
            <a:chOff x="1292" y="1172"/>
            <a:chExt cx="3221" cy="1147"/>
          </a:xfrm>
        </p:grpSpPr>
        <p:sp>
          <p:nvSpPr>
            <p:cNvPr id="15368" name="Oval 141"/>
            <p:cNvSpPr>
              <a:spLocks noChangeArrowheads="1"/>
            </p:cNvSpPr>
            <p:nvPr/>
          </p:nvSpPr>
          <p:spPr bwMode="auto">
            <a:xfrm>
              <a:off x="1292" y="1217"/>
              <a:ext cx="318" cy="317"/>
            </a:xfrm>
            <a:prstGeom prst="ellipse">
              <a:avLst/>
            </a:prstGeom>
            <a:solidFill>
              <a:srgbClr val="FF9900"/>
            </a:solidFill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9" name="Text Box 142"/>
            <p:cNvSpPr txBox="1">
              <a:spLocks noChangeArrowheads="1"/>
            </p:cNvSpPr>
            <p:nvPr/>
          </p:nvSpPr>
          <p:spPr bwMode="auto">
            <a:xfrm>
              <a:off x="1337" y="1172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5370" name="Oval 144"/>
            <p:cNvSpPr>
              <a:spLocks noChangeArrowheads="1"/>
            </p:cNvSpPr>
            <p:nvPr/>
          </p:nvSpPr>
          <p:spPr bwMode="auto">
            <a:xfrm>
              <a:off x="1927" y="1580"/>
              <a:ext cx="318" cy="317"/>
            </a:xfrm>
            <a:prstGeom prst="ellipse">
              <a:avLst/>
            </a:prstGeom>
            <a:solidFill>
              <a:srgbClr val="FF9900"/>
            </a:solidFill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1" name="Text Box 145"/>
            <p:cNvSpPr txBox="1">
              <a:spLocks noChangeArrowheads="1"/>
            </p:cNvSpPr>
            <p:nvPr/>
          </p:nvSpPr>
          <p:spPr bwMode="auto">
            <a:xfrm>
              <a:off x="1985" y="1535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5372" name="Oval 149"/>
            <p:cNvSpPr>
              <a:spLocks noChangeArrowheads="1"/>
            </p:cNvSpPr>
            <p:nvPr/>
          </p:nvSpPr>
          <p:spPr bwMode="auto">
            <a:xfrm>
              <a:off x="2562" y="1979"/>
              <a:ext cx="318" cy="317"/>
            </a:xfrm>
            <a:prstGeom prst="ellips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3" name="Text Box 150"/>
            <p:cNvSpPr txBox="1">
              <a:spLocks noChangeArrowheads="1"/>
            </p:cNvSpPr>
            <p:nvPr/>
          </p:nvSpPr>
          <p:spPr bwMode="auto">
            <a:xfrm>
              <a:off x="2594" y="1877"/>
              <a:ext cx="24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 b="1" i="1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15374" name="Oval 152"/>
            <p:cNvSpPr>
              <a:spLocks noChangeArrowheads="1"/>
            </p:cNvSpPr>
            <p:nvPr/>
          </p:nvSpPr>
          <p:spPr bwMode="auto">
            <a:xfrm>
              <a:off x="3334" y="1625"/>
              <a:ext cx="318" cy="317"/>
            </a:xfrm>
            <a:prstGeom prst="ellips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5" name="Text Box 153"/>
            <p:cNvSpPr txBox="1">
              <a:spLocks noChangeArrowheads="1"/>
            </p:cNvSpPr>
            <p:nvPr/>
          </p:nvSpPr>
          <p:spPr bwMode="auto">
            <a:xfrm>
              <a:off x="3382" y="1580"/>
              <a:ext cx="1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5376" name="Oval 155"/>
            <p:cNvSpPr>
              <a:spLocks noChangeArrowheads="1"/>
            </p:cNvSpPr>
            <p:nvPr/>
          </p:nvSpPr>
          <p:spPr bwMode="auto">
            <a:xfrm>
              <a:off x="2517" y="1353"/>
              <a:ext cx="318" cy="317"/>
            </a:xfrm>
            <a:prstGeom prst="ellips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7" name="Text Box 156"/>
            <p:cNvSpPr txBox="1">
              <a:spLocks noChangeArrowheads="1"/>
            </p:cNvSpPr>
            <p:nvPr/>
          </p:nvSpPr>
          <p:spPr bwMode="auto">
            <a:xfrm>
              <a:off x="2561" y="1308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5378" name="Oval 157"/>
            <p:cNvSpPr>
              <a:spLocks noChangeArrowheads="1"/>
            </p:cNvSpPr>
            <p:nvPr/>
          </p:nvSpPr>
          <p:spPr bwMode="auto">
            <a:xfrm>
              <a:off x="4195" y="1398"/>
              <a:ext cx="318" cy="317"/>
            </a:xfrm>
            <a:prstGeom prst="ellipse">
              <a:avLst/>
            </a:prstGeom>
            <a:solidFill>
              <a:srgbClr val="FF9900"/>
            </a:solidFill>
            <a:ln w="5715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9" name="Text Box 158"/>
            <p:cNvSpPr txBox="1">
              <a:spLocks noChangeArrowheads="1"/>
            </p:cNvSpPr>
            <p:nvPr/>
          </p:nvSpPr>
          <p:spPr bwMode="auto">
            <a:xfrm>
              <a:off x="4241" y="1353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5380" name="Line 159"/>
            <p:cNvSpPr>
              <a:spLocks noChangeShapeType="1"/>
            </p:cNvSpPr>
            <p:nvPr/>
          </p:nvSpPr>
          <p:spPr bwMode="auto">
            <a:xfrm>
              <a:off x="1610" y="1398"/>
              <a:ext cx="907" cy="91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81" name="Line 160"/>
            <p:cNvSpPr>
              <a:spLocks noChangeShapeType="1"/>
            </p:cNvSpPr>
            <p:nvPr/>
          </p:nvSpPr>
          <p:spPr bwMode="auto">
            <a:xfrm flipH="1" flipV="1">
              <a:off x="1564" y="1489"/>
              <a:ext cx="363" cy="181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82" name="Line 164"/>
            <p:cNvSpPr>
              <a:spLocks noChangeShapeType="1"/>
            </p:cNvSpPr>
            <p:nvPr/>
          </p:nvSpPr>
          <p:spPr bwMode="auto">
            <a:xfrm>
              <a:off x="2834" y="1580"/>
              <a:ext cx="499" cy="136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83" name="Line 165"/>
            <p:cNvSpPr>
              <a:spLocks noChangeShapeType="1"/>
            </p:cNvSpPr>
            <p:nvPr/>
          </p:nvSpPr>
          <p:spPr bwMode="auto">
            <a:xfrm flipV="1">
              <a:off x="2880" y="1852"/>
              <a:ext cx="453" cy="227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84" name="Line 167"/>
            <p:cNvSpPr>
              <a:spLocks noChangeShapeType="1"/>
            </p:cNvSpPr>
            <p:nvPr/>
          </p:nvSpPr>
          <p:spPr bwMode="auto">
            <a:xfrm flipH="1">
              <a:off x="2834" y="1534"/>
              <a:ext cx="1361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  <p:bldP spid="15063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39E440E-4151-466E-9900-A2AAF100C874}" type="slidenum">
              <a:rPr lang="he-IL" altLang="en-US" sz="1400">
                <a:solidFill>
                  <a:schemeClr val="tx1"/>
                </a:solidFill>
              </a:rPr>
              <a:pPr eaLnBrk="1" hangingPunct="1"/>
              <a:t>30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260350"/>
            <a:ext cx="8355012" cy="792163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Junction Star-Tree Theorem (proof)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684213" y="981075"/>
            <a:ext cx="8280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  <a:sym typeface="Symbol" panose="05050102010706020507" pitchFamily="18" charset="2"/>
              </a:rPr>
              <a:t>Construction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Get a junction star-tree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J</a:t>
            </a:r>
            <a:r>
              <a:rPr lang="en-US" altLang="en-US" sz="2400" i="1" baseline="-2500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from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altLang="en-US" sz="2400" i="1" baseline="-2500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by connecting (using a single edge) the sources corresponding to the terminals of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altLang="en-US" sz="2400" i="1" baseline="-2500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to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altLang="en-US" sz="2400" i="1" baseline="-2500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Every new edge is a shortcut of two truncated paths, its cost is at-most 2</a:t>
            </a:r>
            <a:r>
              <a:rPr lang="en-US" altLang="en-US" sz="2400" b="1">
                <a:solidFill>
                  <a:schemeClr val="tx1"/>
                </a:solidFill>
                <a:sym typeface="Symbol" panose="05050102010706020507" pitchFamily="18" charset="2"/>
              </a:rPr>
              <a:t>opt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/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g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684213" y="3213100"/>
            <a:ext cx="813593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  <a:sym typeface="Symbol" panose="05050102010706020507" pitchFamily="18" charset="2"/>
              </a:rPr>
              <a:t>Bounding the density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All the trees together connect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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/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g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pairs.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The cost of all the junction star-trees together is:</a:t>
            </a:r>
          </a:p>
          <a:p>
            <a:pPr eaLnBrk="1" hangingPunct="1">
              <a:buFontTx/>
              <a:buChar char="•"/>
            </a:pPr>
            <a:endParaRPr lang="en-US" altLang="en-US" sz="240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eaLnBrk="1" hangingPunct="1">
              <a:buFontTx/>
              <a:buChar char="•"/>
            </a:pPr>
            <a:endParaRPr lang="en-US" altLang="en-US" sz="240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Using an averaging argument, there must be a tree of density:</a:t>
            </a:r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3133725" y="4294188"/>
          <a:ext cx="32258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1866600" imgH="457200" progId="Equation.DSMT4">
                  <p:embed/>
                </p:oleObj>
              </mc:Choice>
              <mc:Fallback>
                <p:oleObj name="Equation" r:id="rId3" imgW="18666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725" y="4294188"/>
                        <a:ext cx="32258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7" name="Object 7"/>
          <p:cNvGraphicFramePr>
            <a:graphicFrameLocks noChangeAspect="1"/>
          </p:cNvGraphicFramePr>
          <p:nvPr/>
        </p:nvGraphicFramePr>
        <p:xfrm>
          <a:off x="1668463" y="5575300"/>
          <a:ext cx="5856287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3047760" imgH="457200" progId="Equation.DSMT4">
                  <p:embed/>
                </p:oleObj>
              </mc:Choice>
              <mc:Fallback>
                <p:oleObj name="Equation" r:id="rId5" imgW="304776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5575300"/>
                        <a:ext cx="5856287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90442FB-0D30-4C6F-A8AD-5A0DAD488A61}" type="slidenum">
              <a:rPr lang="he-IL" altLang="en-US" sz="1400">
                <a:solidFill>
                  <a:schemeClr val="tx1"/>
                </a:solidFill>
              </a:rPr>
              <a:pPr eaLnBrk="1" hangingPunct="1"/>
              <a:t>31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260350"/>
            <a:ext cx="8355012" cy="792163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 Summary</a:t>
            </a: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684213" y="1054100"/>
            <a:ext cx="8135937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tx1"/>
                </a:solidFill>
                <a:sym typeface="Symbol" panose="05050102010706020507" pitchFamily="18" charset="2"/>
              </a:rPr>
              <a:t>What did we do?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Showed how to find approximately optimal junction star-tree, via a reduction to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-DST.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Proved that every metric graph contains a junction star-tree  of density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O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400" baseline="30000">
                <a:solidFill>
                  <a:schemeClr val="tx1"/>
                </a:solidFill>
                <a:sym typeface="Symbol" panose="05050102010706020507" pitchFamily="18" charset="2"/>
              </a:rPr>
              <a:t>1/2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) ∙ </a:t>
            </a:r>
            <a:r>
              <a:rPr lang="en-US" altLang="en-US" sz="2400" b="1">
                <a:solidFill>
                  <a:schemeClr val="tx1"/>
                </a:solidFill>
                <a:sym typeface="Symbol" panose="05050102010706020507" pitchFamily="18" charset="2"/>
              </a:rPr>
              <a:t>opt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/k.</a:t>
            </a:r>
          </a:p>
          <a:p>
            <a:pPr eaLnBrk="1" hangingPunct="1"/>
            <a:endParaRPr lang="en-US" altLang="en-US" sz="240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  <a:sym typeface="Symbol" panose="05050102010706020507" pitchFamily="18" charset="2"/>
              </a:rPr>
              <a:t>What do we get?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By using junction star-trees as augmentations, we get an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O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400" baseline="30000">
                <a:solidFill>
                  <a:schemeClr val="tx1"/>
                </a:solidFill>
                <a:sym typeface="Symbol" panose="05050102010706020507" pitchFamily="18" charset="2"/>
              </a:rPr>
              <a:t>1/2+</a:t>
            </a:r>
            <a:r>
              <a:rPr lang="el-GR" altLang="en-US" sz="2400" baseline="30000">
                <a:solidFill>
                  <a:schemeClr val="tx1"/>
                </a:solidFill>
                <a:sym typeface="Symbol" panose="05050102010706020507" pitchFamily="18" charset="2"/>
              </a:rPr>
              <a:t>ε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)-approximation algorithm for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-DST.</a:t>
            </a:r>
          </a:p>
          <a:p>
            <a:pPr eaLnBrk="1" hangingPunct="1">
              <a:buFontTx/>
              <a:buChar char="•"/>
            </a:pPr>
            <a:endParaRPr lang="en-US" altLang="en-US" sz="240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  <a:sym typeface="Symbol" panose="05050102010706020507" pitchFamily="18" charset="2"/>
              </a:rPr>
              <a:t>Comparison with the algorithm of [CEGS 08]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Finding a good augmentation: Easy, </a:t>
            </a:r>
            <a:r>
              <a:rPr lang="en-US" altLang="en-US" sz="2400">
                <a:solidFill>
                  <a:schemeClr val="tx1"/>
                </a:solidFill>
                <a:sym typeface="Wingdings" panose="05000000000000000000" pitchFamily="2" charset="2"/>
              </a:rPr>
              <a:t>works for </a:t>
            </a:r>
            <a:r>
              <a:rPr lang="en-US" altLang="en-US" sz="2400" i="1">
                <a:solidFill>
                  <a:schemeClr val="tx1"/>
                </a:solidFill>
                <a:sym typeface="Wingdings" panose="05000000000000000000" pitchFamily="2" charset="2"/>
              </a:rPr>
              <a:t>k</a:t>
            </a:r>
            <a:r>
              <a:rPr lang="en-US" altLang="en-US" sz="2400">
                <a:solidFill>
                  <a:schemeClr val="tx1"/>
                </a:solidFill>
                <a:sym typeface="Wingdings" panose="05000000000000000000" pitchFamily="2" charset="2"/>
              </a:rPr>
              <a:t>-DSF as well.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  <a:sym typeface="Wingdings" panose="05000000000000000000" pitchFamily="2" charset="2"/>
              </a:rPr>
              <a:t>Proving existence of a good augmentation: Non-trivial.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Advantage: Combinatorial algorithm, does not solve LPs.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6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1457325" y="1701800"/>
            <a:ext cx="649922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Proof of Theorem 2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84213" y="4262438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</a:rPr>
              <a:t>Theorem 2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DSF admits an </a:t>
            </a:r>
            <a:r>
              <a:rPr lang="en-US" altLang="en-US" sz="2400" i="1">
                <a:solidFill>
                  <a:schemeClr val="tx1"/>
                </a:solidFill>
              </a:rPr>
              <a:t>O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n</a:t>
            </a:r>
            <a:r>
              <a:rPr lang="en-US" altLang="en-US" sz="2400" baseline="30000">
                <a:solidFill>
                  <a:schemeClr val="tx1"/>
                </a:solidFill>
              </a:rPr>
              <a:t>4/5+</a:t>
            </a:r>
            <a:r>
              <a:rPr lang="el-GR" altLang="en-US" sz="2400" i="1" baseline="30000">
                <a:solidFill>
                  <a:schemeClr val="tx1"/>
                </a:solidFill>
              </a:rPr>
              <a:t>ε</a:t>
            </a:r>
            <a:r>
              <a:rPr lang="en-US" altLang="en-US" sz="2400">
                <a:solidFill>
                  <a:schemeClr val="tx1"/>
                </a:solidFill>
              </a:rPr>
              <a:t>) approximation scheme.</a:t>
            </a:r>
            <a:endParaRPr lang="el-GR" altLang="en-US" sz="2400">
              <a:solidFill>
                <a:schemeClr val="tx1"/>
              </a:solidFill>
            </a:endParaRP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663575" y="5734050"/>
            <a:ext cx="786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287A28"/>
                </a:solidFill>
              </a:rPr>
              <a:t>Fasten your set belts, 4 difficult slides and we are through… </a:t>
            </a:r>
            <a:r>
              <a:rPr lang="en-US" altLang="en-US" sz="2400">
                <a:solidFill>
                  <a:srgbClr val="287A28"/>
                </a:solidFill>
                <a:sym typeface="Wingdings" panose="05000000000000000000" pitchFamily="2" charset="2"/>
              </a:rPr>
              <a:t></a:t>
            </a: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3203575" y="6165850"/>
            <a:ext cx="1798638" cy="576263"/>
            <a:chOff x="2318" y="2010"/>
            <a:chExt cx="1133" cy="363"/>
          </a:xfrm>
        </p:grpSpPr>
        <p:sp>
          <p:nvSpPr>
            <p:cNvPr id="36870" name="Freeform 9"/>
            <p:cNvSpPr>
              <a:spLocks/>
            </p:cNvSpPr>
            <p:nvPr/>
          </p:nvSpPr>
          <p:spPr bwMode="auto">
            <a:xfrm>
              <a:off x="2530" y="2367"/>
              <a:ext cx="3" cy="6"/>
            </a:xfrm>
            <a:custGeom>
              <a:avLst/>
              <a:gdLst>
                <a:gd name="T0" fmla="*/ 0 w 6"/>
                <a:gd name="T1" fmla="*/ 0 h 13"/>
                <a:gd name="T2" fmla="*/ 1 w 6"/>
                <a:gd name="T3" fmla="*/ 0 h 13"/>
                <a:gd name="T4" fmla="*/ 1 w 6"/>
                <a:gd name="T5" fmla="*/ 0 h 13"/>
                <a:gd name="T6" fmla="*/ 1 w 6"/>
                <a:gd name="T7" fmla="*/ 0 h 13"/>
                <a:gd name="T8" fmla="*/ 1 w 6"/>
                <a:gd name="T9" fmla="*/ 0 h 13"/>
                <a:gd name="T10" fmla="*/ 1 w 6"/>
                <a:gd name="T11" fmla="*/ 0 h 13"/>
                <a:gd name="T12" fmla="*/ 1 w 6"/>
                <a:gd name="T13" fmla="*/ 0 h 13"/>
                <a:gd name="T14" fmla="*/ 1 w 6"/>
                <a:gd name="T15" fmla="*/ 0 h 13"/>
                <a:gd name="T16" fmla="*/ 1 w 6"/>
                <a:gd name="T17" fmla="*/ 0 h 13"/>
                <a:gd name="T18" fmla="*/ 1 w 6"/>
                <a:gd name="T19" fmla="*/ 0 h 13"/>
                <a:gd name="T20" fmla="*/ 1 w 6"/>
                <a:gd name="T21" fmla="*/ 0 h 13"/>
                <a:gd name="T22" fmla="*/ 1 w 6"/>
                <a:gd name="T23" fmla="*/ 0 h 13"/>
                <a:gd name="T24" fmla="*/ 0 w 6"/>
                <a:gd name="T25" fmla="*/ 0 h 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"/>
                <a:gd name="T40" fmla="*/ 0 h 13"/>
                <a:gd name="T41" fmla="*/ 6 w 6"/>
                <a:gd name="T42" fmla="*/ 13 h 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" h="13">
                  <a:moveTo>
                    <a:pt x="0" y="0"/>
                  </a:moveTo>
                  <a:lnTo>
                    <a:pt x="2" y="4"/>
                  </a:lnTo>
                  <a:lnTo>
                    <a:pt x="3" y="7"/>
                  </a:lnTo>
                  <a:lnTo>
                    <a:pt x="4" y="11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6" y="11"/>
                  </a:lnTo>
                  <a:lnTo>
                    <a:pt x="6" y="9"/>
                  </a:lnTo>
                  <a:lnTo>
                    <a:pt x="6" y="7"/>
                  </a:lnTo>
                  <a:lnTo>
                    <a:pt x="4" y="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Freeform 11"/>
            <p:cNvSpPr>
              <a:spLocks/>
            </p:cNvSpPr>
            <p:nvPr/>
          </p:nvSpPr>
          <p:spPr bwMode="auto">
            <a:xfrm>
              <a:off x="3253" y="2275"/>
              <a:ext cx="1" cy="1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1 h 2"/>
                <a:gd name="T6" fmla="*/ 1 w 2"/>
                <a:gd name="T7" fmla="*/ 1 h 2"/>
                <a:gd name="T8" fmla="*/ 1 w 2"/>
                <a:gd name="T9" fmla="*/ 0 h 2"/>
                <a:gd name="T10" fmla="*/ 1 w 2"/>
                <a:gd name="T11" fmla="*/ 0 h 2"/>
                <a:gd name="T12" fmla="*/ 1 w 2"/>
                <a:gd name="T13" fmla="*/ 0 h 2"/>
                <a:gd name="T14" fmla="*/ 1 w 2"/>
                <a:gd name="T15" fmla="*/ 0 h 2"/>
                <a:gd name="T16" fmla="*/ 0 w 2"/>
                <a:gd name="T17" fmla="*/ 0 h 2"/>
                <a:gd name="T18" fmla="*/ 0 w 2"/>
                <a:gd name="T19" fmla="*/ 0 h 2"/>
                <a:gd name="T20" fmla="*/ 1 w 2"/>
                <a:gd name="T21" fmla="*/ 1 h 2"/>
                <a:gd name="T22" fmla="*/ 1 w 2"/>
                <a:gd name="T23" fmla="*/ 1 h 2"/>
                <a:gd name="T24" fmla="*/ 1 w 2"/>
                <a:gd name="T25" fmla="*/ 1 h 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"/>
                <a:gd name="T40" fmla="*/ 0 h 2"/>
                <a:gd name="T41" fmla="*/ 2 w 2"/>
                <a:gd name="T42" fmla="*/ 2 h 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" h="2">
                  <a:moveTo>
                    <a:pt x="1" y="2"/>
                  </a:move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99BF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Freeform 14"/>
            <p:cNvSpPr>
              <a:spLocks/>
            </p:cNvSpPr>
            <p:nvPr/>
          </p:nvSpPr>
          <p:spPr bwMode="auto">
            <a:xfrm>
              <a:off x="3254" y="2074"/>
              <a:ext cx="184" cy="220"/>
            </a:xfrm>
            <a:custGeom>
              <a:avLst/>
              <a:gdLst>
                <a:gd name="T0" fmla="*/ 22 w 369"/>
                <a:gd name="T1" fmla="*/ 7 h 440"/>
                <a:gd name="T2" fmla="*/ 22 w 369"/>
                <a:gd name="T3" fmla="*/ 3 h 440"/>
                <a:gd name="T4" fmla="*/ 22 w 369"/>
                <a:gd name="T5" fmla="*/ 3 h 440"/>
                <a:gd name="T6" fmla="*/ 22 w 369"/>
                <a:gd name="T7" fmla="*/ 3 h 440"/>
                <a:gd name="T8" fmla="*/ 21 w 369"/>
                <a:gd name="T9" fmla="*/ 3 h 440"/>
                <a:gd name="T10" fmla="*/ 21 w 369"/>
                <a:gd name="T11" fmla="*/ 3 h 440"/>
                <a:gd name="T12" fmla="*/ 21 w 369"/>
                <a:gd name="T13" fmla="*/ 3 h 440"/>
                <a:gd name="T14" fmla="*/ 20 w 369"/>
                <a:gd name="T15" fmla="*/ 3 h 440"/>
                <a:gd name="T16" fmla="*/ 19 w 369"/>
                <a:gd name="T17" fmla="*/ 3 h 440"/>
                <a:gd name="T18" fmla="*/ 17 w 369"/>
                <a:gd name="T19" fmla="*/ 3 h 440"/>
                <a:gd name="T20" fmla="*/ 16 w 369"/>
                <a:gd name="T21" fmla="*/ 3 h 440"/>
                <a:gd name="T22" fmla="*/ 14 w 369"/>
                <a:gd name="T23" fmla="*/ 3 h 440"/>
                <a:gd name="T24" fmla="*/ 11 w 369"/>
                <a:gd name="T25" fmla="*/ 3 h 440"/>
                <a:gd name="T26" fmla="*/ 8 w 369"/>
                <a:gd name="T27" fmla="*/ 2 h 440"/>
                <a:gd name="T28" fmla="*/ 6 w 369"/>
                <a:gd name="T29" fmla="*/ 1 h 440"/>
                <a:gd name="T30" fmla="*/ 6 w 369"/>
                <a:gd name="T31" fmla="*/ 1 h 440"/>
                <a:gd name="T32" fmla="*/ 5 w 369"/>
                <a:gd name="T33" fmla="*/ 1 h 440"/>
                <a:gd name="T34" fmla="*/ 4 w 369"/>
                <a:gd name="T35" fmla="*/ 1 h 440"/>
                <a:gd name="T36" fmla="*/ 4 w 369"/>
                <a:gd name="T37" fmla="*/ 3 h 440"/>
                <a:gd name="T38" fmla="*/ 5 w 369"/>
                <a:gd name="T39" fmla="*/ 7 h 440"/>
                <a:gd name="T40" fmla="*/ 4 w 369"/>
                <a:gd name="T41" fmla="*/ 13 h 440"/>
                <a:gd name="T42" fmla="*/ 3 w 369"/>
                <a:gd name="T43" fmla="*/ 17 h 440"/>
                <a:gd name="T44" fmla="*/ 2 w 369"/>
                <a:gd name="T45" fmla="*/ 20 h 440"/>
                <a:gd name="T46" fmla="*/ 1 w 369"/>
                <a:gd name="T47" fmla="*/ 24 h 440"/>
                <a:gd name="T48" fmla="*/ 0 w 369"/>
                <a:gd name="T49" fmla="*/ 26 h 440"/>
                <a:gd name="T50" fmla="*/ 2 w 369"/>
                <a:gd name="T51" fmla="*/ 26 h 440"/>
                <a:gd name="T52" fmla="*/ 4 w 369"/>
                <a:gd name="T53" fmla="*/ 26 h 440"/>
                <a:gd name="T54" fmla="*/ 6 w 369"/>
                <a:gd name="T55" fmla="*/ 26 h 440"/>
                <a:gd name="T56" fmla="*/ 8 w 369"/>
                <a:gd name="T57" fmla="*/ 27 h 440"/>
                <a:gd name="T58" fmla="*/ 9 w 369"/>
                <a:gd name="T59" fmla="*/ 27 h 440"/>
                <a:gd name="T60" fmla="*/ 12 w 369"/>
                <a:gd name="T61" fmla="*/ 28 h 440"/>
                <a:gd name="T62" fmla="*/ 14 w 369"/>
                <a:gd name="T63" fmla="*/ 28 h 440"/>
                <a:gd name="T64" fmla="*/ 16 w 369"/>
                <a:gd name="T65" fmla="*/ 28 h 440"/>
                <a:gd name="T66" fmla="*/ 18 w 369"/>
                <a:gd name="T67" fmla="*/ 28 h 440"/>
                <a:gd name="T68" fmla="*/ 19 w 369"/>
                <a:gd name="T69" fmla="*/ 28 h 440"/>
                <a:gd name="T70" fmla="*/ 20 w 369"/>
                <a:gd name="T71" fmla="*/ 28 h 440"/>
                <a:gd name="T72" fmla="*/ 20 w 369"/>
                <a:gd name="T73" fmla="*/ 28 h 440"/>
                <a:gd name="T74" fmla="*/ 20 w 369"/>
                <a:gd name="T75" fmla="*/ 27 h 440"/>
                <a:gd name="T76" fmla="*/ 20 w 369"/>
                <a:gd name="T77" fmla="*/ 27 h 440"/>
                <a:gd name="T78" fmla="*/ 21 w 369"/>
                <a:gd name="T79" fmla="*/ 27 h 440"/>
                <a:gd name="T80" fmla="*/ 21 w 369"/>
                <a:gd name="T81" fmla="*/ 26 h 440"/>
                <a:gd name="T82" fmla="*/ 21 w 369"/>
                <a:gd name="T83" fmla="*/ 21 h 440"/>
                <a:gd name="T84" fmla="*/ 22 w 369"/>
                <a:gd name="T85" fmla="*/ 15 h 440"/>
                <a:gd name="T86" fmla="*/ 23 w 369"/>
                <a:gd name="T87" fmla="*/ 12 h 4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69"/>
                <a:gd name="T133" fmla="*/ 0 h 440"/>
                <a:gd name="T134" fmla="*/ 369 w 369"/>
                <a:gd name="T135" fmla="*/ 440 h 44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69" h="440">
                  <a:moveTo>
                    <a:pt x="369" y="154"/>
                  </a:moveTo>
                  <a:lnTo>
                    <a:pt x="366" y="116"/>
                  </a:lnTo>
                  <a:lnTo>
                    <a:pt x="364" y="84"/>
                  </a:lnTo>
                  <a:lnTo>
                    <a:pt x="362" y="63"/>
                  </a:lnTo>
                  <a:lnTo>
                    <a:pt x="361" y="55"/>
                  </a:lnTo>
                  <a:lnTo>
                    <a:pt x="358" y="56"/>
                  </a:lnTo>
                  <a:lnTo>
                    <a:pt x="356" y="56"/>
                  </a:lnTo>
                  <a:lnTo>
                    <a:pt x="353" y="57"/>
                  </a:lnTo>
                  <a:lnTo>
                    <a:pt x="350" y="58"/>
                  </a:lnTo>
                  <a:lnTo>
                    <a:pt x="349" y="48"/>
                  </a:lnTo>
                  <a:lnTo>
                    <a:pt x="349" y="41"/>
                  </a:lnTo>
                  <a:lnTo>
                    <a:pt x="348" y="35"/>
                  </a:lnTo>
                  <a:lnTo>
                    <a:pt x="348" y="34"/>
                  </a:lnTo>
                  <a:lnTo>
                    <a:pt x="342" y="37"/>
                  </a:lnTo>
                  <a:lnTo>
                    <a:pt x="336" y="39"/>
                  </a:lnTo>
                  <a:lnTo>
                    <a:pt x="328" y="41"/>
                  </a:lnTo>
                  <a:lnTo>
                    <a:pt x="319" y="44"/>
                  </a:lnTo>
                  <a:lnTo>
                    <a:pt x="310" y="45"/>
                  </a:lnTo>
                  <a:lnTo>
                    <a:pt x="298" y="47"/>
                  </a:lnTo>
                  <a:lnTo>
                    <a:pt x="287" y="48"/>
                  </a:lnTo>
                  <a:lnTo>
                    <a:pt x="273" y="48"/>
                  </a:lnTo>
                  <a:lnTo>
                    <a:pt x="258" y="48"/>
                  </a:lnTo>
                  <a:lnTo>
                    <a:pt x="242" y="47"/>
                  </a:lnTo>
                  <a:lnTo>
                    <a:pt x="225" y="45"/>
                  </a:lnTo>
                  <a:lnTo>
                    <a:pt x="206" y="41"/>
                  </a:lnTo>
                  <a:lnTo>
                    <a:pt x="187" y="38"/>
                  </a:lnTo>
                  <a:lnTo>
                    <a:pt x="165" y="32"/>
                  </a:lnTo>
                  <a:lnTo>
                    <a:pt x="142" y="25"/>
                  </a:lnTo>
                  <a:lnTo>
                    <a:pt x="117" y="17"/>
                  </a:lnTo>
                  <a:lnTo>
                    <a:pt x="109" y="15"/>
                  </a:lnTo>
                  <a:lnTo>
                    <a:pt x="102" y="12"/>
                  </a:lnTo>
                  <a:lnTo>
                    <a:pt x="96" y="10"/>
                  </a:lnTo>
                  <a:lnTo>
                    <a:pt x="89" y="8"/>
                  </a:lnTo>
                  <a:lnTo>
                    <a:pt x="82" y="5"/>
                  </a:lnTo>
                  <a:lnTo>
                    <a:pt x="75" y="3"/>
                  </a:lnTo>
                  <a:lnTo>
                    <a:pt x="68" y="2"/>
                  </a:lnTo>
                  <a:lnTo>
                    <a:pt x="62" y="0"/>
                  </a:lnTo>
                  <a:lnTo>
                    <a:pt x="71" y="40"/>
                  </a:lnTo>
                  <a:lnTo>
                    <a:pt x="78" y="82"/>
                  </a:lnTo>
                  <a:lnTo>
                    <a:pt x="81" y="125"/>
                  </a:lnTo>
                  <a:lnTo>
                    <a:pt x="78" y="171"/>
                  </a:lnTo>
                  <a:lnTo>
                    <a:pt x="75" y="203"/>
                  </a:lnTo>
                  <a:lnTo>
                    <a:pt x="69" y="233"/>
                  </a:lnTo>
                  <a:lnTo>
                    <a:pt x="62" y="262"/>
                  </a:lnTo>
                  <a:lnTo>
                    <a:pt x="53" y="291"/>
                  </a:lnTo>
                  <a:lnTo>
                    <a:pt x="43" y="320"/>
                  </a:lnTo>
                  <a:lnTo>
                    <a:pt x="30" y="348"/>
                  </a:lnTo>
                  <a:lnTo>
                    <a:pt x="16" y="375"/>
                  </a:lnTo>
                  <a:lnTo>
                    <a:pt x="0" y="402"/>
                  </a:lnTo>
                  <a:lnTo>
                    <a:pt x="15" y="402"/>
                  </a:lnTo>
                  <a:lnTo>
                    <a:pt x="31" y="403"/>
                  </a:lnTo>
                  <a:lnTo>
                    <a:pt x="46" y="404"/>
                  </a:lnTo>
                  <a:lnTo>
                    <a:pt x="61" y="407"/>
                  </a:lnTo>
                  <a:lnTo>
                    <a:pt x="76" y="409"/>
                  </a:lnTo>
                  <a:lnTo>
                    <a:pt x="90" y="411"/>
                  </a:lnTo>
                  <a:lnTo>
                    <a:pt x="104" y="415"/>
                  </a:lnTo>
                  <a:lnTo>
                    <a:pt x="115" y="419"/>
                  </a:lnTo>
                  <a:lnTo>
                    <a:pt x="128" y="424"/>
                  </a:lnTo>
                  <a:lnTo>
                    <a:pt x="143" y="428"/>
                  </a:lnTo>
                  <a:lnTo>
                    <a:pt x="159" y="432"/>
                  </a:lnTo>
                  <a:lnTo>
                    <a:pt x="175" y="434"/>
                  </a:lnTo>
                  <a:lnTo>
                    <a:pt x="192" y="436"/>
                  </a:lnTo>
                  <a:lnTo>
                    <a:pt x="210" y="438"/>
                  </a:lnTo>
                  <a:lnTo>
                    <a:pt x="227" y="439"/>
                  </a:lnTo>
                  <a:lnTo>
                    <a:pt x="244" y="440"/>
                  </a:lnTo>
                  <a:lnTo>
                    <a:pt x="260" y="440"/>
                  </a:lnTo>
                  <a:lnTo>
                    <a:pt x="275" y="440"/>
                  </a:lnTo>
                  <a:lnTo>
                    <a:pt x="289" y="440"/>
                  </a:lnTo>
                  <a:lnTo>
                    <a:pt x="301" y="440"/>
                  </a:lnTo>
                  <a:lnTo>
                    <a:pt x="311" y="440"/>
                  </a:lnTo>
                  <a:lnTo>
                    <a:pt x="318" y="439"/>
                  </a:lnTo>
                  <a:lnTo>
                    <a:pt x="324" y="439"/>
                  </a:lnTo>
                  <a:lnTo>
                    <a:pt x="325" y="439"/>
                  </a:lnTo>
                  <a:lnTo>
                    <a:pt x="325" y="438"/>
                  </a:lnTo>
                  <a:lnTo>
                    <a:pt x="324" y="434"/>
                  </a:lnTo>
                  <a:lnTo>
                    <a:pt x="324" y="427"/>
                  </a:lnTo>
                  <a:lnTo>
                    <a:pt x="323" y="419"/>
                  </a:lnTo>
                  <a:lnTo>
                    <a:pt x="329" y="419"/>
                  </a:lnTo>
                  <a:lnTo>
                    <a:pt x="334" y="419"/>
                  </a:lnTo>
                  <a:lnTo>
                    <a:pt x="338" y="419"/>
                  </a:lnTo>
                  <a:lnTo>
                    <a:pt x="339" y="419"/>
                  </a:lnTo>
                  <a:lnTo>
                    <a:pt x="338" y="407"/>
                  </a:lnTo>
                  <a:lnTo>
                    <a:pt x="336" y="374"/>
                  </a:lnTo>
                  <a:lnTo>
                    <a:pt x="341" y="329"/>
                  </a:lnTo>
                  <a:lnTo>
                    <a:pt x="355" y="281"/>
                  </a:lnTo>
                  <a:lnTo>
                    <a:pt x="363" y="254"/>
                  </a:lnTo>
                  <a:lnTo>
                    <a:pt x="367" y="223"/>
                  </a:lnTo>
                  <a:lnTo>
                    <a:pt x="369" y="189"/>
                  </a:lnTo>
                  <a:lnTo>
                    <a:pt x="369" y="15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Freeform 19"/>
            <p:cNvSpPr>
              <a:spLocks/>
            </p:cNvSpPr>
            <p:nvPr/>
          </p:nvSpPr>
          <p:spPr bwMode="auto">
            <a:xfrm>
              <a:off x="3221" y="2054"/>
              <a:ext cx="224" cy="227"/>
            </a:xfrm>
            <a:custGeom>
              <a:avLst/>
              <a:gdLst>
                <a:gd name="T0" fmla="*/ 2 w 448"/>
                <a:gd name="T1" fmla="*/ 1 h 454"/>
                <a:gd name="T2" fmla="*/ 2 w 448"/>
                <a:gd name="T3" fmla="*/ 1 h 454"/>
                <a:gd name="T4" fmla="*/ 3 w 448"/>
                <a:gd name="T5" fmla="*/ 1 h 454"/>
                <a:gd name="T6" fmla="*/ 4 w 448"/>
                <a:gd name="T7" fmla="*/ 0 h 454"/>
                <a:gd name="T8" fmla="*/ 5 w 448"/>
                <a:gd name="T9" fmla="*/ 1 h 454"/>
                <a:gd name="T10" fmla="*/ 7 w 448"/>
                <a:gd name="T11" fmla="*/ 1 h 454"/>
                <a:gd name="T12" fmla="*/ 9 w 448"/>
                <a:gd name="T13" fmla="*/ 1 h 454"/>
                <a:gd name="T14" fmla="*/ 12 w 448"/>
                <a:gd name="T15" fmla="*/ 2 h 454"/>
                <a:gd name="T16" fmla="*/ 14 w 448"/>
                <a:gd name="T17" fmla="*/ 3 h 454"/>
                <a:gd name="T18" fmla="*/ 18 w 448"/>
                <a:gd name="T19" fmla="*/ 4 h 454"/>
                <a:gd name="T20" fmla="*/ 20 w 448"/>
                <a:gd name="T21" fmla="*/ 4 h 454"/>
                <a:gd name="T22" fmla="*/ 22 w 448"/>
                <a:gd name="T23" fmla="*/ 4 h 454"/>
                <a:gd name="T24" fmla="*/ 24 w 448"/>
                <a:gd name="T25" fmla="*/ 4 h 454"/>
                <a:gd name="T26" fmla="*/ 26 w 448"/>
                <a:gd name="T27" fmla="*/ 4 h 454"/>
                <a:gd name="T28" fmla="*/ 27 w 448"/>
                <a:gd name="T29" fmla="*/ 4 h 454"/>
                <a:gd name="T30" fmla="*/ 28 w 448"/>
                <a:gd name="T31" fmla="*/ 4 h 454"/>
                <a:gd name="T32" fmla="*/ 28 w 448"/>
                <a:gd name="T33" fmla="*/ 4 h 454"/>
                <a:gd name="T34" fmla="*/ 28 w 448"/>
                <a:gd name="T35" fmla="*/ 9 h 454"/>
                <a:gd name="T36" fmla="*/ 28 w 448"/>
                <a:gd name="T37" fmla="*/ 14 h 454"/>
                <a:gd name="T38" fmla="*/ 28 w 448"/>
                <a:gd name="T39" fmla="*/ 18 h 454"/>
                <a:gd name="T40" fmla="*/ 27 w 448"/>
                <a:gd name="T41" fmla="*/ 23 h 454"/>
                <a:gd name="T42" fmla="*/ 26 w 448"/>
                <a:gd name="T43" fmla="*/ 28 h 454"/>
                <a:gd name="T44" fmla="*/ 26 w 448"/>
                <a:gd name="T45" fmla="*/ 28 h 454"/>
                <a:gd name="T46" fmla="*/ 26 w 448"/>
                <a:gd name="T47" fmla="*/ 28 h 454"/>
                <a:gd name="T48" fmla="*/ 24 w 448"/>
                <a:gd name="T49" fmla="*/ 28 h 454"/>
                <a:gd name="T50" fmla="*/ 23 w 448"/>
                <a:gd name="T51" fmla="*/ 28 h 454"/>
                <a:gd name="T52" fmla="*/ 20 w 448"/>
                <a:gd name="T53" fmla="*/ 28 h 454"/>
                <a:gd name="T54" fmla="*/ 18 w 448"/>
                <a:gd name="T55" fmla="*/ 28 h 454"/>
                <a:gd name="T56" fmla="*/ 15 w 448"/>
                <a:gd name="T57" fmla="*/ 28 h 454"/>
                <a:gd name="T58" fmla="*/ 14 w 448"/>
                <a:gd name="T59" fmla="*/ 28 h 454"/>
                <a:gd name="T60" fmla="*/ 13 w 448"/>
                <a:gd name="T61" fmla="*/ 27 h 454"/>
                <a:gd name="T62" fmla="*/ 11 w 448"/>
                <a:gd name="T63" fmla="*/ 27 h 454"/>
                <a:gd name="T64" fmla="*/ 9 w 448"/>
                <a:gd name="T65" fmla="*/ 27 h 454"/>
                <a:gd name="T66" fmla="*/ 6 w 448"/>
                <a:gd name="T67" fmla="*/ 26 h 454"/>
                <a:gd name="T68" fmla="*/ 4 w 448"/>
                <a:gd name="T69" fmla="*/ 26 h 454"/>
                <a:gd name="T70" fmla="*/ 3 w 448"/>
                <a:gd name="T71" fmla="*/ 27 h 454"/>
                <a:gd name="T72" fmla="*/ 1 w 448"/>
                <a:gd name="T73" fmla="*/ 27 h 454"/>
                <a:gd name="T74" fmla="*/ 1 w 448"/>
                <a:gd name="T75" fmla="*/ 27 h 454"/>
                <a:gd name="T76" fmla="*/ 2 w 448"/>
                <a:gd name="T77" fmla="*/ 1 h 45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48"/>
                <a:gd name="T118" fmla="*/ 0 h 454"/>
                <a:gd name="T119" fmla="*/ 448 w 448"/>
                <a:gd name="T120" fmla="*/ 454 h 45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48" h="454">
                  <a:moveTo>
                    <a:pt x="23" y="5"/>
                  </a:moveTo>
                  <a:lnTo>
                    <a:pt x="24" y="5"/>
                  </a:lnTo>
                  <a:lnTo>
                    <a:pt x="25" y="4"/>
                  </a:lnTo>
                  <a:lnTo>
                    <a:pt x="29" y="3"/>
                  </a:lnTo>
                  <a:lnTo>
                    <a:pt x="33" y="3"/>
                  </a:lnTo>
                  <a:lnTo>
                    <a:pt x="39" y="2"/>
                  </a:lnTo>
                  <a:lnTo>
                    <a:pt x="47" y="1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78" y="1"/>
                  </a:lnTo>
                  <a:lnTo>
                    <a:pt x="92" y="2"/>
                  </a:lnTo>
                  <a:lnTo>
                    <a:pt x="107" y="3"/>
                  </a:lnTo>
                  <a:lnTo>
                    <a:pt x="125" y="6"/>
                  </a:lnTo>
                  <a:lnTo>
                    <a:pt x="143" y="10"/>
                  </a:lnTo>
                  <a:lnTo>
                    <a:pt x="164" y="16"/>
                  </a:lnTo>
                  <a:lnTo>
                    <a:pt x="186" y="23"/>
                  </a:lnTo>
                  <a:lnTo>
                    <a:pt x="210" y="31"/>
                  </a:lnTo>
                  <a:lnTo>
                    <a:pt x="234" y="39"/>
                  </a:lnTo>
                  <a:lnTo>
                    <a:pt x="257" y="46"/>
                  </a:lnTo>
                  <a:lnTo>
                    <a:pt x="279" y="51"/>
                  </a:lnTo>
                  <a:lnTo>
                    <a:pt x="299" y="55"/>
                  </a:lnTo>
                  <a:lnTo>
                    <a:pt x="317" y="58"/>
                  </a:lnTo>
                  <a:lnTo>
                    <a:pt x="334" y="61"/>
                  </a:lnTo>
                  <a:lnTo>
                    <a:pt x="350" y="62"/>
                  </a:lnTo>
                  <a:lnTo>
                    <a:pt x="365" y="62"/>
                  </a:lnTo>
                  <a:lnTo>
                    <a:pt x="379" y="62"/>
                  </a:lnTo>
                  <a:lnTo>
                    <a:pt x="392" y="61"/>
                  </a:lnTo>
                  <a:lnTo>
                    <a:pt x="402" y="58"/>
                  </a:lnTo>
                  <a:lnTo>
                    <a:pt x="413" y="57"/>
                  </a:lnTo>
                  <a:lnTo>
                    <a:pt x="421" y="55"/>
                  </a:lnTo>
                  <a:lnTo>
                    <a:pt x="429" y="53"/>
                  </a:lnTo>
                  <a:lnTo>
                    <a:pt x="434" y="50"/>
                  </a:lnTo>
                  <a:lnTo>
                    <a:pt x="440" y="48"/>
                  </a:lnTo>
                  <a:lnTo>
                    <a:pt x="441" y="59"/>
                  </a:lnTo>
                  <a:lnTo>
                    <a:pt x="445" y="91"/>
                  </a:lnTo>
                  <a:lnTo>
                    <a:pt x="447" y="136"/>
                  </a:lnTo>
                  <a:lnTo>
                    <a:pt x="448" y="185"/>
                  </a:lnTo>
                  <a:lnTo>
                    <a:pt x="447" y="217"/>
                  </a:lnTo>
                  <a:lnTo>
                    <a:pt x="445" y="248"/>
                  </a:lnTo>
                  <a:lnTo>
                    <a:pt x="441" y="276"/>
                  </a:lnTo>
                  <a:lnTo>
                    <a:pt x="434" y="299"/>
                  </a:lnTo>
                  <a:lnTo>
                    <a:pt x="420" y="353"/>
                  </a:lnTo>
                  <a:lnTo>
                    <a:pt x="415" y="403"/>
                  </a:lnTo>
                  <a:lnTo>
                    <a:pt x="416" y="439"/>
                  </a:lnTo>
                  <a:lnTo>
                    <a:pt x="417" y="452"/>
                  </a:lnTo>
                  <a:lnTo>
                    <a:pt x="416" y="452"/>
                  </a:lnTo>
                  <a:lnTo>
                    <a:pt x="410" y="452"/>
                  </a:lnTo>
                  <a:lnTo>
                    <a:pt x="403" y="454"/>
                  </a:lnTo>
                  <a:lnTo>
                    <a:pt x="393" y="454"/>
                  </a:lnTo>
                  <a:lnTo>
                    <a:pt x="381" y="454"/>
                  </a:lnTo>
                  <a:lnTo>
                    <a:pt x="368" y="454"/>
                  </a:lnTo>
                  <a:lnTo>
                    <a:pt x="353" y="454"/>
                  </a:lnTo>
                  <a:lnTo>
                    <a:pt x="337" y="454"/>
                  </a:lnTo>
                  <a:lnTo>
                    <a:pt x="319" y="452"/>
                  </a:lnTo>
                  <a:lnTo>
                    <a:pt x="302" y="451"/>
                  </a:lnTo>
                  <a:lnTo>
                    <a:pt x="285" y="450"/>
                  </a:lnTo>
                  <a:lnTo>
                    <a:pt x="267" y="448"/>
                  </a:lnTo>
                  <a:lnTo>
                    <a:pt x="251" y="446"/>
                  </a:lnTo>
                  <a:lnTo>
                    <a:pt x="235" y="442"/>
                  </a:lnTo>
                  <a:lnTo>
                    <a:pt x="220" y="437"/>
                  </a:lnTo>
                  <a:lnTo>
                    <a:pt x="207" y="433"/>
                  </a:lnTo>
                  <a:lnTo>
                    <a:pt x="195" y="428"/>
                  </a:lnTo>
                  <a:lnTo>
                    <a:pt x="180" y="424"/>
                  </a:lnTo>
                  <a:lnTo>
                    <a:pt x="164" y="421"/>
                  </a:lnTo>
                  <a:lnTo>
                    <a:pt x="148" y="419"/>
                  </a:lnTo>
                  <a:lnTo>
                    <a:pt x="130" y="417"/>
                  </a:lnTo>
                  <a:lnTo>
                    <a:pt x="113" y="416"/>
                  </a:lnTo>
                  <a:lnTo>
                    <a:pt x="96" y="416"/>
                  </a:lnTo>
                  <a:lnTo>
                    <a:pt x="80" y="416"/>
                  </a:lnTo>
                  <a:lnTo>
                    <a:pt x="63" y="416"/>
                  </a:lnTo>
                  <a:lnTo>
                    <a:pt x="48" y="416"/>
                  </a:lnTo>
                  <a:lnTo>
                    <a:pt x="35" y="417"/>
                  </a:lnTo>
                  <a:lnTo>
                    <a:pt x="23" y="417"/>
                  </a:lnTo>
                  <a:lnTo>
                    <a:pt x="14" y="418"/>
                  </a:lnTo>
                  <a:lnTo>
                    <a:pt x="6" y="418"/>
                  </a:lnTo>
                  <a:lnTo>
                    <a:pt x="1" y="419"/>
                  </a:lnTo>
                  <a:lnTo>
                    <a:pt x="0" y="419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Freeform 20"/>
            <p:cNvSpPr>
              <a:spLocks/>
            </p:cNvSpPr>
            <p:nvPr/>
          </p:nvSpPr>
          <p:spPr bwMode="auto">
            <a:xfrm>
              <a:off x="3225" y="2066"/>
              <a:ext cx="226" cy="205"/>
            </a:xfrm>
            <a:custGeom>
              <a:avLst/>
              <a:gdLst>
                <a:gd name="T0" fmla="*/ 1 w 453"/>
                <a:gd name="T1" fmla="*/ 1 h 410"/>
                <a:gd name="T2" fmla="*/ 2 w 453"/>
                <a:gd name="T3" fmla="*/ 1 h 410"/>
                <a:gd name="T4" fmla="*/ 5 w 453"/>
                <a:gd name="T5" fmla="*/ 1 h 410"/>
                <a:gd name="T6" fmla="*/ 9 w 453"/>
                <a:gd name="T7" fmla="*/ 1 h 410"/>
                <a:gd name="T8" fmla="*/ 14 w 453"/>
                <a:gd name="T9" fmla="*/ 3 h 410"/>
                <a:gd name="T10" fmla="*/ 16 w 453"/>
                <a:gd name="T11" fmla="*/ 3 h 410"/>
                <a:gd name="T12" fmla="*/ 19 w 453"/>
                <a:gd name="T13" fmla="*/ 3 h 410"/>
                <a:gd name="T14" fmla="*/ 21 w 453"/>
                <a:gd name="T15" fmla="*/ 3 h 410"/>
                <a:gd name="T16" fmla="*/ 23 w 453"/>
                <a:gd name="T17" fmla="*/ 3 h 410"/>
                <a:gd name="T18" fmla="*/ 25 w 453"/>
                <a:gd name="T19" fmla="*/ 3 h 410"/>
                <a:gd name="T20" fmla="*/ 26 w 453"/>
                <a:gd name="T21" fmla="*/ 3 h 410"/>
                <a:gd name="T22" fmla="*/ 27 w 453"/>
                <a:gd name="T23" fmla="*/ 3 h 410"/>
                <a:gd name="T24" fmla="*/ 27 w 453"/>
                <a:gd name="T25" fmla="*/ 3 h 410"/>
                <a:gd name="T26" fmla="*/ 28 w 453"/>
                <a:gd name="T27" fmla="*/ 7 h 410"/>
                <a:gd name="T28" fmla="*/ 28 w 453"/>
                <a:gd name="T29" fmla="*/ 13 h 410"/>
                <a:gd name="T30" fmla="*/ 27 w 453"/>
                <a:gd name="T31" fmla="*/ 15 h 410"/>
                <a:gd name="T32" fmla="*/ 26 w 453"/>
                <a:gd name="T33" fmla="*/ 20 h 410"/>
                <a:gd name="T34" fmla="*/ 26 w 453"/>
                <a:gd name="T35" fmla="*/ 25 h 410"/>
                <a:gd name="T36" fmla="*/ 26 w 453"/>
                <a:gd name="T37" fmla="*/ 26 h 410"/>
                <a:gd name="T38" fmla="*/ 25 w 453"/>
                <a:gd name="T39" fmla="*/ 26 h 410"/>
                <a:gd name="T40" fmla="*/ 24 w 453"/>
                <a:gd name="T41" fmla="*/ 26 h 410"/>
                <a:gd name="T42" fmla="*/ 22 w 453"/>
                <a:gd name="T43" fmla="*/ 26 h 410"/>
                <a:gd name="T44" fmla="*/ 19 w 453"/>
                <a:gd name="T45" fmla="*/ 26 h 410"/>
                <a:gd name="T46" fmla="*/ 17 w 453"/>
                <a:gd name="T47" fmla="*/ 26 h 410"/>
                <a:gd name="T48" fmla="*/ 15 w 453"/>
                <a:gd name="T49" fmla="*/ 26 h 410"/>
                <a:gd name="T50" fmla="*/ 13 w 453"/>
                <a:gd name="T51" fmla="*/ 25 h 410"/>
                <a:gd name="T52" fmla="*/ 11 w 453"/>
                <a:gd name="T53" fmla="*/ 24 h 410"/>
                <a:gd name="T54" fmla="*/ 9 w 453"/>
                <a:gd name="T55" fmla="*/ 24 h 410"/>
                <a:gd name="T56" fmla="*/ 7 w 453"/>
                <a:gd name="T57" fmla="*/ 24 h 410"/>
                <a:gd name="T58" fmla="*/ 5 w 453"/>
                <a:gd name="T59" fmla="*/ 24 h 410"/>
                <a:gd name="T60" fmla="*/ 3 w 453"/>
                <a:gd name="T61" fmla="*/ 24 h 410"/>
                <a:gd name="T62" fmla="*/ 2 w 453"/>
                <a:gd name="T63" fmla="*/ 24 h 410"/>
                <a:gd name="T64" fmla="*/ 0 w 453"/>
                <a:gd name="T65" fmla="*/ 24 h 410"/>
                <a:gd name="T66" fmla="*/ 0 w 453"/>
                <a:gd name="T67" fmla="*/ 24 h 410"/>
                <a:gd name="T68" fmla="*/ 1 w 453"/>
                <a:gd name="T69" fmla="*/ 1 h 4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53"/>
                <a:gd name="T106" fmla="*/ 0 h 410"/>
                <a:gd name="T107" fmla="*/ 453 w 453"/>
                <a:gd name="T108" fmla="*/ 410 h 4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53" h="410">
                  <a:moveTo>
                    <a:pt x="22" y="4"/>
                  </a:moveTo>
                  <a:lnTo>
                    <a:pt x="24" y="3"/>
                  </a:lnTo>
                  <a:lnTo>
                    <a:pt x="32" y="2"/>
                  </a:lnTo>
                  <a:lnTo>
                    <a:pt x="45" y="1"/>
                  </a:lnTo>
                  <a:lnTo>
                    <a:pt x="65" y="0"/>
                  </a:lnTo>
                  <a:lnTo>
                    <a:pt x="89" y="1"/>
                  </a:lnTo>
                  <a:lnTo>
                    <a:pt x="120" y="5"/>
                  </a:lnTo>
                  <a:lnTo>
                    <a:pt x="158" y="15"/>
                  </a:lnTo>
                  <a:lnTo>
                    <a:pt x="203" y="27"/>
                  </a:lnTo>
                  <a:lnTo>
                    <a:pt x="226" y="35"/>
                  </a:lnTo>
                  <a:lnTo>
                    <a:pt x="249" y="41"/>
                  </a:lnTo>
                  <a:lnTo>
                    <a:pt x="271" y="46"/>
                  </a:lnTo>
                  <a:lnTo>
                    <a:pt x="292" y="50"/>
                  </a:lnTo>
                  <a:lnTo>
                    <a:pt x="311" y="53"/>
                  </a:lnTo>
                  <a:lnTo>
                    <a:pt x="330" y="55"/>
                  </a:lnTo>
                  <a:lnTo>
                    <a:pt x="347" y="56"/>
                  </a:lnTo>
                  <a:lnTo>
                    <a:pt x="363" y="57"/>
                  </a:lnTo>
                  <a:lnTo>
                    <a:pt x="378" y="57"/>
                  </a:lnTo>
                  <a:lnTo>
                    <a:pt x="392" y="56"/>
                  </a:lnTo>
                  <a:lnTo>
                    <a:pt x="403" y="55"/>
                  </a:lnTo>
                  <a:lnTo>
                    <a:pt x="415" y="54"/>
                  </a:lnTo>
                  <a:lnTo>
                    <a:pt x="424" y="51"/>
                  </a:lnTo>
                  <a:lnTo>
                    <a:pt x="433" y="49"/>
                  </a:lnTo>
                  <a:lnTo>
                    <a:pt x="439" y="48"/>
                  </a:lnTo>
                  <a:lnTo>
                    <a:pt x="445" y="46"/>
                  </a:lnTo>
                  <a:lnTo>
                    <a:pt x="446" y="56"/>
                  </a:lnTo>
                  <a:lnTo>
                    <a:pt x="450" y="85"/>
                  </a:lnTo>
                  <a:lnTo>
                    <a:pt x="452" y="124"/>
                  </a:lnTo>
                  <a:lnTo>
                    <a:pt x="453" y="170"/>
                  </a:lnTo>
                  <a:lnTo>
                    <a:pt x="452" y="199"/>
                  </a:lnTo>
                  <a:lnTo>
                    <a:pt x="450" y="225"/>
                  </a:lnTo>
                  <a:lnTo>
                    <a:pt x="446" y="251"/>
                  </a:lnTo>
                  <a:lnTo>
                    <a:pt x="439" y="272"/>
                  </a:lnTo>
                  <a:lnTo>
                    <a:pt x="425" y="320"/>
                  </a:lnTo>
                  <a:lnTo>
                    <a:pt x="421" y="365"/>
                  </a:lnTo>
                  <a:lnTo>
                    <a:pt x="422" y="397"/>
                  </a:lnTo>
                  <a:lnTo>
                    <a:pt x="423" y="410"/>
                  </a:lnTo>
                  <a:lnTo>
                    <a:pt x="421" y="410"/>
                  </a:lnTo>
                  <a:lnTo>
                    <a:pt x="416" y="410"/>
                  </a:lnTo>
                  <a:lnTo>
                    <a:pt x="408" y="410"/>
                  </a:lnTo>
                  <a:lnTo>
                    <a:pt x="397" y="410"/>
                  </a:lnTo>
                  <a:lnTo>
                    <a:pt x="384" y="410"/>
                  </a:lnTo>
                  <a:lnTo>
                    <a:pt x="369" y="410"/>
                  </a:lnTo>
                  <a:lnTo>
                    <a:pt x="353" y="410"/>
                  </a:lnTo>
                  <a:lnTo>
                    <a:pt x="335" y="409"/>
                  </a:lnTo>
                  <a:lnTo>
                    <a:pt x="317" y="408"/>
                  </a:lnTo>
                  <a:lnTo>
                    <a:pt x="299" y="406"/>
                  </a:lnTo>
                  <a:lnTo>
                    <a:pt x="279" y="405"/>
                  </a:lnTo>
                  <a:lnTo>
                    <a:pt x="262" y="403"/>
                  </a:lnTo>
                  <a:lnTo>
                    <a:pt x="243" y="401"/>
                  </a:lnTo>
                  <a:lnTo>
                    <a:pt x="227" y="397"/>
                  </a:lnTo>
                  <a:lnTo>
                    <a:pt x="212" y="394"/>
                  </a:lnTo>
                  <a:lnTo>
                    <a:pt x="199" y="389"/>
                  </a:lnTo>
                  <a:lnTo>
                    <a:pt x="187" y="384"/>
                  </a:lnTo>
                  <a:lnTo>
                    <a:pt x="173" y="381"/>
                  </a:lnTo>
                  <a:lnTo>
                    <a:pt x="158" y="379"/>
                  </a:lnTo>
                  <a:lnTo>
                    <a:pt x="142" y="376"/>
                  </a:lnTo>
                  <a:lnTo>
                    <a:pt x="126" y="375"/>
                  </a:lnTo>
                  <a:lnTo>
                    <a:pt x="110" y="374"/>
                  </a:lnTo>
                  <a:lnTo>
                    <a:pt x="92" y="373"/>
                  </a:lnTo>
                  <a:lnTo>
                    <a:pt x="76" y="373"/>
                  </a:lnTo>
                  <a:lnTo>
                    <a:pt x="61" y="373"/>
                  </a:lnTo>
                  <a:lnTo>
                    <a:pt x="47" y="374"/>
                  </a:lnTo>
                  <a:lnTo>
                    <a:pt x="34" y="374"/>
                  </a:lnTo>
                  <a:lnTo>
                    <a:pt x="22" y="375"/>
                  </a:lnTo>
                  <a:lnTo>
                    <a:pt x="13" y="375"/>
                  </a:lnTo>
                  <a:lnTo>
                    <a:pt x="6" y="376"/>
                  </a:lnTo>
                  <a:lnTo>
                    <a:pt x="1" y="376"/>
                  </a:lnTo>
                  <a:lnTo>
                    <a:pt x="0" y="376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Freeform 21"/>
            <p:cNvSpPr>
              <a:spLocks/>
            </p:cNvSpPr>
            <p:nvPr/>
          </p:nvSpPr>
          <p:spPr bwMode="auto">
            <a:xfrm>
              <a:off x="2326" y="2042"/>
              <a:ext cx="224" cy="227"/>
            </a:xfrm>
            <a:custGeom>
              <a:avLst/>
              <a:gdLst>
                <a:gd name="T0" fmla="*/ 26 w 449"/>
                <a:gd name="T1" fmla="*/ 1 h 454"/>
                <a:gd name="T2" fmla="*/ 26 w 449"/>
                <a:gd name="T3" fmla="*/ 1 h 454"/>
                <a:gd name="T4" fmla="*/ 25 w 449"/>
                <a:gd name="T5" fmla="*/ 1 h 454"/>
                <a:gd name="T6" fmla="*/ 24 w 449"/>
                <a:gd name="T7" fmla="*/ 0 h 454"/>
                <a:gd name="T8" fmla="*/ 23 w 449"/>
                <a:gd name="T9" fmla="*/ 1 h 454"/>
                <a:gd name="T10" fmla="*/ 21 w 449"/>
                <a:gd name="T11" fmla="*/ 1 h 454"/>
                <a:gd name="T12" fmla="*/ 19 w 449"/>
                <a:gd name="T13" fmla="*/ 1 h 454"/>
                <a:gd name="T14" fmla="*/ 16 w 449"/>
                <a:gd name="T15" fmla="*/ 2 h 454"/>
                <a:gd name="T16" fmla="*/ 13 w 449"/>
                <a:gd name="T17" fmla="*/ 3 h 454"/>
                <a:gd name="T18" fmla="*/ 10 w 449"/>
                <a:gd name="T19" fmla="*/ 4 h 454"/>
                <a:gd name="T20" fmla="*/ 8 w 449"/>
                <a:gd name="T21" fmla="*/ 4 h 454"/>
                <a:gd name="T22" fmla="*/ 6 w 449"/>
                <a:gd name="T23" fmla="*/ 4 h 454"/>
                <a:gd name="T24" fmla="*/ 4 w 449"/>
                <a:gd name="T25" fmla="*/ 4 h 454"/>
                <a:gd name="T26" fmla="*/ 2 w 449"/>
                <a:gd name="T27" fmla="*/ 4 h 454"/>
                <a:gd name="T28" fmla="*/ 1 w 449"/>
                <a:gd name="T29" fmla="*/ 4 h 454"/>
                <a:gd name="T30" fmla="*/ 0 w 449"/>
                <a:gd name="T31" fmla="*/ 4 h 454"/>
                <a:gd name="T32" fmla="*/ 0 w 449"/>
                <a:gd name="T33" fmla="*/ 4 h 454"/>
                <a:gd name="T34" fmla="*/ 0 w 449"/>
                <a:gd name="T35" fmla="*/ 10 h 454"/>
                <a:gd name="T36" fmla="*/ 0 w 449"/>
                <a:gd name="T37" fmla="*/ 14 h 454"/>
                <a:gd name="T38" fmla="*/ 0 w 449"/>
                <a:gd name="T39" fmla="*/ 18 h 454"/>
                <a:gd name="T40" fmla="*/ 1 w 449"/>
                <a:gd name="T41" fmla="*/ 23 h 454"/>
                <a:gd name="T42" fmla="*/ 2 w 449"/>
                <a:gd name="T43" fmla="*/ 28 h 454"/>
                <a:gd name="T44" fmla="*/ 2 w 449"/>
                <a:gd name="T45" fmla="*/ 28 h 454"/>
                <a:gd name="T46" fmla="*/ 2 w 449"/>
                <a:gd name="T47" fmla="*/ 28 h 454"/>
                <a:gd name="T48" fmla="*/ 4 w 449"/>
                <a:gd name="T49" fmla="*/ 28 h 454"/>
                <a:gd name="T50" fmla="*/ 6 w 449"/>
                <a:gd name="T51" fmla="*/ 28 h 454"/>
                <a:gd name="T52" fmla="*/ 8 w 449"/>
                <a:gd name="T53" fmla="*/ 28 h 454"/>
                <a:gd name="T54" fmla="*/ 10 w 449"/>
                <a:gd name="T55" fmla="*/ 28 h 454"/>
                <a:gd name="T56" fmla="*/ 12 w 449"/>
                <a:gd name="T57" fmla="*/ 28 h 454"/>
                <a:gd name="T58" fmla="*/ 14 w 449"/>
                <a:gd name="T59" fmla="*/ 28 h 454"/>
                <a:gd name="T60" fmla="*/ 15 w 449"/>
                <a:gd name="T61" fmla="*/ 27 h 454"/>
                <a:gd name="T62" fmla="*/ 17 w 449"/>
                <a:gd name="T63" fmla="*/ 27 h 454"/>
                <a:gd name="T64" fmla="*/ 19 w 449"/>
                <a:gd name="T65" fmla="*/ 27 h 454"/>
                <a:gd name="T66" fmla="*/ 22 w 449"/>
                <a:gd name="T67" fmla="*/ 26 h 454"/>
                <a:gd name="T68" fmla="*/ 24 w 449"/>
                <a:gd name="T69" fmla="*/ 26 h 454"/>
                <a:gd name="T70" fmla="*/ 25 w 449"/>
                <a:gd name="T71" fmla="*/ 27 h 454"/>
                <a:gd name="T72" fmla="*/ 27 w 449"/>
                <a:gd name="T73" fmla="*/ 27 h 454"/>
                <a:gd name="T74" fmla="*/ 28 w 449"/>
                <a:gd name="T75" fmla="*/ 27 h 454"/>
                <a:gd name="T76" fmla="*/ 26 w 449"/>
                <a:gd name="T77" fmla="*/ 1 h 45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49"/>
                <a:gd name="T118" fmla="*/ 0 h 454"/>
                <a:gd name="T119" fmla="*/ 449 w 449"/>
                <a:gd name="T120" fmla="*/ 454 h 45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49" h="454">
                  <a:moveTo>
                    <a:pt x="426" y="6"/>
                  </a:moveTo>
                  <a:lnTo>
                    <a:pt x="424" y="6"/>
                  </a:lnTo>
                  <a:lnTo>
                    <a:pt x="423" y="5"/>
                  </a:lnTo>
                  <a:lnTo>
                    <a:pt x="420" y="4"/>
                  </a:lnTo>
                  <a:lnTo>
                    <a:pt x="415" y="4"/>
                  </a:lnTo>
                  <a:lnTo>
                    <a:pt x="410" y="3"/>
                  </a:lnTo>
                  <a:lnTo>
                    <a:pt x="401" y="1"/>
                  </a:lnTo>
                  <a:lnTo>
                    <a:pt x="392" y="0"/>
                  </a:lnTo>
                  <a:lnTo>
                    <a:pt x="382" y="0"/>
                  </a:lnTo>
                  <a:lnTo>
                    <a:pt x="370" y="1"/>
                  </a:lnTo>
                  <a:lnTo>
                    <a:pt x="357" y="3"/>
                  </a:lnTo>
                  <a:lnTo>
                    <a:pt x="342" y="4"/>
                  </a:lnTo>
                  <a:lnTo>
                    <a:pt x="324" y="7"/>
                  </a:lnTo>
                  <a:lnTo>
                    <a:pt x="306" y="11"/>
                  </a:lnTo>
                  <a:lnTo>
                    <a:pt x="285" y="16"/>
                  </a:lnTo>
                  <a:lnTo>
                    <a:pt x="263" y="23"/>
                  </a:lnTo>
                  <a:lnTo>
                    <a:pt x="239" y="31"/>
                  </a:lnTo>
                  <a:lnTo>
                    <a:pt x="215" y="40"/>
                  </a:lnTo>
                  <a:lnTo>
                    <a:pt x="192" y="46"/>
                  </a:lnTo>
                  <a:lnTo>
                    <a:pt x="170" y="52"/>
                  </a:lnTo>
                  <a:lnTo>
                    <a:pt x="150" y="56"/>
                  </a:lnTo>
                  <a:lnTo>
                    <a:pt x="132" y="59"/>
                  </a:lnTo>
                  <a:lnTo>
                    <a:pt x="115" y="61"/>
                  </a:lnTo>
                  <a:lnTo>
                    <a:pt x="98" y="63"/>
                  </a:lnTo>
                  <a:lnTo>
                    <a:pt x="83" y="63"/>
                  </a:lnTo>
                  <a:lnTo>
                    <a:pt x="70" y="63"/>
                  </a:lnTo>
                  <a:lnTo>
                    <a:pt x="57" y="61"/>
                  </a:lnTo>
                  <a:lnTo>
                    <a:pt x="47" y="59"/>
                  </a:lnTo>
                  <a:lnTo>
                    <a:pt x="36" y="58"/>
                  </a:lnTo>
                  <a:lnTo>
                    <a:pt x="28" y="56"/>
                  </a:lnTo>
                  <a:lnTo>
                    <a:pt x="20" y="53"/>
                  </a:lnTo>
                  <a:lnTo>
                    <a:pt x="14" y="51"/>
                  </a:lnTo>
                  <a:lnTo>
                    <a:pt x="8" y="49"/>
                  </a:lnTo>
                  <a:lnTo>
                    <a:pt x="7" y="64"/>
                  </a:lnTo>
                  <a:lnTo>
                    <a:pt x="4" y="102"/>
                  </a:lnTo>
                  <a:lnTo>
                    <a:pt x="0" y="154"/>
                  </a:lnTo>
                  <a:lnTo>
                    <a:pt x="0" y="210"/>
                  </a:lnTo>
                  <a:lnTo>
                    <a:pt x="2" y="235"/>
                  </a:lnTo>
                  <a:lnTo>
                    <a:pt x="4" y="260"/>
                  </a:lnTo>
                  <a:lnTo>
                    <a:pt x="8" y="282"/>
                  </a:lnTo>
                  <a:lnTo>
                    <a:pt x="14" y="300"/>
                  </a:lnTo>
                  <a:lnTo>
                    <a:pt x="29" y="354"/>
                  </a:lnTo>
                  <a:lnTo>
                    <a:pt x="34" y="404"/>
                  </a:lnTo>
                  <a:lnTo>
                    <a:pt x="33" y="439"/>
                  </a:lnTo>
                  <a:lnTo>
                    <a:pt x="32" y="453"/>
                  </a:lnTo>
                  <a:lnTo>
                    <a:pt x="33" y="453"/>
                  </a:lnTo>
                  <a:lnTo>
                    <a:pt x="37" y="453"/>
                  </a:lnTo>
                  <a:lnTo>
                    <a:pt x="45" y="454"/>
                  </a:lnTo>
                  <a:lnTo>
                    <a:pt x="55" y="454"/>
                  </a:lnTo>
                  <a:lnTo>
                    <a:pt x="67" y="454"/>
                  </a:lnTo>
                  <a:lnTo>
                    <a:pt x="81" y="454"/>
                  </a:lnTo>
                  <a:lnTo>
                    <a:pt x="96" y="454"/>
                  </a:lnTo>
                  <a:lnTo>
                    <a:pt x="112" y="454"/>
                  </a:lnTo>
                  <a:lnTo>
                    <a:pt x="128" y="453"/>
                  </a:lnTo>
                  <a:lnTo>
                    <a:pt x="146" y="452"/>
                  </a:lnTo>
                  <a:lnTo>
                    <a:pt x="164" y="451"/>
                  </a:lnTo>
                  <a:lnTo>
                    <a:pt x="181" y="449"/>
                  </a:lnTo>
                  <a:lnTo>
                    <a:pt x="197" y="446"/>
                  </a:lnTo>
                  <a:lnTo>
                    <a:pt x="214" y="443"/>
                  </a:lnTo>
                  <a:lnTo>
                    <a:pt x="229" y="438"/>
                  </a:lnTo>
                  <a:lnTo>
                    <a:pt x="241" y="434"/>
                  </a:lnTo>
                  <a:lnTo>
                    <a:pt x="254" y="429"/>
                  </a:lnTo>
                  <a:lnTo>
                    <a:pt x="269" y="424"/>
                  </a:lnTo>
                  <a:lnTo>
                    <a:pt x="285" y="422"/>
                  </a:lnTo>
                  <a:lnTo>
                    <a:pt x="301" y="420"/>
                  </a:lnTo>
                  <a:lnTo>
                    <a:pt x="318" y="418"/>
                  </a:lnTo>
                  <a:lnTo>
                    <a:pt x="336" y="416"/>
                  </a:lnTo>
                  <a:lnTo>
                    <a:pt x="353" y="416"/>
                  </a:lnTo>
                  <a:lnTo>
                    <a:pt x="369" y="416"/>
                  </a:lnTo>
                  <a:lnTo>
                    <a:pt x="385" y="416"/>
                  </a:lnTo>
                  <a:lnTo>
                    <a:pt x="400" y="416"/>
                  </a:lnTo>
                  <a:lnTo>
                    <a:pt x="414" y="418"/>
                  </a:lnTo>
                  <a:lnTo>
                    <a:pt x="426" y="418"/>
                  </a:lnTo>
                  <a:lnTo>
                    <a:pt x="435" y="419"/>
                  </a:lnTo>
                  <a:lnTo>
                    <a:pt x="443" y="419"/>
                  </a:lnTo>
                  <a:lnTo>
                    <a:pt x="448" y="420"/>
                  </a:lnTo>
                  <a:lnTo>
                    <a:pt x="449" y="420"/>
                  </a:lnTo>
                  <a:lnTo>
                    <a:pt x="42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Freeform 22"/>
            <p:cNvSpPr>
              <a:spLocks/>
            </p:cNvSpPr>
            <p:nvPr/>
          </p:nvSpPr>
          <p:spPr bwMode="auto">
            <a:xfrm>
              <a:off x="2318" y="2054"/>
              <a:ext cx="228" cy="204"/>
            </a:xfrm>
            <a:custGeom>
              <a:avLst/>
              <a:gdLst>
                <a:gd name="T0" fmla="*/ 27 w 457"/>
                <a:gd name="T1" fmla="*/ 0 h 409"/>
                <a:gd name="T2" fmla="*/ 25 w 457"/>
                <a:gd name="T3" fmla="*/ 0 h 409"/>
                <a:gd name="T4" fmla="*/ 23 w 457"/>
                <a:gd name="T5" fmla="*/ 0 h 409"/>
                <a:gd name="T6" fmla="*/ 18 w 457"/>
                <a:gd name="T7" fmla="*/ 0 h 409"/>
                <a:gd name="T8" fmla="*/ 14 w 457"/>
                <a:gd name="T9" fmla="*/ 2 h 409"/>
                <a:gd name="T10" fmla="*/ 11 w 457"/>
                <a:gd name="T11" fmla="*/ 2 h 409"/>
                <a:gd name="T12" fmla="*/ 9 w 457"/>
                <a:gd name="T13" fmla="*/ 3 h 409"/>
                <a:gd name="T14" fmla="*/ 7 w 457"/>
                <a:gd name="T15" fmla="*/ 3 h 409"/>
                <a:gd name="T16" fmla="*/ 5 w 457"/>
                <a:gd name="T17" fmla="*/ 3 h 409"/>
                <a:gd name="T18" fmla="*/ 3 w 457"/>
                <a:gd name="T19" fmla="*/ 3 h 409"/>
                <a:gd name="T20" fmla="*/ 2 w 457"/>
                <a:gd name="T21" fmla="*/ 3 h 409"/>
                <a:gd name="T22" fmla="*/ 1 w 457"/>
                <a:gd name="T23" fmla="*/ 2 h 409"/>
                <a:gd name="T24" fmla="*/ 1 w 457"/>
                <a:gd name="T25" fmla="*/ 3 h 409"/>
                <a:gd name="T26" fmla="*/ 0 w 457"/>
                <a:gd name="T27" fmla="*/ 8 h 409"/>
                <a:gd name="T28" fmla="*/ 0 w 457"/>
                <a:gd name="T29" fmla="*/ 13 h 409"/>
                <a:gd name="T30" fmla="*/ 0 w 457"/>
                <a:gd name="T31" fmla="*/ 15 h 409"/>
                <a:gd name="T32" fmla="*/ 2 w 457"/>
                <a:gd name="T33" fmla="*/ 19 h 409"/>
                <a:gd name="T34" fmla="*/ 2 w 457"/>
                <a:gd name="T35" fmla="*/ 24 h 409"/>
                <a:gd name="T36" fmla="*/ 2 w 457"/>
                <a:gd name="T37" fmla="*/ 25 h 409"/>
                <a:gd name="T38" fmla="*/ 3 w 457"/>
                <a:gd name="T39" fmla="*/ 25 h 409"/>
                <a:gd name="T40" fmla="*/ 5 w 457"/>
                <a:gd name="T41" fmla="*/ 25 h 409"/>
                <a:gd name="T42" fmla="*/ 6 w 457"/>
                <a:gd name="T43" fmla="*/ 25 h 409"/>
                <a:gd name="T44" fmla="*/ 9 w 457"/>
                <a:gd name="T45" fmla="*/ 25 h 409"/>
                <a:gd name="T46" fmla="*/ 11 w 457"/>
                <a:gd name="T47" fmla="*/ 25 h 409"/>
                <a:gd name="T48" fmla="*/ 13 w 457"/>
                <a:gd name="T49" fmla="*/ 25 h 409"/>
                <a:gd name="T50" fmla="*/ 15 w 457"/>
                <a:gd name="T51" fmla="*/ 24 h 409"/>
                <a:gd name="T52" fmla="*/ 16 w 457"/>
                <a:gd name="T53" fmla="*/ 24 h 409"/>
                <a:gd name="T54" fmla="*/ 18 w 457"/>
                <a:gd name="T55" fmla="*/ 23 h 409"/>
                <a:gd name="T56" fmla="*/ 20 w 457"/>
                <a:gd name="T57" fmla="*/ 23 h 409"/>
                <a:gd name="T58" fmla="*/ 22 w 457"/>
                <a:gd name="T59" fmla="*/ 23 h 409"/>
                <a:gd name="T60" fmla="*/ 24 w 457"/>
                <a:gd name="T61" fmla="*/ 23 h 409"/>
                <a:gd name="T62" fmla="*/ 26 w 457"/>
                <a:gd name="T63" fmla="*/ 23 h 409"/>
                <a:gd name="T64" fmla="*/ 27 w 457"/>
                <a:gd name="T65" fmla="*/ 23 h 409"/>
                <a:gd name="T66" fmla="*/ 28 w 457"/>
                <a:gd name="T67" fmla="*/ 23 h 409"/>
                <a:gd name="T68" fmla="*/ 27 w 457"/>
                <a:gd name="T69" fmla="*/ 0 h 40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57"/>
                <a:gd name="T106" fmla="*/ 0 h 409"/>
                <a:gd name="T107" fmla="*/ 457 w 457"/>
                <a:gd name="T108" fmla="*/ 409 h 40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57" h="409">
                  <a:moveTo>
                    <a:pt x="435" y="5"/>
                  </a:moveTo>
                  <a:lnTo>
                    <a:pt x="432" y="4"/>
                  </a:lnTo>
                  <a:lnTo>
                    <a:pt x="424" y="3"/>
                  </a:lnTo>
                  <a:lnTo>
                    <a:pt x="412" y="2"/>
                  </a:lnTo>
                  <a:lnTo>
                    <a:pt x="393" y="0"/>
                  </a:lnTo>
                  <a:lnTo>
                    <a:pt x="368" y="2"/>
                  </a:lnTo>
                  <a:lnTo>
                    <a:pt x="337" y="6"/>
                  </a:lnTo>
                  <a:lnTo>
                    <a:pt x="299" y="15"/>
                  </a:lnTo>
                  <a:lnTo>
                    <a:pt x="254" y="28"/>
                  </a:lnTo>
                  <a:lnTo>
                    <a:pt x="231" y="36"/>
                  </a:lnTo>
                  <a:lnTo>
                    <a:pt x="208" y="42"/>
                  </a:lnTo>
                  <a:lnTo>
                    <a:pt x="187" y="46"/>
                  </a:lnTo>
                  <a:lnTo>
                    <a:pt x="167" y="50"/>
                  </a:lnTo>
                  <a:lnTo>
                    <a:pt x="149" y="53"/>
                  </a:lnTo>
                  <a:lnTo>
                    <a:pt x="131" y="56"/>
                  </a:lnTo>
                  <a:lnTo>
                    <a:pt x="114" y="56"/>
                  </a:lnTo>
                  <a:lnTo>
                    <a:pt x="99" y="57"/>
                  </a:lnTo>
                  <a:lnTo>
                    <a:pt x="86" y="56"/>
                  </a:lnTo>
                  <a:lnTo>
                    <a:pt x="73" y="56"/>
                  </a:lnTo>
                  <a:lnTo>
                    <a:pt x="61" y="53"/>
                  </a:lnTo>
                  <a:lnTo>
                    <a:pt x="51" y="52"/>
                  </a:lnTo>
                  <a:lnTo>
                    <a:pt x="42" y="50"/>
                  </a:lnTo>
                  <a:lnTo>
                    <a:pt x="34" y="49"/>
                  </a:lnTo>
                  <a:lnTo>
                    <a:pt x="28" y="46"/>
                  </a:lnTo>
                  <a:lnTo>
                    <a:pt x="22" y="44"/>
                  </a:lnTo>
                  <a:lnTo>
                    <a:pt x="19" y="57"/>
                  </a:lnTo>
                  <a:lnTo>
                    <a:pt x="11" y="91"/>
                  </a:lnTo>
                  <a:lnTo>
                    <a:pt x="3" y="138"/>
                  </a:lnTo>
                  <a:lnTo>
                    <a:pt x="0" y="191"/>
                  </a:lnTo>
                  <a:lnTo>
                    <a:pt x="1" y="211"/>
                  </a:lnTo>
                  <a:lnTo>
                    <a:pt x="5" y="231"/>
                  </a:lnTo>
                  <a:lnTo>
                    <a:pt x="10" y="250"/>
                  </a:lnTo>
                  <a:lnTo>
                    <a:pt x="16" y="268"/>
                  </a:lnTo>
                  <a:lnTo>
                    <a:pt x="34" y="316"/>
                  </a:lnTo>
                  <a:lnTo>
                    <a:pt x="42" y="361"/>
                  </a:lnTo>
                  <a:lnTo>
                    <a:pt x="44" y="396"/>
                  </a:lnTo>
                  <a:lnTo>
                    <a:pt x="44" y="408"/>
                  </a:lnTo>
                  <a:lnTo>
                    <a:pt x="45" y="408"/>
                  </a:lnTo>
                  <a:lnTo>
                    <a:pt x="51" y="408"/>
                  </a:lnTo>
                  <a:lnTo>
                    <a:pt x="58" y="408"/>
                  </a:lnTo>
                  <a:lnTo>
                    <a:pt x="68" y="409"/>
                  </a:lnTo>
                  <a:lnTo>
                    <a:pt x="81" y="409"/>
                  </a:lnTo>
                  <a:lnTo>
                    <a:pt x="95" y="409"/>
                  </a:lnTo>
                  <a:lnTo>
                    <a:pt x="110" y="409"/>
                  </a:lnTo>
                  <a:lnTo>
                    <a:pt x="127" y="408"/>
                  </a:lnTo>
                  <a:lnTo>
                    <a:pt x="144" y="408"/>
                  </a:lnTo>
                  <a:lnTo>
                    <a:pt x="162" y="407"/>
                  </a:lnTo>
                  <a:lnTo>
                    <a:pt x="180" y="405"/>
                  </a:lnTo>
                  <a:lnTo>
                    <a:pt x="197" y="404"/>
                  </a:lnTo>
                  <a:lnTo>
                    <a:pt x="215" y="401"/>
                  </a:lnTo>
                  <a:lnTo>
                    <a:pt x="230" y="398"/>
                  </a:lnTo>
                  <a:lnTo>
                    <a:pt x="245" y="395"/>
                  </a:lnTo>
                  <a:lnTo>
                    <a:pt x="257" y="390"/>
                  </a:lnTo>
                  <a:lnTo>
                    <a:pt x="270" y="385"/>
                  </a:lnTo>
                  <a:lnTo>
                    <a:pt x="284" y="382"/>
                  </a:lnTo>
                  <a:lnTo>
                    <a:pt x="299" y="380"/>
                  </a:lnTo>
                  <a:lnTo>
                    <a:pt x="315" y="377"/>
                  </a:lnTo>
                  <a:lnTo>
                    <a:pt x="331" y="376"/>
                  </a:lnTo>
                  <a:lnTo>
                    <a:pt x="347" y="375"/>
                  </a:lnTo>
                  <a:lnTo>
                    <a:pt x="364" y="374"/>
                  </a:lnTo>
                  <a:lnTo>
                    <a:pt x="381" y="374"/>
                  </a:lnTo>
                  <a:lnTo>
                    <a:pt x="396" y="374"/>
                  </a:lnTo>
                  <a:lnTo>
                    <a:pt x="411" y="375"/>
                  </a:lnTo>
                  <a:lnTo>
                    <a:pt x="423" y="375"/>
                  </a:lnTo>
                  <a:lnTo>
                    <a:pt x="435" y="376"/>
                  </a:lnTo>
                  <a:lnTo>
                    <a:pt x="444" y="376"/>
                  </a:lnTo>
                  <a:lnTo>
                    <a:pt x="451" y="377"/>
                  </a:lnTo>
                  <a:lnTo>
                    <a:pt x="455" y="377"/>
                  </a:lnTo>
                  <a:lnTo>
                    <a:pt x="457" y="377"/>
                  </a:lnTo>
                  <a:lnTo>
                    <a:pt x="435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Freeform 30"/>
            <p:cNvSpPr>
              <a:spLocks/>
            </p:cNvSpPr>
            <p:nvPr/>
          </p:nvSpPr>
          <p:spPr bwMode="auto">
            <a:xfrm>
              <a:off x="2534" y="2010"/>
              <a:ext cx="185" cy="278"/>
            </a:xfrm>
            <a:custGeom>
              <a:avLst/>
              <a:gdLst>
                <a:gd name="T0" fmla="*/ 24 w 368"/>
                <a:gd name="T1" fmla="*/ 1 h 554"/>
                <a:gd name="T2" fmla="*/ 22 w 368"/>
                <a:gd name="T3" fmla="*/ 1 h 554"/>
                <a:gd name="T4" fmla="*/ 21 w 368"/>
                <a:gd name="T5" fmla="*/ 1 h 554"/>
                <a:gd name="T6" fmla="*/ 19 w 368"/>
                <a:gd name="T7" fmla="*/ 1 h 554"/>
                <a:gd name="T8" fmla="*/ 17 w 368"/>
                <a:gd name="T9" fmla="*/ 0 h 554"/>
                <a:gd name="T10" fmla="*/ 15 w 368"/>
                <a:gd name="T11" fmla="*/ 0 h 554"/>
                <a:gd name="T12" fmla="*/ 14 w 368"/>
                <a:gd name="T13" fmla="*/ 0 h 554"/>
                <a:gd name="T14" fmla="*/ 12 w 368"/>
                <a:gd name="T15" fmla="*/ 0 h 554"/>
                <a:gd name="T16" fmla="*/ 10 w 368"/>
                <a:gd name="T17" fmla="*/ 1 h 554"/>
                <a:gd name="T18" fmla="*/ 8 w 368"/>
                <a:gd name="T19" fmla="*/ 1 h 554"/>
                <a:gd name="T20" fmla="*/ 6 w 368"/>
                <a:gd name="T21" fmla="*/ 1 h 554"/>
                <a:gd name="T22" fmla="*/ 5 w 368"/>
                <a:gd name="T23" fmla="*/ 1 h 554"/>
                <a:gd name="T24" fmla="*/ 4 w 368"/>
                <a:gd name="T25" fmla="*/ 1 h 554"/>
                <a:gd name="T26" fmla="*/ 2 w 368"/>
                <a:gd name="T27" fmla="*/ 1 h 554"/>
                <a:gd name="T28" fmla="*/ 2 w 368"/>
                <a:gd name="T29" fmla="*/ 1 h 554"/>
                <a:gd name="T30" fmla="*/ 1 w 368"/>
                <a:gd name="T31" fmla="*/ 1 h 554"/>
                <a:gd name="T32" fmla="*/ 1 w 368"/>
                <a:gd name="T33" fmla="*/ 1 h 554"/>
                <a:gd name="T34" fmla="*/ 0 w 368"/>
                <a:gd name="T35" fmla="*/ 2 h 554"/>
                <a:gd name="T36" fmla="*/ 1 w 368"/>
                <a:gd name="T37" fmla="*/ 34 h 554"/>
                <a:gd name="T38" fmla="*/ 2 w 368"/>
                <a:gd name="T39" fmla="*/ 35 h 554"/>
                <a:gd name="T40" fmla="*/ 4 w 368"/>
                <a:gd name="T41" fmla="*/ 35 h 554"/>
                <a:gd name="T42" fmla="*/ 6 w 368"/>
                <a:gd name="T43" fmla="*/ 35 h 554"/>
                <a:gd name="T44" fmla="*/ 8 w 368"/>
                <a:gd name="T45" fmla="*/ 35 h 554"/>
                <a:gd name="T46" fmla="*/ 10 w 368"/>
                <a:gd name="T47" fmla="*/ 35 h 554"/>
                <a:gd name="T48" fmla="*/ 12 w 368"/>
                <a:gd name="T49" fmla="*/ 35 h 554"/>
                <a:gd name="T50" fmla="*/ 14 w 368"/>
                <a:gd name="T51" fmla="*/ 35 h 554"/>
                <a:gd name="T52" fmla="*/ 15 w 368"/>
                <a:gd name="T53" fmla="*/ 35 h 554"/>
                <a:gd name="T54" fmla="*/ 17 w 368"/>
                <a:gd name="T55" fmla="*/ 35 h 554"/>
                <a:gd name="T56" fmla="*/ 18 w 368"/>
                <a:gd name="T57" fmla="*/ 35 h 554"/>
                <a:gd name="T58" fmla="*/ 20 w 368"/>
                <a:gd name="T59" fmla="*/ 35 h 554"/>
                <a:gd name="T60" fmla="*/ 21 w 368"/>
                <a:gd name="T61" fmla="*/ 35 h 554"/>
                <a:gd name="T62" fmla="*/ 22 w 368"/>
                <a:gd name="T63" fmla="*/ 35 h 554"/>
                <a:gd name="T64" fmla="*/ 22 w 368"/>
                <a:gd name="T65" fmla="*/ 35 h 554"/>
                <a:gd name="T66" fmla="*/ 23 w 368"/>
                <a:gd name="T67" fmla="*/ 34 h 554"/>
                <a:gd name="T68" fmla="*/ 23 w 368"/>
                <a:gd name="T69" fmla="*/ 34 h 554"/>
                <a:gd name="T70" fmla="*/ 24 w 368"/>
                <a:gd name="T71" fmla="*/ 34 h 554"/>
                <a:gd name="T72" fmla="*/ 24 w 368"/>
                <a:gd name="T73" fmla="*/ 1 h 55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68"/>
                <a:gd name="T112" fmla="*/ 0 h 554"/>
                <a:gd name="T113" fmla="*/ 368 w 368"/>
                <a:gd name="T114" fmla="*/ 554 h 55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68" h="554">
                  <a:moveTo>
                    <a:pt x="368" y="9"/>
                  </a:moveTo>
                  <a:lnTo>
                    <a:pt x="348" y="6"/>
                  </a:lnTo>
                  <a:lnTo>
                    <a:pt x="323" y="3"/>
                  </a:lnTo>
                  <a:lnTo>
                    <a:pt x="297" y="1"/>
                  </a:lnTo>
                  <a:lnTo>
                    <a:pt x="269" y="0"/>
                  </a:lnTo>
                  <a:lnTo>
                    <a:pt x="239" y="0"/>
                  </a:lnTo>
                  <a:lnTo>
                    <a:pt x="209" y="0"/>
                  </a:lnTo>
                  <a:lnTo>
                    <a:pt x="179" y="0"/>
                  </a:lnTo>
                  <a:lnTo>
                    <a:pt x="149" y="1"/>
                  </a:lnTo>
                  <a:lnTo>
                    <a:pt x="122" y="2"/>
                  </a:lnTo>
                  <a:lnTo>
                    <a:pt x="95" y="3"/>
                  </a:lnTo>
                  <a:lnTo>
                    <a:pt x="71" y="5"/>
                  </a:lnTo>
                  <a:lnTo>
                    <a:pt x="49" y="6"/>
                  </a:lnTo>
                  <a:lnTo>
                    <a:pt x="32" y="7"/>
                  </a:lnTo>
                  <a:lnTo>
                    <a:pt x="19" y="8"/>
                  </a:lnTo>
                  <a:lnTo>
                    <a:pt x="11" y="9"/>
                  </a:lnTo>
                  <a:lnTo>
                    <a:pt x="8" y="9"/>
                  </a:lnTo>
                  <a:lnTo>
                    <a:pt x="0" y="18"/>
                  </a:lnTo>
                  <a:lnTo>
                    <a:pt x="2" y="543"/>
                  </a:lnTo>
                  <a:lnTo>
                    <a:pt x="31" y="547"/>
                  </a:lnTo>
                  <a:lnTo>
                    <a:pt x="60" y="550"/>
                  </a:lnTo>
                  <a:lnTo>
                    <a:pt x="89" y="552"/>
                  </a:lnTo>
                  <a:lnTo>
                    <a:pt x="121" y="553"/>
                  </a:lnTo>
                  <a:lnTo>
                    <a:pt x="151" y="554"/>
                  </a:lnTo>
                  <a:lnTo>
                    <a:pt x="180" y="554"/>
                  </a:lnTo>
                  <a:lnTo>
                    <a:pt x="209" y="553"/>
                  </a:lnTo>
                  <a:lnTo>
                    <a:pt x="237" y="552"/>
                  </a:lnTo>
                  <a:lnTo>
                    <a:pt x="262" y="551"/>
                  </a:lnTo>
                  <a:lnTo>
                    <a:pt x="285" y="550"/>
                  </a:lnTo>
                  <a:lnTo>
                    <a:pt x="307" y="547"/>
                  </a:lnTo>
                  <a:lnTo>
                    <a:pt x="325" y="546"/>
                  </a:lnTo>
                  <a:lnTo>
                    <a:pt x="340" y="545"/>
                  </a:lnTo>
                  <a:lnTo>
                    <a:pt x="351" y="544"/>
                  </a:lnTo>
                  <a:lnTo>
                    <a:pt x="358" y="543"/>
                  </a:lnTo>
                  <a:lnTo>
                    <a:pt x="360" y="543"/>
                  </a:lnTo>
                  <a:lnTo>
                    <a:pt x="368" y="534"/>
                  </a:lnTo>
                  <a:lnTo>
                    <a:pt x="36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Freeform 31"/>
            <p:cNvSpPr>
              <a:spLocks/>
            </p:cNvSpPr>
            <p:nvPr/>
          </p:nvSpPr>
          <p:spPr bwMode="auto">
            <a:xfrm>
              <a:off x="2552" y="2020"/>
              <a:ext cx="153" cy="253"/>
            </a:xfrm>
            <a:custGeom>
              <a:avLst/>
              <a:gdLst>
                <a:gd name="T0" fmla="*/ 0 w 308"/>
                <a:gd name="T1" fmla="*/ 1 h 504"/>
                <a:gd name="T2" fmla="*/ 0 w 308"/>
                <a:gd name="T3" fmla="*/ 1 h 504"/>
                <a:gd name="T4" fmla="*/ 0 w 308"/>
                <a:gd name="T5" fmla="*/ 1 h 504"/>
                <a:gd name="T6" fmla="*/ 1 w 308"/>
                <a:gd name="T7" fmla="*/ 1 h 504"/>
                <a:gd name="T8" fmla="*/ 2 w 308"/>
                <a:gd name="T9" fmla="*/ 1 h 504"/>
                <a:gd name="T10" fmla="*/ 3 w 308"/>
                <a:gd name="T11" fmla="*/ 1 h 504"/>
                <a:gd name="T12" fmla="*/ 4 w 308"/>
                <a:gd name="T13" fmla="*/ 1 h 504"/>
                <a:gd name="T14" fmla="*/ 6 w 308"/>
                <a:gd name="T15" fmla="*/ 1 h 504"/>
                <a:gd name="T16" fmla="*/ 7 w 308"/>
                <a:gd name="T17" fmla="*/ 1 h 504"/>
                <a:gd name="T18" fmla="*/ 9 w 308"/>
                <a:gd name="T19" fmla="*/ 1 h 504"/>
                <a:gd name="T20" fmla="*/ 10 w 308"/>
                <a:gd name="T21" fmla="*/ 0 h 504"/>
                <a:gd name="T22" fmla="*/ 12 w 308"/>
                <a:gd name="T23" fmla="*/ 0 h 504"/>
                <a:gd name="T24" fmla="*/ 13 w 308"/>
                <a:gd name="T25" fmla="*/ 0 h 504"/>
                <a:gd name="T26" fmla="*/ 15 w 308"/>
                <a:gd name="T27" fmla="*/ 1 h 504"/>
                <a:gd name="T28" fmla="*/ 16 w 308"/>
                <a:gd name="T29" fmla="*/ 1 h 504"/>
                <a:gd name="T30" fmla="*/ 18 w 308"/>
                <a:gd name="T31" fmla="*/ 1 h 504"/>
                <a:gd name="T32" fmla="*/ 19 w 308"/>
                <a:gd name="T33" fmla="*/ 1 h 504"/>
                <a:gd name="T34" fmla="*/ 19 w 308"/>
                <a:gd name="T35" fmla="*/ 31 h 504"/>
                <a:gd name="T36" fmla="*/ 19 w 308"/>
                <a:gd name="T37" fmla="*/ 31 h 504"/>
                <a:gd name="T38" fmla="*/ 18 w 308"/>
                <a:gd name="T39" fmla="*/ 31 h 504"/>
                <a:gd name="T40" fmla="*/ 18 w 308"/>
                <a:gd name="T41" fmla="*/ 32 h 504"/>
                <a:gd name="T42" fmla="*/ 17 w 308"/>
                <a:gd name="T43" fmla="*/ 32 h 504"/>
                <a:gd name="T44" fmla="*/ 16 w 308"/>
                <a:gd name="T45" fmla="*/ 32 h 504"/>
                <a:gd name="T46" fmla="*/ 15 w 308"/>
                <a:gd name="T47" fmla="*/ 32 h 504"/>
                <a:gd name="T48" fmla="*/ 14 w 308"/>
                <a:gd name="T49" fmla="*/ 32 h 504"/>
                <a:gd name="T50" fmla="*/ 12 w 308"/>
                <a:gd name="T51" fmla="*/ 32 h 504"/>
                <a:gd name="T52" fmla="*/ 11 w 308"/>
                <a:gd name="T53" fmla="*/ 32 h 504"/>
                <a:gd name="T54" fmla="*/ 9 w 308"/>
                <a:gd name="T55" fmla="*/ 32 h 504"/>
                <a:gd name="T56" fmla="*/ 8 w 308"/>
                <a:gd name="T57" fmla="*/ 32 h 504"/>
                <a:gd name="T58" fmla="*/ 6 w 308"/>
                <a:gd name="T59" fmla="*/ 32 h 504"/>
                <a:gd name="T60" fmla="*/ 4 w 308"/>
                <a:gd name="T61" fmla="*/ 32 h 504"/>
                <a:gd name="T62" fmla="*/ 3 w 308"/>
                <a:gd name="T63" fmla="*/ 32 h 504"/>
                <a:gd name="T64" fmla="*/ 1 w 308"/>
                <a:gd name="T65" fmla="*/ 32 h 504"/>
                <a:gd name="T66" fmla="*/ 0 w 308"/>
                <a:gd name="T67" fmla="*/ 31 h 504"/>
                <a:gd name="T68" fmla="*/ 0 w 308"/>
                <a:gd name="T69" fmla="*/ 1 h 5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8"/>
                <a:gd name="T106" fmla="*/ 0 h 504"/>
                <a:gd name="T107" fmla="*/ 308 w 308"/>
                <a:gd name="T108" fmla="*/ 504 h 5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8" h="504">
                  <a:moveTo>
                    <a:pt x="0" y="9"/>
                  </a:moveTo>
                  <a:lnTo>
                    <a:pt x="2" y="9"/>
                  </a:lnTo>
                  <a:lnTo>
                    <a:pt x="9" y="8"/>
                  </a:lnTo>
                  <a:lnTo>
                    <a:pt x="21" y="6"/>
                  </a:lnTo>
                  <a:lnTo>
                    <a:pt x="36" y="5"/>
                  </a:lnTo>
                  <a:lnTo>
                    <a:pt x="54" y="4"/>
                  </a:lnTo>
                  <a:lnTo>
                    <a:pt x="74" y="3"/>
                  </a:lnTo>
                  <a:lnTo>
                    <a:pt x="97" y="2"/>
                  </a:lnTo>
                  <a:lnTo>
                    <a:pt x="121" y="1"/>
                  </a:lnTo>
                  <a:lnTo>
                    <a:pt x="146" y="1"/>
                  </a:lnTo>
                  <a:lnTo>
                    <a:pt x="172" y="0"/>
                  </a:lnTo>
                  <a:lnTo>
                    <a:pt x="197" y="0"/>
                  </a:lnTo>
                  <a:lnTo>
                    <a:pt x="223" y="0"/>
                  </a:lnTo>
                  <a:lnTo>
                    <a:pt x="247" y="1"/>
                  </a:lnTo>
                  <a:lnTo>
                    <a:pt x="270" y="3"/>
                  </a:lnTo>
                  <a:lnTo>
                    <a:pt x="289" y="5"/>
                  </a:lnTo>
                  <a:lnTo>
                    <a:pt x="308" y="9"/>
                  </a:lnTo>
                  <a:lnTo>
                    <a:pt x="308" y="494"/>
                  </a:lnTo>
                  <a:lnTo>
                    <a:pt x="306" y="494"/>
                  </a:lnTo>
                  <a:lnTo>
                    <a:pt x="300" y="495"/>
                  </a:lnTo>
                  <a:lnTo>
                    <a:pt x="291" y="496"/>
                  </a:lnTo>
                  <a:lnTo>
                    <a:pt x="278" y="497"/>
                  </a:lnTo>
                  <a:lnTo>
                    <a:pt x="263" y="499"/>
                  </a:lnTo>
                  <a:lnTo>
                    <a:pt x="244" y="501"/>
                  </a:lnTo>
                  <a:lnTo>
                    <a:pt x="225" y="502"/>
                  </a:lnTo>
                  <a:lnTo>
                    <a:pt x="203" y="503"/>
                  </a:lnTo>
                  <a:lnTo>
                    <a:pt x="179" y="504"/>
                  </a:lnTo>
                  <a:lnTo>
                    <a:pt x="155" y="504"/>
                  </a:lnTo>
                  <a:lnTo>
                    <a:pt x="129" y="504"/>
                  </a:lnTo>
                  <a:lnTo>
                    <a:pt x="104" y="504"/>
                  </a:lnTo>
                  <a:lnTo>
                    <a:pt x="77" y="503"/>
                  </a:lnTo>
                  <a:lnTo>
                    <a:pt x="52" y="501"/>
                  </a:lnTo>
                  <a:lnTo>
                    <a:pt x="27" y="497"/>
                  </a:lnTo>
                  <a:lnTo>
                    <a:pt x="2" y="49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Freeform 32"/>
            <p:cNvSpPr>
              <a:spLocks/>
            </p:cNvSpPr>
            <p:nvPr/>
          </p:nvSpPr>
          <p:spPr bwMode="auto">
            <a:xfrm>
              <a:off x="2717" y="2028"/>
              <a:ext cx="184" cy="241"/>
            </a:xfrm>
            <a:custGeom>
              <a:avLst/>
              <a:gdLst>
                <a:gd name="T0" fmla="*/ 0 w 367"/>
                <a:gd name="T1" fmla="*/ 0 h 482"/>
                <a:gd name="T2" fmla="*/ 1 w 367"/>
                <a:gd name="T3" fmla="*/ 0 h 482"/>
                <a:gd name="T4" fmla="*/ 1 w 367"/>
                <a:gd name="T5" fmla="*/ 0 h 482"/>
                <a:gd name="T6" fmla="*/ 2 w 367"/>
                <a:gd name="T7" fmla="*/ 1 h 482"/>
                <a:gd name="T8" fmla="*/ 2 w 367"/>
                <a:gd name="T9" fmla="*/ 1 h 482"/>
                <a:gd name="T10" fmla="*/ 3 w 367"/>
                <a:gd name="T11" fmla="*/ 1 h 482"/>
                <a:gd name="T12" fmla="*/ 4 w 367"/>
                <a:gd name="T13" fmla="*/ 2 h 482"/>
                <a:gd name="T14" fmla="*/ 4 w 367"/>
                <a:gd name="T15" fmla="*/ 3 h 482"/>
                <a:gd name="T16" fmla="*/ 5 w 367"/>
                <a:gd name="T17" fmla="*/ 4 h 482"/>
                <a:gd name="T18" fmla="*/ 5 w 367"/>
                <a:gd name="T19" fmla="*/ 4 h 482"/>
                <a:gd name="T20" fmla="*/ 5 w 367"/>
                <a:gd name="T21" fmla="*/ 5 h 482"/>
                <a:gd name="T22" fmla="*/ 5 w 367"/>
                <a:gd name="T23" fmla="*/ 5 h 482"/>
                <a:gd name="T24" fmla="*/ 5 w 367"/>
                <a:gd name="T25" fmla="*/ 6 h 482"/>
                <a:gd name="T26" fmla="*/ 5 w 367"/>
                <a:gd name="T27" fmla="*/ 6 h 482"/>
                <a:gd name="T28" fmla="*/ 6 w 367"/>
                <a:gd name="T29" fmla="*/ 7 h 482"/>
                <a:gd name="T30" fmla="*/ 7 w 367"/>
                <a:gd name="T31" fmla="*/ 7 h 482"/>
                <a:gd name="T32" fmla="*/ 8 w 367"/>
                <a:gd name="T33" fmla="*/ 8 h 482"/>
                <a:gd name="T34" fmla="*/ 20 w 367"/>
                <a:gd name="T35" fmla="*/ 8 h 482"/>
                <a:gd name="T36" fmla="*/ 20 w 367"/>
                <a:gd name="T37" fmla="*/ 8 h 482"/>
                <a:gd name="T38" fmla="*/ 20 w 367"/>
                <a:gd name="T39" fmla="*/ 8 h 482"/>
                <a:gd name="T40" fmla="*/ 21 w 367"/>
                <a:gd name="T41" fmla="*/ 8 h 482"/>
                <a:gd name="T42" fmla="*/ 21 w 367"/>
                <a:gd name="T43" fmla="*/ 8 h 482"/>
                <a:gd name="T44" fmla="*/ 22 w 367"/>
                <a:gd name="T45" fmla="*/ 8 h 482"/>
                <a:gd name="T46" fmla="*/ 23 w 367"/>
                <a:gd name="T47" fmla="*/ 9 h 482"/>
                <a:gd name="T48" fmla="*/ 23 w 367"/>
                <a:gd name="T49" fmla="*/ 9 h 482"/>
                <a:gd name="T50" fmla="*/ 23 w 367"/>
                <a:gd name="T51" fmla="*/ 10 h 482"/>
                <a:gd name="T52" fmla="*/ 23 w 367"/>
                <a:gd name="T53" fmla="*/ 21 h 482"/>
                <a:gd name="T54" fmla="*/ 23 w 367"/>
                <a:gd name="T55" fmla="*/ 21 h 482"/>
                <a:gd name="T56" fmla="*/ 23 w 367"/>
                <a:gd name="T57" fmla="*/ 22 h 482"/>
                <a:gd name="T58" fmla="*/ 23 w 367"/>
                <a:gd name="T59" fmla="*/ 22 h 482"/>
                <a:gd name="T60" fmla="*/ 23 w 367"/>
                <a:gd name="T61" fmla="*/ 22 h 482"/>
                <a:gd name="T62" fmla="*/ 23 w 367"/>
                <a:gd name="T63" fmla="*/ 23 h 482"/>
                <a:gd name="T64" fmla="*/ 23 w 367"/>
                <a:gd name="T65" fmla="*/ 23 h 482"/>
                <a:gd name="T66" fmla="*/ 22 w 367"/>
                <a:gd name="T67" fmla="*/ 23 h 482"/>
                <a:gd name="T68" fmla="*/ 21 w 367"/>
                <a:gd name="T69" fmla="*/ 23 h 482"/>
                <a:gd name="T70" fmla="*/ 8 w 367"/>
                <a:gd name="T71" fmla="*/ 23 h 482"/>
                <a:gd name="T72" fmla="*/ 8 w 367"/>
                <a:gd name="T73" fmla="*/ 23 h 482"/>
                <a:gd name="T74" fmla="*/ 8 w 367"/>
                <a:gd name="T75" fmla="*/ 23 h 482"/>
                <a:gd name="T76" fmla="*/ 7 w 367"/>
                <a:gd name="T77" fmla="*/ 24 h 482"/>
                <a:gd name="T78" fmla="*/ 7 w 367"/>
                <a:gd name="T79" fmla="*/ 24 h 482"/>
                <a:gd name="T80" fmla="*/ 6 w 367"/>
                <a:gd name="T81" fmla="*/ 25 h 482"/>
                <a:gd name="T82" fmla="*/ 6 w 367"/>
                <a:gd name="T83" fmla="*/ 26 h 482"/>
                <a:gd name="T84" fmla="*/ 6 w 367"/>
                <a:gd name="T85" fmla="*/ 26 h 482"/>
                <a:gd name="T86" fmla="*/ 5 w 367"/>
                <a:gd name="T87" fmla="*/ 27 h 482"/>
                <a:gd name="T88" fmla="*/ 5 w 367"/>
                <a:gd name="T89" fmla="*/ 28 h 482"/>
                <a:gd name="T90" fmla="*/ 5 w 367"/>
                <a:gd name="T91" fmla="*/ 28 h 482"/>
                <a:gd name="T92" fmla="*/ 5 w 367"/>
                <a:gd name="T93" fmla="*/ 29 h 482"/>
                <a:gd name="T94" fmla="*/ 5 w 367"/>
                <a:gd name="T95" fmla="*/ 29 h 482"/>
                <a:gd name="T96" fmla="*/ 4 w 367"/>
                <a:gd name="T97" fmla="*/ 30 h 482"/>
                <a:gd name="T98" fmla="*/ 3 w 367"/>
                <a:gd name="T99" fmla="*/ 30 h 482"/>
                <a:gd name="T100" fmla="*/ 2 w 367"/>
                <a:gd name="T101" fmla="*/ 30 h 482"/>
                <a:gd name="T102" fmla="*/ 1 w 367"/>
                <a:gd name="T103" fmla="*/ 30 h 482"/>
                <a:gd name="T104" fmla="*/ 0 w 367"/>
                <a:gd name="T105" fmla="*/ 0 h 48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67"/>
                <a:gd name="T160" fmla="*/ 0 h 482"/>
                <a:gd name="T161" fmla="*/ 367 w 367"/>
                <a:gd name="T162" fmla="*/ 482 h 48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67" h="482">
                  <a:moveTo>
                    <a:pt x="0" y="0"/>
                  </a:moveTo>
                  <a:lnTo>
                    <a:pt x="2" y="0"/>
                  </a:lnTo>
                  <a:lnTo>
                    <a:pt x="10" y="0"/>
                  </a:lnTo>
                  <a:lnTo>
                    <a:pt x="19" y="2"/>
                  </a:lnTo>
                  <a:lnTo>
                    <a:pt x="32" y="5"/>
                  </a:lnTo>
                  <a:lnTo>
                    <a:pt x="45" y="12"/>
                  </a:lnTo>
                  <a:lnTo>
                    <a:pt x="56" y="23"/>
                  </a:lnTo>
                  <a:lnTo>
                    <a:pt x="64" y="38"/>
                  </a:lnTo>
                  <a:lnTo>
                    <a:pt x="70" y="57"/>
                  </a:lnTo>
                  <a:lnTo>
                    <a:pt x="70" y="59"/>
                  </a:lnTo>
                  <a:lnTo>
                    <a:pt x="70" y="65"/>
                  </a:lnTo>
                  <a:lnTo>
                    <a:pt x="71" y="74"/>
                  </a:lnTo>
                  <a:lnTo>
                    <a:pt x="74" y="84"/>
                  </a:lnTo>
                  <a:lnTo>
                    <a:pt x="79" y="94"/>
                  </a:lnTo>
                  <a:lnTo>
                    <a:pt x="89" y="104"/>
                  </a:lnTo>
                  <a:lnTo>
                    <a:pt x="102" y="112"/>
                  </a:lnTo>
                  <a:lnTo>
                    <a:pt x="121" y="117"/>
                  </a:lnTo>
                  <a:lnTo>
                    <a:pt x="311" y="117"/>
                  </a:lnTo>
                  <a:lnTo>
                    <a:pt x="313" y="117"/>
                  </a:lnTo>
                  <a:lnTo>
                    <a:pt x="319" y="117"/>
                  </a:lnTo>
                  <a:lnTo>
                    <a:pt x="327" y="117"/>
                  </a:lnTo>
                  <a:lnTo>
                    <a:pt x="336" y="119"/>
                  </a:lnTo>
                  <a:lnTo>
                    <a:pt x="347" y="123"/>
                  </a:lnTo>
                  <a:lnTo>
                    <a:pt x="356" y="129"/>
                  </a:lnTo>
                  <a:lnTo>
                    <a:pt x="363" y="137"/>
                  </a:lnTo>
                  <a:lnTo>
                    <a:pt x="367" y="149"/>
                  </a:lnTo>
                  <a:lnTo>
                    <a:pt x="367" y="335"/>
                  </a:lnTo>
                  <a:lnTo>
                    <a:pt x="367" y="336"/>
                  </a:lnTo>
                  <a:lnTo>
                    <a:pt x="367" y="339"/>
                  </a:lnTo>
                  <a:lnTo>
                    <a:pt x="366" y="344"/>
                  </a:lnTo>
                  <a:lnTo>
                    <a:pt x="364" y="349"/>
                  </a:lnTo>
                  <a:lnTo>
                    <a:pt x="359" y="353"/>
                  </a:lnTo>
                  <a:lnTo>
                    <a:pt x="354" y="358"/>
                  </a:lnTo>
                  <a:lnTo>
                    <a:pt x="344" y="361"/>
                  </a:lnTo>
                  <a:lnTo>
                    <a:pt x="333" y="363"/>
                  </a:lnTo>
                  <a:lnTo>
                    <a:pt x="125" y="363"/>
                  </a:lnTo>
                  <a:lnTo>
                    <a:pt x="123" y="364"/>
                  </a:lnTo>
                  <a:lnTo>
                    <a:pt x="119" y="367"/>
                  </a:lnTo>
                  <a:lnTo>
                    <a:pt x="112" y="373"/>
                  </a:lnTo>
                  <a:lnTo>
                    <a:pt x="102" y="380"/>
                  </a:lnTo>
                  <a:lnTo>
                    <a:pt x="94" y="390"/>
                  </a:lnTo>
                  <a:lnTo>
                    <a:pt x="86" y="402"/>
                  </a:lnTo>
                  <a:lnTo>
                    <a:pt x="81" y="416"/>
                  </a:lnTo>
                  <a:lnTo>
                    <a:pt x="78" y="432"/>
                  </a:lnTo>
                  <a:lnTo>
                    <a:pt x="78" y="434"/>
                  </a:lnTo>
                  <a:lnTo>
                    <a:pt x="76" y="441"/>
                  </a:lnTo>
                  <a:lnTo>
                    <a:pt x="72" y="451"/>
                  </a:lnTo>
                  <a:lnTo>
                    <a:pt x="67" y="462"/>
                  </a:lnTo>
                  <a:lnTo>
                    <a:pt x="57" y="471"/>
                  </a:lnTo>
                  <a:lnTo>
                    <a:pt x="44" y="479"/>
                  </a:lnTo>
                  <a:lnTo>
                    <a:pt x="26" y="482"/>
                  </a:lnTo>
                  <a:lnTo>
                    <a:pt x="3" y="4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Freeform 33"/>
            <p:cNvSpPr>
              <a:spLocks/>
            </p:cNvSpPr>
            <p:nvPr/>
          </p:nvSpPr>
          <p:spPr bwMode="auto">
            <a:xfrm>
              <a:off x="2722" y="2042"/>
              <a:ext cx="170" cy="216"/>
            </a:xfrm>
            <a:custGeom>
              <a:avLst/>
              <a:gdLst>
                <a:gd name="T0" fmla="*/ 0 w 340"/>
                <a:gd name="T1" fmla="*/ 0 h 433"/>
                <a:gd name="T2" fmla="*/ 1 w 340"/>
                <a:gd name="T3" fmla="*/ 0 h 433"/>
                <a:gd name="T4" fmla="*/ 1 w 340"/>
                <a:gd name="T5" fmla="*/ 0 h 433"/>
                <a:gd name="T6" fmla="*/ 1 w 340"/>
                <a:gd name="T7" fmla="*/ 0 h 433"/>
                <a:gd name="T8" fmla="*/ 1 w 340"/>
                <a:gd name="T9" fmla="*/ 0 h 433"/>
                <a:gd name="T10" fmla="*/ 1 w 340"/>
                <a:gd name="T11" fmla="*/ 0 h 433"/>
                <a:gd name="T12" fmla="*/ 1 w 340"/>
                <a:gd name="T13" fmla="*/ 1 h 433"/>
                <a:gd name="T14" fmla="*/ 3 w 340"/>
                <a:gd name="T15" fmla="*/ 2 h 433"/>
                <a:gd name="T16" fmla="*/ 3 w 340"/>
                <a:gd name="T17" fmla="*/ 3 h 433"/>
                <a:gd name="T18" fmla="*/ 3 w 340"/>
                <a:gd name="T19" fmla="*/ 3 h 433"/>
                <a:gd name="T20" fmla="*/ 3 w 340"/>
                <a:gd name="T21" fmla="*/ 3 h 433"/>
                <a:gd name="T22" fmla="*/ 3 w 340"/>
                <a:gd name="T23" fmla="*/ 4 h 433"/>
                <a:gd name="T24" fmla="*/ 3 w 340"/>
                <a:gd name="T25" fmla="*/ 4 h 433"/>
                <a:gd name="T26" fmla="*/ 3 w 340"/>
                <a:gd name="T27" fmla="*/ 5 h 433"/>
                <a:gd name="T28" fmla="*/ 3 w 340"/>
                <a:gd name="T29" fmla="*/ 5 h 433"/>
                <a:gd name="T30" fmla="*/ 5 w 340"/>
                <a:gd name="T31" fmla="*/ 6 h 433"/>
                <a:gd name="T32" fmla="*/ 5 w 340"/>
                <a:gd name="T33" fmla="*/ 6 h 433"/>
                <a:gd name="T34" fmla="*/ 19 w 340"/>
                <a:gd name="T35" fmla="*/ 6 h 433"/>
                <a:gd name="T36" fmla="*/ 19 w 340"/>
                <a:gd name="T37" fmla="*/ 6 h 433"/>
                <a:gd name="T38" fmla="*/ 19 w 340"/>
                <a:gd name="T39" fmla="*/ 6 h 433"/>
                <a:gd name="T40" fmla="*/ 19 w 340"/>
                <a:gd name="T41" fmla="*/ 6 h 433"/>
                <a:gd name="T42" fmla="*/ 20 w 340"/>
                <a:gd name="T43" fmla="*/ 6 h 433"/>
                <a:gd name="T44" fmla="*/ 21 w 340"/>
                <a:gd name="T45" fmla="*/ 6 h 433"/>
                <a:gd name="T46" fmla="*/ 21 w 340"/>
                <a:gd name="T47" fmla="*/ 7 h 433"/>
                <a:gd name="T48" fmla="*/ 21 w 340"/>
                <a:gd name="T49" fmla="*/ 7 h 433"/>
                <a:gd name="T50" fmla="*/ 21 w 340"/>
                <a:gd name="T51" fmla="*/ 8 h 433"/>
                <a:gd name="T52" fmla="*/ 21 w 340"/>
                <a:gd name="T53" fmla="*/ 19 h 433"/>
                <a:gd name="T54" fmla="*/ 21 w 340"/>
                <a:gd name="T55" fmla="*/ 19 h 433"/>
                <a:gd name="T56" fmla="*/ 21 w 340"/>
                <a:gd name="T57" fmla="*/ 19 h 433"/>
                <a:gd name="T58" fmla="*/ 21 w 340"/>
                <a:gd name="T59" fmla="*/ 19 h 433"/>
                <a:gd name="T60" fmla="*/ 20 w 340"/>
                <a:gd name="T61" fmla="*/ 19 h 433"/>
                <a:gd name="T62" fmla="*/ 6 w 340"/>
                <a:gd name="T63" fmla="*/ 19 h 433"/>
                <a:gd name="T64" fmla="*/ 6 w 340"/>
                <a:gd name="T65" fmla="*/ 20 h 433"/>
                <a:gd name="T66" fmla="*/ 5 w 340"/>
                <a:gd name="T67" fmla="*/ 20 h 433"/>
                <a:gd name="T68" fmla="*/ 5 w 340"/>
                <a:gd name="T69" fmla="*/ 20 h 433"/>
                <a:gd name="T70" fmla="*/ 5 w 340"/>
                <a:gd name="T71" fmla="*/ 21 h 433"/>
                <a:gd name="T72" fmla="*/ 5 w 340"/>
                <a:gd name="T73" fmla="*/ 21 h 433"/>
                <a:gd name="T74" fmla="*/ 3 w 340"/>
                <a:gd name="T75" fmla="*/ 22 h 433"/>
                <a:gd name="T76" fmla="*/ 3 w 340"/>
                <a:gd name="T77" fmla="*/ 23 h 433"/>
                <a:gd name="T78" fmla="*/ 3 w 340"/>
                <a:gd name="T79" fmla="*/ 24 h 433"/>
                <a:gd name="T80" fmla="*/ 3 w 340"/>
                <a:gd name="T81" fmla="*/ 24 h 433"/>
                <a:gd name="T82" fmla="*/ 3 w 340"/>
                <a:gd name="T83" fmla="*/ 24 h 433"/>
                <a:gd name="T84" fmla="*/ 3 w 340"/>
                <a:gd name="T85" fmla="*/ 25 h 433"/>
                <a:gd name="T86" fmla="*/ 3 w 340"/>
                <a:gd name="T87" fmla="*/ 25 h 433"/>
                <a:gd name="T88" fmla="*/ 3 w 340"/>
                <a:gd name="T89" fmla="*/ 26 h 433"/>
                <a:gd name="T90" fmla="*/ 1 w 340"/>
                <a:gd name="T91" fmla="*/ 26 h 433"/>
                <a:gd name="T92" fmla="*/ 1 w 340"/>
                <a:gd name="T93" fmla="*/ 27 h 433"/>
                <a:gd name="T94" fmla="*/ 0 w 340"/>
                <a:gd name="T95" fmla="*/ 27 h 433"/>
                <a:gd name="T96" fmla="*/ 0 w 340"/>
                <a:gd name="T97" fmla="*/ 0 h 4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0"/>
                <a:gd name="T148" fmla="*/ 0 h 433"/>
                <a:gd name="T149" fmla="*/ 340 w 340"/>
                <a:gd name="T150" fmla="*/ 433 h 4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0" h="433">
                  <a:moveTo>
                    <a:pt x="0" y="0"/>
                  </a:moveTo>
                  <a:lnTo>
                    <a:pt x="1" y="0"/>
                  </a:lnTo>
                  <a:lnTo>
                    <a:pt x="6" y="1"/>
                  </a:lnTo>
                  <a:lnTo>
                    <a:pt x="12" y="2"/>
                  </a:lnTo>
                  <a:lnTo>
                    <a:pt x="18" y="6"/>
                  </a:lnTo>
                  <a:lnTo>
                    <a:pt x="26" y="13"/>
                  </a:lnTo>
                  <a:lnTo>
                    <a:pt x="31" y="22"/>
                  </a:lnTo>
                  <a:lnTo>
                    <a:pt x="37" y="36"/>
                  </a:lnTo>
                  <a:lnTo>
                    <a:pt x="42" y="53"/>
                  </a:lnTo>
                  <a:lnTo>
                    <a:pt x="42" y="55"/>
                  </a:lnTo>
                  <a:lnTo>
                    <a:pt x="42" y="60"/>
                  </a:lnTo>
                  <a:lnTo>
                    <a:pt x="43" y="68"/>
                  </a:lnTo>
                  <a:lnTo>
                    <a:pt x="45" y="76"/>
                  </a:lnTo>
                  <a:lnTo>
                    <a:pt x="51" y="85"/>
                  </a:lnTo>
                  <a:lnTo>
                    <a:pt x="59" y="94"/>
                  </a:lnTo>
                  <a:lnTo>
                    <a:pt x="71" y="100"/>
                  </a:lnTo>
                  <a:lnTo>
                    <a:pt x="88" y="105"/>
                  </a:lnTo>
                  <a:lnTo>
                    <a:pt x="289" y="105"/>
                  </a:lnTo>
                  <a:lnTo>
                    <a:pt x="292" y="105"/>
                  </a:lnTo>
                  <a:lnTo>
                    <a:pt x="296" y="105"/>
                  </a:lnTo>
                  <a:lnTo>
                    <a:pt x="304" y="105"/>
                  </a:lnTo>
                  <a:lnTo>
                    <a:pt x="313" y="106"/>
                  </a:lnTo>
                  <a:lnTo>
                    <a:pt x="322" y="110"/>
                  </a:lnTo>
                  <a:lnTo>
                    <a:pt x="330" y="114"/>
                  </a:lnTo>
                  <a:lnTo>
                    <a:pt x="337" y="122"/>
                  </a:lnTo>
                  <a:lnTo>
                    <a:pt x="340" y="134"/>
                  </a:lnTo>
                  <a:lnTo>
                    <a:pt x="340" y="304"/>
                  </a:lnTo>
                  <a:lnTo>
                    <a:pt x="340" y="307"/>
                  </a:lnTo>
                  <a:lnTo>
                    <a:pt x="337" y="311"/>
                  </a:lnTo>
                  <a:lnTo>
                    <a:pt x="328" y="317"/>
                  </a:lnTo>
                  <a:lnTo>
                    <a:pt x="309" y="319"/>
                  </a:lnTo>
                  <a:lnTo>
                    <a:pt x="101" y="319"/>
                  </a:lnTo>
                  <a:lnTo>
                    <a:pt x="98" y="321"/>
                  </a:lnTo>
                  <a:lnTo>
                    <a:pt x="94" y="324"/>
                  </a:lnTo>
                  <a:lnTo>
                    <a:pt x="86" y="330"/>
                  </a:lnTo>
                  <a:lnTo>
                    <a:pt x="76" y="338"/>
                  </a:lnTo>
                  <a:lnTo>
                    <a:pt x="68" y="347"/>
                  </a:lnTo>
                  <a:lnTo>
                    <a:pt x="60" y="359"/>
                  </a:lnTo>
                  <a:lnTo>
                    <a:pt x="54" y="371"/>
                  </a:lnTo>
                  <a:lnTo>
                    <a:pt x="52" y="385"/>
                  </a:lnTo>
                  <a:lnTo>
                    <a:pt x="52" y="387"/>
                  </a:lnTo>
                  <a:lnTo>
                    <a:pt x="52" y="394"/>
                  </a:lnTo>
                  <a:lnTo>
                    <a:pt x="50" y="404"/>
                  </a:lnTo>
                  <a:lnTo>
                    <a:pt x="47" y="414"/>
                  </a:lnTo>
                  <a:lnTo>
                    <a:pt x="41" y="423"/>
                  </a:lnTo>
                  <a:lnTo>
                    <a:pt x="31" y="430"/>
                  </a:lnTo>
                  <a:lnTo>
                    <a:pt x="19" y="433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34"/>
            <p:cNvSpPr>
              <a:spLocks/>
            </p:cNvSpPr>
            <p:nvPr/>
          </p:nvSpPr>
          <p:spPr bwMode="auto">
            <a:xfrm>
              <a:off x="2790" y="2126"/>
              <a:ext cx="69" cy="44"/>
            </a:xfrm>
            <a:custGeom>
              <a:avLst/>
              <a:gdLst>
                <a:gd name="T0" fmla="*/ 8 w 140"/>
                <a:gd name="T1" fmla="*/ 5 h 87"/>
                <a:gd name="T2" fmla="*/ 8 w 140"/>
                <a:gd name="T3" fmla="*/ 5 h 87"/>
                <a:gd name="T4" fmla="*/ 8 w 140"/>
                <a:gd name="T5" fmla="*/ 6 h 87"/>
                <a:gd name="T6" fmla="*/ 8 w 140"/>
                <a:gd name="T7" fmla="*/ 6 h 87"/>
                <a:gd name="T8" fmla="*/ 7 w 140"/>
                <a:gd name="T9" fmla="*/ 6 h 87"/>
                <a:gd name="T10" fmla="*/ 0 w 140"/>
                <a:gd name="T11" fmla="*/ 6 h 87"/>
                <a:gd name="T12" fmla="*/ 0 w 140"/>
                <a:gd name="T13" fmla="*/ 6 h 87"/>
                <a:gd name="T14" fmla="*/ 0 w 140"/>
                <a:gd name="T15" fmla="*/ 6 h 87"/>
                <a:gd name="T16" fmla="*/ 0 w 140"/>
                <a:gd name="T17" fmla="*/ 5 h 87"/>
                <a:gd name="T18" fmla="*/ 0 w 140"/>
                <a:gd name="T19" fmla="*/ 5 h 87"/>
                <a:gd name="T20" fmla="*/ 0 w 140"/>
                <a:gd name="T21" fmla="*/ 1 h 87"/>
                <a:gd name="T22" fmla="*/ 0 w 140"/>
                <a:gd name="T23" fmla="*/ 1 h 87"/>
                <a:gd name="T24" fmla="*/ 0 w 140"/>
                <a:gd name="T25" fmla="*/ 1 h 87"/>
                <a:gd name="T26" fmla="*/ 0 w 140"/>
                <a:gd name="T27" fmla="*/ 1 h 87"/>
                <a:gd name="T28" fmla="*/ 0 w 140"/>
                <a:gd name="T29" fmla="*/ 0 h 87"/>
                <a:gd name="T30" fmla="*/ 7 w 140"/>
                <a:gd name="T31" fmla="*/ 0 h 87"/>
                <a:gd name="T32" fmla="*/ 8 w 140"/>
                <a:gd name="T33" fmla="*/ 1 h 87"/>
                <a:gd name="T34" fmla="*/ 8 w 140"/>
                <a:gd name="T35" fmla="*/ 1 h 87"/>
                <a:gd name="T36" fmla="*/ 8 w 140"/>
                <a:gd name="T37" fmla="*/ 1 h 87"/>
                <a:gd name="T38" fmla="*/ 8 w 140"/>
                <a:gd name="T39" fmla="*/ 1 h 87"/>
                <a:gd name="T40" fmla="*/ 8 w 140"/>
                <a:gd name="T41" fmla="*/ 5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0"/>
                <a:gd name="T64" fmla="*/ 0 h 87"/>
                <a:gd name="T65" fmla="*/ 140 w 140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0" h="87">
                  <a:moveTo>
                    <a:pt x="140" y="76"/>
                  </a:moveTo>
                  <a:lnTo>
                    <a:pt x="138" y="80"/>
                  </a:lnTo>
                  <a:lnTo>
                    <a:pt x="136" y="84"/>
                  </a:lnTo>
                  <a:lnTo>
                    <a:pt x="131" y="86"/>
                  </a:lnTo>
                  <a:lnTo>
                    <a:pt x="126" y="87"/>
                  </a:lnTo>
                  <a:lnTo>
                    <a:pt x="14" y="87"/>
                  </a:lnTo>
                  <a:lnTo>
                    <a:pt x="8" y="86"/>
                  </a:lnTo>
                  <a:lnTo>
                    <a:pt x="4" y="84"/>
                  </a:lnTo>
                  <a:lnTo>
                    <a:pt x="1" y="80"/>
                  </a:lnTo>
                  <a:lnTo>
                    <a:pt x="0" y="7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4" y="3"/>
                  </a:lnTo>
                  <a:lnTo>
                    <a:pt x="8" y="1"/>
                  </a:lnTo>
                  <a:lnTo>
                    <a:pt x="14" y="0"/>
                  </a:lnTo>
                  <a:lnTo>
                    <a:pt x="126" y="0"/>
                  </a:lnTo>
                  <a:lnTo>
                    <a:pt x="131" y="1"/>
                  </a:lnTo>
                  <a:lnTo>
                    <a:pt x="136" y="3"/>
                  </a:lnTo>
                  <a:lnTo>
                    <a:pt x="138" y="6"/>
                  </a:lnTo>
                  <a:lnTo>
                    <a:pt x="140" y="11"/>
                  </a:lnTo>
                  <a:lnTo>
                    <a:pt x="140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Freeform 35"/>
            <p:cNvSpPr>
              <a:spLocks/>
            </p:cNvSpPr>
            <p:nvPr/>
          </p:nvSpPr>
          <p:spPr bwMode="auto">
            <a:xfrm>
              <a:off x="2796" y="2135"/>
              <a:ext cx="57" cy="27"/>
            </a:xfrm>
            <a:custGeom>
              <a:avLst/>
              <a:gdLst>
                <a:gd name="T0" fmla="*/ 7 w 114"/>
                <a:gd name="T1" fmla="*/ 3 h 54"/>
                <a:gd name="T2" fmla="*/ 7 w 114"/>
                <a:gd name="T3" fmla="*/ 3 h 54"/>
                <a:gd name="T4" fmla="*/ 7 w 114"/>
                <a:gd name="T5" fmla="*/ 3 h 54"/>
                <a:gd name="T6" fmla="*/ 7 w 114"/>
                <a:gd name="T7" fmla="*/ 3 h 54"/>
                <a:gd name="T8" fmla="*/ 7 w 114"/>
                <a:gd name="T9" fmla="*/ 3 h 54"/>
                <a:gd name="T10" fmla="*/ 1 w 114"/>
                <a:gd name="T11" fmla="*/ 3 h 54"/>
                <a:gd name="T12" fmla="*/ 1 w 114"/>
                <a:gd name="T13" fmla="*/ 3 h 54"/>
                <a:gd name="T14" fmla="*/ 1 w 114"/>
                <a:gd name="T15" fmla="*/ 3 h 54"/>
                <a:gd name="T16" fmla="*/ 1 w 114"/>
                <a:gd name="T17" fmla="*/ 3 h 54"/>
                <a:gd name="T18" fmla="*/ 0 w 114"/>
                <a:gd name="T19" fmla="*/ 3 h 54"/>
                <a:gd name="T20" fmla="*/ 0 w 114"/>
                <a:gd name="T21" fmla="*/ 1 h 54"/>
                <a:gd name="T22" fmla="*/ 1 w 114"/>
                <a:gd name="T23" fmla="*/ 1 h 54"/>
                <a:gd name="T24" fmla="*/ 1 w 114"/>
                <a:gd name="T25" fmla="*/ 1 h 54"/>
                <a:gd name="T26" fmla="*/ 1 w 114"/>
                <a:gd name="T27" fmla="*/ 0 h 54"/>
                <a:gd name="T28" fmla="*/ 1 w 114"/>
                <a:gd name="T29" fmla="*/ 0 h 54"/>
                <a:gd name="T30" fmla="*/ 7 w 114"/>
                <a:gd name="T31" fmla="*/ 0 h 54"/>
                <a:gd name="T32" fmla="*/ 7 w 114"/>
                <a:gd name="T33" fmla="*/ 0 h 54"/>
                <a:gd name="T34" fmla="*/ 7 w 114"/>
                <a:gd name="T35" fmla="*/ 1 h 54"/>
                <a:gd name="T36" fmla="*/ 7 w 114"/>
                <a:gd name="T37" fmla="*/ 1 h 54"/>
                <a:gd name="T38" fmla="*/ 7 w 114"/>
                <a:gd name="T39" fmla="*/ 1 h 54"/>
                <a:gd name="T40" fmla="*/ 7 w 114"/>
                <a:gd name="T41" fmla="*/ 3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4"/>
                <a:gd name="T64" fmla="*/ 0 h 54"/>
                <a:gd name="T65" fmla="*/ 114 w 114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4" h="54">
                  <a:moveTo>
                    <a:pt x="114" y="47"/>
                  </a:moveTo>
                  <a:lnTo>
                    <a:pt x="113" y="49"/>
                  </a:lnTo>
                  <a:lnTo>
                    <a:pt x="110" y="52"/>
                  </a:lnTo>
                  <a:lnTo>
                    <a:pt x="108" y="53"/>
                  </a:lnTo>
                  <a:lnTo>
                    <a:pt x="103" y="54"/>
                  </a:lnTo>
                  <a:lnTo>
                    <a:pt x="10" y="54"/>
                  </a:lnTo>
                  <a:lnTo>
                    <a:pt x="6" y="53"/>
                  </a:lnTo>
                  <a:lnTo>
                    <a:pt x="3" y="52"/>
                  </a:lnTo>
                  <a:lnTo>
                    <a:pt x="1" y="49"/>
                  </a:lnTo>
                  <a:lnTo>
                    <a:pt x="0" y="47"/>
                  </a:lnTo>
                  <a:lnTo>
                    <a:pt x="0" y="7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3" y="0"/>
                  </a:lnTo>
                  <a:lnTo>
                    <a:pt x="108" y="0"/>
                  </a:lnTo>
                  <a:lnTo>
                    <a:pt x="110" y="1"/>
                  </a:lnTo>
                  <a:lnTo>
                    <a:pt x="113" y="3"/>
                  </a:lnTo>
                  <a:lnTo>
                    <a:pt x="114" y="7"/>
                  </a:lnTo>
                  <a:lnTo>
                    <a:pt x="114" y="47"/>
                  </a:lnTo>
                  <a:close/>
                </a:path>
              </a:pathLst>
            </a:custGeom>
            <a:solidFill>
              <a:srgbClr val="66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Freeform 36"/>
            <p:cNvSpPr>
              <a:spLocks/>
            </p:cNvSpPr>
            <p:nvPr/>
          </p:nvSpPr>
          <p:spPr bwMode="auto">
            <a:xfrm>
              <a:off x="2791" y="2122"/>
              <a:ext cx="64" cy="3"/>
            </a:xfrm>
            <a:custGeom>
              <a:avLst/>
              <a:gdLst>
                <a:gd name="T0" fmla="*/ 0 w 127"/>
                <a:gd name="T1" fmla="*/ 2 h 4"/>
                <a:gd name="T2" fmla="*/ 8 w 127"/>
                <a:gd name="T3" fmla="*/ 2 h 4"/>
                <a:gd name="T4" fmla="*/ 8 w 127"/>
                <a:gd name="T5" fmla="*/ 2 h 4"/>
                <a:gd name="T6" fmla="*/ 7 w 127"/>
                <a:gd name="T7" fmla="*/ 2 h 4"/>
                <a:gd name="T8" fmla="*/ 7 w 127"/>
                <a:gd name="T9" fmla="*/ 2 h 4"/>
                <a:gd name="T10" fmla="*/ 5 w 127"/>
                <a:gd name="T11" fmla="*/ 1 h 4"/>
                <a:gd name="T12" fmla="*/ 4 w 127"/>
                <a:gd name="T13" fmla="*/ 0 h 4"/>
                <a:gd name="T14" fmla="*/ 3 w 127"/>
                <a:gd name="T15" fmla="*/ 0 h 4"/>
                <a:gd name="T16" fmla="*/ 2 w 127"/>
                <a:gd name="T17" fmla="*/ 1 h 4"/>
                <a:gd name="T18" fmla="*/ 0 w 127"/>
                <a:gd name="T19" fmla="*/ 2 h 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7"/>
                <a:gd name="T31" fmla="*/ 0 h 4"/>
                <a:gd name="T32" fmla="*/ 127 w 127"/>
                <a:gd name="T33" fmla="*/ 4 h 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7" h="4">
                  <a:moveTo>
                    <a:pt x="0" y="4"/>
                  </a:moveTo>
                  <a:lnTo>
                    <a:pt x="127" y="4"/>
                  </a:lnTo>
                  <a:lnTo>
                    <a:pt x="124" y="4"/>
                  </a:lnTo>
                  <a:lnTo>
                    <a:pt x="112" y="3"/>
                  </a:lnTo>
                  <a:lnTo>
                    <a:pt x="97" y="2"/>
                  </a:lnTo>
                  <a:lnTo>
                    <a:pt x="78" y="1"/>
                  </a:lnTo>
                  <a:lnTo>
                    <a:pt x="57" y="0"/>
                  </a:lnTo>
                  <a:lnTo>
                    <a:pt x="36" y="0"/>
                  </a:lnTo>
                  <a:lnTo>
                    <a:pt x="17" y="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Freeform 37"/>
            <p:cNvSpPr>
              <a:spLocks/>
            </p:cNvSpPr>
            <p:nvPr/>
          </p:nvSpPr>
          <p:spPr bwMode="auto">
            <a:xfrm>
              <a:off x="2776" y="2193"/>
              <a:ext cx="114" cy="6"/>
            </a:xfrm>
            <a:custGeom>
              <a:avLst/>
              <a:gdLst>
                <a:gd name="T0" fmla="*/ 0 w 229"/>
                <a:gd name="T1" fmla="*/ 0 h 13"/>
                <a:gd name="T2" fmla="*/ 13 w 229"/>
                <a:gd name="T3" fmla="*/ 0 h 13"/>
                <a:gd name="T4" fmla="*/ 13 w 229"/>
                <a:gd name="T5" fmla="*/ 0 h 13"/>
                <a:gd name="T6" fmla="*/ 13 w 229"/>
                <a:gd name="T7" fmla="*/ 0 h 13"/>
                <a:gd name="T8" fmla="*/ 14 w 229"/>
                <a:gd name="T9" fmla="*/ 0 h 13"/>
                <a:gd name="T10" fmla="*/ 14 w 229"/>
                <a:gd name="T11" fmla="*/ 0 h 13"/>
                <a:gd name="T12" fmla="*/ 14 w 229"/>
                <a:gd name="T13" fmla="*/ 0 h 13"/>
                <a:gd name="T14" fmla="*/ 13 w 229"/>
                <a:gd name="T15" fmla="*/ 0 h 13"/>
                <a:gd name="T16" fmla="*/ 13 w 229"/>
                <a:gd name="T17" fmla="*/ 0 h 13"/>
                <a:gd name="T18" fmla="*/ 13 w 229"/>
                <a:gd name="T19" fmla="*/ 0 h 13"/>
                <a:gd name="T20" fmla="*/ 0 w 229"/>
                <a:gd name="T21" fmla="*/ 0 h 13"/>
                <a:gd name="T22" fmla="*/ 0 w 229"/>
                <a:gd name="T23" fmla="*/ 0 h 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9"/>
                <a:gd name="T37" fmla="*/ 0 h 13"/>
                <a:gd name="T38" fmla="*/ 229 w 229"/>
                <a:gd name="T39" fmla="*/ 13 h 1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9" h="13">
                  <a:moveTo>
                    <a:pt x="0" y="13"/>
                  </a:moveTo>
                  <a:lnTo>
                    <a:pt x="216" y="10"/>
                  </a:lnTo>
                  <a:lnTo>
                    <a:pt x="218" y="10"/>
                  </a:lnTo>
                  <a:lnTo>
                    <a:pt x="223" y="8"/>
                  </a:lnTo>
                  <a:lnTo>
                    <a:pt x="226" y="5"/>
                  </a:lnTo>
                  <a:lnTo>
                    <a:pt x="229" y="0"/>
                  </a:lnTo>
                  <a:lnTo>
                    <a:pt x="227" y="0"/>
                  </a:lnTo>
                  <a:lnTo>
                    <a:pt x="223" y="1"/>
                  </a:lnTo>
                  <a:lnTo>
                    <a:pt x="217" y="2"/>
                  </a:lnTo>
                  <a:lnTo>
                    <a:pt x="210" y="2"/>
                  </a:lnTo>
                  <a:lnTo>
                    <a:pt x="0" y="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38"/>
            <p:cNvSpPr>
              <a:spLocks/>
            </p:cNvSpPr>
            <p:nvPr/>
          </p:nvSpPr>
          <p:spPr bwMode="auto">
            <a:xfrm>
              <a:off x="2693" y="2040"/>
              <a:ext cx="6" cy="223"/>
            </a:xfrm>
            <a:custGeom>
              <a:avLst/>
              <a:gdLst>
                <a:gd name="T0" fmla="*/ 0 w 13"/>
                <a:gd name="T1" fmla="*/ 0 h 446"/>
                <a:gd name="T2" fmla="*/ 0 w 13"/>
                <a:gd name="T3" fmla="*/ 28 h 446"/>
                <a:gd name="T4" fmla="*/ 0 w 13"/>
                <a:gd name="T5" fmla="*/ 26 h 446"/>
                <a:gd name="T6" fmla="*/ 0 w 13"/>
                <a:gd name="T7" fmla="*/ 18 h 446"/>
                <a:gd name="T8" fmla="*/ 0 w 13"/>
                <a:gd name="T9" fmla="*/ 9 h 446"/>
                <a:gd name="T10" fmla="*/ 0 w 13"/>
                <a:gd name="T11" fmla="*/ 0 h 4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446"/>
                <a:gd name="T20" fmla="*/ 13 w 13"/>
                <a:gd name="T21" fmla="*/ 446 h 44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446">
                  <a:moveTo>
                    <a:pt x="13" y="0"/>
                  </a:moveTo>
                  <a:lnTo>
                    <a:pt x="13" y="446"/>
                  </a:lnTo>
                  <a:lnTo>
                    <a:pt x="9" y="401"/>
                  </a:lnTo>
                  <a:lnTo>
                    <a:pt x="2" y="288"/>
                  </a:lnTo>
                  <a:lnTo>
                    <a:pt x="0" y="14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Freeform 39"/>
            <p:cNvSpPr>
              <a:spLocks/>
            </p:cNvSpPr>
            <p:nvPr/>
          </p:nvSpPr>
          <p:spPr bwMode="auto">
            <a:xfrm>
              <a:off x="2920" y="2028"/>
              <a:ext cx="315" cy="269"/>
            </a:xfrm>
            <a:custGeom>
              <a:avLst/>
              <a:gdLst>
                <a:gd name="T0" fmla="*/ 0 w 629"/>
                <a:gd name="T1" fmla="*/ 1 h 538"/>
                <a:gd name="T2" fmla="*/ 0 w 629"/>
                <a:gd name="T3" fmla="*/ 31 h 538"/>
                <a:gd name="T4" fmla="*/ 0 w 629"/>
                <a:gd name="T5" fmla="*/ 31 h 538"/>
                <a:gd name="T6" fmla="*/ 0 w 629"/>
                <a:gd name="T7" fmla="*/ 31 h 538"/>
                <a:gd name="T8" fmla="*/ 1 w 629"/>
                <a:gd name="T9" fmla="*/ 31 h 538"/>
                <a:gd name="T10" fmla="*/ 1 w 629"/>
                <a:gd name="T11" fmla="*/ 31 h 538"/>
                <a:gd name="T12" fmla="*/ 1 w 629"/>
                <a:gd name="T13" fmla="*/ 33 h 538"/>
                <a:gd name="T14" fmla="*/ 1 w 629"/>
                <a:gd name="T15" fmla="*/ 33 h 538"/>
                <a:gd name="T16" fmla="*/ 2 w 629"/>
                <a:gd name="T17" fmla="*/ 33 h 538"/>
                <a:gd name="T18" fmla="*/ 2 w 629"/>
                <a:gd name="T19" fmla="*/ 33 h 538"/>
                <a:gd name="T20" fmla="*/ 3 w 629"/>
                <a:gd name="T21" fmla="*/ 33 h 538"/>
                <a:gd name="T22" fmla="*/ 3 w 629"/>
                <a:gd name="T23" fmla="*/ 33 h 538"/>
                <a:gd name="T24" fmla="*/ 4 w 629"/>
                <a:gd name="T25" fmla="*/ 33 h 538"/>
                <a:gd name="T26" fmla="*/ 5 w 629"/>
                <a:gd name="T27" fmla="*/ 33 h 538"/>
                <a:gd name="T28" fmla="*/ 7 w 629"/>
                <a:gd name="T29" fmla="*/ 34 h 538"/>
                <a:gd name="T30" fmla="*/ 8 w 629"/>
                <a:gd name="T31" fmla="*/ 34 h 538"/>
                <a:gd name="T32" fmla="*/ 10 w 629"/>
                <a:gd name="T33" fmla="*/ 34 h 538"/>
                <a:gd name="T34" fmla="*/ 13 w 629"/>
                <a:gd name="T35" fmla="*/ 34 h 538"/>
                <a:gd name="T36" fmla="*/ 15 w 629"/>
                <a:gd name="T37" fmla="*/ 34 h 538"/>
                <a:gd name="T38" fmla="*/ 18 w 629"/>
                <a:gd name="T39" fmla="*/ 34 h 538"/>
                <a:gd name="T40" fmla="*/ 21 w 629"/>
                <a:gd name="T41" fmla="*/ 34 h 538"/>
                <a:gd name="T42" fmla="*/ 24 w 629"/>
                <a:gd name="T43" fmla="*/ 34 h 538"/>
                <a:gd name="T44" fmla="*/ 27 w 629"/>
                <a:gd name="T45" fmla="*/ 34 h 538"/>
                <a:gd name="T46" fmla="*/ 31 w 629"/>
                <a:gd name="T47" fmla="*/ 34 h 538"/>
                <a:gd name="T48" fmla="*/ 34 w 629"/>
                <a:gd name="T49" fmla="*/ 33 h 538"/>
                <a:gd name="T50" fmla="*/ 38 w 629"/>
                <a:gd name="T51" fmla="*/ 33 h 538"/>
                <a:gd name="T52" fmla="*/ 38 w 629"/>
                <a:gd name="T53" fmla="*/ 33 h 538"/>
                <a:gd name="T54" fmla="*/ 39 w 629"/>
                <a:gd name="T55" fmla="*/ 33 h 538"/>
                <a:gd name="T56" fmla="*/ 40 w 629"/>
                <a:gd name="T57" fmla="*/ 31 h 538"/>
                <a:gd name="T58" fmla="*/ 40 w 629"/>
                <a:gd name="T59" fmla="*/ 30 h 538"/>
                <a:gd name="T60" fmla="*/ 40 w 629"/>
                <a:gd name="T61" fmla="*/ 2 h 538"/>
                <a:gd name="T62" fmla="*/ 40 w 629"/>
                <a:gd name="T63" fmla="*/ 2 h 538"/>
                <a:gd name="T64" fmla="*/ 39 w 629"/>
                <a:gd name="T65" fmla="*/ 2 h 538"/>
                <a:gd name="T66" fmla="*/ 39 w 629"/>
                <a:gd name="T67" fmla="*/ 1 h 538"/>
                <a:gd name="T68" fmla="*/ 38 w 629"/>
                <a:gd name="T69" fmla="*/ 1 h 538"/>
                <a:gd name="T70" fmla="*/ 38 w 629"/>
                <a:gd name="T71" fmla="*/ 1 h 538"/>
                <a:gd name="T72" fmla="*/ 37 w 629"/>
                <a:gd name="T73" fmla="*/ 1 h 538"/>
                <a:gd name="T74" fmla="*/ 36 w 629"/>
                <a:gd name="T75" fmla="*/ 1 h 538"/>
                <a:gd name="T76" fmla="*/ 35 w 629"/>
                <a:gd name="T77" fmla="*/ 1 h 538"/>
                <a:gd name="T78" fmla="*/ 33 w 629"/>
                <a:gd name="T79" fmla="*/ 1 h 538"/>
                <a:gd name="T80" fmla="*/ 31 w 629"/>
                <a:gd name="T81" fmla="*/ 1 h 538"/>
                <a:gd name="T82" fmla="*/ 29 w 629"/>
                <a:gd name="T83" fmla="*/ 1 h 538"/>
                <a:gd name="T84" fmla="*/ 27 w 629"/>
                <a:gd name="T85" fmla="*/ 1 h 538"/>
                <a:gd name="T86" fmla="*/ 24 w 629"/>
                <a:gd name="T87" fmla="*/ 1 h 538"/>
                <a:gd name="T88" fmla="*/ 21 w 629"/>
                <a:gd name="T89" fmla="*/ 1 h 538"/>
                <a:gd name="T90" fmla="*/ 18 w 629"/>
                <a:gd name="T91" fmla="*/ 0 h 538"/>
                <a:gd name="T92" fmla="*/ 15 w 629"/>
                <a:gd name="T93" fmla="*/ 0 h 538"/>
                <a:gd name="T94" fmla="*/ 12 w 629"/>
                <a:gd name="T95" fmla="*/ 1 h 538"/>
                <a:gd name="T96" fmla="*/ 9 w 629"/>
                <a:gd name="T97" fmla="*/ 1 h 538"/>
                <a:gd name="T98" fmla="*/ 5 w 629"/>
                <a:gd name="T99" fmla="*/ 1 h 538"/>
                <a:gd name="T100" fmla="*/ 2 w 629"/>
                <a:gd name="T101" fmla="*/ 1 h 538"/>
                <a:gd name="T102" fmla="*/ 2 w 629"/>
                <a:gd name="T103" fmla="*/ 1 h 538"/>
                <a:gd name="T104" fmla="*/ 1 w 629"/>
                <a:gd name="T105" fmla="*/ 1 h 538"/>
                <a:gd name="T106" fmla="*/ 1 w 629"/>
                <a:gd name="T107" fmla="*/ 1 h 538"/>
                <a:gd name="T108" fmla="*/ 0 w 629"/>
                <a:gd name="T109" fmla="*/ 1 h 53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29"/>
                <a:gd name="T166" fmla="*/ 0 h 538"/>
                <a:gd name="T167" fmla="*/ 629 w 629"/>
                <a:gd name="T168" fmla="*/ 538 h 53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29" h="538">
                  <a:moveTo>
                    <a:pt x="0" y="31"/>
                  </a:moveTo>
                  <a:lnTo>
                    <a:pt x="0" y="500"/>
                  </a:lnTo>
                  <a:lnTo>
                    <a:pt x="0" y="501"/>
                  </a:lnTo>
                  <a:lnTo>
                    <a:pt x="0" y="503"/>
                  </a:lnTo>
                  <a:lnTo>
                    <a:pt x="1" y="505"/>
                  </a:lnTo>
                  <a:lnTo>
                    <a:pt x="3" y="510"/>
                  </a:lnTo>
                  <a:lnTo>
                    <a:pt x="7" y="513"/>
                  </a:lnTo>
                  <a:lnTo>
                    <a:pt x="12" y="518"/>
                  </a:lnTo>
                  <a:lnTo>
                    <a:pt x="20" y="522"/>
                  </a:lnTo>
                  <a:lnTo>
                    <a:pt x="32" y="524"/>
                  </a:lnTo>
                  <a:lnTo>
                    <a:pt x="34" y="524"/>
                  </a:lnTo>
                  <a:lnTo>
                    <a:pt x="43" y="525"/>
                  </a:lnTo>
                  <a:lnTo>
                    <a:pt x="56" y="526"/>
                  </a:lnTo>
                  <a:lnTo>
                    <a:pt x="75" y="528"/>
                  </a:lnTo>
                  <a:lnTo>
                    <a:pt x="98" y="530"/>
                  </a:lnTo>
                  <a:lnTo>
                    <a:pt x="126" y="532"/>
                  </a:lnTo>
                  <a:lnTo>
                    <a:pt x="158" y="533"/>
                  </a:lnTo>
                  <a:lnTo>
                    <a:pt x="194" y="535"/>
                  </a:lnTo>
                  <a:lnTo>
                    <a:pt x="235" y="537"/>
                  </a:lnTo>
                  <a:lnTo>
                    <a:pt x="279" y="537"/>
                  </a:lnTo>
                  <a:lnTo>
                    <a:pt x="326" y="538"/>
                  </a:lnTo>
                  <a:lnTo>
                    <a:pt x="375" y="537"/>
                  </a:lnTo>
                  <a:lnTo>
                    <a:pt x="430" y="535"/>
                  </a:lnTo>
                  <a:lnTo>
                    <a:pt x="485" y="532"/>
                  </a:lnTo>
                  <a:lnTo>
                    <a:pt x="544" y="528"/>
                  </a:lnTo>
                  <a:lnTo>
                    <a:pt x="605" y="524"/>
                  </a:lnTo>
                  <a:lnTo>
                    <a:pt x="608" y="522"/>
                  </a:lnTo>
                  <a:lnTo>
                    <a:pt x="617" y="516"/>
                  </a:lnTo>
                  <a:lnTo>
                    <a:pt x="625" y="507"/>
                  </a:lnTo>
                  <a:lnTo>
                    <a:pt x="629" y="494"/>
                  </a:lnTo>
                  <a:lnTo>
                    <a:pt x="629" y="47"/>
                  </a:lnTo>
                  <a:lnTo>
                    <a:pt x="627" y="42"/>
                  </a:lnTo>
                  <a:lnTo>
                    <a:pt x="620" y="33"/>
                  </a:lnTo>
                  <a:lnTo>
                    <a:pt x="610" y="23"/>
                  </a:lnTo>
                  <a:lnTo>
                    <a:pt x="597" y="17"/>
                  </a:lnTo>
                  <a:lnTo>
                    <a:pt x="593" y="17"/>
                  </a:lnTo>
                  <a:lnTo>
                    <a:pt x="584" y="16"/>
                  </a:lnTo>
                  <a:lnTo>
                    <a:pt x="569" y="13"/>
                  </a:lnTo>
                  <a:lnTo>
                    <a:pt x="548" y="12"/>
                  </a:lnTo>
                  <a:lnTo>
                    <a:pt x="522" y="10"/>
                  </a:lnTo>
                  <a:lnTo>
                    <a:pt x="492" y="8"/>
                  </a:lnTo>
                  <a:lnTo>
                    <a:pt x="457" y="5"/>
                  </a:lnTo>
                  <a:lnTo>
                    <a:pt x="419" y="3"/>
                  </a:lnTo>
                  <a:lnTo>
                    <a:pt x="376" y="2"/>
                  </a:lnTo>
                  <a:lnTo>
                    <a:pt x="333" y="1"/>
                  </a:lnTo>
                  <a:lnTo>
                    <a:pt x="285" y="0"/>
                  </a:lnTo>
                  <a:lnTo>
                    <a:pt x="236" y="0"/>
                  </a:lnTo>
                  <a:lnTo>
                    <a:pt x="185" y="1"/>
                  </a:lnTo>
                  <a:lnTo>
                    <a:pt x="132" y="3"/>
                  </a:lnTo>
                  <a:lnTo>
                    <a:pt x="79" y="6"/>
                  </a:lnTo>
                  <a:lnTo>
                    <a:pt x="26" y="11"/>
                  </a:lnTo>
                  <a:lnTo>
                    <a:pt x="23" y="11"/>
                  </a:lnTo>
                  <a:lnTo>
                    <a:pt x="15" y="12"/>
                  </a:lnTo>
                  <a:lnTo>
                    <a:pt x="7" y="1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Freeform 40"/>
            <p:cNvSpPr>
              <a:spLocks/>
            </p:cNvSpPr>
            <p:nvPr/>
          </p:nvSpPr>
          <p:spPr bwMode="auto">
            <a:xfrm>
              <a:off x="2912" y="2024"/>
              <a:ext cx="315" cy="269"/>
            </a:xfrm>
            <a:custGeom>
              <a:avLst/>
              <a:gdLst>
                <a:gd name="T0" fmla="*/ 0 w 629"/>
                <a:gd name="T1" fmla="*/ 2 h 539"/>
                <a:gd name="T2" fmla="*/ 0 w 629"/>
                <a:gd name="T3" fmla="*/ 31 h 539"/>
                <a:gd name="T4" fmla="*/ 0 w 629"/>
                <a:gd name="T5" fmla="*/ 31 h 539"/>
                <a:gd name="T6" fmla="*/ 0 w 629"/>
                <a:gd name="T7" fmla="*/ 31 h 539"/>
                <a:gd name="T8" fmla="*/ 1 w 629"/>
                <a:gd name="T9" fmla="*/ 31 h 539"/>
                <a:gd name="T10" fmla="*/ 1 w 629"/>
                <a:gd name="T11" fmla="*/ 31 h 539"/>
                <a:gd name="T12" fmla="*/ 1 w 629"/>
                <a:gd name="T13" fmla="*/ 32 h 539"/>
                <a:gd name="T14" fmla="*/ 1 w 629"/>
                <a:gd name="T15" fmla="*/ 32 h 539"/>
                <a:gd name="T16" fmla="*/ 2 w 629"/>
                <a:gd name="T17" fmla="*/ 32 h 539"/>
                <a:gd name="T18" fmla="*/ 2 w 629"/>
                <a:gd name="T19" fmla="*/ 32 h 539"/>
                <a:gd name="T20" fmla="*/ 3 w 629"/>
                <a:gd name="T21" fmla="*/ 32 h 539"/>
                <a:gd name="T22" fmla="*/ 3 w 629"/>
                <a:gd name="T23" fmla="*/ 32 h 539"/>
                <a:gd name="T24" fmla="*/ 4 w 629"/>
                <a:gd name="T25" fmla="*/ 32 h 539"/>
                <a:gd name="T26" fmla="*/ 5 w 629"/>
                <a:gd name="T27" fmla="*/ 33 h 539"/>
                <a:gd name="T28" fmla="*/ 7 w 629"/>
                <a:gd name="T29" fmla="*/ 33 h 539"/>
                <a:gd name="T30" fmla="*/ 8 w 629"/>
                <a:gd name="T31" fmla="*/ 33 h 539"/>
                <a:gd name="T32" fmla="*/ 10 w 629"/>
                <a:gd name="T33" fmla="*/ 33 h 539"/>
                <a:gd name="T34" fmla="*/ 13 w 629"/>
                <a:gd name="T35" fmla="*/ 33 h 539"/>
                <a:gd name="T36" fmla="*/ 15 w 629"/>
                <a:gd name="T37" fmla="*/ 33 h 539"/>
                <a:gd name="T38" fmla="*/ 18 w 629"/>
                <a:gd name="T39" fmla="*/ 33 h 539"/>
                <a:gd name="T40" fmla="*/ 21 w 629"/>
                <a:gd name="T41" fmla="*/ 33 h 539"/>
                <a:gd name="T42" fmla="*/ 24 w 629"/>
                <a:gd name="T43" fmla="*/ 33 h 539"/>
                <a:gd name="T44" fmla="*/ 27 w 629"/>
                <a:gd name="T45" fmla="*/ 33 h 539"/>
                <a:gd name="T46" fmla="*/ 31 w 629"/>
                <a:gd name="T47" fmla="*/ 33 h 539"/>
                <a:gd name="T48" fmla="*/ 34 w 629"/>
                <a:gd name="T49" fmla="*/ 33 h 539"/>
                <a:gd name="T50" fmla="*/ 38 w 629"/>
                <a:gd name="T51" fmla="*/ 32 h 539"/>
                <a:gd name="T52" fmla="*/ 38 w 629"/>
                <a:gd name="T53" fmla="*/ 32 h 539"/>
                <a:gd name="T54" fmla="*/ 39 w 629"/>
                <a:gd name="T55" fmla="*/ 32 h 539"/>
                <a:gd name="T56" fmla="*/ 40 w 629"/>
                <a:gd name="T57" fmla="*/ 31 h 539"/>
                <a:gd name="T58" fmla="*/ 40 w 629"/>
                <a:gd name="T59" fmla="*/ 30 h 539"/>
                <a:gd name="T60" fmla="*/ 40 w 629"/>
                <a:gd name="T61" fmla="*/ 3 h 539"/>
                <a:gd name="T62" fmla="*/ 40 w 629"/>
                <a:gd name="T63" fmla="*/ 2 h 539"/>
                <a:gd name="T64" fmla="*/ 39 w 629"/>
                <a:gd name="T65" fmla="*/ 2 h 539"/>
                <a:gd name="T66" fmla="*/ 39 w 629"/>
                <a:gd name="T67" fmla="*/ 1 h 539"/>
                <a:gd name="T68" fmla="*/ 38 w 629"/>
                <a:gd name="T69" fmla="*/ 1 h 539"/>
                <a:gd name="T70" fmla="*/ 38 w 629"/>
                <a:gd name="T71" fmla="*/ 1 h 539"/>
                <a:gd name="T72" fmla="*/ 37 w 629"/>
                <a:gd name="T73" fmla="*/ 1 h 539"/>
                <a:gd name="T74" fmla="*/ 36 w 629"/>
                <a:gd name="T75" fmla="*/ 0 h 539"/>
                <a:gd name="T76" fmla="*/ 35 w 629"/>
                <a:gd name="T77" fmla="*/ 0 h 539"/>
                <a:gd name="T78" fmla="*/ 33 w 629"/>
                <a:gd name="T79" fmla="*/ 0 h 539"/>
                <a:gd name="T80" fmla="*/ 31 w 629"/>
                <a:gd name="T81" fmla="*/ 0 h 539"/>
                <a:gd name="T82" fmla="*/ 29 w 629"/>
                <a:gd name="T83" fmla="*/ 0 h 539"/>
                <a:gd name="T84" fmla="*/ 27 w 629"/>
                <a:gd name="T85" fmla="*/ 0 h 539"/>
                <a:gd name="T86" fmla="*/ 24 w 629"/>
                <a:gd name="T87" fmla="*/ 0 h 539"/>
                <a:gd name="T88" fmla="*/ 21 w 629"/>
                <a:gd name="T89" fmla="*/ 0 h 539"/>
                <a:gd name="T90" fmla="*/ 18 w 629"/>
                <a:gd name="T91" fmla="*/ 0 h 539"/>
                <a:gd name="T92" fmla="*/ 15 w 629"/>
                <a:gd name="T93" fmla="*/ 0 h 539"/>
                <a:gd name="T94" fmla="*/ 12 w 629"/>
                <a:gd name="T95" fmla="*/ 0 h 539"/>
                <a:gd name="T96" fmla="*/ 9 w 629"/>
                <a:gd name="T97" fmla="*/ 0 h 539"/>
                <a:gd name="T98" fmla="*/ 5 w 629"/>
                <a:gd name="T99" fmla="*/ 0 h 539"/>
                <a:gd name="T100" fmla="*/ 2 w 629"/>
                <a:gd name="T101" fmla="*/ 0 h 539"/>
                <a:gd name="T102" fmla="*/ 2 w 629"/>
                <a:gd name="T103" fmla="*/ 0 h 539"/>
                <a:gd name="T104" fmla="*/ 1 w 629"/>
                <a:gd name="T105" fmla="*/ 0 h 539"/>
                <a:gd name="T106" fmla="*/ 1 w 629"/>
                <a:gd name="T107" fmla="*/ 1 h 539"/>
                <a:gd name="T108" fmla="*/ 0 w 629"/>
                <a:gd name="T109" fmla="*/ 2 h 5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29"/>
                <a:gd name="T166" fmla="*/ 0 h 539"/>
                <a:gd name="T167" fmla="*/ 629 w 629"/>
                <a:gd name="T168" fmla="*/ 539 h 5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29" h="539">
                  <a:moveTo>
                    <a:pt x="0" y="32"/>
                  </a:moveTo>
                  <a:lnTo>
                    <a:pt x="0" y="501"/>
                  </a:lnTo>
                  <a:lnTo>
                    <a:pt x="0" y="502"/>
                  </a:lnTo>
                  <a:lnTo>
                    <a:pt x="0" y="504"/>
                  </a:lnTo>
                  <a:lnTo>
                    <a:pt x="1" y="506"/>
                  </a:lnTo>
                  <a:lnTo>
                    <a:pt x="3" y="511"/>
                  </a:lnTo>
                  <a:lnTo>
                    <a:pt x="6" y="514"/>
                  </a:lnTo>
                  <a:lnTo>
                    <a:pt x="12" y="519"/>
                  </a:lnTo>
                  <a:lnTo>
                    <a:pt x="20" y="522"/>
                  </a:lnTo>
                  <a:lnTo>
                    <a:pt x="32" y="525"/>
                  </a:lnTo>
                  <a:lnTo>
                    <a:pt x="34" y="525"/>
                  </a:lnTo>
                  <a:lnTo>
                    <a:pt x="43" y="526"/>
                  </a:lnTo>
                  <a:lnTo>
                    <a:pt x="56" y="527"/>
                  </a:lnTo>
                  <a:lnTo>
                    <a:pt x="74" y="529"/>
                  </a:lnTo>
                  <a:lnTo>
                    <a:pt x="97" y="531"/>
                  </a:lnTo>
                  <a:lnTo>
                    <a:pt x="126" y="533"/>
                  </a:lnTo>
                  <a:lnTo>
                    <a:pt x="157" y="534"/>
                  </a:lnTo>
                  <a:lnTo>
                    <a:pt x="194" y="536"/>
                  </a:lnTo>
                  <a:lnTo>
                    <a:pt x="235" y="537"/>
                  </a:lnTo>
                  <a:lnTo>
                    <a:pt x="278" y="537"/>
                  </a:lnTo>
                  <a:lnTo>
                    <a:pt x="326" y="539"/>
                  </a:lnTo>
                  <a:lnTo>
                    <a:pt x="375" y="537"/>
                  </a:lnTo>
                  <a:lnTo>
                    <a:pt x="429" y="536"/>
                  </a:lnTo>
                  <a:lnTo>
                    <a:pt x="485" y="533"/>
                  </a:lnTo>
                  <a:lnTo>
                    <a:pt x="543" y="529"/>
                  </a:lnTo>
                  <a:lnTo>
                    <a:pt x="605" y="525"/>
                  </a:lnTo>
                  <a:lnTo>
                    <a:pt x="608" y="522"/>
                  </a:lnTo>
                  <a:lnTo>
                    <a:pt x="617" y="517"/>
                  </a:lnTo>
                  <a:lnTo>
                    <a:pt x="625" y="508"/>
                  </a:lnTo>
                  <a:lnTo>
                    <a:pt x="629" y="495"/>
                  </a:lnTo>
                  <a:lnTo>
                    <a:pt x="629" y="48"/>
                  </a:lnTo>
                  <a:lnTo>
                    <a:pt x="626" y="43"/>
                  </a:lnTo>
                  <a:lnTo>
                    <a:pt x="620" y="34"/>
                  </a:lnTo>
                  <a:lnTo>
                    <a:pt x="610" y="24"/>
                  </a:lnTo>
                  <a:lnTo>
                    <a:pt x="596" y="18"/>
                  </a:lnTo>
                  <a:lnTo>
                    <a:pt x="593" y="18"/>
                  </a:lnTo>
                  <a:lnTo>
                    <a:pt x="584" y="17"/>
                  </a:lnTo>
                  <a:lnTo>
                    <a:pt x="569" y="14"/>
                  </a:lnTo>
                  <a:lnTo>
                    <a:pt x="548" y="13"/>
                  </a:lnTo>
                  <a:lnTo>
                    <a:pt x="522" y="11"/>
                  </a:lnTo>
                  <a:lnTo>
                    <a:pt x="492" y="9"/>
                  </a:lnTo>
                  <a:lnTo>
                    <a:pt x="457" y="6"/>
                  </a:lnTo>
                  <a:lnTo>
                    <a:pt x="419" y="4"/>
                  </a:lnTo>
                  <a:lnTo>
                    <a:pt x="376" y="3"/>
                  </a:lnTo>
                  <a:lnTo>
                    <a:pt x="333" y="2"/>
                  </a:lnTo>
                  <a:lnTo>
                    <a:pt x="285" y="0"/>
                  </a:lnTo>
                  <a:lnTo>
                    <a:pt x="236" y="0"/>
                  </a:lnTo>
                  <a:lnTo>
                    <a:pt x="185" y="2"/>
                  </a:lnTo>
                  <a:lnTo>
                    <a:pt x="132" y="4"/>
                  </a:lnTo>
                  <a:lnTo>
                    <a:pt x="79" y="7"/>
                  </a:lnTo>
                  <a:lnTo>
                    <a:pt x="26" y="12"/>
                  </a:lnTo>
                  <a:lnTo>
                    <a:pt x="23" y="12"/>
                  </a:lnTo>
                  <a:lnTo>
                    <a:pt x="15" y="13"/>
                  </a:lnTo>
                  <a:lnTo>
                    <a:pt x="6" y="1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Freeform 41"/>
            <p:cNvSpPr>
              <a:spLocks/>
            </p:cNvSpPr>
            <p:nvPr/>
          </p:nvSpPr>
          <p:spPr bwMode="auto">
            <a:xfrm>
              <a:off x="2922" y="2032"/>
              <a:ext cx="295" cy="252"/>
            </a:xfrm>
            <a:custGeom>
              <a:avLst/>
              <a:gdLst>
                <a:gd name="T0" fmla="*/ 0 w 590"/>
                <a:gd name="T1" fmla="*/ 2 h 503"/>
                <a:gd name="T2" fmla="*/ 0 w 590"/>
                <a:gd name="T3" fmla="*/ 30 h 503"/>
                <a:gd name="T4" fmla="*/ 0 w 590"/>
                <a:gd name="T5" fmla="*/ 30 h 503"/>
                <a:gd name="T6" fmla="*/ 1 w 590"/>
                <a:gd name="T7" fmla="*/ 30 h 503"/>
                <a:gd name="T8" fmla="*/ 1 w 590"/>
                <a:gd name="T9" fmla="*/ 31 h 503"/>
                <a:gd name="T10" fmla="*/ 1 w 590"/>
                <a:gd name="T11" fmla="*/ 31 h 503"/>
                <a:gd name="T12" fmla="*/ 2 w 590"/>
                <a:gd name="T13" fmla="*/ 31 h 503"/>
                <a:gd name="T14" fmla="*/ 2 w 590"/>
                <a:gd name="T15" fmla="*/ 31 h 503"/>
                <a:gd name="T16" fmla="*/ 3 w 590"/>
                <a:gd name="T17" fmla="*/ 31 h 503"/>
                <a:gd name="T18" fmla="*/ 5 w 590"/>
                <a:gd name="T19" fmla="*/ 31 h 503"/>
                <a:gd name="T20" fmla="*/ 5 w 590"/>
                <a:gd name="T21" fmla="*/ 31 h 503"/>
                <a:gd name="T22" fmla="*/ 7 w 590"/>
                <a:gd name="T23" fmla="*/ 32 h 503"/>
                <a:gd name="T24" fmla="*/ 9 w 590"/>
                <a:gd name="T25" fmla="*/ 32 h 503"/>
                <a:gd name="T26" fmla="*/ 11 w 590"/>
                <a:gd name="T27" fmla="*/ 32 h 503"/>
                <a:gd name="T28" fmla="*/ 13 w 590"/>
                <a:gd name="T29" fmla="*/ 32 h 503"/>
                <a:gd name="T30" fmla="*/ 17 w 590"/>
                <a:gd name="T31" fmla="*/ 32 h 503"/>
                <a:gd name="T32" fmla="*/ 19 w 590"/>
                <a:gd name="T33" fmla="*/ 32 h 503"/>
                <a:gd name="T34" fmla="*/ 22 w 590"/>
                <a:gd name="T35" fmla="*/ 32 h 503"/>
                <a:gd name="T36" fmla="*/ 25 w 590"/>
                <a:gd name="T37" fmla="*/ 32 h 503"/>
                <a:gd name="T38" fmla="*/ 28 w 590"/>
                <a:gd name="T39" fmla="*/ 32 h 503"/>
                <a:gd name="T40" fmla="*/ 31 w 590"/>
                <a:gd name="T41" fmla="*/ 31 h 503"/>
                <a:gd name="T42" fmla="*/ 36 w 590"/>
                <a:gd name="T43" fmla="*/ 31 h 503"/>
                <a:gd name="T44" fmla="*/ 36 w 590"/>
                <a:gd name="T45" fmla="*/ 31 h 503"/>
                <a:gd name="T46" fmla="*/ 37 w 590"/>
                <a:gd name="T47" fmla="*/ 31 h 503"/>
                <a:gd name="T48" fmla="*/ 37 w 590"/>
                <a:gd name="T49" fmla="*/ 30 h 503"/>
                <a:gd name="T50" fmla="*/ 37 w 590"/>
                <a:gd name="T51" fmla="*/ 29 h 503"/>
                <a:gd name="T52" fmla="*/ 37 w 590"/>
                <a:gd name="T53" fmla="*/ 3 h 503"/>
                <a:gd name="T54" fmla="*/ 37 w 590"/>
                <a:gd name="T55" fmla="*/ 3 h 503"/>
                <a:gd name="T56" fmla="*/ 37 w 590"/>
                <a:gd name="T57" fmla="*/ 2 h 503"/>
                <a:gd name="T58" fmla="*/ 36 w 590"/>
                <a:gd name="T59" fmla="*/ 2 h 503"/>
                <a:gd name="T60" fmla="*/ 35 w 590"/>
                <a:gd name="T61" fmla="*/ 1 h 503"/>
                <a:gd name="T62" fmla="*/ 35 w 590"/>
                <a:gd name="T63" fmla="*/ 1 h 503"/>
                <a:gd name="T64" fmla="*/ 35 w 590"/>
                <a:gd name="T65" fmla="*/ 1 h 503"/>
                <a:gd name="T66" fmla="*/ 34 w 590"/>
                <a:gd name="T67" fmla="*/ 1 h 503"/>
                <a:gd name="T68" fmla="*/ 33 w 590"/>
                <a:gd name="T69" fmla="*/ 1 h 503"/>
                <a:gd name="T70" fmla="*/ 30 w 590"/>
                <a:gd name="T71" fmla="*/ 1 h 503"/>
                <a:gd name="T72" fmla="*/ 28 w 590"/>
                <a:gd name="T73" fmla="*/ 1 h 503"/>
                <a:gd name="T74" fmla="*/ 26 w 590"/>
                <a:gd name="T75" fmla="*/ 1 h 503"/>
                <a:gd name="T76" fmla="*/ 24 w 590"/>
                <a:gd name="T77" fmla="*/ 1 h 503"/>
                <a:gd name="T78" fmla="*/ 22 w 590"/>
                <a:gd name="T79" fmla="*/ 1 h 503"/>
                <a:gd name="T80" fmla="*/ 19 w 590"/>
                <a:gd name="T81" fmla="*/ 0 h 503"/>
                <a:gd name="T82" fmla="*/ 17 w 590"/>
                <a:gd name="T83" fmla="*/ 0 h 503"/>
                <a:gd name="T84" fmla="*/ 13 w 590"/>
                <a:gd name="T85" fmla="*/ 0 h 503"/>
                <a:gd name="T86" fmla="*/ 10 w 590"/>
                <a:gd name="T87" fmla="*/ 1 h 503"/>
                <a:gd name="T88" fmla="*/ 7 w 590"/>
                <a:gd name="T89" fmla="*/ 1 h 503"/>
                <a:gd name="T90" fmla="*/ 5 w 590"/>
                <a:gd name="T91" fmla="*/ 1 h 503"/>
                <a:gd name="T92" fmla="*/ 1 w 590"/>
                <a:gd name="T93" fmla="*/ 1 h 503"/>
                <a:gd name="T94" fmla="*/ 1 w 590"/>
                <a:gd name="T95" fmla="*/ 1 h 503"/>
                <a:gd name="T96" fmla="*/ 1 w 590"/>
                <a:gd name="T97" fmla="*/ 1 h 503"/>
                <a:gd name="T98" fmla="*/ 1 w 590"/>
                <a:gd name="T99" fmla="*/ 1 h 503"/>
                <a:gd name="T100" fmla="*/ 0 w 590"/>
                <a:gd name="T101" fmla="*/ 2 h 50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90"/>
                <a:gd name="T154" fmla="*/ 0 h 503"/>
                <a:gd name="T155" fmla="*/ 590 w 590"/>
                <a:gd name="T156" fmla="*/ 503 h 50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90" h="503">
                  <a:moveTo>
                    <a:pt x="0" y="29"/>
                  </a:moveTo>
                  <a:lnTo>
                    <a:pt x="0" y="468"/>
                  </a:lnTo>
                  <a:lnTo>
                    <a:pt x="0" y="471"/>
                  </a:lnTo>
                  <a:lnTo>
                    <a:pt x="4" y="477"/>
                  </a:lnTo>
                  <a:lnTo>
                    <a:pt x="13" y="485"/>
                  </a:lnTo>
                  <a:lnTo>
                    <a:pt x="31" y="491"/>
                  </a:lnTo>
                  <a:lnTo>
                    <a:pt x="34" y="491"/>
                  </a:lnTo>
                  <a:lnTo>
                    <a:pt x="42" y="492"/>
                  </a:lnTo>
                  <a:lnTo>
                    <a:pt x="54" y="493"/>
                  </a:lnTo>
                  <a:lnTo>
                    <a:pt x="72" y="494"/>
                  </a:lnTo>
                  <a:lnTo>
                    <a:pt x="93" y="496"/>
                  </a:lnTo>
                  <a:lnTo>
                    <a:pt x="119" y="498"/>
                  </a:lnTo>
                  <a:lnTo>
                    <a:pt x="149" y="500"/>
                  </a:lnTo>
                  <a:lnTo>
                    <a:pt x="183" y="501"/>
                  </a:lnTo>
                  <a:lnTo>
                    <a:pt x="220" y="502"/>
                  </a:lnTo>
                  <a:lnTo>
                    <a:pt x="262" y="503"/>
                  </a:lnTo>
                  <a:lnTo>
                    <a:pt x="306" y="503"/>
                  </a:lnTo>
                  <a:lnTo>
                    <a:pt x="353" y="502"/>
                  </a:lnTo>
                  <a:lnTo>
                    <a:pt x="402" y="501"/>
                  </a:lnTo>
                  <a:lnTo>
                    <a:pt x="455" y="499"/>
                  </a:lnTo>
                  <a:lnTo>
                    <a:pt x="509" y="495"/>
                  </a:lnTo>
                  <a:lnTo>
                    <a:pt x="567" y="491"/>
                  </a:lnTo>
                  <a:lnTo>
                    <a:pt x="571" y="488"/>
                  </a:lnTo>
                  <a:lnTo>
                    <a:pt x="579" y="484"/>
                  </a:lnTo>
                  <a:lnTo>
                    <a:pt x="587" y="475"/>
                  </a:lnTo>
                  <a:lnTo>
                    <a:pt x="590" y="463"/>
                  </a:lnTo>
                  <a:lnTo>
                    <a:pt x="590" y="44"/>
                  </a:lnTo>
                  <a:lnTo>
                    <a:pt x="588" y="40"/>
                  </a:lnTo>
                  <a:lnTo>
                    <a:pt x="582" y="31"/>
                  </a:lnTo>
                  <a:lnTo>
                    <a:pt x="572" y="22"/>
                  </a:lnTo>
                  <a:lnTo>
                    <a:pt x="560" y="16"/>
                  </a:lnTo>
                  <a:lnTo>
                    <a:pt x="557" y="16"/>
                  </a:lnTo>
                  <a:lnTo>
                    <a:pt x="549" y="15"/>
                  </a:lnTo>
                  <a:lnTo>
                    <a:pt x="534" y="12"/>
                  </a:lnTo>
                  <a:lnTo>
                    <a:pt x="514" y="11"/>
                  </a:lnTo>
                  <a:lnTo>
                    <a:pt x="490" y="9"/>
                  </a:lnTo>
                  <a:lnTo>
                    <a:pt x="461" y="7"/>
                  </a:lnTo>
                  <a:lnTo>
                    <a:pt x="429" y="4"/>
                  </a:lnTo>
                  <a:lnTo>
                    <a:pt x="393" y="2"/>
                  </a:lnTo>
                  <a:lnTo>
                    <a:pt x="354" y="1"/>
                  </a:lnTo>
                  <a:lnTo>
                    <a:pt x="312" y="0"/>
                  </a:lnTo>
                  <a:lnTo>
                    <a:pt x="267" y="0"/>
                  </a:lnTo>
                  <a:lnTo>
                    <a:pt x="221" y="0"/>
                  </a:lnTo>
                  <a:lnTo>
                    <a:pt x="174" y="1"/>
                  </a:lnTo>
                  <a:lnTo>
                    <a:pt x="126" y="2"/>
                  </a:lnTo>
                  <a:lnTo>
                    <a:pt x="75" y="6"/>
                  </a:lnTo>
                  <a:lnTo>
                    <a:pt x="25" y="10"/>
                  </a:lnTo>
                  <a:lnTo>
                    <a:pt x="22" y="10"/>
                  </a:lnTo>
                  <a:lnTo>
                    <a:pt x="15" y="10"/>
                  </a:lnTo>
                  <a:lnTo>
                    <a:pt x="7" y="16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Freeform 42"/>
            <p:cNvSpPr>
              <a:spLocks/>
            </p:cNvSpPr>
            <p:nvPr/>
          </p:nvSpPr>
          <p:spPr bwMode="auto">
            <a:xfrm>
              <a:off x="3024" y="2096"/>
              <a:ext cx="115" cy="124"/>
            </a:xfrm>
            <a:custGeom>
              <a:avLst/>
              <a:gdLst>
                <a:gd name="T0" fmla="*/ 0 w 231"/>
                <a:gd name="T1" fmla="*/ 1 h 247"/>
                <a:gd name="T2" fmla="*/ 0 w 231"/>
                <a:gd name="T3" fmla="*/ 15 h 247"/>
                <a:gd name="T4" fmla="*/ 0 w 231"/>
                <a:gd name="T5" fmla="*/ 15 h 247"/>
                <a:gd name="T6" fmla="*/ 0 w 231"/>
                <a:gd name="T7" fmla="*/ 15 h 247"/>
                <a:gd name="T8" fmla="*/ 0 w 231"/>
                <a:gd name="T9" fmla="*/ 15 h 247"/>
                <a:gd name="T10" fmla="*/ 0 w 231"/>
                <a:gd name="T11" fmla="*/ 16 h 247"/>
                <a:gd name="T12" fmla="*/ 0 w 231"/>
                <a:gd name="T13" fmla="*/ 16 h 247"/>
                <a:gd name="T14" fmla="*/ 1 w 231"/>
                <a:gd name="T15" fmla="*/ 16 h 247"/>
                <a:gd name="T16" fmla="*/ 1 w 231"/>
                <a:gd name="T17" fmla="*/ 16 h 247"/>
                <a:gd name="T18" fmla="*/ 1 w 231"/>
                <a:gd name="T19" fmla="*/ 16 h 247"/>
                <a:gd name="T20" fmla="*/ 2 w 231"/>
                <a:gd name="T21" fmla="*/ 16 h 247"/>
                <a:gd name="T22" fmla="*/ 2 w 231"/>
                <a:gd name="T23" fmla="*/ 16 h 247"/>
                <a:gd name="T24" fmla="*/ 3 w 231"/>
                <a:gd name="T25" fmla="*/ 16 h 247"/>
                <a:gd name="T26" fmla="*/ 4 w 231"/>
                <a:gd name="T27" fmla="*/ 16 h 247"/>
                <a:gd name="T28" fmla="*/ 5 w 231"/>
                <a:gd name="T29" fmla="*/ 16 h 247"/>
                <a:gd name="T30" fmla="*/ 6 w 231"/>
                <a:gd name="T31" fmla="*/ 16 h 247"/>
                <a:gd name="T32" fmla="*/ 7 w 231"/>
                <a:gd name="T33" fmla="*/ 16 h 247"/>
                <a:gd name="T34" fmla="*/ 8 w 231"/>
                <a:gd name="T35" fmla="*/ 16 h 247"/>
                <a:gd name="T36" fmla="*/ 9 w 231"/>
                <a:gd name="T37" fmla="*/ 16 h 247"/>
                <a:gd name="T38" fmla="*/ 11 w 231"/>
                <a:gd name="T39" fmla="*/ 16 h 247"/>
                <a:gd name="T40" fmla="*/ 12 w 231"/>
                <a:gd name="T41" fmla="*/ 16 h 247"/>
                <a:gd name="T42" fmla="*/ 13 w 231"/>
                <a:gd name="T43" fmla="*/ 16 h 247"/>
                <a:gd name="T44" fmla="*/ 14 w 231"/>
                <a:gd name="T45" fmla="*/ 15 h 247"/>
                <a:gd name="T46" fmla="*/ 14 w 231"/>
                <a:gd name="T47" fmla="*/ 15 h 247"/>
                <a:gd name="T48" fmla="*/ 14 w 231"/>
                <a:gd name="T49" fmla="*/ 15 h 247"/>
                <a:gd name="T50" fmla="*/ 14 w 231"/>
                <a:gd name="T51" fmla="*/ 15 h 247"/>
                <a:gd name="T52" fmla="*/ 14 w 231"/>
                <a:gd name="T53" fmla="*/ 2 h 247"/>
                <a:gd name="T54" fmla="*/ 14 w 231"/>
                <a:gd name="T55" fmla="*/ 2 h 247"/>
                <a:gd name="T56" fmla="*/ 14 w 231"/>
                <a:gd name="T57" fmla="*/ 1 h 247"/>
                <a:gd name="T58" fmla="*/ 14 w 231"/>
                <a:gd name="T59" fmla="*/ 1 h 247"/>
                <a:gd name="T60" fmla="*/ 13 w 231"/>
                <a:gd name="T61" fmla="*/ 1 h 247"/>
                <a:gd name="T62" fmla="*/ 13 w 231"/>
                <a:gd name="T63" fmla="*/ 1 h 247"/>
                <a:gd name="T64" fmla="*/ 13 w 231"/>
                <a:gd name="T65" fmla="*/ 1 h 247"/>
                <a:gd name="T66" fmla="*/ 13 w 231"/>
                <a:gd name="T67" fmla="*/ 1 h 247"/>
                <a:gd name="T68" fmla="*/ 12 w 231"/>
                <a:gd name="T69" fmla="*/ 1 h 247"/>
                <a:gd name="T70" fmla="*/ 11 w 231"/>
                <a:gd name="T71" fmla="*/ 1 h 247"/>
                <a:gd name="T72" fmla="*/ 11 w 231"/>
                <a:gd name="T73" fmla="*/ 1 h 247"/>
                <a:gd name="T74" fmla="*/ 10 w 231"/>
                <a:gd name="T75" fmla="*/ 1 h 247"/>
                <a:gd name="T76" fmla="*/ 9 w 231"/>
                <a:gd name="T77" fmla="*/ 1 h 247"/>
                <a:gd name="T78" fmla="*/ 8 w 231"/>
                <a:gd name="T79" fmla="*/ 1 h 247"/>
                <a:gd name="T80" fmla="*/ 7 w 231"/>
                <a:gd name="T81" fmla="*/ 0 h 247"/>
                <a:gd name="T82" fmla="*/ 6 w 231"/>
                <a:gd name="T83" fmla="*/ 0 h 247"/>
                <a:gd name="T84" fmla="*/ 5 w 231"/>
                <a:gd name="T85" fmla="*/ 0 h 247"/>
                <a:gd name="T86" fmla="*/ 4 w 231"/>
                <a:gd name="T87" fmla="*/ 1 h 247"/>
                <a:gd name="T88" fmla="*/ 3 w 231"/>
                <a:gd name="T89" fmla="*/ 1 h 247"/>
                <a:gd name="T90" fmla="*/ 1 w 231"/>
                <a:gd name="T91" fmla="*/ 1 h 247"/>
                <a:gd name="T92" fmla="*/ 0 w 231"/>
                <a:gd name="T93" fmla="*/ 1 h 247"/>
                <a:gd name="T94" fmla="*/ 0 w 231"/>
                <a:gd name="T95" fmla="*/ 1 h 247"/>
                <a:gd name="T96" fmla="*/ 0 w 231"/>
                <a:gd name="T97" fmla="*/ 1 h 247"/>
                <a:gd name="T98" fmla="*/ 0 w 231"/>
                <a:gd name="T99" fmla="*/ 1 h 247"/>
                <a:gd name="T100" fmla="*/ 0 w 231"/>
                <a:gd name="T101" fmla="*/ 1 h 24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31"/>
                <a:gd name="T154" fmla="*/ 0 h 247"/>
                <a:gd name="T155" fmla="*/ 231 w 231"/>
                <a:gd name="T156" fmla="*/ 247 h 24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31" h="247">
                  <a:moveTo>
                    <a:pt x="0" y="14"/>
                  </a:moveTo>
                  <a:lnTo>
                    <a:pt x="0" y="231"/>
                  </a:lnTo>
                  <a:lnTo>
                    <a:pt x="0" y="232"/>
                  </a:lnTo>
                  <a:lnTo>
                    <a:pt x="1" y="236"/>
                  </a:lnTo>
                  <a:lnTo>
                    <a:pt x="5" y="239"/>
                  </a:lnTo>
                  <a:lnTo>
                    <a:pt x="12" y="242"/>
                  </a:lnTo>
                  <a:lnTo>
                    <a:pt x="13" y="242"/>
                  </a:lnTo>
                  <a:lnTo>
                    <a:pt x="16" y="242"/>
                  </a:lnTo>
                  <a:lnTo>
                    <a:pt x="21" y="243"/>
                  </a:lnTo>
                  <a:lnTo>
                    <a:pt x="28" y="244"/>
                  </a:lnTo>
                  <a:lnTo>
                    <a:pt x="36" y="244"/>
                  </a:lnTo>
                  <a:lnTo>
                    <a:pt x="46" y="245"/>
                  </a:lnTo>
                  <a:lnTo>
                    <a:pt x="58" y="246"/>
                  </a:lnTo>
                  <a:lnTo>
                    <a:pt x="72" y="246"/>
                  </a:lnTo>
                  <a:lnTo>
                    <a:pt x="87" y="247"/>
                  </a:lnTo>
                  <a:lnTo>
                    <a:pt x="103" y="247"/>
                  </a:lnTo>
                  <a:lnTo>
                    <a:pt x="120" y="247"/>
                  </a:lnTo>
                  <a:lnTo>
                    <a:pt x="138" y="247"/>
                  </a:lnTo>
                  <a:lnTo>
                    <a:pt x="158" y="246"/>
                  </a:lnTo>
                  <a:lnTo>
                    <a:pt x="179" y="245"/>
                  </a:lnTo>
                  <a:lnTo>
                    <a:pt x="199" y="244"/>
                  </a:lnTo>
                  <a:lnTo>
                    <a:pt x="223" y="242"/>
                  </a:lnTo>
                  <a:lnTo>
                    <a:pt x="224" y="240"/>
                  </a:lnTo>
                  <a:lnTo>
                    <a:pt x="227" y="238"/>
                  </a:lnTo>
                  <a:lnTo>
                    <a:pt x="229" y="233"/>
                  </a:lnTo>
                  <a:lnTo>
                    <a:pt x="231" y="228"/>
                  </a:lnTo>
                  <a:lnTo>
                    <a:pt x="231" y="21"/>
                  </a:lnTo>
                  <a:lnTo>
                    <a:pt x="229" y="19"/>
                  </a:lnTo>
                  <a:lnTo>
                    <a:pt x="227" y="16"/>
                  </a:lnTo>
                  <a:lnTo>
                    <a:pt x="224" y="11"/>
                  </a:lnTo>
                  <a:lnTo>
                    <a:pt x="219" y="8"/>
                  </a:lnTo>
                  <a:lnTo>
                    <a:pt x="218" y="8"/>
                  </a:lnTo>
                  <a:lnTo>
                    <a:pt x="214" y="6"/>
                  </a:lnTo>
                  <a:lnTo>
                    <a:pt x="209" y="6"/>
                  </a:lnTo>
                  <a:lnTo>
                    <a:pt x="201" y="5"/>
                  </a:lnTo>
                  <a:lnTo>
                    <a:pt x="191" y="4"/>
                  </a:lnTo>
                  <a:lnTo>
                    <a:pt x="180" y="3"/>
                  </a:lnTo>
                  <a:lnTo>
                    <a:pt x="167" y="2"/>
                  </a:lnTo>
                  <a:lnTo>
                    <a:pt x="153" y="1"/>
                  </a:lnTo>
                  <a:lnTo>
                    <a:pt x="138" y="1"/>
                  </a:lnTo>
                  <a:lnTo>
                    <a:pt x="122" y="0"/>
                  </a:lnTo>
                  <a:lnTo>
                    <a:pt x="105" y="0"/>
                  </a:lnTo>
                  <a:lnTo>
                    <a:pt x="87" y="0"/>
                  </a:lnTo>
                  <a:lnTo>
                    <a:pt x="68" y="1"/>
                  </a:lnTo>
                  <a:lnTo>
                    <a:pt x="50" y="2"/>
                  </a:lnTo>
                  <a:lnTo>
                    <a:pt x="30" y="3"/>
                  </a:lnTo>
                  <a:lnTo>
                    <a:pt x="10" y="5"/>
                  </a:lnTo>
                  <a:lnTo>
                    <a:pt x="9" y="5"/>
                  </a:lnTo>
                  <a:lnTo>
                    <a:pt x="6" y="5"/>
                  </a:lnTo>
                  <a:lnTo>
                    <a:pt x="2" y="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Freeform 43"/>
            <p:cNvSpPr>
              <a:spLocks/>
            </p:cNvSpPr>
            <p:nvPr/>
          </p:nvSpPr>
          <p:spPr bwMode="auto">
            <a:xfrm>
              <a:off x="3036" y="2110"/>
              <a:ext cx="91" cy="97"/>
            </a:xfrm>
            <a:custGeom>
              <a:avLst/>
              <a:gdLst>
                <a:gd name="T0" fmla="*/ 0 w 182"/>
                <a:gd name="T1" fmla="*/ 0 h 195"/>
                <a:gd name="T2" fmla="*/ 0 w 182"/>
                <a:gd name="T3" fmla="*/ 11 h 195"/>
                <a:gd name="T4" fmla="*/ 0 w 182"/>
                <a:gd name="T5" fmla="*/ 11 h 195"/>
                <a:gd name="T6" fmla="*/ 1 w 182"/>
                <a:gd name="T7" fmla="*/ 11 h 195"/>
                <a:gd name="T8" fmla="*/ 1 w 182"/>
                <a:gd name="T9" fmla="*/ 11 h 195"/>
                <a:gd name="T10" fmla="*/ 1 w 182"/>
                <a:gd name="T11" fmla="*/ 11 h 195"/>
                <a:gd name="T12" fmla="*/ 1 w 182"/>
                <a:gd name="T13" fmla="*/ 11 h 195"/>
                <a:gd name="T14" fmla="*/ 1 w 182"/>
                <a:gd name="T15" fmla="*/ 11 h 195"/>
                <a:gd name="T16" fmla="*/ 3 w 182"/>
                <a:gd name="T17" fmla="*/ 12 h 195"/>
                <a:gd name="T18" fmla="*/ 3 w 182"/>
                <a:gd name="T19" fmla="*/ 12 h 195"/>
                <a:gd name="T20" fmla="*/ 6 w 182"/>
                <a:gd name="T21" fmla="*/ 12 h 195"/>
                <a:gd name="T22" fmla="*/ 6 w 182"/>
                <a:gd name="T23" fmla="*/ 12 h 195"/>
                <a:gd name="T24" fmla="*/ 9 w 182"/>
                <a:gd name="T25" fmla="*/ 12 h 195"/>
                <a:gd name="T26" fmla="*/ 11 w 182"/>
                <a:gd name="T27" fmla="*/ 11 h 195"/>
                <a:gd name="T28" fmla="*/ 11 w 182"/>
                <a:gd name="T29" fmla="*/ 11 h 195"/>
                <a:gd name="T30" fmla="*/ 11 w 182"/>
                <a:gd name="T31" fmla="*/ 11 h 195"/>
                <a:gd name="T32" fmla="*/ 11 w 182"/>
                <a:gd name="T33" fmla="*/ 11 h 195"/>
                <a:gd name="T34" fmla="*/ 11 w 182"/>
                <a:gd name="T35" fmla="*/ 11 h 195"/>
                <a:gd name="T36" fmla="*/ 11 w 182"/>
                <a:gd name="T37" fmla="*/ 1 h 195"/>
                <a:gd name="T38" fmla="*/ 11 w 182"/>
                <a:gd name="T39" fmla="*/ 0 h 195"/>
                <a:gd name="T40" fmla="*/ 11 w 182"/>
                <a:gd name="T41" fmla="*/ 0 h 195"/>
                <a:gd name="T42" fmla="*/ 11 w 182"/>
                <a:gd name="T43" fmla="*/ 0 h 195"/>
                <a:gd name="T44" fmla="*/ 11 w 182"/>
                <a:gd name="T45" fmla="*/ 0 h 195"/>
                <a:gd name="T46" fmla="*/ 11 w 182"/>
                <a:gd name="T47" fmla="*/ 0 h 195"/>
                <a:gd name="T48" fmla="*/ 10 w 182"/>
                <a:gd name="T49" fmla="*/ 0 h 195"/>
                <a:gd name="T50" fmla="*/ 9 w 182"/>
                <a:gd name="T51" fmla="*/ 0 h 195"/>
                <a:gd name="T52" fmla="*/ 7 w 182"/>
                <a:gd name="T53" fmla="*/ 0 h 195"/>
                <a:gd name="T54" fmla="*/ 6 w 182"/>
                <a:gd name="T55" fmla="*/ 0 h 195"/>
                <a:gd name="T56" fmla="*/ 5 w 182"/>
                <a:gd name="T57" fmla="*/ 0 h 195"/>
                <a:gd name="T58" fmla="*/ 3 w 182"/>
                <a:gd name="T59" fmla="*/ 0 h 195"/>
                <a:gd name="T60" fmla="*/ 1 w 182"/>
                <a:gd name="T61" fmla="*/ 0 h 195"/>
                <a:gd name="T62" fmla="*/ 1 w 182"/>
                <a:gd name="T63" fmla="*/ 0 h 195"/>
                <a:gd name="T64" fmla="*/ 1 w 182"/>
                <a:gd name="T65" fmla="*/ 0 h 195"/>
                <a:gd name="T66" fmla="*/ 1 w 182"/>
                <a:gd name="T67" fmla="*/ 0 h 195"/>
                <a:gd name="T68" fmla="*/ 0 w 182"/>
                <a:gd name="T69" fmla="*/ 0 h 1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2"/>
                <a:gd name="T106" fmla="*/ 0 h 195"/>
                <a:gd name="T107" fmla="*/ 182 w 182"/>
                <a:gd name="T108" fmla="*/ 195 h 1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2" h="195">
                  <a:moveTo>
                    <a:pt x="0" y="11"/>
                  </a:moveTo>
                  <a:lnTo>
                    <a:pt x="0" y="181"/>
                  </a:lnTo>
                  <a:lnTo>
                    <a:pt x="0" y="182"/>
                  </a:lnTo>
                  <a:lnTo>
                    <a:pt x="1" y="185"/>
                  </a:lnTo>
                  <a:lnTo>
                    <a:pt x="4" y="188"/>
                  </a:lnTo>
                  <a:lnTo>
                    <a:pt x="10" y="190"/>
                  </a:lnTo>
                  <a:lnTo>
                    <a:pt x="13" y="190"/>
                  </a:lnTo>
                  <a:lnTo>
                    <a:pt x="22" y="191"/>
                  </a:lnTo>
                  <a:lnTo>
                    <a:pt x="37" y="193"/>
                  </a:lnTo>
                  <a:lnTo>
                    <a:pt x="57" y="194"/>
                  </a:lnTo>
                  <a:lnTo>
                    <a:pt x="81" y="195"/>
                  </a:lnTo>
                  <a:lnTo>
                    <a:pt x="109" y="195"/>
                  </a:lnTo>
                  <a:lnTo>
                    <a:pt x="141" y="194"/>
                  </a:lnTo>
                  <a:lnTo>
                    <a:pt x="175" y="190"/>
                  </a:lnTo>
                  <a:lnTo>
                    <a:pt x="177" y="189"/>
                  </a:lnTo>
                  <a:lnTo>
                    <a:pt x="179" y="187"/>
                  </a:lnTo>
                  <a:lnTo>
                    <a:pt x="181" y="183"/>
                  </a:lnTo>
                  <a:lnTo>
                    <a:pt x="182" y="179"/>
                  </a:lnTo>
                  <a:lnTo>
                    <a:pt x="182" y="16"/>
                  </a:lnTo>
                  <a:lnTo>
                    <a:pt x="181" y="15"/>
                  </a:lnTo>
                  <a:lnTo>
                    <a:pt x="180" y="12"/>
                  </a:lnTo>
                  <a:lnTo>
                    <a:pt x="177" y="8"/>
                  </a:lnTo>
                  <a:lnTo>
                    <a:pt x="173" y="6"/>
                  </a:lnTo>
                  <a:lnTo>
                    <a:pt x="170" y="6"/>
                  </a:lnTo>
                  <a:lnTo>
                    <a:pt x="159" y="4"/>
                  </a:lnTo>
                  <a:lnTo>
                    <a:pt x="142" y="2"/>
                  </a:lnTo>
                  <a:lnTo>
                    <a:pt x="121" y="1"/>
                  </a:lnTo>
                  <a:lnTo>
                    <a:pt x="96" y="0"/>
                  </a:lnTo>
                  <a:lnTo>
                    <a:pt x="68" y="0"/>
                  </a:lnTo>
                  <a:lnTo>
                    <a:pt x="39" y="1"/>
                  </a:lnTo>
                  <a:lnTo>
                    <a:pt x="8" y="4"/>
                  </a:lnTo>
                  <a:lnTo>
                    <a:pt x="7" y="4"/>
                  </a:lnTo>
                  <a:lnTo>
                    <a:pt x="5" y="4"/>
                  </a:lnTo>
                  <a:lnTo>
                    <a:pt x="3" y="6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Freeform 44"/>
            <p:cNvSpPr>
              <a:spLocks/>
            </p:cNvSpPr>
            <p:nvPr/>
          </p:nvSpPr>
          <p:spPr bwMode="auto">
            <a:xfrm>
              <a:off x="2936" y="2050"/>
              <a:ext cx="84" cy="42"/>
            </a:xfrm>
            <a:custGeom>
              <a:avLst/>
              <a:gdLst>
                <a:gd name="T0" fmla="*/ 11 w 167"/>
                <a:gd name="T1" fmla="*/ 5 h 84"/>
                <a:gd name="T2" fmla="*/ 0 w 167"/>
                <a:gd name="T3" fmla="*/ 0 h 84"/>
                <a:gd name="T4" fmla="*/ 1 w 167"/>
                <a:gd name="T5" fmla="*/ 1 h 84"/>
                <a:gd name="T6" fmla="*/ 2 w 167"/>
                <a:gd name="T7" fmla="*/ 1 h 84"/>
                <a:gd name="T8" fmla="*/ 3 w 167"/>
                <a:gd name="T9" fmla="*/ 1 h 84"/>
                <a:gd name="T10" fmla="*/ 5 w 167"/>
                <a:gd name="T11" fmla="*/ 1 h 84"/>
                <a:gd name="T12" fmla="*/ 6 w 167"/>
                <a:gd name="T13" fmla="*/ 3 h 84"/>
                <a:gd name="T14" fmla="*/ 8 w 167"/>
                <a:gd name="T15" fmla="*/ 3 h 84"/>
                <a:gd name="T16" fmla="*/ 10 w 167"/>
                <a:gd name="T17" fmla="*/ 5 h 84"/>
                <a:gd name="T18" fmla="*/ 11 w 167"/>
                <a:gd name="T19" fmla="*/ 5 h 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7"/>
                <a:gd name="T31" fmla="*/ 0 h 84"/>
                <a:gd name="T32" fmla="*/ 167 w 167"/>
                <a:gd name="T33" fmla="*/ 84 h 8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7" h="84">
                  <a:moveTo>
                    <a:pt x="167" y="84"/>
                  </a:moveTo>
                  <a:lnTo>
                    <a:pt x="0" y="0"/>
                  </a:lnTo>
                  <a:lnTo>
                    <a:pt x="6" y="1"/>
                  </a:lnTo>
                  <a:lnTo>
                    <a:pt x="20" y="6"/>
                  </a:lnTo>
                  <a:lnTo>
                    <a:pt x="40" y="12"/>
                  </a:lnTo>
                  <a:lnTo>
                    <a:pt x="66" y="21"/>
                  </a:lnTo>
                  <a:lnTo>
                    <a:pt x="93" y="33"/>
                  </a:lnTo>
                  <a:lnTo>
                    <a:pt x="121" y="48"/>
                  </a:lnTo>
                  <a:lnTo>
                    <a:pt x="146" y="65"/>
                  </a:lnTo>
                  <a:lnTo>
                    <a:pt x="167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Freeform 45"/>
            <p:cNvSpPr>
              <a:spLocks/>
            </p:cNvSpPr>
            <p:nvPr/>
          </p:nvSpPr>
          <p:spPr bwMode="auto">
            <a:xfrm>
              <a:off x="2939" y="2217"/>
              <a:ext cx="82" cy="50"/>
            </a:xfrm>
            <a:custGeom>
              <a:avLst/>
              <a:gdLst>
                <a:gd name="T0" fmla="*/ 11 w 163"/>
                <a:gd name="T1" fmla="*/ 0 h 99"/>
                <a:gd name="T2" fmla="*/ 0 w 163"/>
                <a:gd name="T3" fmla="*/ 7 h 99"/>
                <a:gd name="T4" fmla="*/ 1 w 163"/>
                <a:gd name="T5" fmla="*/ 6 h 99"/>
                <a:gd name="T6" fmla="*/ 2 w 163"/>
                <a:gd name="T7" fmla="*/ 6 h 99"/>
                <a:gd name="T8" fmla="*/ 3 w 163"/>
                <a:gd name="T9" fmla="*/ 5 h 99"/>
                <a:gd name="T10" fmla="*/ 4 w 163"/>
                <a:gd name="T11" fmla="*/ 3 h 99"/>
                <a:gd name="T12" fmla="*/ 6 w 163"/>
                <a:gd name="T13" fmla="*/ 2 h 99"/>
                <a:gd name="T14" fmla="*/ 8 w 163"/>
                <a:gd name="T15" fmla="*/ 1 h 99"/>
                <a:gd name="T16" fmla="*/ 9 w 163"/>
                <a:gd name="T17" fmla="*/ 1 h 99"/>
                <a:gd name="T18" fmla="*/ 11 w 163"/>
                <a:gd name="T19" fmla="*/ 0 h 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3"/>
                <a:gd name="T31" fmla="*/ 0 h 99"/>
                <a:gd name="T32" fmla="*/ 163 w 163"/>
                <a:gd name="T33" fmla="*/ 99 h 9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3" h="99">
                  <a:moveTo>
                    <a:pt x="163" y="0"/>
                  </a:moveTo>
                  <a:lnTo>
                    <a:pt x="0" y="99"/>
                  </a:lnTo>
                  <a:lnTo>
                    <a:pt x="4" y="94"/>
                  </a:lnTo>
                  <a:lnTo>
                    <a:pt x="18" y="83"/>
                  </a:lnTo>
                  <a:lnTo>
                    <a:pt x="38" y="65"/>
                  </a:lnTo>
                  <a:lnTo>
                    <a:pt x="63" y="46"/>
                  </a:lnTo>
                  <a:lnTo>
                    <a:pt x="90" y="27"/>
                  </a:lnTo>
                  <a:lnTo>
                    <a:pt x="116" y="11"/>
                  </a:lnTo>
                  <a:lnTo>
                    <a:pt x="141" y="2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Freeform 46"/>
            <p:cNvSpPr>
              <a:spLocks/>
            </p:cNvSpPr>
            <p:nvPr/>
          </p:nvSpPr>
          <p:spPr bwMode="auto">
            <a:xfrm>
              <a:off x="3041" y="2122"/>
              <a:ext cx="83" cy="78"/>
            </a:xfrm>
            <a:custGeom>
              <a:avLst/>
              <a:gdLst>
                <a:gd name="T0" fmla="*/ 0 w 166"/>
                <a:gd name="T1" fmla="*/ 10 h 155"/>
                <a:gd name="T2" fmla="*/ 1 w 166"/>
                <a:gd name="T3" fmla="*/ 10 h 155"/>
                <a:gd name="T4" fmla="*/ 1 w 166"/>
                <a:gd name="T5" fmla="*/ 10 h 155"/>
                <a:gd name="T6" fmla="*/ 3 w 166"/>
                <a:gd name="T7" fmla="*/ 10 h 155"/>
                <a:gd name="T8" fmla="*/ 5 w 166"/>
                <a:gd name="T9" fmla="*/ 10 h 155"/>
                <a:gd name="T10" fmla="*/ 5 w 166"/>
                <a:gd name="T11" fmla="*/ 10 h 155"/>
                <a:gd name="T12" fmla="*/ 7 w 166"/>
                <a:gd name="T13" fmla="*/ 10 h 155"/>
                <a:gd name="T14" fmla="*/ 9 w 166"/>
                <a:gd name="T15" fmla="*/ 10 h 155"/>
                <a:gd name="T16" fmla="*/ 10 w 166"/>
                <a:gd name="T17" fmla="*/ 9 h 155"/>
                <a:gd name="T18" fmla="*/ 10 w 166"/>
                <a:gd name="T19" fmla="*/ 0 h 155"/>
                <a:gd name="T20" fmla="*/ 10 w 166"/>
                <a:gd name="T21" fmla="*/ 2 h 155"/>
                <a:gd name="T22" fmla="*/ 10 w 166"/>
                <a:gd name="T23" fmla="*/ 5 h 155"/>
                <a:gd name="T24" fmla="*/ 10 w 166"/>
                <a:gd name="T25" fmla="*/ 8 h 155"/>
                <a:gd name="T26" fmla="*/ 10 w 166"/>
                <a:gd name="T27" fmla="*/ 10 h 155"/>
                <a:gd name="T28" fmla="*/ 10 w 166"/>
                <a:gd name="T29" fmla="*/ 10 h 155"/>
                <a:gd name="T30" fmla="*/ 10 w 166"/>
                <a:gd name="T31" fmla="*/ 10 h 155"/>
                <a:gd name="T32" fmla="*/ 9 w 166"/>
                <a:gd name="T33" fmla="*/ 10 h 155"/>
                <a:gd name="T34" fmla="*/ 6 w 166"/>
                <a:gd name="T35" fmla="*/ 10 h 155"/>
                <a:gd name="T36" fmla="*/ 5 w 166"/>
                <a:gd name="T37" fmla="*/ 10 h 155"/>
                <a:gd name="T38" fmla="*/ 3 w 166"/>
                <a:gd name="T39" fmla="*/ 10 h 155"/>
                <a:gd name="T40" fmla="*/ 1 w 166"/>
                <a:gd name="T41" fmla="*/ 10 h 155"/>
                <a:gd name="T42" fmla="*/ 0 w 166"/>
                <a:gd name="T43" fmla="*/ 10 h 1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6"/>
                <a:gd name="T67" fmla="*/ 0 h 155"/>
                <a:gd name="T68" fmla="*/ 166 w 166"/>
                <a:gd name="T69" fmla="*/ 155 h 1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6" h="155">
                  <a:moveTo>
                    <a:pt x="0" y="152"/>
                  </a:moveTo>
                  <a:lnTo>
                    <a:pt x="5" y="152"/>
                  </a:lnTo>
                  <a:lnTo>
                    <a:pt x="20" y="152"/>
                  </a:lnTo>
                  <a:lnTo>
                    <a:pt x="41" y="150"/>
                  </a:lnTo>
                  <a:lnTo>
                    <a:pt x="67" y="149"/>
                  </a:lnTo>
                  <a:lnTo>
                    <a:pt x="94" y="148"/>
                  </a:lnTo>
                  <a:lnTo>
                    <a:pt x="120" y="147"/>
                  </a:lnTo>
                  <a:lnTo>
                    <a:pt x="141" y="146"/>
                  </a:lnTo>
                  <a:lnTo>
                    <a:pt x="156" y="144"/>
                  </a:lnTo>
                  <a:lnTo>
                    <a:pt x="159" y="0"/>
                  </a:lnTo>
                  <a:lnTo>
                    <a:pt x="160" y="19"/>
                  </a:lnTo>
                  <a:lnTo>
                    <a:pt x="163" y="65"/>
                  </a:lnTo>
                  <a:lnTo>
                    <a:pt x="166" y="117"/>
                  </a:lnTo>
                  <a:lnTo>
                    <a:pt x="164" y="152"/>
                  </a:lnTo>
                  <a:lnTo>
                    <a:pt x="160" y="152"/>
                  </a:lnTo>
                  <a:lnTo>
                    <a:pt x="149" y="153"/>
                  </a:lnTo>
                  <a:lnTo>
                    <a:pt x="131" y="154"/>
                  </a:lnTo>
                  <a:lnTo>
                    <a:pt x="109" y="155"/>
                  </a:lnTo>
                  <a:lnTo>
                    <a:pt x="84" y="155"/>
                  </a:lnTo>
                  <a:lnTo>
                    <a:pt x="56" y="155"/>
                  </a:lnTo>
                  <a:lnTo>
                    <a:pt x="27" y="154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Freeform 47"/>
            <p:cNvSpPr>
              <a:spLocks/>
            </p:cNvSpPr>
            <p:nvPr/>
          </p:nvSpPr>
          <p:spPr bwMode="auto">
            <a:xfrm>
              <a:off x="3145" y="2053"/>
              <a:ext cx="62" cy="46"/>
            </a:xfrm>
            <a:custGeom>
              <a:avLst/>
              <a:gdLst>
                <a:gd name="T0" fmla="*/ 0 w 123"/>
                <a:gd name="T1" fmla="*/ 6 h 92"/>
                <a:gd name="T2" fmla="*/ 8 w 123"/>
                <a:gd name="T3" fmla="*/ 0 h 92"/>
                <a:gd name="T4" fmla="*/ 8 w 123"/>
                <a:gd name="T5" fmla="*/ 1 h 92"/>
                <a:gd name="T6" fmla="*/ 7 w 123"/>
                <a:gd name="T7" fmla="*/ 1 h 92"/>
                <a:gd name="T8" fmla="*/ 6 w 123"/>
                <a:gd name="T9" fmla="*/ 1 h 92"/>
                <a:gd name="T10" fmla="*/ 5 w 123"/>
                <a:gd name="T11" fmla="*/ 1 h 92"/>
                <a:gd name="T12" fmla="*/ 4 w 123"/>
                <a:gd name="T13" fmla="*/ 3 h 92"/>
                <a:gd name="T14" fmla="*/ 2 w 123"/>
                <a:gd name="T15" fmla="*/ 3 h 92"/>
                <a:gd name="T16" fmla="*/ 1 w 123"/>
                <a:gd name="T17" fmla="*/ 5 h 92"/>
                <a:gd name="T18" fmla="*/ 0 w 123"/>
                <a:gd name="T19" fmla="*/ 6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"/>
                <a:gd name="T31" fmla="*/ 0 h 92"/>
                <a:gd name="T32" fmla="*/ 123 w 123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" h="92">
                  <a:moveTo>
                    <a:pt x="0" y="92"/>
                  </a:moveTo>
                  <a:lnTo>
                    <a:pt x="123" y="0"/>
                  </a:lnTo>
                  <a:lnTo>
                    <a:pt x="119" y="1"/>
                  </a:lnTo>
                  <a:lnTo>
                    <a:pt x="108" y="6"/>
                  </a:lnTo>
                  <a:lnTo>
                    <a:pt x="91" y="14"/>
                  </a:lnTo>
                  <a:lnTo>
                    <a:pt x="72" y="23"/>
                  </a:lnTo>
                  <a:lnTo>
                    <a:pt x="51" y="37"/>
                  </a:lnTo>
                  <a:lnTo>
                    <a:pt x="30" y="53"/>
                  </a:lnTo>
                  <a:lnTo>
                    <a:pt x="13" y="7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Freeform 48"/>
            <p:cNvSpPr>
              <a:spLocks/>
            </p:cNvSpPr>
            <p:nvPr/>
          </p:nvSpPr>
          <p:spPr bwMode="auto">
            <a:xfrm>
              <a:off x="3146" y="2222"/>
              <a:ext cx="61" cy="52"/>
            </a:xfrm>
            <a:custGeom>
              <a:avLst/>
              <a:gdLst>
                <a:gd name="T0" fmla="*/ 0 w 121"/>
                <a:gd name="T1" fmla="*/ 0 h 105"/>
                <a:gd name="T2" fmla="*/ 8 w 121"/>
                <a:gd name="T3" fmla="*/ 6 h 105"/>
                <a:gd name="T4" fmla="*/ 8 w 121"/>
                <a:gd name="T5" fmla="*/ 6 h 105"/>
                <a:gd name="T6" fmla="*/ 7 w 121"/>
                <a:gd name="T7" fmla="*/ 5 h 105"/>
                <a:gd name="T8" fmla="*/ 6 w 121"/>
                <a:gd name="T9" fmla="*/ 4 h 105"/>
                <a:gd name="T10" fmla="*/ 5 w 121"/>
                <a:gd name="T11" fmla="*/ 3 h 105"/>
                <a:gd name="T12" fmla="*/ 4 w 121"/>
                <a:gd name="T13" fmla="*/ 2 h 105"/>
                <a:gd name="T14" fmla="*/ 3 w 121"/>
                <a:gd name="T15" fmla="*/ 1 h 105"/>
                <a:gd name="T16" fmla="*/ 2 w 121"/>
                <a:gd name="T17" fmla="*/ 0 h 105"/>
                <a:gd name="T18" fmla="*/ 0 w 121"/>
                <a:gd name="T19" fmla="*/ 0 h 1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1"/>
                <a:gd name="T31" fmla="*/ 0 h 105"/>
                <a:gd name="T32" fmla="*/ 121 w 121"/>
                <a:gd name="T33" fmla="*/ 105 h 1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1" h="105">
                  <a:moveTo>
                    <a:pt x="0" y="0"/>
                  </a:moveTo>
                  <a:lnTo>
                    <a:pt x="121" y="105"/>
                  </a:lnTo>
                  <a:lnTo>
                    <a:pt x="118" y="100"/>
                  </a:lnTo>
                  <a:lnTo>
                    <a:pt x="109" y="89"/>
                  </a:lnTo>
                  <a:lnTo>
                    <a:pt x="95" y="74"/>
                  </a:lnTo>
                  <a:lnTo>
                    <a:pt x="79" y="54"/>
                  </a:lnTo>
                  <a:lnTo>
                    <a:pt x="59" y="36"/>
                  </a:lnTo>
                  <a:lnTo>
                    <a:pt x="38" y="18"/>
                  </a:lnTo>
                  <a:lnTo>
                    <a:pt x="19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Freeform 49"/>
            <p:cNvSpPr>
              <a:spLocks/>
            </p:cNvSpPr>
            <p:nvPr/>
          </p:nvSpPr>
          <p:spPr bwMode="auto">
            <a:xfrm>
              <a:off x="2927" y="2058"/>
              <a:ext cx="5" cy="203"/>
            </a:xfrm>
            <a:custGeom>
              <a:avLst/>
              <a:gdLst>
                <a:gd name="T0" fmla="*/ 0 w 11"/>
                <a:gd name="T1" fmla="*/ 0 h 406"/>
                <a:gd name="T2" fmla="*/ 0 w 11"/>
                <a:gd name="T3" fmla="*/ 25 h 406"/>
                <a:gd name="T4" fmla="*/ 0 w 11"/>
                <a:gd name="T5" fmla="*/ 23 h 406"/>
                <a:gd name="T6" fmla="*/ 0 w 11"/>
                <a:gd name="T7" fmla="*/ 14 h 406"/>
                <a:gd name="T8" fmla="*/ 0 w 11"/>
                <a:gd name="T9" fmla="*/ 6 h 406"/>
                <a:gd name="T10" fmla="*/ 0 w 11"/>
                <a:gd name="T11" fmla="*/ 0 h 4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406"/>
                <a:gd name="T20" fmla="*/ 11 w 11"/>
                <a:gd name="T21" fmla="*/ 406 h 4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406">
                  <a:moveTo>
                    <a:pt x="0" y="0"/>
                  </a:moveTo>
                  <a:lnTo>
                    <a:pt x="4" y="406"/>
                  </a:lnTo>
                  <a:lnTo>
                    <a:pt x="6" y="354"/>
                  </a:lnTo>
                  <a:lnTo>
                    <a:pt x="11" y="233"/>
                  </a:lnTo>
                  <a:lnTo>
                    <a:pt x="11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Freeform 58"/>
            <p:cNvSpPr>
              <a:spLocks/>
            </p:cNvSpPr>
            <p:nvPr/>
          </p:nvSpPr>
          <p:spPr bwMode="auto">
            <a:xfrm>
              <a:off x="3140" y="2221"/>
              <a:ext cx="10" cy="10"/>
            </a:xfrm>
            <a:custGeom>
              <a:avLst/>
              <a:gdLst>
                <a:gd name="T0" fmla="*/ 2 w 18"/>
                <a:gd name="T1" fmla="*/ 1 h 18"/>
                <a:gd name="T2" fmla="*/ 2 w 18"/>
                <a:gd name="T3" fmla="*/ 1 h 18"/>
                <a:gd name="T4" fmla="*/ 2 w 18"/>
                <a:gd name="T5" fmla="*/ 1 h 18"/>
                <a:gd name="T6" fmla="*/ 1 w 18"/>
                <a:gd name="T7" fmla="*/ 2 h 18"/>
                <a:gd name="T8" fmla="*/ 1 w 18"/>
                <a:gd name="T9" fmla="*/ 2 h 18"/>
                <a:gd name="T10" fmla="*/ 1 w 18"/>
                <a:gd name="T11" fmla="*/ 2 h 18"/>
                <a:gd name="T12" fmla="*/ 1 w 18"/>
                <a:gd name="T13" fmla="*/ 1 h 18"/>
                <a:gd name="T14" fmla="*/ 1 w 18"/>
                <a:gd name="T15" fmla="*/ 1 h 18"/>
                <a:gd name="T16" fmla="*/ 0 w 18"/>
                <a:gd name="T17" fmla="*/ 1 h 18"/>
                <a:gd name="T18" fmla="*/ 1 w 18"/>
                <a:gd name="T19" fmla="*/ 1 h 18"/>
                <a:gd name="T20" fmla="*/ 1 w 18"/>
                <a:gd name="T21" fmla="*/ 1 h 18"/>
                <a:gd name="T22" fmla="*/ 1 w 18"/>
                <a:gd name="T23" fmla="*/ 1 h 18"/>
                <a:gd name="T24" fmla="*/ 1 w 18"/>
                <a:gd name="T25" fmla="*/ 0 h 18"/>
                <a:gd name="T26" fmla="*/ 1 w 18"/>
                <a:gd name="T27" fmla="*/ 1 h 18"/>
                <a:gd name="T28" fmla="*/ 2 w 18"/>
                <a:gd name="T29" fmla="*/ 1 h 18"/>
                <a:gd name="T30" fmla="*/ 2 w 18"/>
                <a:gd name="T31" fmla="*/ 1 h 18"/>
                <a:gd name="T32" fmla="*/ 2 w 18"/>
                <a:gd name="T33" fmla="*/ 1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8"/>
                <a:gd name="T53" fmla="*/ 18 w 18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8">
                  <a:moveTo>
                    <a:pt x="18" y="9"/>
                  </a:moveTo>
                  <a:lnTo>
                    <a:pt x="17" y="12"/>
                  </a:lnTo>
                  <a:lnTo>
                    <a:pt x="16" y="15"/>
                  </a:lnTo>
                  <a:lnTo>
                    <a:pt x="13" y="17"/>
                  </a:lnTo>
                  <a:lnTo>
                    <a:pt x="9" y="18"/>
                  </a:lnTo>
                  <a:lnTo>
                    <a:pt x="6" y="17"/>
                  </a:lnTo>
                  <a:lnTo>
                    <a:pt x="3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1" y="5"/>
                  </a:lnTo>
                  <a:lnTo>
                    <a:pt x="3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6" y="2"/>
                  </a:lnTo>
                  <a:lnTo>
                    <a:pt x="17" y="5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1656402-9CDF-40F1-AAAA-0AB09317390F}" type="slidenum">
              <a:rPr lang="he-IL" altLang="en-US" sz="1400">
                <a:solidFill>
                  <a:schemeClr val="tx1"/>
                </a:solidFill>
              </a:rPr>
              <a:pPr eaLnBrk="1" hangingPunct="1"/>
              <a:t>33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792163"/>
          </a:xfrm>
          <a:noFill/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 Overview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611188" y="908050"/>
            <a:ext cx="8353425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chemeClr val="accent2"/>
                </a:solidFill>
              </a:rPr>
              <a:t>Notation</a:t>
            </a:r>
          </a:p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</a:rPr>
              <a:t>A path is </a:t>
            </a:r>
            <a:r>
              <a:rPr lang="en-US" altLang="en-US" sz="1800" b="1">
                <a:solidFill>
                  <a:schemeClr val="tx1"/>
                </a:solidFill>
              </a:rPr>
              <a:t>short</a:t>
            </a:r>
            <a:r>
              <a:rPr lang="en-US" altLang="en-US" sz="1800">
                <a:solidFill>
                  <a:schemeClr val="tx1"/>
                </a:solidFill>
              </a:rPr>
              <a:t> if its length ≤ </a:t>
            </a:r>
            <a:r>
              <a:rPr lang="en-US" altLang="en-US" sz="1800" b="1">
                <a:solidFill>
                  <a:schemeClr val="tx1"/>
                </a:solidFill>
              </a:rPr>
              <a:t>opt</a:t>
            </a:r>
            <a:r>
              <a:rPr lang="en-US" altLang="en-US" sz="1800">
                <a:solidFill>
                  <a:schemeClr val="tx1"/>
                </a:solidFill>
              </a:rPr>
              <a:t>/</a:t>
            </a:r>
            <a:r>
              <a:rPr lang="en-US" altLang="en-US" sz="1800" i="1">
                <a:solidFill>
                  <a:schemeClr val="tx1"/>
                </a:solidFill>
              </a:rPr>
              <a:t>n</a:t>
            </a:r>
            <a:r>
              <a:rPr lang="en-US" altLang="en-US" sz="1800" baseline="30000">
                <a:solidFill>
                  <a:schemeClr val="tx1"/>
                </a:solidFill>
              </a:rPr>
              <a:t>4/5</a:t>
            </a:r>
            <a:r>
              <a:rPr lang="en-US" altLang="en-US" sz="1800">
                <a:solidFill>
                  <a:schemeClr val="tx1"/>
                </a:solidFill>
              </a:rPr>
              <a:t>, otherwise it is </a:t>
            </a:r>
            <a:r>
              <a:rPr lang="en-US" altLang="en-US" sz="1800" b="1">
                <a:solidFill>
                  <a:schemeClr val="tx1"/>
                </a:solidFill>
              </a:rPr>
              <a:t>long </a:t>
            </a:r>
            <a:r>
              <a:rPr lang="en-US" altLang="en-US" sz="1800">
                <a:solidFill>
                  <a:schemeClr val="tx1"/>
                </a:solidFill>
              </a:rPr>
              <a:t>(we assume </a:t>
            </a:r>
            <a:r>
              <a:rPr lang="en-US" altLang="en-US" sz="1800" b="1">
                <a:solidFill>
                  <a:schemeClr val="tx1"/>
                </a:solidFill>
                <a:sym typeface="Symbol" panose="05050102010706020507" pitchFamily="18" charset="2"/>
              </a:rPr>
              <a:t>opt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is known)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altLang="en-US" sz="1800" i="1">
                <a:solidFill>
                  <a:schemeClr val="tx1"/>
                </a:solidFill>
              </a:rPr>
              <a:t>U</a:t>
            </a:r>
            <a:r>
              <a:rPr lang="en-US" altLang="en-US" sz="1800">
                <a:solidFill>
                  <a:schemeClr val="tx1"/>
                </a:solidFill>
              </a:rPr>
              <a:t>(</a:t>
            </a:r>
            <a:r>
              <a:rPr lang="en-US" altLang="en-US" sz="1800" i="1">
                <a:solidFill>
                  <a:schemeClr val="tx1"/>
                </a:solidFill>
              </a:rPr>
              <a:t>s</a:t>
            </a:r>
            <a:r>
              <a:rPr lang="en-US" altLang="en-US" sz="1800">
                <a:solidFill>
                  <a:schemeClr val="tx1"/>
                </a:solidFill>
              </a:rPr>
              <a:t>,</a:t>
            </a:r>
            <a:r>
              <a:rPr lang="en-US" altLang="en-US" sz="1800" i="1">
                <a:solidFill>
                  <a:schemeClr val="tx1"/>
                </a:solidFill>
              </a:rPr>
              <a:t>t</a:t>
            </a:r>
            <a:r>
              <a:rPr lang="en-US" altLang="en-US" sz="1800">
                <a:solidFill>
                  <a:schemeClr val="tx1"/>
                </a:solidFill>
              </a:rPr>
              <a:t>) – The set of nodes which have both short paths from </a:t>
            </a:r>
            <a:r>
              <a:rPr lang="en-US" altLang="en-US" sz="1800" i="1">
                <a:solidFill>
                  <a:schemeClr val="tx1"/>
                </a:solidFill>
              </a:rPr>
              <a:t>s,</a:t>
            </a:r>
            <a:r>
              <a:rPr lang="en-US" altLang="en-US" sz="1800">
                <a:solidFill>
                  <a:schemeClr val="tx1"/>
                </a:solidFill>
              </a:rPr>
              <a:t> and short paths to </a:t>
            </a:r>
            <a:r>
              <a:rPr lang="en-US" altLang="en-US" sz="1800" i="1">
                <a:solidFill>
                  <a:schemeClr val="tx1"/>
                </a:solidFill>
              </a:rPr>
              <a:t>t</a:t>
            </a:r>
            <a:r>
              <a:rPr lang="en-US" altLang="en-US" sz="1800">
                <a:solidFill>
                  <a:schemeClr val="tx1"/>
                </a:solidFill>
              </a:rPr>
              <a:t>.</a:t>
            </a:r>
          </a:p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</a:rPr>
              <a:t>A pair (</a:t>
            </a:r>
            <a:r>
              <a:rPr lang="en-US" altLang="en-US" sz="1800" i="1">
                <a:solidFill>
                  <a:schemeClr val="tx1"/>
                </a:solidFill>
              </a:rPr>
              <a:t>s</a:t>
            </a:r>
            <a:r>
              <a:rPr lang="en-US" altLang="en-US" sz="1800">
                <a:solidFill>
                  <a:schemeClr val="tx1"/>
                </a:solidFill>
              </a:rPr>
              <a:t>, </a:t>
            </a:r>
            <a:r>
              <a:rPr lang="en-US" altLang="en-US" sz="1800" i="1">
                <a:solidFill>
                  <a:schemeClr val="tx1"/>
                </a:solidFill>
              </a:rPr>
              <a:t>t</a:t>
            </a:r>
            <a:r>
              <a:rPr lang="en-US" altLang="en-US" sz="1800">
                <a:solidFill>
                  <a:schemeClr val="tx1"/>
                </a:solidFill>
              </a:rPr>
              <a:t>) 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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is </a:t>
            </a:r>
            <a:r>
              <a:rPr lang="en-US" altLang="en-US" sz="1800" b="1">
                <a:solidFill>
                  <a:schemeClr val="tx1"/>
                </a:solidFill>
                <a:sym typeface="Symbol" panose="05050102010706020507" pitchFamily="18" charset="2"/>
              </a:rPr>
              <a:t>good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if |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U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,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)| ≥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en-US" sz="1800" baseline="30000">
                <a:solidFill>
                  <a:schemeClr val="tx1"/>
                </a:solidFill>
                <a:sym typeface="Symbol" panose="05050102010706020507" pitchFamily="18" charset="2"/>
              </a:rPr>
              <a:t>2/5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, and </a:t>
            </a:r>
            <a:r>
              <a:rPr lang="en-US" altLang="en-US" sz="1800" b="1">
                <a:solidFill>
                  <a:schemeClr val="tx1"/>
                </a:solidFill>
                <a:sym typeface="Symbol" panose="05050102010706020507" pitchFamily="18" charset="2"/>
              </a:rPr>
              <a:t>bad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otherwise.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1908175" y="2274888"/>
            <a:ext cx="4968875" cy="4249737"/>
            <a:chOff x="1202" y="1433"/>
            <a:chExt cx="3130" cy="2677"/>
          </a:xfrm>
        </p:grpSpPr>
        <p:grpSp>
          <p:nvGrpSpPr>
            <p:cNvPr id="37900" name="Group 46"/>
            <p:cNvGrpSpPr>
              <a:grpSpLocks/>
            </p:cNvGrpSpPr>
            <p:nvPr/>
          </p:nvGrpSpPr>
          <p:grpSpPr bwMode="auto">
            <a:xfrm>
              <a:off x="1202" y="2339"/>
              <a:ext cx="408" cy="410"/>
              <a:chOff x="1202" y="2476"/>
              <a:chExt cx="408" cy="410"/>
            </a:xfrm>
          </p:grpSpPr>
          <p:sp>
            <p:nvSpPr>
              <p:cNvPr id="37927" name="Oval 21"/>
              <p:cNvSpPr>
                <a:spLocks noChangeArrowheads="1"/>
              </p:cNvSpPr>
              <p:nvPr/>
            </p:nvSpPr>
            <p:spPr bwMode="auto">
              <a:xfrm>
                <a:off x="1202" y="2478"/>
                <a:ext cx="40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28" name="Text Box 22"/>
              <p:cNvSpPr txBox="1">
                <a:spLocks noChangeArrowheads="1"/>
              </p:cNvSpPr>
              <p:nvPr/>
            </p:nvSpPr>
            <p:spPr bwMode="auto">
              <a:xfrm>
                <a:off x="1303" y="2476"/>
                <a:ext cx="21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3200" i="1">
                    <a:solidFill>
                      <a:schemeClr val="tx1"/>
                    </a:solidFill>
                  </a:rPr>
                  <a:t>s</a:t>
                </a:r>
              </a:p>
            </p:txBody>
          </p:sp>
        </p:grpSp>
        <p:grpSp>
          <p:nvGrpSpPr>
            <p:cNvPr id="37901" name="Group 47"/>
            <p:cNvGrpSpPr>
              <a:grpSpLocks/>
            </p:cNvGrpSpPr>
            <p:nvPr/>
          </p:nvGrpSpPr>
          <p:grpSpPr bwMode="auto">
            <a:xfrm>
              <a:off x="2517" y="1522"/>
              <a:ext cx="408" cy="412"/>
              <a:chOff x="2517" y="1659"/>
              <a:chExt cx="408" cy="412"/>
            </a:xfrm>
          </p:grpSpPr>
          <p:sp>
            <p:nvSpPr>
              <p:cNvPr id="37925" name="Oval 28"/>
              <p:cNvSpPr>
                <a:spLocks noChangeArrowheads="1"/>
              </p:cNvSpPr>
              <p:nvPr/>
            </p:nvSpPr>
            <p:spPr bwMode="auto">
              <a:xfrm>
                <a:off x="2517" y="1663"/>
                <a:ext cx="40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26" name="Text Box 29"/>
              <p:cNvSpPr txBox="1">
                <a:spLocks noChangeArrowheads="1"/>
              </p:cNvSpPr>
              <p:nvPr/>
            </p:nvSpPr>
            <p:spPr bwMode="auto">
              <a:xfrm>
                <a:off x="2562" y="1659"/>
                <a:ext cx="31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3200" i="1">
                    <a:solidFill>
                      <a:schemeClr val="tx1"/>
                    </a:solidFill>
                  </a:rPr>
                  <a:t>v</a:t>
                </a:r>
                <a:r>
                  <a:rPr lang="en-US" altLang="en-US" sz="3200" baseline="-25000">
                    <a:solidFill>
                      <a:schemeClr val="tx1"/>
                    </a:solidFill>
                  </a:rPr>
                  <a:t>1</a:t>
                </a:r>
                <a:endParaRPr lang="en-US" altLang="en-US" sz="32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902" name="Oval 43"/>
            <p:cNvSpPr>
              <a:spLocks noChangeArrowheads="1"/>
            </p:cNvSpPr>
            <p:nvPr/>
          </p:nvSpPr>
          <p:spPr bwMode="auto">
            <a:xfrm>
              <a:off x="2290" y="1433"/>
              <a:ext cx="862" cy="2178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3" name="Line 44"/>
            <p:cNvSpPr>
              <a:spLocks noChangeShapeType="1"/>
            </p:cNvSpPr>
            <p:nvPr/>
          </p:nvSpPr>
          <p:spPr bwMode="auto">
            <a:xfrm>
              <a:off x="2699" y="2522"/>
              <a:ext cx="0" cy="499"/>
            </a:xfrm>
            <a:prstGeom prst="line">
              <a:avLst/>
            </a:prstGeom>
            <a:noFill/>
            <a:ln w="1270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04" name="Line 45"/>
            <p:cNvSpPr>
              <a:spLocks noChangeShapeType="1"/>
            </p:cNvSpPr>
            <p:nvPr/>
          </p:nvSpPr>
          <p:spPr bwMode="auto">
            <a:xfrm flipV="1">
              <a:off x="1565" y="1796"/>
              <a:ext cx="952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37905" name="Group 48"/>
            <p:cNvGrpSpPr>
              <a:grpSpLocks/>
            </p:cNvGrpSpPr>
            <p:nvPr/>
          </p:nvGrpSpPr>
          <p:grpSpPr bwMode="auto">
            <a:xfrm>
              <a:off x="2517" y="2019"/>
              <a:ext cx="408" cy="412"/>
              <a:chOff x="2517" y="1659"/>
              <a:chExt cx="408" cy="412"/>
            </a:xfrm>
          </p:grpSpPr>
          <p:sp>
            <p:nvSpPr>
              <p:cNvPr id="37923" name="Oval 49"/>
              <p:cNvSpPr>
                <a:spLocks noChangeArrowheads="1"/>
              </p:cNvSpPr>
              <p:nvPr/>
            </p:nvSpPr>
            <p:spPr bwMode="auto">
              <a:xfrm>
                <a:off x="2517" y="1663"/>
                <a:ext cx="40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24" name="Text Box 50"/>
              <p:cNvSpPr txBox="1">
                <a:spLocks noChangeArrowheads="1"/>
              </p:cNvSpPr>
              <p:nvPr/>
            </p:nvSpPr>
            <p:spPr bwMode="auto">
              <a:xfrm>
                <a:off x="2562" y="1659"/>
                <a:ext cx="31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3200" i="1">
                    <a:solidFill>
                      <a:schemeClr val="tx1"/>
                    </a:solidFill>
                  </a:rPr>
                  <a:t>v</a:t>
                </a:r>
                <a:r>
                  <a:rPr lang="en-US" altLang="en-US" sz="3200" baseline="-25000">
                    <a:solidFill>
                      <a:schemeClr val="tx1"/>
                    </a:solidFill>
                  </a:rPr>
                  <a:t>2</a:t>
                </a:r>
                <a:endParaRPr lang="en-US" altLang="en-US" sz="32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7906" name="Group 51"/>
            <p:cNvGrpSpPr>
              <a:grpSpLocks/>
            </p:cNvGrpSpPr>
            <p:nvPr/>
          </p:nvGrpSpPr>
          <p:grpSpPr bwMode="auto">
            <a:xfrm>
              <a:off x="2517" y="3108"/>
              <a:ext cx="408" cy="412"/>
              <a:chOff x="2517" y="1659"/>
              <a:chExt cx="408" cy="412"/>
            </a:xfrm>
          </p:grpSpPr>
          <p:sp>
            <p:nvSpPr>
              <p:cNvPr id="37921" name="Oval 52"/>
              <p:cNvSpPr>
                <a:spLocks noChangeArrowheads="1"/>
              </p:cNvSpPr>
              <p:nvPr/>
            </p:nvSpPr>
            <p:spPr bwMode="auto">
              <a:xfrm>
                <a:off x="2517" y="1663"/>
                <a:ext cx="40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22" name="Text Box 53"/>
              <p:cNvSpPr txBox="1">
                <a:spLocks noChangeArrowheads="1"/>
              </p:cNvSpPr>
              <p:nvPr/>
            </p:nvSpPr>
            <p:spPr bwMode="auto">
              <a:xfrm>
                <a:off x="2562" y="1659"/>
                <a:ext cx="27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3200" i="1">
                    <a:solidFill>
                      <a:schemeClr val="tx1"/>
                    </a:solidFill>
                  </a:rPr>
                  <a:t>v</a:t>
                </a:r>
                <a:r>
                  <a:rPr lang="en-US" altLang="en-US" sz="3200" i="1" baseline="-25000">
                    <a:solidFill>
                      <a:schemeClr val="tx1"/>
                    </a:solidFill>
                  </a:rPr>
                  <a:t>t</a:t>
                </a:r>
                <a:endParaRPr lang="en-US" altLang="en-US" sz="3200" i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907" name="Line 54"/>
            <p:cNvSpPr>
              <a:spLocks noChangeShapeType="1"/>
            </p:cNvSpPr>
            <p:nvPr/>
          </p:nvSpPr>
          <p:spPr bwMode="auto">
            <a:xfrm flipV="1">
              <a:off x="1610" y="2250"/>
              <a:ext cx="907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08" name="Line 55"/>
            <p:cNvSpPr>
              <a:spLocks noChangeShapeType="1"/>
            </p:cNvSpPr>
            <p:nvPr/>
          </p:nvSpPr>
          <p:spPr bwMode="auto">
            <a:xfrm>
              <a:off x="1565" y="2658"/>
              <a:ext cx="952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37909" name="Group 56"/>
            <p:cNvGrpSpPr>
              <a:grpSpLocks/>
            </p:cNvGrpSpPr>
            <p:nvPr/>
          </p:nvGrpSpPr>
          <p:grpSpPr bwMode="auto">
            <a:xfrm>
              <a:off x="3924" y="2341"/>
              <a:ext cx="408" cy="410"/>
              <a:chOff x="1202" y="2476"/>
              <a:chExt cx="408" cy="410"/>
            </a:xfrm>
          </p:grpSpPr>
          <p:sp>
            <p:nvSpPr>
              <p:cNvPr id="37919" name="Oval 57"/>
              <p:cNvSpPr>
                <a:spLocks noChangeArrowheads="1"/>
              </p:cNvSpPr>
              <p:nvPr/>
            </p:nvSpPr>
            <p:spPr bwMode="auto">
              <a:xfrm>
                <a:off x="1202" y="2478"/>
                <a:ext cx="40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20" name="Text Box 58"/>
              <p:cNvSpPr txBox="1">
                <a:spLocks noChangeArrowheads="1"/>
              </p:cNvSpPr>
              <p:nvPr/>
            </p:nvSpPr>
            <p:spPr bwMode="auto">
              <a:xfrm>
                <a:off x="1303" y="2476"/>
                <a:ext cx="18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3200" i="1">
                    <a:solidFill>
                      <a:schemeClr val="tx1"/>
                    </a:solidFill>
                  </a:rPr>
                  <a:t>t</a:t>
                </a:r>
              </a:p>
            </p:txBody>
          </p:sp>
        </p:grpSp>
        <p:sp>
          <p:nvSpPr>
            <p:cNvPr id="37910" name="Line 59"/>
            <p:cNvSpPr>
              <a:spLocks noChangeShapeType="1"/>
            </p:cNvSpPr>
            <p:nvPr/>
          </p:nvSpPr>
          <p:spPr bwMode="auto">
            <a:xfrm>
              <a:off x="2880" y="1842"/>
              <a:ext cx="1089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11" name="Line 60"/>
            <p:cNvSpPr>
              <a:spLocks noChangeShapeType="1"/>
            </p:cNvSpPr>
            <p:nvPr/>
          </p:nvSpPr>
          <p:spPr bwMode="auto">
            <a:xfrm>
              <a:off x="2925" y="2205"/>
              <a:ext cx="998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12" name="Line 61"/>
            <p:cNvSpPr>
              <a:spLocks noChangeShapeType="1"/>
            </p:cNvSpPr>
            <p:nvPr/>
          </p:nvSpPr>
          <p:spPr bwMode="auto">
            <a:xfrm flipV="1">
              <a:off x="2925" y="2658"/>
              <a:ext cx="998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13" name="Rectangle 62"/>
            <p:cNvSpPr>
              <a:spLocks noChangeArrowheads="1"/>
            </p:cNvSpPr>
            <p:nvPr/>
          </p:nvSpPr>
          <p:spPr bwMode="auto">
            <a:xfrm>
              <a:off x="2336" y="3745"/>
              <a:ext cx="7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 i="1">
                  <a:solidFill>
                    <a:schemeClr val="tx1"/>
                  </a:solidFill>
                </a:rPr>
                <a:t>U</a:t>
              </a:r>
              <a:r>
                <a:rPr lang="en-US" altLang="en-US" sz="3200">
                  <a:solidFill>
                    <a:schemeClr val="tx1"/>
                  </a:solidFill>
                </a:rPr>
                <a:t>(</a:t>
              </a:r>
              <a:r>
                <a:rPr lang="en-US" altLang="en-US" sz="3200" i="1">
                  <a:solidFill>
                    <a:schemeClr val="tx1"/>
                  </a:solidFill>
                </a:rPr>
                <a:t>s</a:t>
              </a:r>
              <a:r>
                <a:rPr lang="en-US" altLang="en-US" sz="3200">
                  <a:solidFill>
                    <a:schemeClr val="tx1"/>
                  </a:solidFill>
                </a:rPr>
                <a:t>,</a:t>
              </a:r>
              <a:r>
                <a:rPr lang="en-US" altLang="en-US" sz="3200" i="1">
                  <a:solidFill>
                    <a:schemeClr val="tx1"/>
                  </a:solidFill>
                </a:rPr>
                <a:t>t</a:t>
              </a:r>
              <a:r>
                <a:rPr lang="en-US" altLang="en-US" sz="320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37914" name="Line 63"/>
            <p:cNvSpPr>
              <a:spLocks noChangeShapeType="1"/>
            </p:cNvSpPr>
            <p:nvPr/>
          </p:nvSpPr>
          <p:spPr bwMode="auto">
            <a:xfrm flipV="1">
              <a:off x="2699" y="3611"/>
              <a:ext cx="0" cy="22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15" name="Text Box 64"/>
            <p:cNvSpPr txBox="1">
              <a:spLocks noChangeArrowheads="1"/>
            </p:cNvSpPr>
            <p:nvPr/>
          </p:nvSpPr>
          <p:spPr bwMode="auto">
            <a:xfrm>
              <a:off x="1430" y="1516"/>
              <a:ext cx="9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Short Paths</a:t>
              </a:r>
            </a:p>
          </p:txBody>
        </p:sp>
        <p:sp>
          <p:nvSpPr>
            <p:cNvPr id="37916" name="Line 65"/>
            <p:cNvSpPr>
              <a:spLocks noChangeShapeType="1"/>
            </p:cNvSpPr>
            <p:nvPr/>
          </p:nvSpPr>
          <p:spPr bwMode="auto">
            <a:xfrm>
              <a:off x="1927" y="1752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17" name="Text Box 66"/>
            <p:cNvSpPr txBox="1">
              <a:spLocks noChangeArrowheads="1"/>
            </p:cNvSpPr>
            <p:nvPr/>
          </p:nvSpPr>
          <p:spPr bwMode="auto">
            <a:xfrm>
              <a:off x="3109" y="1525"/>
              <a:ext cx="9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</a:rPr>
                <a:t>Short Paths</a:t>
              </a:r>
            </a:p>
          </p:txBody>
        </p:sp>
        <p:sp>
          <p:nvSpPr>
            <p:cNvPr id="37918" name="Line 67"/>
            <p:cNvSpPr>
              <a:spLocks noChangeShapeType="1"/>
            </p:cNvSpPr>
            <p:nvPr/>
          </p:nvSpPr>
          <p:spPr bwMode="auto">
            <a:xfrm>
              <a:off x="3606" y="1761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395288" y="5373688"/>
            <a:ext cx="3384550" cy="1090612"/>
            <a:chOff x="249" y="3385"/>
            <a:chExt cx="2132" cy="687"/>
          </a:xfrm>
        </p:grpSpPr>
        <p:sp>
          <p:nvSpPr>
            <p:cNvPr id="37898" name="Line 68"/>
            <p:cNvSpPr>
              <a:spLocks noChangeShapeType="1"/>
            </p:cNvSpPr>
            <p:nvPr/>
          </p:nvSpPr>
          <p:spPr bwMode="auto">
            <a:xfrm flipH="1">
              <a:off x="1383" y="3385"/>
              <a:ext cx="998" cy="408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899" name="Text Box 70"/>
            <p:cNvSpPr txBox="1">
              <a:spLocks noChangeArrowheads="1"/>
            </p:cNvSpPr>
            <p:nvPr/>
          </p:nvSpPr>
          <p:spPr bwMode="auto">
            <a:xfrm>
              <a:off x="249" y="3784"/>
              <a:ext cx="19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CC3300"/>
                  </a:solidFill>
                </a:rPr>
                <a:t>Few nodes </a:t>
              </a:r>
              <a:r>
                <a:rPr lang="en-US" altLang="en-US" sz="2400">
                  <a:solidFill>
                    <a:srgbClr val="CC3300"/>
                  </a:solidFill>
                  <a:sym typeface="Wingdings" panose="05000000000000000000" pitchFamily="2" charset="2"/>
                </a:rPr>
                <a:t> Bad Pair</a:t>
              </a:r>
              <a:endParaRPr lang="en-US" altLang="en-US" sz="2400">
                <a:solidFill>
                  <a:srgbClr val="CC3300"/>
                </a:solidFill>
              </a:endParaRPr>
            </a:p>
          </p:txBody>
        </p:sp>
      </p:grpSp>
      <p:grpSp>
        <p:nvGrpSpPr>
          <p:cNvPr id="9" name="Group 76"/>
          <p:cNvGrpSpPr>
            <a:grpSpLocks/>
          </p:cNvGrpSpPr>
          <p:nvPr/>
        </p:nvGrpSpPr>
        <p:grpSpPr bwMode="auto">
          <a:xfrm>
            <a:off x="4859338" y="5373688"/>
            <a:ext cx="3816350" cy="1079500"/>
            <a:chOff x="3061" y="3385"/>
            <a:chExt cx="2404" cy="680"/>
          </a:xfrm>
        </p:grpSpPr>
        <p:sp>
          <p:nvSpPr>
            <p:cNvPr id="37896" name="Line 71"/>
            <p:cNvSpPr>
              <a:spLocks noChangeShapeType="1"/>
            </p:cNvSpPr>
            <p:nvPr/>
          </p:nvSpPr>
          <p:spPr bwMode="auto">
            <a:xfrm>
              <a:off x="3061" y="3385"/>
              <a:ext cx="998" cy="408"/>
            </a:xfrm>
            <a:prstGeom prst="line">
              <a:avLst/>
            </a:prstGeom>
            <a:noFill/>
            <a:ln w="38100">
              <a:solidFill>
                <a:srgbClr val="287A2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897" name="Text Box 72"/>
            <p:cNvSpPr txBox="1">
              <a:spLocks noChangeArrowheads="1"/>
            </p:cNvSpPr>
            <p:nvPr/>
          </p:nvSpPr>
          <p:spPr bwMode="auto">
            <a:xfrm>
              <a:off x="3320" y="3777"/>
              <a:ext cx="21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287A28"/>
                  </a:solidFill>
                </a:rPr>
                <a:t>Many nodes </a:t>
              </a:r>
              <a:r>
                <a:rPr lang="en-US" altLang="en-US" sz="2400">
                  <a:solidFill>
                    <a:srgbClr val="287A28"/>
                  </a:solidFill>
                  <a:sym typeface="Wingdings" panose="05000000000000000000" pitchFamily="2" charset="2"/>
                </a:rPr>
                <a:t> Good Pair</a:t>
              </a:r>
              <a:endParaRPr lang="en-US" altLang="en-US" sz="2400">
                <a:solidFill>
                  <a:srgbClr val="287A28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4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4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4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4DD4CC3-448E-46AC-A91D-EFF12DBC2BE9}" type="slidenum">
              <a:rPr lang="he-IL" altLang="en-US" sz="1400">
                <a:solidFill>
                  <a:schemeClr val="tx1"/>
                </a:solidFill>
              </a:rPr>
              <a:pPr eaLnBrk="1" hangingPunct="1"/>
              <a:t>34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792163"/>
          </a:xfrm>
          <a:noFill/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 Overview - Continue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611188" y="908050"/>
            <a:ext cx="2708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u="sng"/>
              <a:t>Connecting Good Pairs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684213" y="1257300"/>
            <a:ext cx="828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Put every node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v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into a set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with probability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= 2ln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k 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/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en-US" sz="1800" baseline="30000">
                <a:solidFill>
                  <a:schemeClr val="tx1"/>
                </a:solidFill>
                <a:sym typeface="Symbol" panose="05050102010706020507" pitchFamily="18" charset="2"/>
              </a:rPr>
              <a:t>2/5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</a:p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Connect using short paths the nodes of every good pair to every node of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, if possible.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611188" y="3933825"/>
            <a:ext cx="2554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u="sng"/>
              <a:t>Connecting Bad Pairs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684213" y="4248150"/>
            <a:ext cx="8135937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39750" indent="-1841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Henceforth, we assume that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contains only bed pairs.</a:t>
            </a:r>
          </a:p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Let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L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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be the set of pairs connected by a long path in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OPT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. Two cases: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Case 1:  |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L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| ≥ ½|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|: We show there is a good density junction tree.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Case 2:  |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L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| &lt; ½|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|: We show that a good augmentation can be achieved by rounding the solution of an </a:t>
            </a:r>
            <a:r>
              <a:rPr lang="en-US" altLang="en-US" sz="1800">
                <a:solidFill>
                  <a:schemeClr val="tx1"/>
                </a:solidFill>
              </a:rPr>
              <a:t>LP connecting short distance pairs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</a:p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Plan: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Use a greedy algorithm for connecting the bad pairs.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In every iteration use the better of the two types of augmentations.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84213" y="1916113"/>
            <a:ext cx="4319587" cy="1968500"/>
            <a:chOff x="431" y="1207"/>
            <a:chExt cx="2721" cy="1240"/>
          </a:xfrm>
        </p:grpSpPr>
        <p:sp>
          <p:nvSpPr>
            <p:cNvPr id="9229" name="AutoShape 9"/>
            <p:cNvSpPr>
              <a:spLocks noChangeArrowheads="1"/>
            </p:cNvSpPr>
            <p:nvPr/>
          </p:nvSpPr>
          <p:spPr bwMode="auto">
            <a:xfrm>
              <a:off x="1338" y="1207"/>
              <a:ext cx="544" cy="3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287A28"/>
                </a:solidFill>
              </a:endParaRPr>
            </a:p>
          </p:txBody>
        </p:sp>
        <p:sp>
          <p:nvSpPr>
            <p:cNvPr id="9230" name="Rectangle 10"/>
            <p:cNvSpPr>
              <a:spLocks noChangeArrowheads="1"/>
            </p:cNvSpPr>
            <p:nvPr/>
          </p:nvSpPr>
          <p:spPr bwMode="auto">
            <a:xfrm>
              <a:off x="431" y="1524"/>
              <a:ext cx="2721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6213" indent="-176213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A pair is connected if </a:t>
              </a:r>
              <a:r>
                <a:rPr lang="en-US" altLang="en-US" sz="1800" i="1">
                  <a:solidFill>
                    <a:schemeClr val="tx1"/>
                  </a:solidFill>
                  <a:sym typeface="Symbol" panose="05050102010706020507" pitchFamily="18" charset="2"/>
                </a:rPr>
                <a:t>R</a:t>
              </a: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  </a:t>
              </a:r>
              <a:r>
                <a:rPr lang="en-US" altLang="en-US" sz="1800" i="1">
                  <a:solidFill>
                    <a:schemeClr val="tx1"/>
                  </a:solidFill>
                  <a:sym typeface="Symbol" panose="05050102010706020507" pitchFamily="18" charset="2"/>
                </a:rPr>
                <a:t>U</a:t>
              </a: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(</a:t>
              </a:r>
              <a:r>
                <a:rPr lang="en-US" altLang="en-US" sz="1800" i="1">
                  <a:solidFill>
                    <a:schemeClr val="tx1"/>
                  </a:solidFill>
                  <a:sym typeface="Symbol" panose="05050102010706020507" pitchFamily="18" charset="2"/>
                </a:rPr>
                <a:t>s</a:t>
              </a: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,</a:t>
              </a:r>
              <a:r>
                <a:rPr lang="en-US" altLang="en-US" sz="1800" i="1">
                  <a:solidFill>
                    <a:schemeClr val="tx1"/>
                  </a:solidFill>
                  <a:sym typeface="Symbol" panose="05050102010706020507" pitchFamily="18" charset="2"/>
                </a:rPr>
                <a:t>t</a:t>
              </a: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)  </a:t>
              </a:r>
            </a:p>
            <a:p>
              <a:pPr eaLnBrk="1" hangingPunct="1">
                <a:buFontTx/>
                <a:buChar char="•"/>
              </a:pP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Pr[</a:t>
              </a:r>
              <a:r>
                <a:rPr lang="en-US" altLang="en-US" sz="1800" i="1">
                  <a:solidFill>
                    <a:schemeClr val="tx1"/>
                  </a:solidFill>
                  <a:sym typeface="Symbol" panose="05050102010706020507" pitchFamily="18" charset="2"/>
                </a:rPr>
                <a:t>R</a:t>
              </a: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  </a:t>
              </a:r>
              <a:r>
                <a:rPr lang="en-US" altLang="en-US" sz="1800" i="1">
                  <a:solidFill>
                    <a:schemeClr val="tx1"/>
                  </a:solidFill>
                  <a:sym typeface="Symbol" panose="05050102010706020507" pitchFamily="18" charset="2"/>
                </a:rPr>
                <a:t>U</a:t>
              </a: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(</a:t>
              </a:r>
              <a:r>
                <a:rPr lang="en-US" altLang="en-US" sz="1800" i="1">
                  <a:solidFill>
                    <a:schemeClr val="tx1"/>
                  </a:solidFill>
                  <a:sym typeface="Symbol" panose="05050102010706020507" pitchFamily="18" charset="2"/>
                </a:rPr>
                <a:t>s</a:t>
              </a: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,</a:t>
              </a:r>
              <a:r>
                <a:rPr lang="en-US" altLang="en-US" sz="1800" i="1">
                  <a:solidFill>
                    <a:schemeClr val="tx1"/>
                  </a:solidFill>
                  <a:sym typeface="Symbol" panose="05050102010706020507" pitchFamily="18" charset="2"/>
                </a:rPr>
                <a:t>t</a:t>
              </a: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) = ] ≤ 1/k</a:t>
              </a:r>
              <a:r>
                <a:rPr lang="en-US" altLang="en-US" sz="1800" baseline="30000">
                  <a:solidFill>
                    <a:schemeClr val="tx1"/>
                  </a:solidFill>
                  <a:sym typeface="Symbol" panose="05050102010706020507" pitchFamily="18" charset="2"/>
                </a:rPr>
                <a:t>2</a:t>
              </a: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 for every good pair (</a:t>
              </a:r>
              <a:r>
                <a:rPr lang="en-US" altLang="en-US" sz="1800" i="1">
                  <a:solidFill>
                    <a:schemeClr val="tx1"/>
                  </a:solidFill>
                  <a:sym typeface="Symbol" panose="05050102010706020507" pitchFamily="18" charset="2"/>
                </a:rPr>
                <a:t>s</a:t>
              </a: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,</a:t>
              </a:r>
              <a:r>
                <a:rPr lang="en-US" altLang="en-US" sz="1800" i="1">
                  <a:solidFill>
                    <a:schemeClr val="tx1"/>
                  </a:solidFill>
                  <a:sym typeface="Symbol" panose="05050102010706020507" pitchFamily="18" charset="2"/>
                </a:rPr>
                <a:t>t</a:t>
              </a: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)  </a:t>
              </a:r>
              <a:r>
                <a:rPr lang="en-US" altLang="en-US" sz="1800" i="1">
                  <a:solidFill>
                    <a:schemeClr val="tx1"/>
                  </a:solidFill>
                  <a:sym typeface="Symbol" panose="05050102010706020507" pitchFamily="18" charset="2"/>
                </a:rPr>
                <a:t>D</a:t>
              </a:r>
            </a:p>
            <a:p>
              <a:pPr eaLnBrk="1" hangingPunct="1">
                <a:buFontTx/>
                <a:buChar char="•"/>
              </a:pP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By the union bound, all good pairs are connected with probability 1-1/</a:t>
              </a:r>
              <a:r>
                <a:rPr lang="en-US" altLang="en-US" sz="1800" i="1">
                  <a:solidFill>
                    <a:schemeClr val="tx1"/>
                  </a:solidFill>
                  <a:sym typeface="Symbol" panose="05050102010706020507" pitchFamily="18" charset="2"/>
                </a:rPr>
                <a:t>k</a:t>
              </a:r>
              <a:endParaRPr lang="en-US" altLang="en-US" sz="1800">
                <a:solidFill>
                  <a:schemeClr val="tx1"/>
                </a:solidFill>
                <a:sym typeface="Symbol" panose="05050102010706020507" pitchFamily="18" charset="2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003800" y="1916113"/>
            <a:ext cx="4032250" cy="1217612"/>
            <a:chOff x="3152" y="1207"/>
            <a:chExt cx="2540" cy="767"/>
          </a:xfrm>
        </p:grpSpPr>
        <p:graphicFrame>
          <p:nvGraphicFramePr>
            <p:cNvPr id="9218" name="Object 6"/>
            <p:cNvGraphicFramePr>
              <a:graphicFrameLocks noChangeAspect="1"/>
            </p:cNvGraphicFramePr>
            <p:nvPr/>
          </p:nvGraphicFramePr>
          <p:xfrm>
            <a:off x="4996" y="1752"/>
            <a:ext cx="696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1" name="Equation" r:id="rId3" imgW="787320" imgH="241200" progId="Equation.DSMT4">
                    <p:embed/>
                  </p:oleObj>
                </mc:Choice>
                <mc:Fallback>
                  <p:oleObj name="Equation" r:id="rId3" imgW="787320" imgH="2412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6" y="1752"/>
                          <a:ext cx="696" cy="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3152" y="1570"/>
              <a:ext cx="249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By the Chernoff bound, with probability 1-1/</a:t>
              </a:r>
              <a:r>
                <a:rPr lang="en-US" altLang="en-US" sz="1800" i="1">
                  <a:solidFill>
                    <a:schemeClr val="tx1"/>
                  </a:solidFill>
                  <a:sym typeface="Symbol" panose="05050102010706020507" pitchFamily="18" charset="2"/>
                </a:rPr>
                <a:t>k</a:t>
              </a:r>
              <a:r>
                <a:rPr lang="en-US" altLang="en-US" sz="1800">
                  <a:solidFill>
                    <a:schemeClr val="tx1"/>
                  </a:solidFill>
                  <a:sym typeface="Symbol" panose="05050102010706020507" pitchFamily="18" charset="2"/>
                </a:rPr>
                <a:t>, the cost is no more than:</a:t>
              </a:r>
            </a:p>
          </p:txBody>
        </p:sp>
        <p:sp>
          <p:nvSpPr>
            <p:cNvPr id="9228" name="AutoShape 12"/>
            <p:cNvSpPr>
              <a:spLocks noChangeArrowheads="1"/>
            </p:cNvSpPr>
            <p:nvPr/>
          </p:nvSpPr>
          <p:spPr bwMode="auto">
            <a:xfrm>
              <a:off x="3924" y="1207"/>
              <a:ext cx="544" cy="3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287A28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/>
      <p:bldP spid="184325" grpId="0"/>
      <p:bldP spid="184327" grpId="0"/>
      <p:bldP spid="18432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1A1B757-F53C-46E0-BA07-624A4DE47150}" type="slidenum">
              <a:rPr lang="he-IL" altLang="en-US" sz="1400">
                <a:solidFill>
                  <a:schemeClr val="tx1"/>
                </a:solidFill>
              </a:rPr>
              <a:pPr eaLnBrk="1" hangingPunct="1"/>
              <a:t>35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8355013" cy="792163"/>
          </a:xfrm>
          <a:noFill/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1: |L| ≥ ½|D|   (reduction to [CEGS 08])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755650" y="908050"/>
            <a:ext cx="78486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01688" indent="-355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The total cost of all paths associated with </a:t>
            </a:r>
            <a:r>
              <a:rPr lang="en-US" altLang="en-US" i="1">
                <a:solidFill>
                  <a:schemeClr val="tx1"/>
                </a:solidFill>
              </a:rPr>
              <a:t>L</a:t>
            </a:r>
            <a:r>
              <a:rPr lang="en-US" altLang="en-US">
                <a:solidFill>
                  <a:schemeClr val="tx1"/>
                </a:solidFill>
              </a:rPr>
              <a:t>: |</a:t>
            </a:r>
            <a:r>
              <a:rPr lang="en-US" altLang="en-US" i="1">
                <a:solidFill>
                  <a:schemeClr val="tx1"/>
                </a:solidFill>
              </a:rPr>
              <a:t>L</a:t>
            </a:r>
            <a:r>
              <a:rPr lang="en-US" altLang="en-US">
                <a:solidFill>
                  <a:schemeClr val="tx1"/>
                </a:solidFill>
              </a:rPr>
              <a:t>|∙</a:t>
            </a:r>
            <a:r>
              <a:rPr lang="en-US" altLang="en-US" b="1">
                <a:solidFill>
                  <a:schemeClr val="tx1"/>
                </a:solidFill>
              </a:rPr>
              <a:t>opt</a:t>
            </a:r>
            <a:r>
              <a:rPr lang="en-US" altLang="en-US">
                <a:solidFill>
                  <a:schemeClr val="tx1"/>
                </a:solidFill>
              </a:rPr>
              <a:t>/</a:t>
            </a:r>
            <a:r>
              <a:rPr lang="en-US" altLang="en-US" i="1">
                <a:solidFill>
                  <a:schemeClr val="tx1"/>
                </a:solidFill>
              </a:rPr>
              <a:t>n</a:t>
            </a:r>
            <a:r>
              <a:rPr lang="en-US" altLang="en-US" baseline="30000">
                <a:solidFill>
                  <a:schemeClr val="tx1"/>
                </a:solidFill>
              </a:rPr>
              <a:t>4/5</a:t>
            </a:r>
            <a:endParaRPr lang="en-US" altLang="en-US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There is an edge </a:t>
            </a:r>
            <a:r>
              <a:rPr lang="en-US" altLang="en-US" i="1">
                <a:solidFill>
                  <a:schemeClr val="tx1"/>
                </a:solidFill>
              </a:rPr>
              <a:t>e</a:t>
            </a:r>
            <a:r>
              <a:rPr lang="en-US" altLang="en-US">
                <a:solidFill>
                  <a:schemeClr val="tx1"/>
                </a:solidFill>
              </a:rPr>
              <a:t> in </a:t>
            </a:r>
            <a:r>
              <a:rPr lang="en-US" altLang="en-US" i="1">
                <a:solidFill>
                  <a:schemeClr val="tx1"/>
                </a:solidFill>
              </a:rPr>
              <a:t>OPT</a:t>
            </a:r>
            <a:r>
              <a:rPr lang="en-US" altLang="en-US">
                <a:solidFill>
                  <a:schemeClr val="tx1"/>
                </a:solidFill>
              </a:rPr>
              <a:t> involved in at-least </a:t>
            </a:r>
            <a:r>
              <a:rPr lang="en-US" altLang="en-US" i="1">
                <a:solidFill>
                  <a:schemeClr val="tx1"/>
                </a:solidFill>
              </a:rPr>
              <a:t>|L|</a:t>
            </a:r>
            <a:r>
              <a:rPr lang="en-US" altLang="en-US">
                <a:solidFill>
                  <a:schemeClr val="tx1"/>
                </a:solidFill>
              </a:rPr>
              <a:t>/</a:t>
            </a:r>
            <a:r>
              <a:rPr lang="en-US" altLang="en-US" i="1">
                <a:solidFill>
                  <a:schemeClr val="tx1"/>
                </a:solidFill>
              </a:rPr>
              <a:t>n</a:t>
            </a:r>
            <a:r>
              <a:rPr lang="en-US" altLang="en-US" baseline="30000">
                <a:solidFill>
                  <a:schemeClr val="tx1"/>
                </a:solidFill>
              </a:rPr>
              <a:t>4/5</a:t>
            </a:r>
            <a:r>
              <a:rPr lang="en-US" altLang="en-US">
                <a:solidFill>
                  <a:schemeClr val="tx1"/>
                </a:solidFill>
              </a:rPr>
              <a:t> paths. 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Let </a:t>
            </a:r>
            <a:r>
              <a:rPr lang="en-US" altLang="en-US" i="1">
                <a:solidFill>
                  <a:schemeClr val="tx1"/>
                </a:solidFill>
              </a:rPr>
              <a:t>J</a:t>
            </a:r>
            <a:r>
              <a:rPr lang="en-US" altLang="en-US">
                <a:solidFill>
                  <a:schemeClr val="tx1"/>
                </a:solidFill>
              </a:rPr>
              <a:t> denote the union of these paths: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i="1">
                <a:solidFill>
                  <a:schemeClr val="tx1"/>
                </a:solidFill>
              </a:rPr>
              <a:t>J</a:t>
            </a:r>
            <a:r>
              <a:rPr lang="en-US" altLang="en-US" sz="1800">
                <a:solidFill>
                  <a:schemeClr val="tx1"/>
                </a:solidFill>
              </a:rPr>
              <a:t> is a subgraph of </a:t>
            </a:r>
            <a:r>
              <a:rPr lang="en-US" altLang="en-US" sz="1800" i="1">
                <a:solidFill>
                  <a:schemeClr val="tx1"/>
                </a:solidFill>
              </a:rPr>
              <a:t>OPT</a:t>
            </a:r>
            <a:r>
              <a:rPr lang="en-US" altLang="en-US" sz="1800">
                <a:solidFill>
                  <a:schemeClr val="tx1"/>
                </a:solidFill>
              </a:rPr>
              <a:t>, its cost is at-most </a:t>
            </a:r>
            <a:r>
              <a:rPr lang="en-US" altLang="en-US" sz="1800" b="1">
                <a:solidFill>
                  <a:schemeClr val="tx1"/>
                </a:solidFill>
              </a:rPr>
              <a:t>opt</a:t>
            </a:r>
            <a:r>
              <a:rPr lang="en-US" altLang="en-US" sz="1800">
                <a:solidFill>
                  <a:schemeClr val="tx1"/>
                </a:solidFill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i="1">
                <a:solidFill>
                  <a:schemeClr val="tx1"/>
                </a:solidFill>
              </a:rPr>
              <a:t>J</a:t>
            </a:r>
            <a:r>
              <a:rPr lang="en-US" altLang="en-US" sz="1800">
                <a:solidFill>
                  <a:schemeClr val="tx1"/>
                </a:solidFill>
              </a:rPr>
              <a:t> connects at-least </a:t>
            </a:r>
            <a:r>
              <a:rPr lang="en-US" altLang="en-US" sz="1800" i="1">
                <a:solidFill>
                  <a:schemeClr val="tx1"/>
                </a:solidFill>
              </a:rPr>
              <a:t>|L|</a:t>
            </a:r>
            <a:r>
              <a:rPr lang="en-US" altLang="en-US" sz="1800">
                <a:solidFill>
                  <a:schemeClr val="tx1"/>
                </a:solidFill>
              </a:rPr>
              <a:t>/</a:t>
            </a:r>
            <a:r>
              <a:rPr lang="en-US" altLang="en-US" sz="1800" i="1">
                <a:solidFill>
                  <a:schemeClr val="tx1"/>
                </a:solidFill>
              </a:rPr>
              <a:t>n</a:t>
            </a:r>
            <a:r>
              <a:rPr lang="en-US" altLang="en-US" sz="1800" baseline="30000">
                <a:solidFill>
                  <a:schemeClr val="tx1"/>
                </a:solidFill>
              </a:rPr>
              <a:t>4/5</a:t>
            </a:r>
            <a:r>
              <a:rPr lang="en-US" altLang="en-US" sz="1800">
                <a:solidFill>
                  <a:schemeClr val="tx1"/>
                </a:solidFill>
              </a:rPr>
              <a:t> pairs of </a:t>
            </a:r>
            <a:r>
              <a:rPr lang="en-US" altLang="en-US" sz="1800" i="1">
                <a:solidFill>
                  <a:schemeClr val="tx1"/>
                </a:solidFill>
              </a:rPr>
              <a:t>D</a:t>
            </a:r>
            <a:r>
              <a:rPr lang="en-US" altLang="en-US" sz="1800">
                <a:solidFill>
                  <a:schemeClr val="tx1"/>
                </a:solidFill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i="1">
                <a:solidFill>
                  <a:schemeClr val="tx1"/>
                </a:solidFill>
              </a:rPr>
              <a:t>J</a:t>
            </a:r>
            <a:r>
              <a:rPr lang="en-US" altLang="en-US" sz="1800">
                <a:solidFill>
                  <a:schemeClr val="tx1"/>
                </a:solidFill>
              </a:rPr>
              <a:t> is a junction tree, of density: </a:t>
            </a:r>
            <a:r>
              <a:rPr lang="en-US" altLang="en-US" sz="1800" b="1">
                <a:solidFill>
                  <a:schemeClr val="tx1"/>
                </a:solidFill>
              </a:rPr>
              <a:t>opt/|D| ∙ </a:t>
            </a:r>
            <a:r>
              <a:rPr lang="en-US" altLang="en-US" sz="1800" b="1" i="1">
                <a:solidFill>
                  <a:schemeClr val="tx1"/>
                </a:solidFill>
              </a:rPr>
              <a:t>O</a:t>
            </a:r>
            <a:r>
              <a:rPr lang="en-US" altLang="en-US" sz="1800" b="1">
                <a:solidFill>
                  <a:schemeClr val="tx1"/>
                </a:solidFill>
              </a:rPr>
              <a:t>(</a:t>
            </a:r>
            <a:r>
              <a:rPr lang="en-US" altLang="en-US" sz="1800" b="1" i="1">
                <a:solidFill>
                  <a:schemeClr val="tx1"/>
                </a:solidFill>
              </a:rPr>
              <a:t>n</a:t>
            </a:r>
            <a:r>
              <a:rPr lang="en-US" altLang="en-US" sz="1800" b="1" baseline="30000">
                <a:solidFill>
                  <a:schemeClr val="tx1"/>
                </a:solidFill>
              </a:rPr>
              <a:t>4/5</a:t>
            </a:r>
            <a:r>
              <a:rPr lang="en-US" altLang="en-US" sz="1800" b="1">
                <a:solidFill>
                  <a:schemeClr val="tx1"/>
                </a:solidFill>
              </a:rPr>
              <a:t>)</a:t>
            </a:r>
            <a:endParaRPr lang="en-US" altLang="en-US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The method of [CEGS 08], let us find a junction tree of density:</a:t>
            </a:r>
          </a:p>
        </p:txBody>
      </p:sp>
      <p:graphicFrame>
        <p:nvGraphicFramePr>
          <p:cNvPr id="118795" name="Object 11"/>
          <p:cNvGraphicFramePr>
            <a:graphicFrameLocks noChangeAspect="1"/>
          </p:cNvGraphicFramePr>
          <p:nvPr/>
        </p:nvGraphicFramePr>
        <p:xfrm>
          <a:off x="7667625" y="2576513"/>
          <a:ext cx="126682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משוואה" r:id="rId4" imgW="939600" imgH="444240" progId="Equation.3">
                  <p:embed/>
                </p:oleObj>
              </mc:Choice>
              <mc:Fallback>
                <p:oleObj name="משוואה" r:id="rId4" imgW="93960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2576513"/>
                        <a:ext cx="126682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611188" y="2852738"/>
            <a:ext cx="83550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Case 2: |L| &lt; ½|D|    (LP-rounding) </a:t>
            </a: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755650" y="3429000"/>
            <a:ext cx="784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This LP asks to connect at least half of the bad pairs using short paths:</a:t>
            </a:r>
          </a:p>
        </p:txBody>
      </p:sp>
      <p:graphicFrame>
        <p:nvGraphicFramePr>
          <p:cNvPr id="118798" name="Object 14"/>
          <p:cNvGraphicFramePr>
            <a:graphicFrameLocks noChangeAspect="1"/>
          </p:cNvGraphicFramePr>
          <p:nvPr/>
        </p:nvGraphicFramePr>
        <p:xfrm>
          <a:off x="1027113" y="3717925"/>
          <a:ext cx="3390900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6" imgW="2603160" imgH="1981080" progId="Equation.DSMT4">
                  <p:embed/>
                </p:oleObj>
              </mc:Choice>
              <mc:Fallback>
                <p:oleObj name="Equation" r:id="rId6" imgW="2603160" imgH="19810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3717925"/>
                        <a:ext cx="3390900" cy="257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1042988" y="6040438"/>
            <a:ext cx="541496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(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) – The set of short paths connecting the </a:t>
            </a:r>
            <a:r>
              <a:rPr lang="en-US" altLang="en-US" sz="1800" i="1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-th bad pair.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    </a:t>
            </a:r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–</a:t>
            </a:r>
            <a:r>
              <a:rPr lang="en-US" altLang="en-US" sz="1800">
                <a:solidFill>
                  <a:schemeClr val="tx1"/>
                </a:solidFill>
                <a:sym typeface="Symbol" panose="05050102010706020507" pitchFamily="18" charset="2"/>
              </a:rPr>
              <a:t> The set of short paths connecting any bad pair.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5292725" y="4221163"/>
            <a:ext cx="308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(</a:t>
            </a:r>
            <a:r>
              <a:rPr lang="en-US" altLang="en-US" sz="1800" i="1">
                <a:solidFill>
                  <a:schemeClr val="tx1"/>
                </a:solidFill>
              </a:rPr>
              <a:t>An average flow of ½ or more</a:t>
            </a:r>
            <a:r>
              <a:rPr lang="en-US" altLang="en-US" sz="18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5292725" y="5013325"/>
            <a:ext cx="3671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(</a:t>
            </a:r>
            <a:r>
              <a:rPr lang="en-US" altLang="en-US" sz="1800" i="1">
                <a:solidFill>
                  <a:schemeClr val="tx1"/>
                </a:solidFill>
              </a:rPr>
              <a:t>The flow of a pair is the sum of the flow paths</a:t>
            </a:r>
            <a:r>
              <a:rPr lang="en-US" altLang="en-US" sz="18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5292725" y="4652963"/>
            <a:ext cx="342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(</a:t>
            </a:r>
            <a:r>
              <a:rPr lang="en-US" altLang="en-US" sz="1800" i="1">
                <a:solidFill>
                  <a:schemeClr val="tx1"/>
                </a:solidFill>
              </a:rPr>
              <a:t>Pay for edges along the flow path</a:t>
            </a:r>
            <a:r>
              <a:rPr lang="en-US" altLang="en-US" sz="18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8805" name="Line 21"/>
          <p:cNvSpPr>
            <a:spLocks noChangeShapeType="1"/>
          </p:cNvSpPr>
          <p:nvPr/>
        </p:nvSpPr>
        <p:spPr bwMode="auto">
          <a:xfrm>
            <a:off x="762000" y="3429000"/>
            <a:ext cx="4724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/>
      <p:bldP spid="118796" grpId="0"/>
      <p:bldP spid="118797" grpId="0"/>
      <p:bldP spid="118799" grpId="0"/>
      <p:bldP spid="118800" grpId="0"/>
      <p:bldP spid="118801" grpId="0"/>
      <p:bldP spid="11880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0A27FFE-6500-446D-82D6-6FC799243E7A}" type="slidenum">
              <a:rPr lang="he-IL" altLang="en-US" sz="1400">
                <a:solidFill>
                  <a:schemeClr val="tx1"/>
                </a:solidFill>
              </a:rPr>
              <a:pPr eaLnBrk="1" hangingPunct="1"/>
              <a:t>36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260350"/>
            <a:ext cx="8355012" cy="792163"/>
          </a:xfrm>
          <a:noFill/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LP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755650" y="1992313"/>
            <a:ext cx="799306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</a:rPr>
              <a:t>We round the </a:t>
            </a:r>
            <a:r>
              <a:rPr lang="en-US" altLang="en-US" sz="1800" i="1">
                <a:solidFill>
                  <a:schemeClr val="tx1"/>
                </a:solidFill>
              </a:rPr>
              <a:t>x</a:t>
            </a:r>
            <a:r>
              <a:rPr lang="en-US" altLang="en-US" sz="1800" i="1" baseline="-25000">
                <a:solidFill>
                  <a:schemeClr val="tx1"/>
                </a:solidFill>
              </a:rPr>
              <a:t>e</a:t>
            </a:r>
            <a:r>
              <a:rPr lang="en-US" altLang="en-US" sz="1800">
                <a:solidFill>
                  <a:schemeClr val="tx1"/>
                </a:solidFill>
              </a:rPr>
              <a:t> variables:</a:t>
            </a:r>
          </a:p>
          <a:p>
            <a:pPr eaLnBrk="1" hangingPunct="1">
              <a:buFontTx/>
              <a:buChar char="•"/>
            </a:pPr>
            <a:endParaRPr lang="en-US" altLang="en-US" sz="180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</a:rPr>
              <a:t>We get an integral solution of cost: </a:t>
            </a:r>
            <a:r>
              <a:rPr lang="en-US" altLang="en-US" sz="1800" i="1">
                <a:solidFill>
                  <a:schemeClr val="tx1"/>
                </a:solidFill>
              </a:rPr>
              <a:t>O</a:t>
            </a:r>
            <a:r>
              <a:rPr lang="en-US" altLang="en-US" sz="1800">
                <a:solidFill>
                  <a:schemeClr val="tx1"/>
                </a:solidFill>
              </a:rPr>
              <a:t>(</a:t>
            </a:r>
            <a:r>
              <a:rPr lang="en-US" altLang="en-US" sz="1800" i="1">
                <a:solidFill>
                  <a:schemeClr val="tx1"/>
                </a:solidFill>
              </a:rPr>
              <a:t>n</a:t>
            </a:r>
            <a:r>
              <a:rPr lang="en-US" altLang="en-US" sz="1800" baseline="30000">
                <a:solidFill>
                  <a:schemeClr val="tx1"/>
                </a:solidFill>
              </a:rPr>
              <a:t>4/5</a:t>
            </a:r>
            <a:r>
              <a:rPr lang="en-US" altLang="en-US" sz="1800">
                <a:solidFill>
                  <a:schemeClr val="tx1"/>
                </a:solidFill>
              </a:rPr>
              <a:t>) ∙ </a:t>
            </a:r>
            <a:r>
              <a:rPr lang="en-US" altLang="en-US" sz="1800" b="1">
                <a:solidFill>
                  <a:schemeClr val="tx1"/>
                </a:solidFill>
              </a:rPr>
              <a:t>opt</a:t>
            </a:r>
            <a:r>
              <a:rPr lang="en-US" altLang="en-US" sz="1800">
                <a:solidFill>
                  <a:schemeClr val="tx1"/>
                </a:solidFill>
              </a:rPr>
              <a:t>.</a:t>
            </a:r>
          </a:p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</a:rPr>
              <a:t>At least |</a:t>
            </a:r>
            <a:r>
              <a:rPr lang="en-US" altLang="en-US" sz="1800" i="1">
                <a:solidFill>
                  <a:schemeClr val="tx1"/>
                </a:solidFill>
              </a:rPr>
              <a:t>D</a:t>
            </a:r>
            <a:r>
              <a:rPr lang="en-US" altLang="en-US" sz="1800">
                <a:solidFill>
                  <a:schemeClr val="tx1"/>
                </a:solidFill>
              </a:rPr>
              <a:t>|/3 of the bad pairs has flow of ¼ or more, because the sum of all flows must be at least |</a:t>
            </a:r>
            <a:r>
              <a:rPr lang="en-US" altLang="en-US" sz="1800" i="1">
                <a:solidFill>
                  <a:schemeClr val="tx1"/>
                </a:solidFill>
              </a:rPr>
              <a:t>D</a:t>
            </a:r>
            <a:r>
              <a:rPr lang="en-US" altLang="en-US" sz="1800">
                <a:solidFill>
                  <a:schemeClr val="tx1"/>
                </a:solidFill>
              </a:rPr>
              <a:t>|/2, these pairs are connected in the integral solution. </a:t>
            </a:r>
          </a:p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</a:rPr>
              <a:t>The density of the integral solution is at most: </a:t>
            </a:r>
            <a:r>
              <a:rPr lang="en-US" altLang="en-US" sz="1800" i="1">
                <a:solidFill>
                  <a:schemeClr val="tx1"/>
                </a:solidFill>
              </a:rPr>
              <a:t>O</a:t>
            </a:r>
            <a:r>
              <a:rPr lang="en-US" altLang="en-US" sz="1800">
                <a:solidFill>
                  <a:schemeClr val="tx1"/>
                </a:solidFill>
              </a:rPr>
              <a:t>(</a:t>
            </a:r>
            <a:r>
              <a:rPr lang="en-US" altLang="en-US" sz="1800" i="1">
                <a:solidFill>
                  <a:schemeClr val="tx1"/>
                </a:solidFill>
              </a:rPr>
              <a:t>n</a:t>
            </a:r>
            <a:r>
              <a:rPr lang="en-US" altLang="en-US" sz="1800" baseline="30000">
                <a:solidFill>
                  <a:schemeClr val="tx1"/>
                </a:solidFill>
              </a:rPr>
              <a:t>4/5</a:t>
            </a:r>
            <a:r>
              <a:rPr lang="en-US" altLang="en-US" sz="1800">
                <a:solidFill>
                  <a:schemeClr val="tx1"/>
                </a:solidFill>
              </a:rPr>
              <a:t>)∙</a:t>
            </a:r>
            <a:r>
              <a:rPr lang="en-US" altLang="en-US" sz="1800" b="1">
                <a:solidFill>
                  <a:schemeClr val="tx1"/>
                </a:solidFill>
              </a:rPr>
              <a:t>opt</a:t>
            </a:r>
            <a:r>
              <a:rPr lang="en-US" altLang="en-US" sz="1800">
                <a:solidFill>
                  <a:schemeClr val="tx1"/>
                </a:solidFill>
              </a:rPr>
              <a:t>/|</a:t>
            </a:r>
            <a:r>
              <a:rPr lang="en-US" altLang="en-US" sz="1800" i="1">
                <a:solidFill>
                  <a:schemeClr val="tx1"/>
                </a:solidFill>
              </a:rPr>
              <a:t>D</a:t>
            </a:r>
            <a:r>
              <a:rPr lang="en-US" altLang="en-US" sz="1800">
                <a:solidFill>
                  <a:schemeClr val="tx1"/>
                </a:solidFill>
              </a:rPr>
              <a:t>|</a:t>
            </a:r>
          </a:p>
        </p:txBody>
      </p:sp>
      <p:graphicFrame>
        <p:nvGraphicFramePr>
          <p:cNvPr id="122888" name="Object 8"/>
          <p:cNvGraphicFramePr>
            <a:graphicFrameLocks noChangeAspect="1"/>
          </p:cNvGraphicFramePr>
          <p:nvPr/>
        </p:nvGraphicFramePr>
        <p:xfrm>
          <a:off x="3940175" y="1897063"/>
          <a:ext cx="1766888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3" imgW="1320480" imgH="482400" progId="Equation.DSMT4">
                  <p:embed/>
                </p:oleObj>
              </mc:Choice>
              <mc:Fallback>
                <p:oleObj name="Equation" r:id="rId3" imgW="132048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1897063"/>
                        <a:ext cx="1766888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50825" y="3213100"/>
            <a:ext cx="8353425" cy="3436938"/>
            <a:chOff x="158" y="2024"/>
            <a:chExt cx="5262" cy="2165"/>
          </a:xfrm>
        </p:grpSpPr>
        <p:sp>
          <p:nvSpPr>
            <p:cNvPr id="11272" name="Text Box 9"/>
            <p:cNvSpPr txBox="1">
              <a:spLocks noChangeArrowheads="1"/>
            </p:cNvSpPr>
            <p:nvPr/>
          </p:nvSpPr>
          <p:spPr bwMode="auto">
            <a:xfrm>
              <a:off x="476" y="2374"/>
              <a:ext cx="49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6213" indent="-176213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altLang="en-US" sz="1800">
                  <a:solidFill>
                    <a:schemeClr val="tx1"/>
                  </a:solidFill>
                </a:rPr>
                <a:t>Consider a cut in the graph separating the pair (</a:t>
              </a:r>
              <a:r>
                <a:rPr lang="en-US" altLang="en-US" sz="1800" i="1">
                  <a:solidFill>
                    <a:schemeClr val="tx1"/>
                  </a:solidFill>
                </a:rPr>
                <a:t>s</a:t>
              </a:r>
              <a:r>
                <a:rPr lang="en-US" altLang="en-US" sz="1800">
                  <a:solidFill>
                    <a:schemeClr val="tx1"/>
                  </a:solidFill>
                </a:rPr>
                <a:t>, </a:t>
              </a:r>
              <a:r>
                <a:rPr lang="en-US" altLang="en-US" sz="1800" i="1">
                  <a:solidFill>
                    <a:schemeClr val="tx1"/>
                  </a:solidFill>
                </a:rPr>
                <a:t>t</a:t>
              </a:r>
              <a:r>
                <a:rPr lang="en-US" altLang="en-US" sz="1800">
                  <a:solidFill>
                    <a:schemeClr val="tx1"/>
                  </a:solidFill>
                </a:rPr>
                <a:t>):</a:t>
              </a:r>
            </a:p>
          </p:txBody>
        </p:sp>
        <p:grpSp>
          <p:nvGrpSpPr>
            <p:cNvPr id="11273" name="Group 50"/>
            <p:cNvGrpSpPr>
              <a:grpSpLocks/>
            </p:cNvGrpSpPr>
            <p:nvPr/>
          </p:nvGrpSpPr>
          <p:grpSpPr bwMode="auto">
            <a:xfrm>
              <a:off x="1747" y="2568"/>
              <a:ext cx="1995" cy="1046"/>
              <a:chOff x="1747" y="2568"/>
              <a:chExt cx="1995" cy="1046"/>
            </a:xfrm>
          </p:grpSpPr>
          <p:sp>
            <p:nvSpPr>
              <p:cNvPr id="11277" name="Line 11"/>
              <p:cNvSpPr>
                <a:spLocks noChangeAspect="1" noChangeShapeType="1"/>
              </p:cNvSpPr>
              <p:nvPr/>
            </p:nvSpPr>
            <p:spPr bwMode="auto">
              <a:xfrm>
                <a:off x="2762" y="2633"/>
                <a:ext cx="0" cy="9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1278" name="Oval 13"/>
              <p:cNvSpPr>
                <a:spLocks noChangeAspect="1" noChangeArrowheads="1"/>
              </p:cNvSpPr>
              <p:nvPr/>
            </p:nvSpPr>
            <p:spPr bwMode="auto">
              <a:xfrm>
                <a:off x="2518" y="2633"/>
                <a:ext cx="174" cy="17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79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2489" y="2568"/>
                <a:ext cx="23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tx1"/>
                    </a:solidFill>
                  </a:rPr>
                  <a:t>s</a:t>
                </a:r>
                <a:r>
                  <a:rPr lang="en-US" altLang="en-US" baseline="-25000">
                    <a:solidFill>
                      <a:schemeClr val="tx1"/>
                    </a:solidFill>
                  </a:rPr>
                  <a:t>1</a:t>
                </a:r>
                <a:endParaRPr lang="en-US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80" name="Oval 16"/>
              <p:cNvSpPr>
                <a:spLocks noChangeAspect="1" noChangeArrowheads="1"/>
              </p:cNvSpPr>
              <p:nvPr/>
            </p:nvSpPr>
            <p:spPr bwMode="auto">
              <a:xfrm>
                <a:off x="2517" y="2855"/>
                <a:ext cx="174" cy="17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1" name="Text Box 17"/>
              <p:cNvSpPr txBox="1">
                <a:spLocks noChangeAspect="1" noChangeArrowheads="1"/>
              </p:cNvSpPr>
              <p:nvPr/>
            </p:nvSpPr>
            <p:spPr bwMode="auto">
              <a:xfrm>
                <a:off x="2488" y="2790"/>
                <a:ext cx="23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tx1"/>
                    </a:solidFill>
                  </a:rPr>
                  <a:t>s</a:t>
                </a:r>
                <a:r>
                  <a:rPr lang="en-US" altLang="en-US" baseline="-25000">
                    <a:solidFill>
                      <a:schemeClr val="tx1"/>
                    </a:solidFill>
                  </a:rPr>
                  <a:t>2</a:t>
                </a:r>
                <a:endParaRPr lang="en-US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82" name="Oval 19"/>
              <p:cNvSpPr>
                <a:spLocks noChangeAspect="1" noChangeArrowheads="1"/>
              </p:cNvSpPr>
              <p:nvPr/>
            </p:nvSpPr>
            <p:spPr bwMode="auto">
              <a:xfrm>
                <a:off x="2518" y="3404"/>
                <a:ext cx="174" cy="17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3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2489" y="3339"/>
                <a:ext cx="23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tx1"/>
                    </a:solidFill>
                  </a:rPr>
                  <a:t>s</a:t>
                </a:r>
                <a:r>
                  <a:rPr lang="en-US" altLang="en-US" i="1" baseline="-25000">
                    <a:solidFill>
                      <a:schemeClr val="tx1"/>
                    </a:solidFill>
                  </a:rPr>
                  <a:t>p</a:t>
                </a:r>
                <a:endParaRPr lang="en-US" altLang="en-US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284" name="Line 21"/>
              <p:cNvSpPr>
                <a:spLocks noChangeAspect="1" noChangeShapeType="1"/>
              </p:cNvSpPr>
              <p:nvPr/>
            </p:nvSpPr>
            <p:spPr bwMode="auto">
              <a:xfrm>
                <a:off x="2602" y="3053"/>
                <a:ext cx="0" cy="3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1285" name="Oval 23"/>
              <p:cNvSpPr>
                <a:spLocks noChangeAspect="1" noChangeArrowheads="1"/>
              </p:cNvSpPr>
              <p:nvPr/>
            </p:nvSpPr>
            <p:spPr bwMode="auto">
              <a:xfrm>
                <a:off x="2833" y="2645"/>
                <a:ext cx="174" cy="17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6" name="Text Box 24"/>
              <p:cNvSpPr txBox="1">
                <a:spLocks noChangeAspect="1" noChangeArrowheads="1"/>
              </p:cNvSpPr>
              <p:nvPr/>
            </p:nvSpPr>
            <p:spPr bwMode="auto">
              <a:xfrm>
                <a:off x="2804" y="2580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tx1"/>
                    </a:solidFill>
                  </a:rPr>
                  <a:t>t</a:t>
                </a:r>
                <a:r>
                  <a:rPr lang="en-US" altLang="en-US" baseline="-25000">
                    <a:solidFill>
                      <a:schemeClr val="tx1"/>
                    </a:solidFill>
                  </a:rPr>
                  <a:t>1</a:t>
                </a:r>
                <a:endParaRPr lang="en-US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87" name="Oval 26"/>
              <p:cNvSpPr>
                <a:spLocks noChangeAspect="1" noChangeArrowheads="1"/>
              </p:cNvSpPr>
              <p:nvPr/>
            </p:nvSpPr>
            <p:spPr bwMode="auto">
              <a:xfrm>
                <a:off x="2832" y="2868"/>
                <a:ext cx="174" cy="1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8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2803" y="2803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tx1"/>
                    </a:solidFill>
                  </a:rPr>
                  <a:t>t</a:t>
                </a:r>
                <a:r>
                  <a:rPr lang="en-US" altLang="en-US" baseline="-25000">
                    <a:solidFill>
                      <a:schemeClr val="tx1"/>
                    </a:solidFill>
                  </a:rPr>
                  <a:t>2</a:t>
                </a:r>
                <a:endParaRPr lang="en-US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89" name="Oval 29"/>
              <p:cNvSpPr>
                <a:spLocks noChangeAspect="1" noChangeArrowheads="1"/>
              </p:cNvSpPr>
              <p:nvPr/>
            </p:nvSpPr>
            <p:spPr bwMode="auto">
              <a:xfrm>
                <a:off x="2833" y="3416"/>
                <a:ext cx="174" cy="17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0" name="Text Box 30"/>
              <p:cNvSpPr txBox="1">
                <a:spLocks noChangeAspect="1" noChangeArrowheads="1"/>
              </p:cNvSpPr>
              <p:nvPr/>
            </p:nvSpPr>
            <p:spPr bwMode="auto">
              <a:xfrm>
                <a:off x="2804" y="3351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tx1"/>
                    </a:solidFill>
                  </a:rPr>
                  <a:t>t</a:t>
                </a:r>
                <a:r>
                  <a:rPr lang="en-US" altLang="en-US" i="1" baseline="-25000">
                    <a:solidFill>
                      <a:schemeClr val="tx1"/>
                    </a:solidFill>
                  </a:rPr>
                  <a:t>q</a:t>
                </a:r>
                <a:endParaRPr lang="en-US" altLang="en-US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291" name="Line 31"/>
              <p:cNvSpPr>
                <a:spLocks noChangeAspect="1" noChangeShapeType="1"/>
              </p:cNvSpPr>
              <p:nvPr/>
            </p:nvSpPr>
            <p:spPr bwMode="auto">
              <a:xfrm>
                <a:off x="2917" y="3066"/>
                <a:ext cx="0" cy="3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1292" name="Freeform 32"/>
              <p:cNvSpPr>
                <a:spLocks noChangeAspect="1"/>
              </p:cNvSpPr>
              <p:nvPr/>
            </p:nvSpPr>
            <p:spPr bwMode="auto">
              <a:xfrm>
                <a:off x="1887" y="2773"/>
                <a:ext cx="630" cy="280"/>
              </a:xfrm>
              <a:custGeom>
                <a:avLst/>
                <a:gdLst>
                  <a:gd name="T0" fmla="*/ 0 w 816"/>
                  <a:gd name="T1" fmla="*/ 129 h 363"/>
                  <a:gd name="T2" fmla="*/ 177 w 816"/>
                  <a:gd name="T3" fmla="*/ 16 h 363"/>
                  <a:gd name="T4" fmla="*/ 145 w 816"/>
                  <a:gd name="T5" fmla="*/ 80 h 363"/>
                  <a:gd name="T6" fmla="*/ 290 w 816"/>
                  <a:gd name="T7" fmla="*/ 0 h 3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6"/>
                  <a:gd name="T13" fmla="*/ 0 h 363"/>
                  <a:gd name="T14" fmla="*/ 816 w 816"/>
                  <a:gd name="T15" fmla="*/ 363 h 3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6" h="363">
                    <a:moveTo>
                      <a:pt x="0" y="363"/>
                    </a:moveTo>
                    <a:cubicBezTo>
                      <a:pt x="215" y="216"/>
                      <a:pt x="431" y="69"/>
                      <a:pt x="499" y="46"/>
                    </a:cubicBezTo>
                    <a:cubicBezTo>
                      <a:pt x="567" y="23"/>
                      <a:pt x="355" y="235"/>
                      <a:pt x="408" y="227"/>
                    </a:cubicBezTo>
                    <a:cubicBezTo>
                      <a:pt x="461" y="219"/>
                      <a:pt x="638" y="109"/>
                      <a:pt x="816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1293" name="Freeform 33"/>
              <p:cNvSpPr>
                <a:spLocks noChangeAspect="1"/>
              </p:cNvSpPr>
              <p:nvPr/>
            </p:nvSpPr>
            <p:spPr bwMode="auto">
              <a:xfrm>
                <a:off x="1921" y="2984"/>
                <a:ext cx="596" cy="105"/>
              </a:xfrm>
              <a:custGeom>
                <a:avLst/>
                <a:gdLst>
                  <a:gd name="T0" fmla="*/ 0 w 771"/>
                  <a:gd name="T1" fmla="*/ 49 h 136"/>
                  <a:gd name="T2" fmla="*/ 178 w 771"/>
                  <a:gd name="T3" fmla="*/ 0 h 136"/>
                  <a:gd name="T4" fmla="*/ 114 w 771"/>
                  <a:gd name="T5" fmla="*/ 49 h 136"/>
                  <a:gd name="T6" fmla="*/ 275 w 771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71"/>
                  <a:gd name="T13" fmla="*/ 0 h 136"/>
                  <a:gd name="T14" fmla="*/ 771 w 771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71" h="136">
                    <a:moveTo>
                      <a:pt x="0" y="136"/>
                    </a:moveTo>
                    <a:cubicBezTo>
                      <a:pt x="223" y="68"/>
                      <a:pt x="446" y="0"/>
                      <a:pt x="499" y="0"/>
                    </a:cubicBezTo>
                    <a:cubicBezTo>
                      <a:pt x="552" y="0"/>
                      <a:pt x="273" y="136"/>
                      <a:pt x="318" y="136"/>
                    </a:cubicBezTo>
                    <a:cubicBezTo>
                      <a:pt x="363" y="136"/>
                      <a:pt x="567" y="68"/>
                      <a:pt x="771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1294" name="Freeform 34"/>
              <p:cNvSpPr>
                <a:spLocks noChangeAspect="1"/>
              </p:cNvSpPr>
              <p:nvPr/>
            </p:nvSpPr>
            <p:spPr bwMode="auto">
              <a:xfrm>
                <a:off x="1921" y="3158"/>
                <a:ext cx="596" cy="280"/>
              </a:xfrm>
              <a:custGeom>
                <a:avLst/>
                <a:gdLst>
                  <a:gd name="T0" fmla="*/ 0 w 771"/>
                  <a:gd name="T1" fmla="*/ 0 h 363"/>
                  <a:gd name="T2" fmla="*/ 178 w 771"/>
                  <a:gd name="T3" fmla="*/ 113 h 363"/>
                  <a:gd name="T4" fmla="*/ 146 w 771"/>
                  <a:gd name="T5" fmla="*/ 64 h 363"/>
                  <a:gd name="T6" fmla="*/ 275 w 771"/>
                  <a:gd name="T7" fmla="*/ 129 h 3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71"/>
                  <a:gd name="T13" fmla="*/ 0 h 363"/>
                  <a:gd name="T14" fmla="*/ 771 w 771"/>
                  <a:gd name="T15" fmla="*/ 363 h 3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71" h="363">
                    <a:moveTo>
                      <a:pt x="0" y="0"/>
                    </a:moveTo>
                    <a:cubicBezTo>
                      <a:pt x="215" y="144"/>
                      <a:pt x="431" y="288"/>
                      <a:pt x="499" y="318"/>
                    </a:cubicBezTo>
                    <a:cubicBezTo>
                      <a:pt x="567" y="348"/>
                      <a:pt x="364" y="175"/>
                      <a:pt x="409" y="182"/>
                    </a:cubicBezTo>
                    <a:cubicBezTo>
                      <a:pt x="454" y="189"/>
                      <a:pt x="612" y="276"/>
                      <a:pt x="771" y="36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1295" name="Freeform 35"/>
              <p:cNvSpPr>
                <a:spLocks noChangeAspect="1"/>
              </p:cNvSpPr>
              <p:nvPr/>
            </p:nvSpPr>
            <p:spPr bwMode="auto">
              <a:xfrm flipH="1">
                <a:off x="2972" y="2773"/>
                <a:ext cx="630" cy="280"/>
              </a:xfrm>
              <a:custGeom>
                <a:avLst/>
                <a:gdLst>
                  <a:gd name="T0" fmla="*/ 0 w 816"/>
                  <a:gd name="T1" fmla="*/ 129 h 363"/>
                  <a:gd name="T2" fmla="*/ 177 w 816"/>
                  <a:gd name="T3" fmla="*/ 16 h 363"/>
                  <a:gd name="T4" fmla="*/ 145 w 816"/>
                  <a:gd name="T5" fmla="*/ 80 h 363"/>
                  <a:gd name="T6" fmla="*/ 290 w 816"/>
                  <a:gd name="T7" fmla="*/ 0 h 3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6"/>
                  <a:gd name="T13" fmla="*/ 0 h 363"/>
                  <a:gd name="T14" fmla="*/ 816 w 816"/>
                  <a:gd name="T15" fmla="*/ 363 h 3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6" h="363">
                    <a:moveTo>
                      <a:pt x="0" y="363"/>
                    </a:moveTo>
                    <a:cubicBezTo>
                      <a:pt x="215" y="216"/>
                      <a:pt x="431" y="69"/>
                      <a:pt x="499" y="46"/>
                    </a:cubicBezTo>
                    <a:cubicBezTo>
                      <a:pt x="567" y="23"/>
                      <a:pt x="355" y="235"/>
                      <a:pt x="408" y="227"/>
                    </a:cubicBezTo>
                    <a:cubicBezTo>
                      <a:pt x="461" y="219"/>
                      <a:pt x="638" y="109"/>
                      <a:pt x="816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1296" name="Freeform 36"/>
              <p:cNvSpPr>
                <a:spLocks noChangeAspect="1"/>
              </p:cNvSpPr>
              <p:nvPr/>
            </p:nvSpPr>
            <p:spPr bwMode="auto">
              <a:xfrm flipH="1">
                <a:off x="3007" y="2984"/>
                <a:ext cx="595" cy="105"/>
              </a:xfrm>
              <a:custGeom>
                <a:avLst/>
                <a:gdLst>
                  <a:gd name="T0" fmla="*/ 0 w 771"/>
                  <a:gd name="T1" fmla="*/ 49 h 136"/>
                  <a:gd name="T2" fmla="*/ 177 w 771"/>
                  <a:gd name="T3" fmla="*/ 0 h 136"/>
                  <a:gd name="T4" fmla="*/ 113 w 771"/>
                  <a:gd name="T5" fmla="*/ 49 h 136"/>
                  <a:gd name="T6" fmla="*/ 273 w 771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71"/>
                  <a:gd name="T13" fmla="*/ 0 h 136"/>
                  <a:gd name="T14" fmla="*/ 771 w 771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71" h="136">
                    <a:moveTo>
                      <a:pt x="0" y="136"/>
                    </a:moveTo>
                    <a:cubicBezTo>
                      <a:pt x="223" y="68"/>
                      <a:pt x="446" y="0"/>
                      <a:pt x="499" y="0"/>
                    </a:cubicBezTo>
                    <a:cubicBezTo>
                      <a:pt x="552" y="0"/>
                      <a:pt x="273" y="136"/>
                      <a:pt x="318" y="136"/>
                    </a:cubicBezTo>
                    <a:cubicBezTo>
                      <a:pt x="363" y="136"/>
                      <a:pt x="567" y="68"/>
                      <a:pt x="771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1297" name="Freeform 37"/>
              <p:cNvSpPr>
                <a:spLocks noChangeAspect="1"/>
              </p:cNvSpPr>
              <p:nvPr/>
            </p:nvSpPr>
            <p:spPr bwMode="auto">
              <a:xfrm flipH="1">
                <a:off x="3007" y="3158"/>
                <a:ext cx="595" cy="280"/>
              </a:xfrm>
              <a:custGeom>
                <a:avLst/>
                <a:gdLst>
                  <a:gd name="T0" fmla="*/ 0 w 771"/>
                  <a:gd name="T1" fmla="*/ 0 h 363"/>
                  <a:gd name="T2" fmla="*/ 177 w 771"/>
                  <a:gd name="T3" fmla="*/ 113 h 363"/>
                  <a:gd name="T4" fmla="*/ 145 w 771"/>
                  <a:gd name="T5" fmla="*/ 64 h 363"/>
                  <a:gd name="T6" fmla="*/ 273 w 771"/>
                  <a:gd name="T7" fmla="*/ 129 h 36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71"/>
                  <a:gd name="T13" fmla="*/ 0 h 363"/>
                  <a:gd name="T14" fmla="*/ 771 w 771"/>
                  <a:gd name="T15" fmla="*/ 363 h 36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71" h="363">
                    <a:moveTo>
                      <a:pt x="0" y="0"/>
                    </a:moveTo>
                    <a:cubicBezTo>
                      <a:pt x="215" y="144"/>
                      <a:pt x="431" y="288"/>
                      <a:pt x="499" y="318"/>
                    </a:cubicBezTo>
                    <a:cubicBezTo>
                      <a:pt x="567" y="348"/>
                      <a:pt x="364" y="175"/>
                      <a:pt x="409" y="182"/>
                    </a:cubicBezTo>
                    <a:cubicBezTo>
                      <a:pt x="454" y="189"/>
                      <a:pt x="612" y="276"/>
                      <a:pt x="771" y="36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1298" name="Oval 39"/>
              <p:cNvSpPr>
                <a:spLocks noChangeAspect="1" noChangeArrowheads="1"/>
              </p:cNvSpPr>
              <p:nvPr/>
            </p:nvSpPr>
            <p:spPr bwMode="auto">
              <a:xfrm>
                <a:off x="3568" y="3018"/>
                <a:ext cx="174" cy="175"/>
              </a:xfrm>
              <a:prstGeom prst="ellipse">
                <a:avLst/>
              </a:prstGeom>
              <a:solidFill>
                <a:srgbClr val="FFFFCC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9" name="Text Box 40"/>
              <p:cNvSpPr txBox="1">
                <a:spLocks noChangeAspect="1" noChangeArrowheads="1"/>
              </p:cNvSpPr>
              <p:nvPr/>
            </p:nvSpPr>
            <p:spPr bwMode="auto">
              <a:xfrm>
                <a:off x="3573" y="2962"/>
                <a:ext cx="16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tx1"/>
                    </a:solidFill>
                  </a:rPr>
                  <a:t>t</a:t>
                </a:r>
              </a:p>
            </p:txBody>
          </p:sp>
          <p:sp>
            <p:nvSpPr>
              <p:cNvPr id="11300" name="Oval 42"/>
              <p:cNvSpPr>
                <a:spLocks noChangeAspect="1" noChangeArrowheads="1"/>
              </p:cNvSpPr>
              <p:nvPr/>
            </p:nvSpPr>
            <p:spPr bwMode="auto">
              <a:xfrm>
                <a:off x="1747" y="3018"/>
                <a:ext cx="174" cy="175"/>
              </a:xfrm>
              <a:prstGeom prst="ellipse">
                <a:avLst/>
              </a:prstGeom>
              <a:solidFill>
                <a:srgbClr val="FFFFCC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1" name="Text Box 43"/>
              <p:cNvSpPr txBox="1">
                <a:spLocks noChangeAspect="1" noChangeArrowheads="1"/>
              </p:cNvSpPr>
              <p:nvPr/>
            </p:nvSpPr>
            <p:spPr bwMode="auto">
              <a:xfrm>
                <a:off x="1752" y="2962"/>
                <a:ext cx="17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tx1"/>
                    </a:solidFill>
                  </a:rPr>
                  <a:t>s</a:t>
                </a:r>
              </a:p>
            </p:txBody>
          </p:sp>
        </p:grpSp>
        <p:sp>
          <p:nvSpPr>
            <p:cNvPr id="11274" name="Text Box 44"/>
            <p:cNvSpPr txBox="1">
              <a:spLocks noChangeArrowheads="1"/>
            </p:cNvSpPr>
            <p:nvPr/>
          </p:nvSpPr>
          <p:spPr bwMode="auto">
            <a:xfrm>
              <a:off x="476" y="3612"/>
              <a:ext cx="4944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6213" indent="-176213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altLang="en-US" sz="1800">
                  <a:solidFill>
                    <a:schemeClr val="tx1"/>
                  </a:solidFill>
                </a:rPr>
                <a:t>Since (</a:t>
              </a:r>
              <a:r>
                <a:rPr lang="en-US" altLang="en-US" sz="1800" i="1">
                  <a:solidFill>
                    <a:schemeClr val="tx1"/>
                  </a:solidFill>
                </a:rPr>
                <a:t>s</a:t>
              </a:r>
              <a:r>
                <a:rPr lang="en-US" altLang="en-US" sz="1800">
                  <a:solidFill>
                    <a:schemeClr val="tx1"/>
                  </a:solidFill>
                </a:rPr>
                <a:t>,</a:t>
              </a:r>
              <a:r>
                <a:rPr lang="en-US" altLang="en-US" sz="1800" i="1">
                  <a:solidFill>
                    <a:schemeClr val="tx1"/>
                  </a:solidFill>
                </a:rPr>
                <a:t>t</a:t>
              </a:r>
              <a:r>
                <a:rPr lang="en-US" altLang="en-US" sz="1800">
                  <a:solidFill>
                    <a:schemeClr val="tx1"/>
                  </a:solidFill>
                </a:rPr>
                <a:t>) is a bad pair, we know: </a:t>
              </a:r>
              <a:r>
                <a:rPr lang="en-US" altLang="en-US" sz="1800" i="1">
                  <a:solidFill>
                    <a:schemeClr val="tx1"/>
                  </a:solidFill>
                </a:rPr>
                <a:t>p</a:t>
              </a:r>
              <a:r>
                <a:rPr lang="en-US" altLang="en-US" sz="1800">
                  <a:solidFill>
                    <a:schemeClr val="tx1"/>
                  </a:solidFill>
                </a:rPr>
                <a:t>+</a:t>
              </a:r>
              <a:r>
                <a:rPr lang="en-US" altLang="en-US" sz="1800" i="1">
                  <a:solidFill>
                    <a:schemeClr val="tx1"/>
                  </a:solidFill>
                </a:rPr>
                <a:t>q</a:t>
              </a:r>
              <a:r>
                <a:rPr lang="en-US" altLang="en-US" sz="1800">
                  <a:solidFill>
                    <a:schemeClr val="tx1"/>
                  </a:solidFill>
                </a:rPr>
                <a:t> &lt; </a:t>
              </a:r>
              <a:r>
                <a:rPr lang="en-US" altLang="en-US" sz="1800" i="1">
                  <a:solidFill>
                    <a:schemeClr val="tx1"/>
                  </a:solidFill>
                </a:rPr>
                <a:t>n</a:t>
              </a:r>
              <a:r>
                <a:rPr lang="en-US" altLang="en-US" sz="1800" baseline="30000">
                  <a:solidFill>
                    <a:schemeClr val="tx1"/>
                  </a:solidFill>
                </a:rPr>
                <a:t>2/5</a:t>
              </a:r>
              <a:r>
                <a:rPr lang="en-US" altLang="en-US" sz="1800">
                  <a:solidFill>
                    <a:schemeClr val="tx1"/>
                  </a:solidFill>
                </a:rPr>
                <a:t>.</a:t>
              </a:r>
            </a:p>
            <a:p>
              <a:pPr eaLnBrk="1" hangingPunct="1">
                <a:buFontTx/>
                <a:buChar char="•"/>
              </a:pPr>
              <a:r>
                <a:rPr lang="en-US" altLang="en-US" sz="1800">
                  <a:solidFill>
                    <a:schemeClr val="tx1"/>
                  </a:solidFill>
                </a:rPr>
                <a:t>The number of edges crossing the cut is bounded by </a:t>
              </a:r>
              <a:r>
                <a:rPr lang="en-US" altLang="en-US" sz="1800" i="1">
                  <a:solidFill>
                    <a:schemeClr val="tx1"/>
                  </a:solidFill>
                </a:rPr>
                <a:t>p</a:t>
              </a:r>
              <a:r>
                <a:rPr lang="en-US" altLang="en-US" sz="1800">
                  <a:solidFill>
                    <a:schemeClr val="tx1"/>
                  </a:solidFill>
                </a:rPr>
                <a:t>∙</a:t>
              </a:r>
              <a:r>
                <a:rPr lang="en-US" altLang="en-US" sz="1800" i="1">
                  <a:solidFill>
                    <a:schemeClr val="tx1"/>
                  </a:solidFill>
                </a:rPr>
                <a:t>q</a:t>
              </a:r>
              <a:r>
                <a:rPr lang="en-US" altLang="en-US" sz="1800">
                  <a:solidFill>
                    <a:schemeClr val="tx1"/>
                  </a:solidFill>
                </a:rPr>
                <a:t> &lt; </a:t>
              </a:r>
              <a:r>
                <a:rPr lang="en-US" altLang="en-US" sz="1800" i="1">
                  <a:solidFill>
                    <a:schemeClr val="tx1"/>
                  </a:solidFill>
                </a:rPr>
                <a:t>n</a:t>
              </a:r>
              <a:r>
                <a:rPr lang="en-US" altLang="en-US" sz="1800" baseline="30000">
                  <a:solidFill>
                    <a:schemeClr val="tx1"/>
                  </a:solidFill>
                </a:rPr>
                <a:t>4/5</a:t>
              </a:r>
              <a:r>
                <a:rPr lang="en-US" altLang="en-US" sz="1800">
                  <a:solidFill>
                    <a:schemeClr val="tx1"/>
                  </a:solidFill>
                </a:rPr>
                <a:t>/4.</a:t>
              </a:r>
            </a:p>
            <a:p>
              <a:pPr eaLnBrk="1" hangingPunct="1">
                <a:buFontTx/>
                <a:buChar char="•"/>
              </a:pPr>
              <a:r>
                <a:rPr lang="en-US" altLang="en-US" sz="1800">
                  <a:solidFill>
                    <a:schemeClr val="tx1"/>
                  </a:solidFill>
                </a:rPr>
                <a:t>The flow is at least ¼, some edge crossing the cut must have flow 1/</a:t>
              </a:r>
              <a:r>
                <a:rPr lang="en-US" altLang="en-US" sz="1800" i="1">
                  <a:solidFill>
                    <a:schemeClr val="tx1"/>
                  </a:solidFill>
                </a:rPr>
                <a:t>n</a:t>
              </a:r>
              <a:r>
                <a:rPr lang="en-US" altLang="en-US" sz="1800" baseline="30000">
                  <a:solidFill>
                    <a:schemeClr val="tx1"/>
                  </a:solidFill>
                </a:rPr>
                <a:t>4/5</a:t>
              </a:r>
              <a:r>
                <a:rPr lang="en-US" altLang="en-US" sz="1800">
                  <a:solidFill>
                    <a:schemeClr val="tx1"/>
                  </a:solidFill>
                </a:rPr>
                <a:t>.</a:t>
              </a:r>
              <a:endParaRPr lang="en-US" altLang="en-US" sz="1800" i="1">
                <a:solidFill>
                  <a:schemeClr val="tx1"/>
                </a:solidFill>
              </a:endParaRPr>
            </a:p>
          </p:txBody>
        </p:sp>
        <p:sp>
          <p:nvSpPr>
            <p:cNvPr id="11275" name="Rectangle 45"/>
            <p:cNvSpPr>
              <a:spLocks noChangeArrowheads="1"/>
            </p:cNvSpPr>
            <p:nvPr/>
          </p:nvSpPr>
          <p:spPr bwMode="auto">
            <a:xfrm>
              <a:off x="431" y="2386"/>
              <a:ext cx="4944" cy="17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6" name="Arc 46"/>
            <p:cNvSpPr>
              <a:spLocks/>
            </p:cNvSpPr>
            <p:nvPr/>
          </p:nvSpPr>
          <p:spPr bwMode="auto">
            <a:xfrm flipH="1">
              <a:off x="158" y="2024"/>
              <a:ext cx="318" cy="990"/>
            </a:xfrm>
            <a:custGeom>
              <a:avLst/>
              <a:gdLst>
                <a:gd name="T0" fmla="*/ 0 w 21600"/>
                <a:gd name="T1" fmla="*/ 0 h 42885"/>
                <a:gd name="T2" fmla="*/ 0 w 21600"/>
                <a:gd name="T3" fmla="*/ 0 h 42885"/>
                <a:gd name="T4" fmla="*/ 0 w 21600"/>
                <a:gd name="T5" fmla="*/ 0 h 428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885"/>
                <a:gd name="T11" fmla="*/ 21600 w 21600"/>
                <a:gd name="T12" fmla="*/ 42885 h 428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88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110"/>
                    <a:pt x="14034" y="41095"/>
                    <a:pt x="3676" y="42884"/>
                  </a:cubicBezTo>
                </a:path>
                <a:path w="21600" h="4288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110"/>
                    <a:pt x="14034" y="41095"/>
                    <a:pt x="3676" y="4288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29" name="Text Box 49"/>
          <p:cNvSpPr txBox="1">
            <a:spLocks noChangeArrowheads="1"/>
          </p:cNvSpPr>
          <p:nvPr/>
        </p:nvSpPr>
        <p:spPr bwMode="auto">
          <a:xfrm>
            <a:off x="720725" y="981075"/>
            <a:ext cx="81724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</a:rPr>
              <a:t>Difficulty: The number of variables might be exponential.</a:t>
            </a:r>
          </a:p>
          <a:p>
            <a:pPr eaLnBrk="1" hangingPunct="1">
              <a:buFontTx/>
              <a:buChar char="•"/>
            </a:pPr>
            <a:r>
              <a:rPr lang="en-US" altLang="en-US" sz="1800">
                <a:solidFill>
                  <a:schemeClr val="tx1"/>
                </a:solidFill>
              </a:rPr>
              <a:t>Solution: Approximate separation oracle for the dual program. Derives a solution of cost </a:t>
            </a:r>
            <a:r>
              <a:rPr lang="en-US" altLang="en-US" sz="1800" b="1">
                <a:solidFill>
                  <a:schemeClr val="tx1"/>
                </a:solidFill>
              </a:rPr>
              <a:t>opt</a:t>
            </a:r>
            <a:r>
              <a:rPr lang="en-US" altLang="en-US" sz="1800">
                <a:solidFill>
                  <a:schemeClr val="tx1"/>
                </a:solidFill>
              </a:rPr>
              <a:t>∙(1+</a:t>
            </a:r>
            <a:r>
              <a:rPr lang="el-GR" altLang="en-US" sz="1800" i="1">
                <a:solidFill>
                  <a:schemeClr val="tx1"/>
                </a:solidFill>
              </a:rPr>
              <a:t>ε</a:t>
            </a:r>
            <a:r>
              <a:rPr lang="en-US" altLang="en-US" sz="1800">
                <a:solidFill>
                  <a:schemeClr val="tx1"/>
                </a:solidFill>
              </a:rPr>
              <a:t>) for the LP in polynomial time.</a:t>
            </a:r>
            <a:endParaRPr lang="el-GR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7D1F18D-39F9-4686-86A8-D51A545F7A0A}" type="slidenum">
              <a:rPr lang="he-IL" altLang="en-US" sz="1400">
                <a:solidFill>
                  <a:schemeClr val="tx1"/>
                </a:solidFill>
              </a:rPr>
              <a:pPr eaLnBrk="1" hangingPunct="1"/>
              <a:t>37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8355013" cy="792162"/>
          </a:xfrm>
          <a:noFill/>
        </p:spPr>
        <p:txBody>
          <a:bodyPr/>
          <a:lstStyle/>
          <a:p>
            <a:pPr algn="l" eaLnBrk="1" hangingPunct="1"/>
            <a:r>
              <a:rPr lang="en-US" altLang="en-US" sz="36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Questions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755650" y="1160463"/>
            <a:ext cx="78486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01688" indent="-355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>
                <a:solidFill>
                  <a:schemeClr val="tx1"/>
                </a:solidFill>
              </a:rPr>
              <a:t>Regarding our algorithm for DSF: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chemeClr val="tx1"/>
                </a:solidFill>
              </a:rPr>
              <a:t>Can its ratio be improved?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chemeClr val="tx1"/>
                </a:solidFill>
              </a:rPr>
              <a:t>Can it be extended to 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>
                <a:solidFill>
                  <a:schemeClr val="tx1"/>
                </a:solidFill>
              </a:rPr>
              <a:t>-DSF as well?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chemeClr val="tx1"/>
                </a:solidFill>
              </a:rPr>
              <a:t>A ratio better than </a:t>
            </a:r>
            <a:r>
              <a:rPr lang="en-US" altLang="en-US" sz="2400" i="1">
                <a:solidFill>
                  <a:schemeClr val="tx1"/>
                </a:solidFill>
              </a:rPr>
              <a:t>O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n</a:t>
            </a:r>
            <a:r>
              <a:rPr lang="en-US" altLang="en-US" sz="2400" baseline="30000">
                <a:solidFill>
                  <a:schemeClr val="tx1"/>
                </a:solidFill>
              </a:rPr>
              <a:t>1/2</a:t>
            </a:r>
            <a:r>
              <a:rPr lang="en-US" altLang="en-US" sz="2400">
                <a:solidFill>
                  <a:schemeClr val="tx1"/>
                </a:solidFill>
              </a:rPr>
              <a:t>) is unlikely, due to a reduction to LABEL-COVER</a:t>
            </a:r>
            <a:r>
              <a:rPr lang="en-US" altLang="en-US" sz="2400" baseline="-25000">
                <a:solidFill>
                  <a:schemeClr val="tx1"/>
                </a:solidFill>
              </a:rPr>
              <a:t>max</a:t>
            </a:r>
            <a:r>
              <a:rPr lang="en-US" altLang="en-US" sz="2400">
                <a:solidFill>
                  <a:schemeClr val="tx1"/>
                </a:solidFill>
              </a:rPr>
              <a:t> [DK 99].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en-US" altLang="en-US" sz="240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en-US" sz="2800">
                <a:solidFill>
                  <a:schemeClr val="tx1"/>
                </a:solidFill>
              </a:rPr>
              <a:t>Generalizations: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chemeClr val="tx1"/>
                </a:solidFill>
              </a:rPr>
              <a:t>DSF and 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>
                <a:solidFill>
                  <a:schemeClr val="tx1"/>
                </a:solidFill>
              </a:rPr>
              <a:t>-DSF have a generalization where every pair (</a:t>
            </a:r>
            <a:r>
              <a:rPr lang="en-US" altLang="en-US" sz="2400" i="1">
                <a:solidFill>
                  <a:schemeClr val="tx1"/>
                </a:solidFill>
              </a:rPr>
              <a:t>s</a:t>
            </a:r>
            <a:r>
              <a:rPr lang="en-US" altLang="en-US" sz="2400">
                <a:solidFill>
                  <a:schemeClr val="tx1"/>
                </a:solidFill>
              </a:rPr>
              <a:t>,</a:t>
            </a:r>
            <a:r>
              <a:rPr lang="en-US" altLang="en-US" sz="2400" i="1">
                <a:solidFill>
                  <a:schemeClr val="tx1"/>
                </a:solidFill>
              </a:rPr>
              <a:t>t</a:t>
            </a:r>
            <a:r>
              <a:rPr lang="en-US" altLang="en-US" sz="2400">
                <a:solidFill>
                  <a:schemeClr val="tx1"/>
                </a:solidFill>
              </a:rPr>
              <a:t>)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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 sz="2400">
                <a:solidFill>
                  <a:schemeClr val="tx1"/>
                </a:solidFill>
              </a:rPr>
              <a:t> has a demand </a:t>
            </a:r>
            <a:r>
              <a:rPr lang="en-US" altLang="en-US" sz="2400" i="1">
                <a:solidFill>
                  <a:schemeClr val="tx1"/>
                </a:solidFill>
              </a:rPr>
              <a:t>r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s</a:t>
            </a:r>
            <a:r>
              <a:rPr lang="en-US" altLang="en-US" sz="2400">
                <a:solidFill>
                  <a:schemeClr val="tx1"/>
                </a:solidFill>
              </a:rPr>
              <a:t>,</a:t>
            </a:r>
            <a:r>
              <a:rPr lang="en-US" altLang="en-US" sz="2400" i="1">
                <a:solidFill>
                  <a:schemeClr val="tx1"/>
                </a:solidFill>
              </a:rPr>
              <a:t>t</a:t>
            </a:r>
            <a:r>
              <a:rPr lang="en-US" altLang="en-US" sz="2400">
                <a:solidFill>
                  <a:schemeClr val="tx1"/>
                </a:solidFill>
              </a:rPr>
              <a:t>) and it must be connected by </a:t>
            </a:r>
            <a:r>
              <a:rPr lang="en-US" altLang="en-US" sz="2400" i="1">
                <a:solidFill>
                  <a:schemeClr val="tx1"/>
                </a:solidFill>
              </a:rPr>
              <a:t>r</a:t>
            </a:r>
            <a:r>
              <a:rPr lang="en-US" altLang="en-US" sz="2400">
                <a:solidFill>
                  <a:schemeClr val="tx1"/>
                </a:solidFill>
              </a:rPr>
              <a:t>(</a:t>
            </a:r>
            <a:r>
              <a:rPr lang="en-US" altLang="en-US" sz="2400" i="1">
                <a:solidFill>
                  <a:schemeClr val="tx1"/>
                </a:solidFill>
              </a:rPr>
              <a:t>s</a:t>
            </a:r>
            <a:r>
              <a:rPr lang="en-US" altLang="en-US" sz="2400">
                <a:solidFill>
                  <a:schemeClr val="tx1"/>
                </a:solidFill>
              </a:rPr>
              <a:t>,</a:t>
            </a:r>
            <a:r>
              <a:rPr lang="en-US" altLang="en-US" sz="2400" i="1">
                <a:solidFill>
                  <a:schemeClr val="tx1"/>
                </a:solidFill>
              </a:rPr>
              <a:t>t</a:t>
            </a:r>
            <a:r>
              <a:rPr lang="en-US" altLang="en-US" sz="2400">
                <a:solidFill>
                  <a:schemeClr val="tx1"/>
                </a:solidFill>
              </a:rPr>
              <a:t>) edge disjoint paths.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chemeClr val="tx1"/>
                </a:solidFill>
              </a:rPr>
              <a:t>Can any of the results presented be extended to this generalization of the corresponding problem?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chemeClr val="tx1"/>
                </a:solidFill>
              </a:rPr>
              <a:t>No results are known for these generalizations, even when the demands are limited to 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1187450" y="1484313"/>
            <a:ext cx="6858000" cy="3276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Questions?</a:t>
            </a:r>
          </a:p>
        </p:txBody>
      </p:sp>
      <p:pic>
        <p:nvPicPr>
          <p:cNvPr id="39939" name="Picture 7" descr="j04067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460875"/>
            <a:ext cx="296703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11" descr="j04014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0350"/>
            <a:ext cx="24495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2F420DE-6829-4054-9F0B-4EDBDAA6ACA6}" type="slidenum">
              <a:rPr lang="he-IL" altLang="en-US" sz="14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3975"/>
            <a:ext cx="6408737" cy="1143000"/>
          </a:xfrm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(Undirected) Steiner Forest (SF)</a:t>
            </a: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611188" y="836613"/>
            <a:ext cx="820896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430338" indent="-1430338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Instance:</a:t>
            </a:r>
            <a:r>
              <a:rPr lang="en-US" altLang="en-US" sz="2400">
                <a:solidFill>
                  <a:schemeClr val="tx1"/>
                </a:solidFill>
              </a:rPr>
              <a:t>   A graph </a:t>
            </a:r>
            <a:r>
              <a:rPr lang="en-US" altLang="en-US" sz="2400" i="1">
                <a:solidFill>
                  <a:schemeClr val="tx1"/>
                </a:solidFill>
              </a:rPr>
              <a:t>G</a:t>
            </a:r>
            <a:r>
              <a:rPr lang="en-US" altLang="en-US" sz="2400">
                <a:solidFill>
                  <a:schemeClr val="tx1"/>
                </a:solidFill>
              </a:rPr>
              <a:t> = (</a:t>
            </a:r>
            <a:r>
              <a:rPr lang="en-US" altLang="en-US" sz="2400" i="1">
                <a:solidFill>
                  <a:schemeClr val="tx1"/>
                </a:solidFill>
              </a:rPr>
              <a:t>V</a:t>
            </a:r>
            <a:r>
              <a:rPr lang="en-US" altLang="en-US" sz="2400">
                <a:solidFill>
                  <a:schemeClr val="tx1"/>
                </a:solidFill>
              </a:rPr>
              <a:t>,</a:t>
            </a:r>
            <a:r>
              <a:rPr lang="en-US" altLang="en-US" sz="2400" i="1">
                <a:solidFill>
                  <a:schemeClr val="tx1"/>
                </a:solidFill>
              </a:rPr>
              <a:t>E</a:t>
            </a:r>
            <a:r>
              <a:rPr lang="en-US" altLang="en-US" sz="2400">
                <a:solidFill>
                  <a:schemeClr val="tx1"/>
                </a:solidFill>
              </a:rPr>
              <a:t>), a cost function </a:t>
            </a:r>
            <a:r>
              <a:rPr lang="en-US" altLang="en-US" sz="2400" i="1">
                <a:solidFill>
                  <a:schemeClr val="tx1"/>
                </a:solidFill>
              </a:rPr>
              <a:t>c</a:t>
            </a:r>
            <a:r>
              <a:rPr lang="en-US" altLang="en-US" sz="2400">
                <a:solidFill>
                  <a:schemeClr val="tx1"/>
                </a:solidFill>
              </a:rPr>
              <a:t>: E</a:t>
            </a:r>
            <a:r>
              <a:rPr lang="en-US" altLang="en-US" sz="2400">
                <a:solidFill>
                  <a:schemeClr val="tx1"/>
                </a:solidFill>
                <a:sym typeface="Wingdings 3" panose="05040102010807070707" pitchFamily="18" charset="2"/>
              </a:rPr>
              <a:t>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</a:t>
            </a:r>
            <a:r>
              <a:rPr lang="en-US" altLang="en-US" sz="2400" baseline="30000">
                <a:solidFill>
                  <a:schemeClr val="tx1"/>
                </a:solidFill>
                <a:sym typeface="Wingdings 3" panose="05040102010807070707" pitchFamily="18" charset="2"/>
              </a:rPr>
              <a:t>+</a:t>
            </a:r>
            <a:r>
              <a:rPr lang="en-US" altLang="en-US" sz="2400">
                <a:solidFill>
                  <a:schemeClr val="tx1"/>
                </a:solidFill>
              </a:rPr>
              <a:t>, and a set </a:t>
            </a:r>
            <a:r>
              <a:rPr lang="en-US" altLang="en-US" sz="2400" i="1">
                <a:solidFill>
                  <a:schemeClr val="tx1"/>
                </a:solidFill>
              </a:rPr>
              <a:t>D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tx1"/>
                </a:solidFill>
                <a:sym typeface="Wingdings 2" panose="050201020105070707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  <a:sym typeface="Wingdings 2" panose="05020102010507070707" pitchFamily="18" charset="2"/>
              </a:rPr>
              <a:t>T </a:t>
            </a:r>
            <a:r>
              <a:rPr lang="en-US" altLang="en-US" sz="2400">
                <a:solidFill>
                  <a:schemeClr val="tx1"/>
                </a:solidFill>
                <a:sym typeface="Wingdings 2" panose="05020102010507070707" pitchFamily="18" charset="2"/>
              </a:rPr>
              <a:t>of ordered node pairs of </a:t>
            </a:r>
            <a:r>
              <a:rPr lang="en-US" altLang="en-US" sz="2400" i="1">
                <a:solidFill>
                  <a:schemeClr val="tx1"/>
                </a:solidFill>
                <a:sym typeface="Wingdings 2" panose="05020102010507070707" pitchFamily="18" charset="2"/>
              </a:rPr>
              <a:t>V</a:t>
            </a:r>
            <a:r>
              <a:rPr lang="en-US" altLang="en-US" sz="2400">
                <a:solidFill>
                  <a:schemeClr val="tx1"/>
                </a:solidFill>
                <a:sym typeface="Wingdings 2" panose="05020102010507070707" pitchFamily="18" charset="2"/>
              </a:rPr>
              <a:t>.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Objective:</a:t>
            </a:r>
            <a:r>
              <a:rPr lang="en-US" altLang="en-US" sz="2400">
                <a:solidFill>
                  <a:schemeClr val="tx1"/>
                </a:solidFill>
              </a:rPr>
              <a:t> Find a subgraph </a:t>
            </a:r>
            <a:r>
              <a:rPr lang="en-US" altLang="en-US" sz="2400" i="1">
                <a:solidFill>
                  <a:schemeClr val="tx1"/>
                </a:solidFill>
              </a:rPr>
              <a:t>H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G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of minimum cost containing an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-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path the for every (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,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) 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  <a:sym typeface="Symbol" panose="05050102010706020507" pitchFamily="18" charset="2"/>
              </a:rPr>
              <a:t>Motivation: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Computer network has to connect each client to the servers it uses.</a:t>
            </a:r>
          </a:p>
        </p:txBody>
      </p:sp>
      <p:sp>
        <p:nvSpPr>
          <p:cNvPr id="169040" name="Text Box 80"/>
          <p:cNvSpPr txBox="1">
            <a:spLocks noChangeArrowheads="1"/>
          </p:cNvSpPr>
          <p:nvPr/>
        </p:nvSpPr>
        <p:spPr bwMode="auto">
          <a:xfrm>
            <a:off x="2314575" y="5516563"/>
            <a:ext cx="3790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chemeClr val="tx1"/>
                </a:solidFill>
              </a:rPr>
              <a:t>D</a:t>
            </a:r>
            <a:r>
              <a:rPr lang="en-US" altLang="en-US" sz="2800">
                <a:solidFill>
                  <a:schemeClr val="tx1"/>
                </a:solidFill>
              </a:rPr>
              <a:t> = {(</a:t>
            </a:r>
            <a:r>
              <a:rPr lang="en-US" altLang="en-US" sz="2800" i="1">
                <a:solidFill>
                  <a:schemeClr val="tx1"/>
                </a:solidFill>
              </a:rPr>
              <a:t>a, d</a:t>
            </a:r>
            <a:r>
              <a:rPr lang="en-US" altLang="en-US" sz="2800">
                <a:solidFill>
                  <a:schemeClr val="tx1"/>
                </a:solidFill>
              </a:rPr>
              <a:t>), (</a:t>
            </a:r>
            <a:r>
              <a:rPr lang="en-US" altLang="en-US" sz="2800" i="1">
                <a:solidFill>
                  <a:schemeClr val="tx1"/>
                </a:solidFill>
              </a:rPr>
              <a:t>b, g</a:t>
            </a:r>
            <a:r>
              <a:rPr lang="en-US" altLang="en-US" sz="2800">
                <a:solidFill>
                  <a:schemeClr val="tx1"/>
                </a:solidFill>
              </a:rPr>
              <a:t>), (</a:t>
            </a:r>
            <a:r>
              <a:rPr lang="en-US" altLang="en-US" sz="2800" i="1">
                <a:solidFill>
                  <a:schemeClr val="tx1"/>
                </a:solidFill>
              </a:rPr>
              <a:t>c, e</a:t>
            </a:r>
            <a:r>
              <a:rPr lang="en-US" altLang="en-US" sz="2800">
                <a:solidFill>
                  <a:schemeClr val="tx1"/>
                </a:solidFill>
              </a:rPr>
              <a:t>)}</a:t>
            </a:r>
          </a:p>
        </p:txBody>
      </p:sp>
      <p:grpSp>
        <p:nvGrpSpPr>
          <p:cNvPr id="2" name="Group 170"/>
          <p:cNvGrpSpPr>
            <a:grpSpLocks/>
          </p:cNvGrpSpPr>
          <p:nvPr/>
        </p:nvGrpSpPr>
        <p:grpSpPr bwMode="auto">
          <a:xfrm>
            <a:off x="1763713" y="3284538"/>
            <a:ext cx="5113337" cy="2390775"/>
            <a:chOff x="1111" y="2205"/>
            <a:chExt cx="3221" cy="1506"/>
          </a:xfrm>
        </p:grpSpPr>
        <p:sp>
          <p:nvSpPr>
            <p:cNvPr id="16406" name="Line 109"/>
            <p:cNvSpPr>
              <a:spLocks noChangeShapeType="1"/>
            </p:cNvSpPr>
            <p:nvPr/>
          </p:nvSpPr>
          <p:spPr bwMode="auto">
            <a:xfrm>
              <a:off x="1474" y="3431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07" name="Oval 9"/>
            <p:cNvSpPr>
              <a:spLocks noChangeArrowheads="1"/>
            </p:cNvSpPr>
            <p:nvPr/>
          </p:nvSpPr>
          <p:spPr bwMode="auto">
            <a:xfrm>
              <a:off x="1156" y="2332"/>
              <a:ext cx="318" cy="3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8" name="Text Box 10"/>
            <p:cNvSpPr txBox="1">
              <a:spLocks noChangeArrowheads="1"/>
            </p:cNvSpPr>
            <p:nvPr/>
          </p:nvSpPr>
          <p:spPr bwMode="auto">
            <a:xfrm>
              <a:off x="1201" y="228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409" name="Oval 12"/>
            <p:cNvSpPr>
              <a:spLocks noChangeArrowheads="1"/>
            </p:cNvSpPr>
            <p:nvPr/>
          </p:nvSpPr>
          <p:spPr bwMode="auto">
            <a:xfrm>
              <a:off x="3518" y="3278"/>
              <a:ext cx="318" cy="3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0" name="Text Box 13"/>
            <p:cNvSpPr txBox="1">
              <a:spLocks noChangeArrowheads="1"/>
            </p:cNvSpPr>
            <p:nvPr/>
          </p:nvSpPr>
          <p:spPr bwMode="auto">
            <a:xfrm>
              <a:off x="3572" y="3233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6411" name="Oval 15"/>
            <p:cNvSpPr>
              <a:spLocks noChangeArrowheads="1"/>
            </p:cNvSpPr>
            <p:nvPr/>
          </p:nvSpPr>
          <p:spPr bwMode="auto">
            <a:xfrm>
              <a:off x="1161" y="3272"/>
              <a:ext cx="318" cy="3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2" name="Text Box 16"/>
            <p:cNvSpPr txBox="1">
              <a:spLocks noChangeArrowheads="1"/>
            </p:cNvSpPr>
            <p:nvPr/>
          </p:nvSpPr>
          <p:spPr bwMode="auto">
            <a:xfrm>
              <a:off x="1201" y="322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6413" name="Oval 18"/>
            <p:cNvSpPr>
              <a:spLocks noChangeArrowheads="1"/>
            </p:cNvSpPr>
            <p:nvPr/>
          </p:nvSpPr>
          <p:spPr bwMode="auto">
            <a:xfrm>
              <a:off x="2336" y="2341"/>
              <a:ext cx="318" cy="3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4" name="Text Box 19"/>
            <p:cNvSpPr txBox="1">
              <a:spLocks noChangeArrowheads="1"/>
            </p:cNvSpPr>
            <p:nvPr/>
          </p:nvSpPr>
          <p:spPr bwMode="auto">
            <a:xfrm>
              <a:off x="2380" y="229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6415" name="Oval 21"/>
            <p:cNvSpPr>
              <a:spLocks noChangeArrowheads="1"/>
            </p:cNvSpPr>
            <p:nvPr/>
          </p:nvSpPr>
          <p:spPr bwMode="auto">
            <a:xfrm>
              <a:off x="1758" y="2789"/>
              <a:ext cx="318" cy="3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6" name="Text Box 22"/>
            <p:cNvSpPr txBox="1">
              <a:spLocks noChangeArrowheads="1"/>
            </p:cNvSpPr>
            <p:nvPr/>
          </p:nvSpPr>
          <p:spPr bwMode="auto">
            <a:xfrm>
              <a:off x="1795" y="2744"/>
              <a:ext cx="1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6417" name="Oval 24"/>
            <p:cNvSpPr>
              <a:spLocks noChangeArrowheads="1"/>
            </p:cNvSpPr>
            <p:nvPr/>
          </p:nvSpPr>
          <p:spPr bwMode="auto">
            <a:xfrm>
              <a:off x="2336" y="3293"/>
              <a:ext cx="318" cy="3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8" name="Text Box 25"/>
            <p:cNvSpPr txBox="1">
              <a:spLocks noChangeArrowheads="1"/>
            </p:cNvSpPr>
            <p:nvPr/>
          </p:nvSpPr>
          <p:spPr bwMode="auto">
            <a:xfrm>
              <a:off x="2380" y="3248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6419" name="Oval 27"/>
            <p:cNvSpPr>
              <a:spLocks noChangeArrowheads="1"/>
            </p:cNvSpPr>
            <p:nvPr/>
          </p:nvSpPr>
          <p:spPr bwMode="auto">
            <a:xfrm>
              <a:off x="3515" y="2323"/>
              <a:ext cx="318" cy="3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0" name="Text Box 28"/>
            <p:cNvSpPr txBox="1">
              <a:spLocks noChangeArrowheads="1"/>
            </p:cNvSpPr>
            <p:nvPr/>
          </p:nvSpPr>
          <p:spPr bwMode="auto">
            <a:xfrm>
              <a:off x="3572" y="2278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6421" name="Oval 48"/>
            <p:cNvSpPr>
              <a:spLocks noChangeArrowheads="1"/>
            </p:cNvSpPr>
            <p:nvPr/>
          </p:nvSpPr>
          <p:spPr bwMode="auto">
            <a:xfrm>
              <a:off x="2925" y="2794"/>
              <a:ext cx="318" cy="3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2" name="Text Box 49"/>
            <p:cNvSpPr txBox="1">
              <a:spLocks noChangeArrowheads="1"/>
            </p:cNvSpPr>
            <p:nvPr/>
          </p:nvSpPr>
          <p:spPr bwMode="auto">
            <a:xfrm>
              <a:off x="2970" y="278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16423" name="Line 52"/>
            <p:cNvSpPr>
              <a:spLocks noChangeShapeType="1"/>
            </p:cNvSpPr>
            <p:nvPr/>
          </p:nvSpPr>
          <p:spPr bwMode="auto">
            <a:xfrm>
              <a:off x="2653" y="2477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24" name="Line 53"/>
            <p:cNvSpPr>
              <a:spLocks noChangeShapeType="1"/>
            </p:cNvSpPr>
            <p:nvPr/>
          </p:nvSpPr>
          <p:spPr bwMode="auto">
            <a:xfrm>
              <a:off x="1474" y="343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25" name="Line 54"/>
            <p:cNvSpPr>
              <a:spLocks noChangeShapeType="1"/>
            </p:cNvSpPr>
            <p:nvPr/>
          </p:nvSpPr>
          <p:spPr bwMode="auto">
            <a:xfrm>
              <a:off x="2653" y="343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26" name="Line 57"/>
            <p:cNvSpPr>
              <a:spLocks noChangeShapeType="1"/>
            </p:cNvSpPr>
            <p:nvPr/>
          </p:nvSpPr>
          <p:spPr bwMode="auto">
            <a:xfrm>
              <a:off x="1442" y="2588"/>
              <a:ext cx="345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27" name="Line 58"/>
            <p:cNvSpPr>
              <a:spLocks noChangeShapeType="1"/>
            </p:cNvSpPr>
            <p:nvPr/>
          </p:nvSpPr>
          <p:spPr bwMode="auto">
            <a:xfrm flipV="1">
              <a:off x="1452" y="3046"/>
              <a:ext cx="340" cy="2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28" name="Line 59"/>
            <p:cNvSpPr>
              <a:spLocks noChangeShapeType="1"/>
            </p:cNvSpPr>
            <p:nvPr/>
          </p:nvSpPr>
          <p:spPr bwMode="auto">
            <a:xfrm flipH="1" flipV="1">
              <a:off x="2041" y="3045"/>
              <a:ext cx="340" cy="2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29" name="Line 60"/>
            <p:cNvSpPr>
              <a:spLocks noChangeShapeType="1"/>
            </p:cNvSpPr>
            <p:nvPr/>
          </p:nvSpPr>
          <p:spPr bwMode="auto">
            <a:xfrm flipV="1">
              <a:off x="2608" y="3042"/>
              <a:ext cx="344" cy="2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30" name="Line 61"/>
            <p:cNvSpPr>
              <a:spLocks noChangeShapeType="1"/>
            </p:cNvSpPr>
            <p:nvPr/>
          </p:nvSpPr>
          <p:spPr bwMode="auto">
            <a:xfrm flipV="1">
              <a:off x="2018" y="2590"/>
              <a:ext cx="345" cy="2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31" name="Line 63"/>
            <p:cNvSpPr>
              <a:spLocks noChangeShapeType="1"/>
            </p:cNvSpPr>
            <p:nvPr/>
          </p:nvSpPr>
          <p:spPr bwMode="auto">
            <a:xfrm flipH="1">
              <a:off x="3205" y="2570"/>
              <a:ext cx="339" cy="2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32" name="Line 65"/>
            <p:cNvSpPr>
              <a:spLocks noChangeShapeType="1"/>
            </p:cNvSpPr>
            <p:nvPr/>
          </p:nvSpPr>
          <p:spPr bwMode="auto">
            <a:xfrm flipV="1">
              <a:off x="1310" y="2652"/>
              <a:ext cx="0" cy="6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33" name="Text Box 67"/>
            <p:cNvSpPr txBox="1">
              <a:spLocks noChangeArrowheads="1"/>
            </p:cNvSpPr>
            <p:nvPr/>
          </p:nvSpPr>
          <p:spPr bwMode="auto">
            <a:xfrm>
              <a:off x="2017" y="2432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6434" name="Text Box 68"/>
            <p:cNvSpPr txBox="1">
              <a:spLocks noChangeArrowheads="1"/>
            </p:cNvSpPr>
            <p:nvPr/>
          </p:nvSpPr>
          <p:spPr bwMode="auto">
            <a:xfrm>
              <a:off x="1565" y="2432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6435" name="Text Box 69"/>
            <p:cNvSpPr txBox="1">
              <a:spLocks noChangeArrowheads="1"/>
            </p:cNvSpPr>
            <p:nvPr/>
          </p:nvSpPr>
          <p:spPr bwMode="auto">
            <a:xfrm>
              <a:off x="1111" y="279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6436" name="Text Box 70"/>
            <p:cNvSpPr txBox="1">
              <a:spLocks noChangeArrowheads="1"/>
            </p:cNvSpPr>
            <p:nvPr/>
          </p:nvSpPr>
          <p:spPr bwMode="auto">
            <a:xfrm>
              <a:off x="1791" y="338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6437" name="Text Box 71"/>
            <p:cNvSpPr txBox="1">
              <a:spLocks noChangeArrowheads="1"/>
            </p:cNvSpPr>
            <p:nvPr/>
          </p:nvSpPr>
          <p:spPr bwMode="auto">
            <a:xfrm>
              <a:off x="2970" y="338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16438" name="Text Box 72"/>
            <p:cNvSpPr txBox="1">
              <a:spLocks noChangeArrowheads="1"/>
            </p:cNvSpPr>
            <p:nvPr/>
          </p:nvSpPr>
          <p:spPr bwMode="auto">
            <a:xfrm>
              <a:off x="2925" y="220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6439" name="Text Box 74"/>
            <p:cNvSpPr txBox="1">
              <a:spLocks noChangeArrowheads="1"/>
            </p:cNvSpPr>
            <p:nvPr/>
          </p:nvSpPr>
          <p:spPr bwMode="auto">
            <a:xfrm>
              <a:off x="3152" y="2513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6440" name="Text Box 76"/>
            <p:cNvSpPr txBox="1">
              <a:spLocks noChangeArrowheads="1"/>
            </p:cNvSpPr>
            <p:nvPr/>
          </p:nvSpPr>
          <p:spPr bwMode="auto">
            <a:xfrm>
              <a:off x="1427" y="293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6441" name="Text Box 77"/>
            <p:cNvSpPr txBox="1">
              <a:spLocks noChangeArrowheads="1"/>
            </p:cNvSpPr>
            <p:nvPr/>
          </p:nvSpPr>
          <p:spPr bwMode="auto">
            <a:xfrm>
              <a:off x="2200" y="297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6442" name="Text Box 78"/>
            <p:cNvSpPr txBox="1">
              <a:spLocks noChangeArrowheads="1"/>
            </p:cNvSpPr>
            <p:nvPr/>
          </p:nvSpPr>
          <p:spPr bwMode="auto">
            <a:xfrm>
              <a:off x="2561" y="297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6443" name="Oval 149"/>
            <p:cNvSpPr>
              <a:spLocks noChangeArrowheads="1"/>
            </p:cNvSpPr>
            <p:nvPr/>
          </p:nvSpPr>
          <p:spPr bwMode="auto">
            <a:xfrm>
              <a:off x="4014" y="2794"/>
              <a:ext cx="318" cy="3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44" name="Line 152"/>
            <p:cNvSpPr>
              <a:spLocks noChangeShapeType="1"/>
            </p:cNvSpPr>
            <p:nvPr/>
          </p:nvSpPr>
          <p:spPr bwMode="auto">
            <a:xfrm>
              <a:off x="3787" y="2586"/>
              <a:ext cx="273" cy="2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45" name="Line 153"/>
            <p:cNvSpPr>
              <a:spLocks noChangeShapeType="1"/>
            </p:cNvSpPr>
            <p:nvPr/>
          </p:nvSpPr>
          <p:spPr bwMode="auto">
            <a:xfrm flipV="1">
              <a:off x="3792" y="3062"/>
              <a:ext cx="263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46" name="Text Box 154"/>
            <p:cNvSpPr txBox="1">
              <a:spLocks noChangeArrowheads="1"/>
            </p:cNvSpPr>
            <p:nvPr/>
          </p:nvSpPr>
          <p:spPr bwMode="auto">
            <a:xfrm>
              <a:off x="3741" y="293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6447" name="Text Box 155"/>
            <p:cNvSpPr txBox="1">
              <a:spLocks noChangeArrowheads="1"/>
            </p:cNvSpPr>
            <p:nvPr/>
          </p:nvSpPr>
          <p:spPr bwMode="auto">
            <a:xfrm>
              <a:off x="3878" y="246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6448" name="Line 108"/>
            <p:cNvSpPr>
              <a:spLocks noChangeShapeType="1"/>
            </p:cNvSpPr>
            <p:nvPr/>
          </p:nvSpPr>
          <p:spPr bwMode="auto">
            <a:xfrm>
              <a:off x="2653" y="2478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49" name="Line 110"/>
            <p:cNvSpPr>
              <a:spLocks noChangeShapeType="1"/>
            </p:cNvSpPr>
            <p:nvPr/>
          </p:nvSpPr>
          <p:spPr bwMode="auto">
            <a:xfrm>
              <a:off x="2653" y="3431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50" name="Line 115"/>
            <p:cNvSpPr>
              <a:spLocks noChangeShapeType="1"/>
            </p:cNvSpPr>
            <p:nvPr/>
          </p:nvSpPr>
          <p:spPr bwMode="auto">
            <a:xfrm flipV="1">
              <a:off x="2608" y="3043"/>
              <a:ext cx="344" cy="2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51" name="Line 120"/>
            <p:cNvSpPr>
              <a:spLocks noChangeShapeType="1"/>
            </p:cNvSpPr>
            <p:nvPr/>
          </p:nvSpPr>
          <p:spPr bwMode="auto">
            <a:xfrm flipV="1">
              <a:off x="1310" y="2653"/>
              <a:ext cx="0" cy="6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52" name="Text Box 163"/>
            <p:cNvSpPr txBox="1">
              <a:spLocks noChangeArrowheads="1"/>
            </p:cNvSpPr>
            <p:nvPr/>
          </p:nvSpPr>
          <p:spPr bwMode="auto">
            <a:xfrm>
              <a:off x="4063" y="2749"/>
              <a:ext cx="1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i</a:t>
              </a:r>
            </a:p>
          </p:txBody>
        </p:sp>
      </p:grpSp>
      <p:grpSp>
        <p:nvGrpSpPr>
          <p:cNvPr id="3" name="Group 219"/>
          <p:cNvGrpSpPr>
            <a:grpSpLocks/>
          </p:cNvGrpSpPr>
          <p:nvPr/>
        </p:nvGrpSpPr>
        <p:grpSpPr bwMode="auto">
          <a:xfrm>
            <a:off x="1835150" y="3475038"/>
            <a:ext cx="5041900" cy="2043112"/>
            <a:chOff x="1156" y="1008"/>
            <a:chExt cx="3176" cy="1287"/>
          </a:xfrm>
        </p:grpSpPr>
        <p:sp>
          <p:nvSpPr>
            <p:cNvPr id="16392" name="Oval 173"/>
            <p:cNvSpPr>
              <a:spLocks noChangeArrowheads="1"/>
            </p:cNvSpPr>
            <p:nvPr/>
          </p:nvSpPr>
          <p:spPr bwMode="auto">
            <a:xfrm>
              <a:off x="1156" y="1017"/>
              <a:ext cx="318" cy="317"/>
            </a:xfrm>
            <a:prstGeom prst="ellips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3" name="Oval 175"/>
            <p:cNvSpPr>
              <a:spLocks noChangeArrowheads="1"/>
            </p:cNvSpPr>
            <p:nvPr/>
          </p:nvSpPr>
          <p:spPr bwMode="auto">
            <a:xfrm>
              <a:off x="3518" y="1963"/>
              <a:ext cx="318" cy="317"/>
            </a:xfrm>
            <a:prstGeom prst="ellips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4" name="Oval 177"/>
            <p:cNvSpPr>
              <a:spLocks noChangeArrowheads="1"/>
            </p:cNvSpPr>
            <p:nvPr/>
          </p:nvSpPr>
          <p:spPr bwMode="auto">
            <a:xfrm>
              <a:off x="1161" y="1957"/>
              <a:ext cx="318" cy="317"/>
            </a:xfrm>
            <a:prstGeom prst="ellips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5" name="Oval 179"/>
            <p:cNvSpPr>
              <a:spLocks noChangeArrowheads="1"/>
            </p:cNvSpPr>
            <p:nvPr/>
          </p:nvSpPr>
          <p:spPr bwMode="auto">
            <a:xfrm>
              <a:off x="2336" y="1026"/>
              <a:ext cx="318" cy="317"/>
            </a:xfrm>
            <a:prstGeom prst="ellips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6" name="Oval 181"/>
            <p:cNvSpPr>
              <a:spLocks noChangeArrowheads="1"/>
            </p:cNvSpPr>
            <p:nvPr/>
          </p:nvSpPr>
          <p:spPr bwMode="auto">
            <a:xfrm>
              <a:off x="1758" y="1474"/>
              <a:ext cx="318" cy="317"/>
            </a:xfrm>
            <a:prstGeom prst="ellips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7" name="Oval 183"/>
            <p:cNvSpPr>
              <a:spLocks noChangeArrowheads="1"/>
            </p:cNvSpPr>
            <p:nvPr/>
          </p:nvSpPr>
          <p:spPr bwMode="auto">
            <a:xfrm>
              <a:off x="2336" y="1978"/>
              <a:ext cx="318" cy="317"/>
            </a:xfrm>
            <a:prstGeom prst="ellips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8" name="Oval 185"/>
            <p:cNvSpPr>
              <a:spLocks noChangeArrowheads="1"/>
            </p:cNvSpPr>
            <p:nvPr/>
          </p:nvSpPr>
          <p:spPr bwMode="auto">
            <a:xfrm>
              <a:off x="3515" y="1008"/>
              <a:ext cx="318" cy="317"/>
            </a:xfrm>
            <a:prstGeom prst="ellips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9" name="Line 192"/>
            <p:cNvSpPr>
              <a:spLocks noChangeShapeType="1"/>
            </p:cNvSpPr>
            <p:nvPr/>
          </p:nvSpPr>
          <p:spPr bwMode="auto">
            <a:xfrm>
              <a:off x="1442" y="1273"/>
              <a:ext cx="345" cy="255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00" name="Line 193"/>
            <p:cNvSpPr>
              <a:spLocks noChangeShapeType="1"/>
            </p:cNvSpPr>
            <p:nvPr/>
          </p:nvSpPr>
          <p:spPr bwMode="auto">
            <a:xfrm flipV="1">
              <a:off x="1452" y="1731"/>
              <a:ext cx="340" cy="287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01" name="Line 194"/>
            <p:cNvSpPr>
              <a:spLocks noChangeShapeType="1"/>
            </p:cNvSpPr>
            <p:nvPr/>
          </p:nvSpPr>
          <p:spPr bwMode="auto">
            <a:xfrm flipH="1" flipV="1">
              <a:off x="2041" y="1730"/>
              <a:ext cx="340" cy="29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02" name="Line 196"/>
            <p:cNvSpPr>
              <a:spLocks noChangeShapeType="1"/>
            </p:cNvSpPr>
            <p:nvPr/>
          </p:nvSpPr>
          <p:spPr bwMode="auto">
            <a:xfrm flipV="1">
              <a:off x="2018" y="1275"/>
              <a:ext cx="345" cy="25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03" name="Oval 209"/>
            <p:cNvSpPr>
              <a:spLocks noChangeArrowheads="1"/>
            </p:cNvSpPr>
            <p:nvPr/>
          </p:nvSpPr>
          <p:spPr bwMode="auto">
            <a:xfrm>
              <a:off x="4014" y="1479"/>
              <a:ext cx="318" cy="317"/>
            </a:xfrm>
            <a:prstGeom prst="ellips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4" name="Line 210"/>
            <p:cNvSpPr>
              <a:spLocks noChangeShapeType="1"/>
            </p:cNvSpPr>
            <p:nvPr/>
          </p:nvSpPr>
          <p:spPr bwMode="auto">
            <a:xfrm>
              <a:off x="3787" y="1271"/>
              <a:ext cx="273" cy="246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05" name="Line 211"/>
            <p:cNvSpPr>
              <a:spLocks noChangeShapeType="1"/>
            </p:cNvSpPr>
            <p:nvPr/>
          </p:nvSpPr>
          <p:spPr bwMode="auto">
            <a:xfrm flipV="1">
              <a:off x="3792" y="1747"/>
              <a:ext cx="263" cy="265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/>
      <p:bldP spid="1690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C4C10CA-B23F-49D2-B33C-5BD812BCE600}" type="slidenum">
              <a:rPr lang="he-IL" altLang="en-US" sz="14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3975"/>
            <a:ext cx="8532813" cy="1143000"/>
          </a:xfrm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1: Directed Steiner Forest (DSF)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684213" y="908050"/>
            <a:ext cx="82089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430338" indent="-1430338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Instance:</a:t>
            </a:r>
            <a:r>
              <a:rPr lang="en-US" altLang="en-US" sz="2400">
                <a:solidFill>
                  <a:schemeClr val="tx1"/>
                </a:solidFill>
              </a:rPr>
              <a:t>   A digraph </a:t>
            </a:r>
            <a:r>
              <a:rPr lang="en-US" altLang="en-US" sz="2400" i="1">
                <a:solidFill>
                  <a:schemeClr val="tx1"/>
                </a:solidFill>
              </a:rPr>
              <a:t>G</a:t>
            </a:r>
            <a:r>
              <a:rPr lang="en-US" altLang="en-US" sz="2400">
                <a:solidFill>
                  <a:schemeClr val="tx1"/>
                </a:solidFill>
              </a:rPr>
              <a:t> = (</a:t>
            </a:r>
            <a:r>
              <a:rPr lang="en-US" altLang="en-US" sz="2400" i="1">
                <a:solidFill>
                  <a:schemeClr val="tx1"/>
                </a:solidFill>
              </a:rPr>
              <a:t>V</a:t>
            </a:r>
            <a:r>
              <a:rPr lang="en-US" altLang="en-US" sz="2400">
                <a:solidFill>
                  <a:schemeClr val="tx1"/>
                </a:solidFill>
              </a:rPr>
              <a:t>,</a:t>
            </a:r>
            <a:r>
              <a:rPr lang="en-US" altLang="en-US" sz="2400" i="1">
                <a:solidFill>
                  <a:schemeClr val="tx1"/>
                </a:solidFill>
              </a:rPr>
              <a:t>E</a:t>
            </a:r>
            <a:r>
              <a:rPr lang="en-US" altLang="en-US" sz="2400">
                <a:solidFill>
                  <a:schemeClr val="tx1"/>
                </a:solidFill>
              </a:rPr>
              <a:t>), a cost function </a:t>
            </a:r>
            <a:r>
              <a:rPr lang="en-US" altLang="en-US" sz="2400" i="1">
                <a:solidFill>
                  <a:schemeClr val="tx1"/>
                </a:solidFill>
              </a:rPr>
              <a:t>c</a:t>
            </a:r>
            <a:r>
              <a:rPr lang="en-US" altLang="en-US" sz="2400">
                <a:solidFill>
                  <a:schemeClr val="tx1"/>
                </a:solidFill>
              </a:rPr>
              <a:t>: </a:t>
            </a:r>
            <a:r>
              <a:rPr lang="en-US" altLang="en-US" sz="2400" i="1">
                <a:solidFill>
                  <a:schemeClr val="tx1"/>
                </a:solidFill>
              </a:rPr>
              <a:t>E</a:t>
            </a:r>
            <a:r>
              <a:rPr lang="en-US" altLang="en-US" sz="2400">
                <a:solidFill>
                  <a:schemeClr val="tx1"/>
                </a:solidFill>
                <a:sym typeface="Wingdings 3" panose="05040102010807070707" pitchFamily="18" charset="2"/>
              </a:rPr>
              <a:t>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</a:t>
            </a:r>
            <a:r>
              <a:rPr lang="en-US" altLang="en-US" sz="2400" baseline="30000">
                <a:solidFill>
                  <a:schemeClr val="tx1"/>
                </a:solidFill>
                <a:sym typeface="Wingdings 3" panose="05040102010807070707" pitchFamily="18" charset="2"/>
              </a:rPr>
              <a:t>+</a:t>
            </a:r>
            <a:r>
              <a:rPr lang="en-US" altLang="en-US" sz="2400">
                <a:solidFill>
                  <a:schemeClr val="tx1"/>
                </a:solidFill>
              </a:rPr>
              <a:t>, 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                   and a set </a:t>
            </a:r>
            <a:r>
              <a:rPr lang="en-US" altLang="en-US" sz="2400" i="1">
                <a:solidFill>
                  <a:schemeClr val="tx1"/>
                </a:solidFill>
              </a:rPr>
              <a:t>D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tx1"/>
                </a:solidFill>
                <a:sym typeface="Wingdings 2" panose="050201020105070707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  <a:sym typeface="Wingdings 2" panose="05020102010507070707" pitchFamily="18" charset="2"/>
              </a:rPr>
              <a:t>T </a:t>
            </a:r>
            <a:r>
              <a:rPr lang="en-US" altLang="en-US" sz="2400">
                <a:solidFill>
                  <a:schemeClr val="tx1"/>
                </a:solidFill>
                <a:sym typeface="Wingdings 2" panose="05020102010507070707" pitchFamily="18" charset="2"/>
              </a:rPr>
              <a:t>of ordered node pairs of </a:t>
            </a:r>
            <a:r>
              <a:rPr lang="en-US" altLang="en-US" sz="2400" i="1">
                <a:solidFill>
                  <a:schemeClr val="tx1"/>
                </a:solidFill>
                <a:sym typeface="Wingdings 2" panose="05020102010507070707" pitchFamily="18" charset="2"/>
              </a:rPr>
              <a:t>V</a:t>
            </a:r>
            <a:r>
              <a:rPr lang="en-US" altLang="en-US" sz="2400">
                <a:solidFill>
                  <a:schemeClr val="tx1"/>
                </a:solidFill>
                <a:sym typeface="Wingdings 2" panose="05020102010507070707" pitchFamily="18" charset="2"/>
              </a:rPr>
              <a:t>.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Objective:</a:t>
            </a:r>
            <a:r>
              <a:rPr lang="en-US" altLang="en-US" sz="2400">
                <a:solidFill>
                  <a:schemeClr val="tx1"/>
                </a:solidFill>
              </a:rPr>
              <a:t> Find a subgraph </a:t>
            </a:r>
            <a:r>
              <a:rPr lang="en-US" altLang="en-US" sz="2400" i="1">
                <a:solidFill>
                  <a:schemeClr val="tx1"/>
                </a:solidFill>
              </a:rPr>
              <a:t>H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G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of minimum cost containing an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s-t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path for every (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,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) 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49553" name="Text Box 49"/>
          <p:cNvSpPr txBox="1">
            <a:spLocks noChangeArrowheads="1"/>
          </p:cNvSpPr>
          <p:nvPr/>
        </p:nvSpPr>
        <p:spPr bwMode="auto">
          <a:xfrm>
            <a:off x="5148263" y="3259138"/>
            <a:ext cx="334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chemeClr val="tx1"/>
                </a:solidFill>
              </a:rPr>
              <a:t>D</a:t>
            </a:r>
            <a:r>
              <a:rPr lang="en-US" altLang="en-US" sz="2400">
                <a:solidFill>
                  <a:schemeClr val="tx1"/>
                </a:solidFill>
              </a:rPr>
              <a:t> = {(</a:t>
            </a:r>
            <a:r>
              <a:rPr lang="en-US" altLang="en-US" sz="2400" i="1">
                <a:solidFill>
                  <a:schemeClr val="tx1"/>
                </a:solidFill>
              </a:rPr>
              <a:t>c, e</a:t>
            </a:r>
            <a:r>
              <a:rPr lang="en-US" altLang="en-US" sz="2400">
                <a:solidFill>
                  <a:schemeClr val="tx1"/>
                </a:solidFill>
              </a:rPr>
              <a:t>), (</a:t>
            </a:r>
            <a:r>
              <a:rPr lang="en-US" altLang="en-US" sz="2400" i="1">
                <a:solidFill>
                  <a:schemeClr val="tx1"/>
                </a:solidFill>
              </a:rPr>
              <a:t>d, b</a:t>
            </a:r>
            <a:r>
              <a:rPr lang="en-US" altLang="en-US" sz="2400">
                <a:solidFill>
                  <a:schemeClr val="tx1"/>
                </a:solidFill>
              </a:rPr>
              <a:t>), (</a:t>
            </a:r>
            <a:r>
              <a:rPr lang="en-US" altLang="en-US" sz="2400" i="1">
                <a:solidFill>
                  <a:schemeClr val="tx1"/>
                </a:solidFill>
              </a:rPr>
              <a:t>b, g</a:t>
            </a:r>
            <a:r>
              <a:rPr lang="en-US" altLang="en-US" sz="2400">
                <a:solidFill>
                  <a:schemeClr val="tx1"/>
                </a:solidFill>
              </a:rPr>
              <a:t>)} </a:t>
            </a:r>
          </a:p>
        </p:txBody>
      </p:sp>
      <p:sp>
        <p:nvSpPr>
          <p:cNvPr id="149626" name="Text Box 122"/>
          <p:cNvSpPr txBox="1">
            <a:spLocks noChangeArrowheads="1"/>
          </p:cNvSpPr>
          <p:nvPr/>
        </p:nvSpPr>
        <p:spPr bwMode="auto">
          <a:xfrm>
            <a:off x="1042988" y="29987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3</a:t>
            </a:r>
          </a:p>
        </p:txBody>
      </p:sp>
      <p:grpSp>
        <p:nvGrpSpPr>
          <p:cNvPr id="2" name="Group 134"/>
          <p:cNvGrpSpPr>
            <a:grpSpLocks/>
          </p:cNvGrpSpPr>
          <p:nvPr/>
        </p:nvGrpSpPr>
        <p:grpSpPr bwMode="auto">
          <a:xfrm>
            <a:off x="1163638" y="2420938"/>
            <a:ext cx="4056062" cy="1704975"/>
            <a:chOff x="733" y="1525"/>
            <a:chExt cx="2555" cy="1074"/>
          </a:xfrm>
        </p:grpSpPr>
        <p:sp>
          <p:nvSpPr>
            <p:cNvPr id="17449" name="Oval 93"/>
            <p:cNvSpPr>
              <a:spLocks noChangeArrowheads="1"/>
            </p:cNvSpPr>
            <p:nvPr/>
          </p:nvSpPr>
          <p:spPr bwMode="auto">
            <a:xfrm>
              <a:off x="733" y="1609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0" name="Text Box 94"/>
            <p:cNvSpPr txBox="1">
              <a:spLocks noChangeArrowheads="1"/>
            </p:cNvSpPr>
            <p:nvPr/>
          </p:nvSpPr>
          <p:spPr bwMode="auto">
            <a:xfrm>
              <a:off x="733" y="152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7451" name="Oval 96"/>
            <p:cNvSpPr>
              <a:spLocks noChangeArrowheads="1"/>
            </p:cNvSpPr>
            <p:nvPr/>
          </p:nvSpPr>
          <p:spPr bwMode="auto">
            <a:xfrm>
              <a:off x="1236" y="1891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2" name="Text Box 97"/>
            <p:cNvSpPr txBox="1">
              <a:spLocks noChangeArrowheads="1"/>
            </p:cNvSpPr>
            <p:nvPr/>
          </p:nvSpPr>
          <p:spPr bwMode="auto">
            <a:xfrm>
              <a:off x="1247" y="1833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453" name="Oval 99"/>
            <p:cNvSpPr>
              <a:spLocks noChangeArrowheads="1"/>
            </p:cNvSpPr>
            <p:nvPr/>
          </p:nvSpPr>
          <p:spPr bwMode="auto">
            <a:xfrm>
              <a:off x="733" y="2173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4" name="Text Box 100"/>
            <p:cNvSpPr txBox="1">
              <a:spLocks noChangeArrowheads="1"/>
            </p:cNvSpPr>
            <p:nvPr/>
          </p:nvSpPr>
          <p:spPr bwMode="auto">
            <a:xfrm>
              <a:off x="733" y="211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7455" name="Oval 102"/>
            <p:cNvSpPr>
              <a:spLocks noChangeArrowheads="1"/>
            </p:cNvSpPr>
            <p:nvPr/>
          </p:nvSpPr>
          <p:spPr bwMode="auto">
            <a:xfrm>
              <a:off x="1741" y="2209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6" name="Text Box 103"/>
            <p:cNvSpPr txBox="1">
              <a:spLocks noChangeArrowheads="1"/>
            </p:cNvSpPr>
            <p:nvPr/>
          </p:nvSpPr>
          <p:spPr bwMode="auto">
            <a:xfrm>
              <a:off x="1741" y="2151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7457" name="Oval 105"/>
            <p:cNvSpPr>
              <a:spLocks noChangeArrowheads="1"/>
            </p:cNvSpPr>
            <p:nvPr/>
          </p:nvSpPr>
          <p:spPr bwMode="auto">
            <a:xfrm>
              <a:off x="2353" y="1926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8" name="Text Box 106"/>
            <p:cNvSpPr txBox="1">
              <a:spLocks noChangeArrowheads="1"/>
            </p:cNvSpPr>
            <p:nvPr/>
          </p:nvSpPr>
          <p:spPr bwMode="auto">
            <a:xfrm>
              <a:off x="2384" y="1888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7459" name="Oval 108"/>
            <p:cNvSpPr>
              <a:spLocks noChangeArrowheads="1"/>
            </p:cNvSpPr>
            <p:nvPr/>
          </p:nvSpPr>
          <p:spPr bwMode="auto">
            <a:xfrm>
              <a:off x="1705" y="1715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60" name="Text Box 109"/>
            <p:cNvSpPr txBox="1">
              <a:spLocks noChangeArrowheads="1"/>
            </p:cNvSpPr>
            <p:nvPr/>
          </p:nvSpPr>
          <p:spPr bwMode="auto">
            <a:xfrm>
              <a:off x="1705" y="166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7461" name="Oval 111"/>
            <p:cNvSpPr>
              <a:spLocks noChangeArrowheads="1"/>
            </p:cNvSpPr>
            <p:nvPr/>
          </p:nvSpPr>
          <p:spPr bwMode="auto">
            <a:xfrm>
              <a:off x="3035" y="1750"/>
              <a:ext cx="253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62" name="Text Box 112"/>
            <p:cNvSpPr txBox="1">
              <a:spLocks noChangeArrowheads="1"/>
            </p:cNvSpPr>
            <p:nvPr/>
          </p:nvSpPr>
          <p:spPr bwMode="auto">
            <a:xfrm>
              <a:off x="3035" y="166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7463" name="Line 113"/>
            <p:cNvSpPr>
              <a:spLocks noChangeShapeType="1"/>
            </p:cNvSpPr>
            <p:nvPr/>
          </p:nvSpPr>
          <p:spPr bwMode="auto">
            <a:xfrm>
              <a:off x="985" y="1750"/>
              <a:ext cx="720" cy="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64" name="Line 114"/>
            <p:cNvSpPr>
              <a:spLocks noChangeShapeType="1"/>
            </p:cNvSpPr>
            <p:nvPr/>
          </p:nvSpPr>
          <p:spPr bwMode="auto">
            <a:xfrm flipH="1" flipV="1">
              <a:off x="949" y="1820"/>
              <a:ext cx="287" cy="1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65" name="Line 115"/>
            <p:cNvSpPr>
              <a:spLocks noChangeShapeType="1"/>
            </p:cNvSpPr>
            <p:nvPr/>
          </p:nvSpPr>
          <p:spPr bwMode="auto">
            <a:xfrm>
              <a:off x="1452" y="2103"/>
              <a:ext cx="288" cy="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66" name="Line 116"/>
            <p:cNvSpPr>
              <a:spLocks noChangeShapeType="1"/>
            </p:cNvSpPr>
            <p:nvPr/>
          </p:nvSpPr>
          <p:spPr bwMode="auto">
            <a:xfrm flipH="1" flipV="1">
              <a:off x="985" y="2315"/>
              <a:ext cx="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67" name="Line 117"/>
            <p:cNvSpPr>
              <a:spLocks noChangeShapeType="1"/>
            </p:cNvSpPr>
            <p:nvPr/>
          </p:nvSpPr>
          <p:spPr bwMode="auto">
            <a:xfrm flipV="1">
              <a:off x="851" y="1854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68" name="Line 118"/>
            <p:cNvSpPr>
              <a:spLocks noChangeShapeType="1"/>
            </p:cNvSpPr>
            <p:nvPr/>
          </p:nvSpPr>
          <p:spPr bwMode="auto">
            <a:xfrm>
              <a:off x="1956" y="1891"/>
              <a:ext cx="396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69" name="Line 119"/>
            <p:cNvSpPr>
              <a:spLocks noChangeShapeType="1"/>
            </p:cNvSpPr>
            <p:nvPr/>
          </p:nvSpPr>
          <p:spPr bwMode="auto">
            <a:xfrm flipV="1">
              <a:off x="1993" y="2103"/>
              <a:ext cx="359" cy="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70" name="Line 120"/>
            <p:cNvSpPr>
              <a:spLocks noChangeShapeType="1"/>
            </p:cNvSpPr>
            <p:nvPr/>
          </p:nvSpPr>
          <p:spPr bwMode="auto">
            <a:xfrm flipV="1">
              <a:off x="2604" y="1891"/>
              <a:ext cx="431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71" name="Line 121"/>
            <p:cNvSpPr>
              <a:spLocks noChangeShapeType="1"/>
            </p:cNvSpPr>
            <p:nvPr/>
          </p:nvSpPr>
          <p:spPr bwMode="auto">
            <a:xfrm flipH="1">
              <a:off x="1956" y="1856"/>
              <a:ext cx="10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72" name="Text Box 123"/>
            <p:cNvSpPr txBox="1">
              <a:spLocks noChangeArrowheads="1"/>
            </p:cNvSpPr>
            <p:nvPr/>
          </p:nvSpPr>
          <p:spPr bwMode="auto">
            <a:xfrm>
              <a:off x="1272" y="152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7473" name="Text Box 124"/>
            <p:cNvSpPr txBox="1">
              <a:spLocks noChangeArrowheads="1"/>
            </p:cNvSpPr>
            <p:nvPr/>
          </p:nvSpPr>
          <p:spPr bwMode="auto">
            <a:xfrm>
              <a:off x="2351" y="1609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7474" name="Text Box 125"/>
            <p:cNvSpPr txBox="1">
              <a:spLocks noChangeArrowheads="1"/>
            </p:cNvSpPr>
            <p:nvPr/>
          </p:nvSpPr>
          <p:spPr bwMode="auto">
            <a:xfrm>
              <a:off x="1956" y="185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7475" name="Text Box 126"/>
            <p:cNvSpPr txBox="1">
              <a:spLocks noChangeArrowheads="1"/>
            </p:cNvSpPr>
            <p:nvPr/>
          </p:nvSpPr>
          <p:spPr bwMode="auto">
            <a:xfrm>
              <a:off x="2675" y="1920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7476" name="Text Box 127"/>
            <p:cNvSpPr txBox="1">
              <a:spLocks noChangeArrowheads="1"/>
            </p:cNvSpPr>
            <p:nvPr/>
          </p:nvSpPr>
          <p:spPr bwMode="auto">
            <a:xfrm>
              <a:off x="2100" y="213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7477" name="Text Box 128"/>
            <p:cNvSpPr txBox="1">
              <a:spLocks noChangeArrowheads="1"/>
            </p:cNvSpPr>
            <p:nvPr/>
          </p:nvSpPr>
          <p:spPr bwMode="auto">
            <a:xfrm>
              <a:off x="1236" y="2272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7478" name="Text Box 129"/>
            <p:cNvSpPr txBox="1">
              <a:spLocks noChangeArrowheads="1"/>
            </p:cNvSpPr>
            <p:nvPr/>
          </p:nvSpPr>
          <p:spPr bwMode="auto">
            <a:xfrm>
              <a:off x="985" y="185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7479" name="Text Box 130"/>
            <p:cNvSpPr txBox="1">
              <a:spLocks noChangeArrowheads="1"/>
            </p:cNvSpPr>
            <p:nvPr/>
          </p:nvSpPr>
          <p:spPr bwMode="auto">
            <a:xfrm>
              <a:off x="1524" y="1933"/>
              <a:ext cx="228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9</a:t>
              </a:r>
            </a:p>
          </p:txBody>
        </p:sp>
      </p:grpSp>
      <p:sp>
        <p:nvSpPr>
          <p:cNvPr id="149636" name="Text Box 132"/>
          <p:cNvSpPr txBox="1">
            <a:spLocks noChangeArrowheads="1"/>
          </p:cNvSpPr>
          <p:nvPr/>
        </p:nvSpPr>
        <p:spPr bwMode="auto">
          <a:xfrm>
            <a:off x="6213475" y="4221163"/>
            <a:ext cx="950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chemeClr val="tx1"/>
                </a:solidFill>
              </a:rPr>
              <a:t>DSF</a:t>
            </a:r>
          </a:p>
        </p:txBody>
      </p:sp>
      <p:grpSp>
        <p:nvGrpSpPr>
          <p:cNvPr id="3" name="Group 167"/>
          <p:cNvGrpSpPr>
            <a:grpSpLocks/>
          </p:cNvGrpSpPr>
          <p:nvPr/>
        </p:nvGrpSpPr>
        <p:grpSpPr bwMode="auto">
          <a:xfrm>
            <a:off x="1163638" y="2420938"/>
            <a:ext cx="4056062" cy="1704975"/>
            <a:chOff x="733" y="2991"/>
            <a:chExt cx="2555" cy="1074"/>
          </a:xfrm>
        </p:grpSpPr>
        <p:sp>
          <p:nvSpPr>
            <p:cNvPr id="17418" name="Oval 136"/>
            <p:cNvSpPr>
              <a:spLocks noChangeArrowheads="1"/>
            </p:cNvSpPr>
            <p:nvPr/>
          </p:nvSpPr>
          <p:spPr bwMode="auto">
            <a:xfrm>
              <a:off x="733" y="3075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19" name="Text Box 137"/>
            <p:cNvSpPr txBox="1">
              <a:spLocks noChangeArrowheads="1"/>
            </p:cNvSpPr>
            <p:nvPr/>
          </p:nvSpPr>
          <p:spPr bwMode="auto">
            <a:xfrm>
              <a:off x="733" y="299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7420" name="Oval 138"/>
            <p:cNvSpPr>
              <a:spLocks noChangeArrowheads="1"/>
            </p:cNvSpPr>
            <p:nvPr/>
          </p:nvSpPr>
          <p:spPr bwMode="auto">
            <a:xfrm>
              <a:off x="1236" y="3357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1" name="Text Box 139"/>
            <p:cNvSpPr txBox="1">
              <a:spLocks noChangeArrowheads="1"/>
            </p:cNvSpPr>
            <p:nvPr/>
          </p:nvSpPr>
          <p:spPr bwMode="auto">
            <a:xfrm>
              <a:off x="1247" y="3299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422" name="Oval 140"/>
            <p:cNvSpPr>
              <a:spLocks noChangeArrowheads="1"/>
            </p:cNvSpPr>
            <p:nvPr/>
          </p:nvSpPr>
          <p:spPr bwMode="auto">
            <a:xfrm>
              <a:off x="733" y="3639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3" name="Text Box 141"/>
            <p:cNvSpPr txBox="1">
              <a:spLocks noChangeArrowheads="1"/>
            </p:cNvSpPr>
            <p:nvPr/>
          </p:nvSpPr>
          <p:spPr bwMode="auto">
            <a:xfrm>
              <a:off x="733" y="358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7424" name="Oval 142"/>
            <p:cNvSpPr>
              <a:spLocks noChangeArrowheads="1"/>
            </p:cNvSpPr>
            <p:nvPr/>
          </p:nvSpPr>
          <p:spPr bwMode="auto">
            <a:xfrm>
              <a:off x="1741" y="3675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5" name="Text Box 143"/>
            <p:cNvSpPr txBox="1">
              <a:spLocks noChangeArrowheads="1"/>
            </p:cNvSpPr>
            <p:nvPr/>
          </p:nvSpPr>
          <p:spPr bwMode="auto">
            <a:xfrm>
              <a:off x="1741" y="3617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7426" name="Oval 144"/>
            <p:cNvSpPr>
              <a:spLocks noChangeArrowheads="1"/>
            </p:cNvSpPr>
            <p:nvPr/>
          </p:nvSpPr>
          <p:spPr bwMode="auto">
            <a:xfrm>
              <a:off x="2353" y="3392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7" name="Text Box 145"/>
            <p:cNvSpPr txBox="1">
              <a:spLocks noChangeArrowheads="1"/>
            </p:cNvSpPr>
            <p:nvPr/>
          </p:nvSpPr>
          <p:spPr bwMode="auto">
            <a:xfrm>
              <a:off x="2384" y="3354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7428" name="Oval 146"/>
            <p:cNvSpPr>
              <a:spLocks noChangeArrowheads="1"/>
            </p:cNvSpPr>
            <p:nvPr/>
          </p:nvSpPr>
          <p:spPr bwMode="auto">
            <a:xfrm>
              <a:off x="1705" y="3181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9" name="Text Box 147"/>
            <p:cNvSpPr txBox="1">
              <a:spLocks noChangeArrowheads="1"/>
            </p:cNvSpPr>
            <p:nvPr/>
          </p:nvSpPr>
          <p:spPr bwMode="auto">
            <a:xfrm>
              <a:off x="1705" y="312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7430" name="Oval 148"/>
            <p:cNvSpPr>
              <a:spLocks noChangeArrowheads="1"/>
            </p:cNvSpPr>
            <p:nvPr/>
          </p:nvSpPr>
          <p:spPr bwMode="auto">
            <a:xfrm>
              <a:off x="3035" y="3216"/>
              <a:ext cx="253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1" name="Text Box 149"/>
            <p:cNvSpPr txBox="1">
              <a:spLocks noChangeArrowheads="1"/>
            </p:cNvSpPr>
            <p:nvPr/>
          </p:nvSpPr>
          <p:spPr bwMode="auto">
            <a:xfrm>
              <a:off x="3035" y="312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7432" name="Line 150"/>
            <p:cNvSpPr>
              <a:spLocks noChangeShapeType="1"/>
            </p:cNvSpPr>
            <p:nvPr/>
          </p:nvSpPr>
          <p:spPr bwMode="auto">
            <a:xfrm>
              <a:off x="985" y="3216"/>
              <a:ext cx="720" cy="7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33" name="Line 151"/>
            <p:cNvSpPr>
              <a:spLocks noChangeShapeType="1"/>
            </p:cNvSpPr>
            <p:nvPr/>
          </p:nvSpPr>
          <p:spPr bwMode="auto">
            <a:xfrm flipH="1" flipV="1">
              <a:off x="949" y="3286"/>
              <a:ext cx="287" cy="141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34" name="Line 152"/>
            <p:cNvSpPr>
              <a:spLocks noChangeShapeType="1"/>
            </p:cNvSpPr>
            <p:nvPr/>
          </p:nvSpPr>
          <p:spPr bwMode="auto">
            <a:xfrm>
              <a:off x="1452" y="3569"/>
              <a:ext cx="288" cy="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35" name="Line 153"/>
            <p:cNvSpPr>
              <a:spLocks noChangeShapeType="1"/>
            </p:cNvSpPr>
            <p:nvPr/>
          </p:nvSpPr>
          <p:spPr bwMode="auto">
            <a:xfrm flipH="1" flipV="1">
              <a:off x="985" y="3781"/>
              <a:ext cx="75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36" name="Line 154"/>
            <p:cNvSpPr>
              <a:spLocks noChangeShapeType="1"/>
            </p:cNvSpPr>
            <p:nvPr/>
          </p:nvSpPr>
          <p:spPr bwMode="auto">
            <a:xfrm flipV="1">
              <a:off x="851" y="3320"/>
              <a:ext cx="0" cy="318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37" name="Line 155"/>
            <p:cNvSpPr>
              <a:spLocks noChangeShapeType="1"/>
            </p:cNvSpPr>
            <p:nvPr/>
          </p:nvSpPr>
          <p:spPr bwMode="auto">
            <a:xfrm>
              <a:off x="1956" y="3357"/>
              <a:ext cx="396" cy="10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38" name="Line 156"/>
            <p:cNvSpPr>
              <a:spLocks noChangeShapeType="1"/>
            </p:cNvSpPr>
            <p:nvPr/>
          </p:nvSpPr>
          <p:spPr bwMode="auto">
            <a:xfrm flipV="1">
              <a:off x="1993" y="3569"/>
              <a:ext cx="359" cy="1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39" name="Line 157"/>
            <p:cNvSpPr>
              <a:spLocks noChangeShapeType="1"/>
            </p:cNvSpPr>
            <p:nvPr/>
          </p:nvSpPr>
          <p:spPr bwMode="auto">
            <a:xfrm flipV="1">
              <a:off x="2604" y="3357"/>
              <a:ext cx="431" cy="10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40" name="Line 158"/>
            <p:cNvSpPr>
              <a:spLocks noChangeShapeType="1"/>
            </p:cNvSpPr>
            <p:nvPr/>
          </p:nvSpPr>
          <p:spPr bwMode="auto">
            <a:xfrm flipH="1">
              <a:off x="1956" y="3322"/>
              <a:ext cx="10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41" name="Text Box 159"/>
            <p:cNvSpPr txBox="1">
              <a:spLocks noChangeArrowheads="1"/>
            </p:cNvSpPr>
            <p:nvPr/>
          </p:nvSpPr>
          <p:spPr bwMode="auto">
            <a:xfrm>
              <a:off x="1272" y="299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7442" name="Text Box 160"/>
            <p:cNvSpPr txBox="1">
              <a:spLocks noChangeArrowheads="1"/>
            </p:cNvSpPr>
            <p:nvPr/>
          </p:nvSpPr>
          <p:spPr bwMode="auto">
            <a:xfrm>
              <a:off x="2351" y="307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7443" name="Text Box 161"/>
            <p:cNvSpPr txBox="1">
              <a:spLocks noChangeArrowheads="1"/>
            </p:cNvSpPr>
            <p:nvPr/>
          </p:nvSpPr>
          <p:spPr bwMode="auto">
            <a:xfrm>
              <a:off x="1956" y="3322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7444" name="Text Box 162"/>
            <p:cNvSpPr txBox="1">
              <a:spLocks noChangeArrowheads="1"/>
            </p:cNvSpPr>
            <p:nvPr/>
          </p:nvSpPr>
          <p:spPr bwMode="auto">
            <a:xfrm>
              <a:off x="2675" y="338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7445" name="Text Box 163"/>
            <p:cNvSpPr txBox="1">
              <a:spLocks noChangeArrowheads="1"/>
            </p:cNvSpPr>
            <p:nvPr/>
          </p:nvSpPr>
          <p:spPr bwMode="auto">
            <a:xfrm>
              <a:off x="2100" y="359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7446" name="Text Box 164"/>
            <p:cNvSpPr txBox="1">
              <a:spLocks noChangeArrowheads="1"/>
            </p:cNvSpPr>
            <p:nvPr/>
          </p:nvSpPr>
          <p:spPr bwMode="auto">
            <a:xfrm>
              <a:off x="1236" y="3738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7447" name="Text Box 165"/>
            <p:cNvSpPr txBox="1">
              <a:spLocks noChangeArrowheads="1"/>
            </p:cNvSpPr>
            <p:nvPr/>
          </p:nvSpPr>
          <p:spPr bwMode="auto">
            <a:xfrm>
              <a:off x="985" y="3322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7448" name="Text Box 166"/>
            <p:cNvSpPr txBox="1">
              <a:spLocks noChangeArrowheads="1"/>
            </p:cNvSpPr>
            <p:nvPr/>
          </p:nvSpPr>
          <p:spPr bwMode="auto">
            <a:xfrm>
              <a:off x="1524" y="3399"/>
              <a:ext cx="228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9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57622E-6 L 0.40312 0.3479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173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  <p:bldP spid="149553" grpId="0"/>
      <p:bldP spid="149626" grpId="0"/>
      <p:bldP spid="1496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344A564-682C-4FAE-B236-EF10511CA5DF}" type="slidenum">
              <a:rPr lang="he-IL" altLang="en-US" sz="14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3975"/>
            <a:ext cx="8532813" cy="1143000"/>
          </a:xfrm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2: </a:t>
            </a:r>
            <a:r>
              <a:rPr lang="en-US" altLang="en-US" sz="2800" i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-Directed Steiner Forest (</a:t>
            </a:r>
            <a:r>
              <a:rPr lang="en-US" altLang="en-US" sz="2800" i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-DSF)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684213" y="790575"/>
            <a:ext cx="82089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430338" indent="-1430338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Instance:</a:t>
            </a:r>
            <a:r>
              <a:rPr lang="en-US" altLang="en-US" sz="2400">
                <a:solidFill>
                  <a:schemeClr val="tx1"/>
                </a:solidFill>
              </a:rPr>
              <a:t>   Same as for 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>
                <a:solidFill>
                  <a:schemeClr val="tx1"/>
                </a:solidFill>
              </a:rPr>
              <a:t>-DSF, with an integer 0 ≤ 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>
                <a:solidFill>
                  <a:schemeClr val="tx1"/>
                </a:solidFill>
              </a:rPr>
              <a:t> ≤ </a:t>
            </a:r>
            <a:r>
              <a:rPr lang="en-US" altLang="en-US" sz="2400" i="1">
                <a:solidFill>
                  <a:schemeClr val="tx1"/>
                </a:solidFill>
              </a:rPr>
              <a:t>|D</a:t>
            </a:r>
            <a:r>
              <a:rPr lang="en-US" altLang="en-US" sz="2400">
                <a:solidFill>
                  <a:schemeClr val="tx1"/>
                </a:solidFill>
              </a:rPr>
              <a:t>|</a:t>
            </a:r>
            <a:r>
              <a:rPr lang="en-US" altLang="en-US" sz="2400">
                <a:solidFill>
                  <a:schemeClr val="tx1"/>
                </a:solidFill>
                <a:sym typeface="Wingdings 2" panose="05020102010507070707" pitchFamily="18" charset="2"/>
              </a:rPr>
              <a:t>.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Objective:</a:t>
            </a:r>
            <a:r>
              <a:rPr lang="en-US" altLang="en-US" sz="2400">
                <a:solidFill>
                  <a:schemeClr val="tx1"/>
                </a:solidFill>
              </a:rPr>
              <a:t> Find a subgraph </a:t>
            </a:r>
            <a:r>
              <a:rPr lang="en-US" altLang="en-US" sz="2400" i="1">
                <a:solidFill>
                  <a:schemeClr val="tx1"/>
                </a:solidFill>
              </a:rPr>
              <a:t>H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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G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of minimum cost containing an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-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path for (at least)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pairs (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,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t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)  </a:t>
            </a:r>
            <a:r>
              <a:rPr lang="en-US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D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.</a:t>
            </a:r>
          </a:p>
          <a:p>
            <a:pPr eaLnBrk="1" hangingPunct="1"/>
            <a:endParaRPr lang="en-US" altLang="en-US" sz="2400" i="1">
              <a:solidFill>
                <a:schemeClr val="tx1"/>
              </a:solidFill>
            </a:endParaRPr>
          </a:p>
        </p:txBody>
      </p:sp>
      <p:sp>
        <p:nvSpPr>
          <p:cNvPr id="171135" name="Text Box 127"/>
          <p:cNvSpPr txBox="1">
            <a:spLocks noChangeArrowheads="1"/>
          </p:cNvSpPr>
          <p:nvPr/>
        </p:nvSpPr>
        <p:spPr bwMode="auto">
          <a:xfrm>
            <a:off x="1843088" y="4244975"/>
            <a:ext cx="1289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chemeClr val="tx1"/>
                </a:solidFill>
              </a:rPr>
              <a:t>2-DSF</a:t>
            </a:r>
          </a:p>
        </p:txBody>
      </p:sp>
      <p:sp>
        <p:nvSpPr>
          <p:cNvPr id="18438" name="Text Box 129"/>
          <p:cNvSpPr txBox="1">
            <a:spLocks noChangeArrowheads="1"/>
          </p:cNvSpPr>
          <p:nvPr/>
        </p:nvSpPr>
        <p:spPr bwMode="auto">
          <a:xfrm>
            <a:off x="5148263" y="3259138"/>
            <a:ext cx="334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chemeClr val="tx1"/>
                </a:solidFill>
              </a:rPr>
              <a:t>D</a:t>
            </a:r>
            <a:r>
              <a:rPr lang="en-US" altLang="en-US" sz="2400">
                <a:solidFill>
                  <a:schemeClr val="tx1"/>
                </a:solidFill>
              </a:rPr>
              <a:t> = {(</a:t>
            </a:r>
            <a:r>
              <a:rPr lang="en-US" altLang="en-US" sz="2400" i="1">
                <a:solidFill>
                  <a:schemeClr val="tx1"/>
                </a:solidFill>
              </a:rPr>
              <a:t>c, e</a:t>
            </a:r>
            <a:r>
              <a:rPr lang="en-US" altLang="en-US" sz="2400">
                <a:solidFill>
                  <a:schemeClr val="tx1"/>
                </a:solidFill>
              </a:rPr>
              <a:t>), (</a:t>
            </a:r>
            <a:r>
              <a:rPr lang="en-US" altLang="en-US" sz="2400" i="1">
                <a:solidFill>
                  <a:schemeClr val="tx1"/>
                </a:solidFill>
              </a:rPr>
              <a:t>d, b</a:t>
            </a:r>
            <a:r>
              <a:rPr lang="en-US" altLang="en-US" sz="2400">
                <a:solidFill>
                  <a:schemeClr val="tx1"/>
                </a:solidFill>
              </a:rPr>
              <a:t>), (</a:t>
            </a:r>
            <a:r>
              <a:rPr lang="en-US" altLang="en-US" sz="2400" i="1">
                <a:solidFill>
                  <a:schemeClr val="tx1"/>
                </a:solidFill>
              </a:rPr>
              <a:t>b, g</a:t>
            </a:r>
            <a:r>
              <a:rPr lang="en-US" altLang="en-US" sz="2400">
                <a:solidFill>
                  <a:schemeClr val="tx1"/>
                </a:solidFill>
              </a:rPr>
              <a:t>)} </a:t>
            </a:r>
          </a:p>
        </p:txBody>
      </p:sp>
      <p:sp>
        <p:nvSpPr>
          <p:cNvPr id="18439" name="Text Box 130"/>
          <p:cNvSpPr txBox="1">
            <a:spLocks noChangeArrowheads="1"/>
          </p:cNvSpPr>
          <p:nvPr/>
        </p:nvSpPr>
        <p:spPr bwMode="auto">
          <a:xfrm>
            <a:off x="6213475" y="4221163"/>
            <a:ext cx="950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chemeClr val="tx1"/>
                </a:solidFill>
              </a:rPr>
              <a:t>DSF</a:t>
            </a:r>
          </a:p>
        </p:txBody>
      </p:sp>
      <p:grpSp>
        <p:nvGrpSpPr>
          <p:cNvPr id="18440" name="Group 228"/>
          <p:cNvGrpSpPr>
            <a:grpSpLocks/>
          </p:cNvGrpSpPr>
          <p:nvPr/>
        </p:nvGrpSpPr>
        <p:grpSpPr bwMode="auto">
          <a:xfrm>
            <a:off x="1163638" y="2420938"/>
            <a:ext cx="4056062" cy="1704975"/>
            <a:chOff x="733" y="1525"/>
            <a:chExt cx="2555" cy="1074"/>
          </a:xfrm>
        </p:grpSpPr>
        <p:sp>
          <p:nvSpPr>
            <p:cNvPr id="18507" name="Oval 229"/>
            <p:cNvSpPr>
              <a:spLocks noChangeArrowheads="1"/>
            </p:cNvSpPr>
            <p:nvPr/>
          </p:nvSpPr>
          <p:spPr bwMode="auto">
            <a:xfrm>
              <a:off x="733" y="1609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08" name="Text Box 230"/>
            <p:cNvSpPr txBox="1">
              <a:spLocks noChangeArrowheads="1"/>
            </p:cNvSpPr>
            <p:nvPr/>
          </p:nvSpPr>
          <p:spPr bwMode="auto">
            <a:xfrm>
              <a:off x="733" y="152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8509" name="Oval 231"/>
            <p:cNvSpPr>
              <a:spLocks noChangeArrowheads="1"/>
            </p:cNvSpPr>
            <p:nvPr/>
          </p:nvSpPr>
          <p:spPr bwMode="auto">
            <a:xfrm>
              <a:off x="1236" y="1891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0" name="Text Box 232"/>
            <p:cNvSpPr txBox="1">
              <a:spLocks noChangeArrowheads="1"/>
            </p:cNvSpPr>
            <p:nvPr/>
          </p:nvSpPr>
          <p:spPr bwMode="auto">
            <a:xfrm>
              <a:off x="1247" y="1833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8511" name="Oval 233"/>
            <p:cNvSpPr>
              <a:spLocks noChangeArrowheads="1"/>
            </p:cNvSpPr>
            <p:nvPr/>
          </p:nvSpPr>
          <p:spPr bwMode="auto">
            <a:xfrm>
              <a:off x="733" y="2173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2" name="Text Box 234"/>
            <p:cNvSpPr txBox="1">
              <a:spLocks noChangeArrowheads="1"/>
            </p:cNvSpPr>
            <p:nvPr/>
          </p:nvSpPr>
          <p:spPr bwMode="auto">
            <a:xfrm>
              <a:off x="733" y="211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8513" name="Oval 235"/>
            <p:cNvSpPr>
              <a:spLocks noChangeArrowheads="1"/>
            </p:cNvSpPr>
            <p:nvPr/>
          </p:nvSpPr>
          <p:spPr bwMode="auto">
            <a:xfrm>
              <a:off x="1741" y="2209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4" name="Text Box 236"/>
            <p:cNvSpPr txBox="1">
              <a:spLocks noChangeArrowheads="1"/>
            </p:cNvSpPr>
            <p:nvPr/>
          </p:nvSpPr>
          <p:spPr bwMode="auto">
            <a:xfrm>
              <a:off x="1741" y="2151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8515" name="Oval 237"/>
            <p:cNvSpPr>
              <a:spLocks noChangeArrowheads="1"/>
            </p:cNvSpPr>
            <p:nvPr/>
          </p:nvSpPr>
          <p:spPr bwMode="auto">
            <a:xfrm>
              <a:off x="2353" y="1926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6" name="Text Box 238"/>
            <p:cNvSpPr txBox="1">
              <a:spLocks noChangeArrowheads="1"/>
            </p:cNvSpPr>
            <p:nvPr/>
          </p:nvSpPr>
          <p:spPr bwMode="auto">
            <a:xfrm>
              <a:off x="2384" y="1888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8517" name="Oval 239"/>
            <p:cNvSpPr>
              <a:spLocks noChangeArrowheads="1"/>
            </p:cNvSpPr>
            <p:nvPr/>
          </p:nvSpPr>
          <p:spPr bwMode="auto">
            <a:xfrm>
              <a:off x="1705" y="1715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8" name="Text Box 240"/>
            <p:cNvSpPr txBox="1">
              <a:spLocks noChangeArrowheads="1"/>
            </p:cNvSpPr>
            <p:nvPr/>
          </p:nvSpPr>
          <p:spPr bwMode="auto">
            <a:xfrm>
              <a:off x="1705" y="166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8519" name="Oval 241"/>
            <p:cNvSpPr>
              <a:spLocks noChangeArrowheads="1"/>
            </p:cNvSpPr>
            <p:nvPr/>
          </p:nvSpPr>
          <p:spPr bwMode="auto">
            <a:xfrm>
              <a:off x="3035" y="1750"/>
              <a:ext cx="253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20" name="Text Box 242"/>
            <p:cNvSpPr txBox="1">
              <a:spLocks noChangeArrowheads="1"/>
            </p:cNvSpPr>
            <p:nvPr/>
          </p:nvSpPr>
          <p:spPr bwMode="auto">
            <a:xfrm>
              <a:off x="3035" y="166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521" name="Line 243"/>
            <p:cNvSpPr>
              <a:spLocks noChangeShapeType="1"/>
            </p:cNvSpPr>
            <p:nvPr/>
          </p:nvSpPr>
          <p:spPr bwMode="auto">
            <a:xfrm>
              <a:off x="985" y="1750"/>
              <a:ext cx="720" cy="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522" name="Line 244"/>
            <p:cNvSpPr>
              <a:spLocks noChangeShapeType="1"/>
            </p:cNvSpPr>
            <p:nvPr/>
          </p:nvSpPr>
          <p:spPr bwMode="auto">
            <a:xfrm flipH="1" flipV="1">
              <a:off x="949" y="1820"/>
              <a:ext cx="287" cy="1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523" name="Line 245"/>
            <p:cNvSpPr>
              <a:spLocks noChangeShapeType="1"/>
            </p:cNvSpPr>
            <p:nvPr/>
          </p:nvSpPr>
          <p:spPr bwMode="auto">
            <a:xfrm>
              <a:off x="1452" y="2103"/>
              <a:ext cx="288" cy="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524" name="Line 246"/>
            <p:cNvSpPr>
              <a:spLocks noChangeShapeType="1"/>
            </p:cNvSpPr>
            <p:nvPr/>
          </p:nvSpPr>
          <p:spPr bwMode="auto">
            <a:xfrm flipH="1" flipV="1">
              <a:off x="985" y="2315"/>
              <a:ext cx="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525" name="Line 247"/>
            <p:cNvSpPr>
              <a:spLocks noChangeShapeType="1"/>
            </p:cNvSpPr>
            <p:nvPr/>
          </p:nvSpPr>
          <p:spPr bwMode="auto">
            <a:xfrm flipV="1">
              <a:off x="851" y="1854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526" name="Line 248"/>
            <p:cNvSpPr>
              <a:spLocks noChangeShapeType="1"/>
            </p:cNvSpPr>
            <p:nvPr/>
          </p:nvSpPr>
          <p:spPr bwMode="auto">
            <a:xfrm>
              <a:off x="1956" y="1891"/>
              <a:ext cx="396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527" name="Line 249"/>
            <p:cNvSpPr>
              <a:spLocks noChangeShapeType="1"/>
            </p:cNvSpPr>
            <p:nvPr/>
          </p:nvSpPr>
          <p:spPr bwMode="auto">
            <a:xfrm flipV="1">
              <a:off x="1993" y="2103"/>
              <a:ext cx="359" cy="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528" name="Line 250"/>
            <p:cNvSpPr>
              <a:spLocks noChangeShapeType="1"/>
            </p:cNvSpPr>
            <p:nvPr/>
          </p:nvSpPr>
          <p:spPr bwMode="auto">
            <a:xfrm flipV="1">
              <a:off x="2604" y="1891"/>
              <a:ext cx="431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529" name="Line 251"/>
            <p:cNvSpPr>
              <a:spLocks noChangeShapeType="1"/>
            </p:cNvSpPr>
            <p:nvPr/>
          </p:nvSpPr>
          <p:spPr bwMode="auto">
            <a:xfrm flipH="1">
              <a:off x="1956" y="1856"/>
              <a:ext cx="10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530" name="Text Box 252"/>
            <p:cNvSpPr txBox="1">
              <a:spLocks noChangeArrowheads="1"/>
            </p:cNvSpPr>
            <p:nvPr/>
          </p:nvSpPr>
          <p:spPr bwMode="auto">
            <a:xfrm>
              <a:off x="1272" y="152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8531" name="Text Box 253"/>
            <p:cNvSpPr txBox="1">
              <a:spLocks noChangeArrowheads="1"/>
            </p:cNvSpPr>
            <p:nvPr/>
          </p:nvSpPr>
          <p:spPr bwMode="auto">
            <a:xfrm>
              <a:off x="2351" y="1609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532" name="Text Box 254"/>
            <p:cNvSpPr txBox="1">
              <a:spLocks noChangeArrowheads="1"/>
            </p:cNvSpPr>
            <p:nvPr/>
          </p:nvSpPr>
          <p:spPr bwMode="auto">
            <a:xfrm>
              <a:off x="1956" y="185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8533" name="Text Box 255"/>
            <p:cNvSpPr txBox="1">
              <a:spLocks noChangeArrowheads="1"/>
            </p:cNvSpPr>
            <p:nvPr/>
          </p:nvSpPr>
          <p:spPr bwMode="auto">
            <a:xfrm>
              <a:off x="2675" y="1920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8534" name="Text Box 256"/>
            <p:cNvSpPr txBox="1">
              <a:spLocks noChangeArrowheads="1"/>
            </p:cNvSpPr>
            <p:nvPr/>
          </p:nvSpPr>
          <p:spPr bwMode="auto">
            <a:xfrm>
              <a:off x="2100" y="213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8535" name="Text Box 257"/>
            <p:cNvSpPr txBox="1">
              <a:spLocks noChangeArrowheads="1"/>
            </p:cNvSpPr>
            <p:nvPr/>
          </p:nvSpPr>
          <p:spPr bwMode="auto">
            <a:xfrm>
              <a:off x="1236" y="2272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8536" name="Text Box 258"/>
            <p:cNvSpPr txBox="1">
              <a:spLocks noChangeArrowheads="1"/>
            </p:cNvSpPr>
            <p:nvPr/>
          </p:nvSpPr>
          <p:spPr bwMode="auto">
            <a:xfrm>
              <a:off x="985" y="185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537" name="Text Box 259"/>
            <p:cNvSpPr txBox="1">
              <a:spLocks noChangeArrowheads="1"/>
            </p:cNvSpPr>
            <p:nvPr/>
          </p:nvSpPr>
          <p:spPr bwMode="auto">
            <a:xfrm>
              <a:off x="1524" y="1933"/>
              <a:ext cx="228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9</a:t>
              </a:r>
            </a:p>
          </p:txBody>
        </p:sp>
      </p:grpSp>
      <p:grpSp>
        <p:nvGrpSpPr>
          <p:cNvPr id="18441" name="Group 293"/>
          <p:cNvGrpSpPr>
            <a:grpSpLocks/>
          </p:cNvGrpSpPr>
          <p:nvPr/>
        </p:nvGrpSpPr>
        <p:grpSpPr bwMode="auto">
          <a:xfrm>
            <a:off x="4837113" y="4797425"/>
            <a:ext cx="4056062" cy="1704975"/>
            <a:chOff x="733" y="2991"/>
            <a:chExt cx="2555" cy="1074"/>
          </a:xfrm>
        </p:grpSpPr>
        <p:sp>
          <p:nvSpPr>
            <p:cNvPr id="18476" name="Oval 294"/>
            <p:cNvSpPr>
              <a:spLocks noChangeArrowheads="1"/>
            </p:cNvSpPr>
            <p:nvPr/>
          </p:nvSpPr>
          <p:spPr bwMode="auto">
            <a:xfrm>
              <a:off x="733" y="3075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7" name="Text Box 295"/>
            <p:cNvSpPr txBox="1">
              <a:spLocks noChangeArrowheads="1"/>
            </p:cNvSpPr>
            <p:nvPr/>
          </p:nvSpPr>
          <p:spPr bwMode="auto">
            <a:xfrm>
              <a:off x="733" y="299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8478" name="Oval 296"/>
            <p:cNvSpPr>
              <a:spLocks noChangeArrowheads="1"/>
            </p:cNvSpPr>
            <p:nvPr/>
          </p:nvSpPr>
          <p:spPr bwMode="auto">
            <a:xfrm>
              <a:off x="1236" y="3357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9" name="Text Box 297"/>
            <p:cNvSpPr txBox="1">
              <a:spLocks noChangeArrowheads="1"/>
            </p:cNvSpPr>
            <p:nvPr/>
          </p:nvSpPr>
          <p:spPr bwMode="auto">
            <a:xfrm>
              <a:off x="1247" y="3299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8480" name="Oval 298"/>
            <p:cNvSpPr>
              <a:spLocks noChangeArrowheads="1"/>
            </p:cNvSpPr>
            <p:nvPr/>
          </p:nvSpPr>
          <p:spPr bwMode="auto">
            <a:xfrm>
              <a:off x="733" y="3639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1" name="Text Box 299"/>
            <p:cNvSpPr txBox="1">
              <a:spLocks noChangeArrowheads="1"/>
            </p:cNvSpPr>
            <p:nvPr/>
          </p:nvSpPr>
          <p:spPr bwMode="auto">
            <a:xfrm>
              <a:off x="733" y="358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8482" name="Oval 300"/>
            <p:cNvSpPr>
              <a:spLocks noChangeArrowheads="1"/>
            </p:cNvSpPr>
            <p:nvPr/>
          </p:nvSpPr>
          <p:spPr bwMode="auto">
            <a:xfrm>
              <a:off x="1741" y="3675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3" name="Text Box 301"/>
            <p:cNvSpPr txBox="1">
              <a:spLocks noChangeArrowheads="1"/>
            </p:cNvSpPr>
            <p:nvPr/>
          </p:nvSpPr>
          <p:spPr bwMode="auto">
            <a:xfrm>
              <a:off x="1741" y="3617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8484" name="Oval 302"/>
            <p:cNvSpPr>
              <a:spLocks noChangeArrowheads="1"/>
            </p:cNvSpPr>
            <p:nvPr/>
          </p:nvSpPr>
          <p:spPr bwMode="auto">
            <a:xfrm>
              <a:off x="2353" y="3392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5" name="Text Box 303"/>
            <p:cNvSpPr txBox="1">
              <a:spLocks noChangeArrowheads="1"/>
            </p:cNvSpPr>
            <p:nvPr/>
          </p:nvSpPr>
          <p:spPr bwMode="auto">
            <a:xfrm>
              <a:off x="2384" y="3354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8486" name="Oval 304"/>
            <p:cNvSpPr>
              <a:spLocks noChangeArrowheads="1"/>
            </p:cNvSpPr>
            <p:nvPr/>
          </p:nvSpPr>
          <p:spPr bwMode="auto">
            <a:xfrm>
              <a:off x="1705" y="3181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7" name="Text Box 305"/>
            <p:cNvSpPr txBox="1">
              <a:spLocks noChangeArrowheads="1"/>
            </p:cNvSpPr>
            <p:nvPr/>
          </p:nvSpPr>
          <p:spPr bwMode="auto">
            <a:xfrm>
              <a:off x="1705" y="312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8488" name="Oval 306"/>
            <p:cNvSpPr>
              <a:spLocks noChangeArrowheads="1"/>
            </p:cNvSpPr>
            <p:nvPr/>
          </p:nvSpPr>
          <p:spPr bwMode="auto">
            <a:xfrm>
              <a:off x="3035" y="3216"/>
              <a:ext cx="253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9" name="Text Box 307"/>
            <p:cNvSpPr txBox="1">
              <a:spLocks noChangeArrowheads="1"/>
            </p:cNvSpPr>
            <p:nvPr/>
          </p:nvSpPr>
          <p:spPr bwMode="auto">
            <a:xfrm>
              <a:off x="3035" y="312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490" name="Line 308"/>
            <p:cNvSpPr>
              <a:spLocks noChangeShapeType="1"/>
            </p:cNvSpPr>
            <p:nvPr/>
          </p:nvSpPr>
          <p:spPr bwMode="auto">
            <a:xfrm>
              <a:off x="985" y="3216"/>
              <a:ext cx="720" cy="7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91" name="Line 309"/>
            <p:cNvSpPr>
              <a:spLocks noChangeShapeType="1"/>
            </p:cNvSpPr>
            <p:nvPr/>
          </p:nvSpPr>
          <p:spPr bwMode="auto">
            <a:xfrm flipH="1" flipV="1">
              <a:off x="949" y="3286"/>
              <a:ext cx="287" cy="141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92" name="Line 310"/>
            <p:cNvSpPr>
              <a:spLocks noChangeShapeType="1"/>
            </p:cNvSpPr>
            <p:nvPr/>
          </p:nvSpPr>
          <p:spPr bwMode="auto">
            <a:xfrm>
              <a:off x="1452" y="3569"/>
              <a:ext cx="288" cy="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93" name="Line 311"/>
            <p:cNvSpPr>
              <a:spLocks noChangeShapeType="1"/>
            </p:cNvSpPr>
            <p:nvPr/>
          </p:nvSpPr>
          <p:spPr bwMode="auto">
            <a:xfrm flipH="1" flipV="1">
              <a:off x="985" y="3781"/>
              <a:ext cx="75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94" name="Line 312"/>
            <p:cNvSpPr>
              <a:spLocks noChangeShapeType="1"/>
            </p:cNvSpPr>
            <p:nvPr/>
          </p:nvSpPr>
          <p:spPr bwMode="auto">
            <a:xfrm flipV="1">
              <a:off x="851" y="3320"/>
              <a:ext cx="0" cy="318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95" name="Line 313"/>
            <p:cNvSpPr>
              <a:spLocks noChangeShapeType="1"/>
            </p:cNvSpPr>
            <p:nvPr/>
          </p:nvSpPr>
          <p:spPr bwMode="auto">
            <a:xfrm>
              <a:off x="1956" y="3357"/>
              <a:ext cx="396" cy="10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96" name="Line 314"/>
            <p:cNvSpPr>
              <a:spLocks noChangeShapeType="1"/>
            </p:cNvSpPr>
            <p:nvPr/>
          </p:nvSpPr>
          <p:spPr bwMode="auto">
            <a:xfrm flipV="1">
              <a:off x="1993" y="3569"/>
              <a:ext cx="359" cy="177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97" name="Line 315"/>
            <p:cNvSpPr>
              <a:spLocks noChangeShapeType="1"/>
            </p:cNvSpPr>
            <p:nvPr/>
          </p:nvSpPr>
          <p:spPr bwMode="auto">
            <a:xfrm flipV="1">
              <a:off x="2604" y="3357"/>
              <a:ext cx="431" cy="10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98" name="Line 316"/>
            <p:cNvSpPr>
              <a:spLocks noChangeShapeType="1"/>
            </p:cNvSpPr>
            <p:nvPr/>
          </p:nvSpPr>
          <p:spPr bwMode="auto">
            <a:xfrm flipH="1">
              <a:off x="1956" y="3322"/>
              <a:ext cx="10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99" name="Text Box 317"/>
            <p:cNvSpPr txBox="1">
              <a:spLocks noChangeArrowheads="1"/>
            </p:cNvSpPr>
            <p:nvPr/>
          </p:nvSpPr>
          <p:spPr bwMode="auto">
            <a:xfrm>
              <a:off x="1272" y="299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8500" name="Text Box 318"/>
            <p:cNvSpPr txBox="1">
              <a:spLocks noChangeArrowheads="1"/>
            </p:cNvSpPr>
            <p:nvPr/>
          </p:nvSpPr>
          <p:spPr bwMode="auto">
            <a:xfrm>
              <a:off x="2351" y="307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501" name="Text Box 319"/>
            <p:cNvSpPr txBox="1">
              <a:spLocks noChangeArrowheads="1"/>
            </p:cNvSpPr>
            <p:nvPr/>
          </p:nvSpPr>
          <p:spPr bwMode="auto">
            <a:xfrm>
              <a:off x="1956" y="3322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8502" name="Text Box 320"/>
            <p:cNvSpPr txBox="1">
              <a:spLocks noChangeArrowheads="1"/>
            </p:cNvSpPr>
            <p:nvPr/>
          </p:nvSpPr>
          <p:spPr bwMode="auto">
            <a:xfrm>
              <a:off x="2675" y="338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8503" name="Text Box 321"/>
            <p:cNvSpPr txBox="1">
              <a:spLocks noChangeArrowheads="1"/>
            </p:cNvSpPr>
            <p:nvPr/>
          </p:nvSpPr>
          <p:spPr bwMode="auto">
            <a:xfrm>
              <a:off x="2100" y="359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8504" name="Text Box 322"/>
            <p:cNvSpPr txBox="1">
              <a:spLocks noChangeArrowheads="1"/>
            </p:cNvSpPr>
            <p:nvPr/>
          </p:nvSpPr>
          <p:spPr bwMode="auto">
            <a:xfrm>
              <a:off x="1236" y="3738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8505" name="Text Box 323"/>
            <p:cNvSpPr txBox="1">
              <a:spLocks noChangeArrowheads="1"/>
            </p:cNvSpPr>
            <p:nvPr/>
          </p:nvSpPr>
          <p:spPr bwMode="auto">
            <a:xfrm>
              <a:off x="985" y="3322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506" name="Text Box 324"/>
            <p:cNvSpPr txBox="1">
              <a:spLocks noChangeArrowheads="1"/>
            </p:cNvSpPr>
            <p:nvPr/>
          </p:nvSpPr>
          <p:spPr bwMode="auto">
            <a:xfrm>
              <a:off x="1524" y="3399"/>
              <a:ext cx="228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9</a:t>
              </a:r>
            </a:p>
          </p:txBody>
        </p:sp>
      </p:grpSp>
      <p:sp>
        <p:nvSpPr>
          <p:cNvPr id="18442" name="Text Box 354"/>
          <p:cNvSpPr txBox="1">
            <a:spLocks noChangeArrowheads="1"/>
          </p:cNvSpPr>
          <p:nvPr/>
        </p:nvSpPr>
        <p:spPr bwMode="auto">
          <a:xfrm>
            <a:off x="1962150" y="36068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2</a:t>
            </a:r>
          </a:p>
        </p:txBody>
      </p:sp>
      <p:grpSp>
        <p:nvGrpSpPr>
          <p:cNvPr id="4" name="Group 357"/>
          <p:cNvGrpSpPr>
            <a:grpSpLocks/>
          </p:cNvGrpSpPr>
          <p:nvPr/>
        </p:nvGrpSpPr>
        <p:grpSpPr bwMode="auto">
          <a:xfrm>
            <a:off x="1042988" y="2420938"/>
            <a:ext cx="4176712" cy="1512887"/>
            <a:chOff x="657" y="1525"/>
            <a:chExt cx="2631" cy="953"/>
          </a:xfrm>
        </p:grpSpPr>
        <p:sp>
          <p:nvSpPr>
            <p:cNvPr id="18445" name="Text Box 227"/>
            <p:cNvSpPr txBox="1">
              <a:spLocks noChangeArrowheads="1"/>
            </p:cNvSpPr>
            <p:nvPr/>
          </p:nvSpPr>
          <p:spPr bwMode="auto">
            <a:xfrm>
              <a:off x="657" y="1889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8446" name="Oval 326"/>
            <p:cNvSpPr>
              <a:spLocks noChangeArrowheads="1"/>
            </p:cNvSpPr>
            <p:nvPr/>
          </p:nvSpPr>
          <p:spPr bwMode="auto">
            <a:xfrm>
              <a:off x="733" y="1609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7" name="Text Box 327"/>
            <p:cNvSpPr txBox="1">
              <a:spLocks noChangeArrowheads="1"/>
            </p:cNvSpPr>
            <p:nvPr/>
          </p:nvSpPr>
          <p:spPr bwMode="auto">
            <a:xfrm>
              <a:off x="733" y="152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8448" name="Oval 328"/>
            <p:cNvSpPr>
              <a:spLocks noChangeArrowheads="1"/>
            </p:cNvSpPr>
            <p:nvPr/>
          </p:nvSpPr>
          <p:spPr bwMode="auto">
            <a:xfrm>
              <a:off x="1236" y="1891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9" name="Text Box 329"/>
            <p:cNvSpPr txBox="1">
              <a:spLocks noChangeArrowheads="1"/>
            </p:cNvSpPr>
            <p:nvPr/>
          </p:nvSpPr>
          <p:spPr bwMode="auto">
            <a:xfrm>
              <a:off x="1247" y="1833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8450" name="Oval 330"/>
            <p:cNvSpPr>
              <a:spLocks noChangeArrowheads="1"/>
            </p:cNvSpPr>
            <p:nvPr/>
          </p:nvSpPr>
          <p:spPr bwMode="auto">
            <a:xfrm>
              <a:off x="733" y="2173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1" name="Text Box 331"/>
            <p:cNvSpPr txBox="1">
              <a:spLocks noChangeArrowheads="1"/>
            </p:cNvSpPr>
            <p:nvPr/>
          </p:nvSpPr>
          <p:spPr bwMode="auto">
            <a:xfrm>
              <a:off x="733" y="211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8452" name="Oval 332"/>
            <p:cNvSpPr>
              <a:spLocks noChangeArrowheads="1"/>
            </p:cNvSpPr>
            <p:nvPr/>
          </p:nvSpPr>
          <p:spPr bwMode="auto">
            <a:xfrm>
              <a:off x="1741" y="2209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3" name="Text Box 333"/>
            <p:cNvSpPr txBox="1">
              <a:spLocks noChangeArrowheads="1"/>
            </p:cNvSpPr>
            <p:nvPr/>
          </p:nvSpPr>
          <p:spPr bwMode="auto">
            <a:xfrm>
              <a:off x="1741" y="2151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8454" name="Oval 334"/>
            <p:cNvSpPr>
              <a:spLocks noChangeArrowheads="1"/>
            </p:cNvSpPr>
            <p:nvPr/>
          </p:nvSpPr>
          <p:spPr bwMode="auto">
            <a:xfrm>
              <a:off x="2353" y="1926"/>
              <a:ext cx="252" cy="24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5" name="Text Box 335"/>
            <p:cNvSpPr txBox="1">
              <a:spLocks noChangeArrowheads="1"/>
            </p:cNvSpPr>
            <p:nvPr/>
          </p:nvSpPr>
          <p:spPr bwMode="auto">
            <a:xfrm>
              <a:off x="2384" y="1888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i="1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8456" name="Oval 336"/>
            <p:cNvSpPr>
              <a:spLocks noChangeArrowheads="1"/>
            </p:cNvSpPr>
            <p:nvPr/>
          </p:nvSpPr>
          <p:spPr bwMode="auto">
            <a:xfrm>
              <a:off x="1705" y="1715"/>
              <a:ext cx="252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7" name="Text Box 337"/>
            <p:cNvSpPr txBox="1">
              <a:spLocks noChangeArrowheads="1"/>
            </p:cNvSpPr>
            <p:nvPr/>
          </p:nvSpPr>
          <p:spPr bwMode="auto">
            <a:xfrm>
              <a:off x="1705" y="166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8458" name="Oval 338"/>
            <p:cNvSpPr>
              <a:spLocks noChangeArrowheads="1"/>
            </p:cNvSpPr>
            <p:nvPr/>
          </p:nvSpPr>
          <p:spPr bwMode="auto">
            <a:xfrm>
              <a:off x="3035" y="1750"/>
              <a:ext cx="253" cy="24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9" name="Text Box 339"/>
            <p:cNvSpPr txBox="1">
              <a:spLocks noChangeArrowheads="1"/>
            </p:cNvSpPr>
            <p:nvPr/>
          </p:nvSpPr>
          <p:spPr bwMode="auto">
            <a:xfrm>
              <a:off x="3035" y="166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460" name="Line 340"/>
            <p:cNvSpPr>
              <a:spLocks noChangeShapeType="1"/>
            </p:cNvSpPr>
            <p:nvPr/>
          </p:nvSpPr>
          <p:spPr bwMode="auto">
            <a:xfrm>
              <a:off x="985" y="1750"/>
              <a:ext cx="720" cy="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61" name="Line 341"/>
            <p:cNvSpPr>
              <a:spLocks noChangeShapeType="1"/>
            </p:cNvSpPr>
            <p:nvPr/>
          </p:nvSpPr>
          <p:spPr bwMode="auto">
            <a:xfrm flipH="1" flipV="1">
              <a:off x="949" y="1820"/>
              <a:ext cx="287" cy="1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62" name="Line 342"/>
            <p:cNvSpPr>
              <a:spLocks noChangeShapeType="1"/>
            </p:cNvSpPr>
            <p:nvPr/>
          </p:nvSpPr>
          <p:spPr bwMode="auto">
            <a:xfrm>
              <a:off x="1452" y="2103"/>
              <a:ext cx="288" cy="177"/>
            </a:xfrm>
            <a:prstGeom prst="line">
              <a:avLst/>
            </a:prstGeom>
            <a:noFill/>
            <a:ln w="38100">
              <a:solidFill>
                <a:srgbClr val="339D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63" name="Line 343"/>
            <p:cNvSpPr>
              <a:spLocks noChangeShapeType="1"/>
            </p:cNvSpPr>
            <p:nvPr/>
          </p:nvSpPr>
          <p:spPr bwMode="auto">
            <a:xfrm flipH="1" flipV="1">
              <a:off x="985" y="2315"/>
              <a:ext cx="755" cy="0"/>
            </a:xfrm>
            <a:prstGeom prst="line">
              <a:avLst/>
            </a:prstGeom>
            <a:noFill/>
            <a:ln w="38100">
              <a:solidFill>
                <a:srgbClr val="339D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64" name="Line 344"/>
            <p:cNvSpPr>
              <a:spLocks noChangeShapeType="1"/>
            </p:cNvSpPr>
            <p:nvPr/>
          </p:nvSpPr>
          <p:spPr bwMode="auto">
            <a:xfrm flipV="1">
              <a:off x="851" y="1854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65" name="Line 345"/>
            <p:cNvSpPr>
              <a:spLocks noChangeShapeType="1"/>
            </p:cNvSpPr>
            <p:nvPr/>
          </p:nvSpPr>
          <p:spPr bwMode="auto">
            <a:xfrm>
              <a:off x="1956" y="1891"/>
              <a:ext cx="396" cy="106"/>
            </a:xfrm>
            <a:prstGeom prst="line">
              <a:avLst/>
            </a:prstGeom>
            <a:noFill/>
            <a:ln w="38100">
              <a:solidFill>
                <a:srgbClr val="339D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66" name="Line 346"/>
            <p:cNvSpPr>
              <a:spLocks noChangeShapeType="1"/>
            </p:cNvSpPr>
            <p:nvPr/>
          </p:nvSpPr>
          <p:spPr bwMode="auto">
            <a:xfrm flipV="1">
              <a:off x="1993" y="2103"/>
              <a:ext cx="359" cy="177"/>
            </a:xfrm>
            <a:prstGeom prst="line">
              <a:avLst/>
            </a:prstGeom>
            <a:noFill/>
            <a:ln w="38100">
              <a:solidFill>
                <a:srgbClr val="339D33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67" name="Line 347"/>
            <p:cNvSpPr>
              <a:spLocks noChangeShapeType="1"/>
            </p:cNvSpPr>
            <p:nvPr/>
          </p:nvSpPr>
          <p:spPr bwMode="auto">
            <a:xfrm flipV="1">
              <a:off x="2604" y="1891"/>
              <a:ext cx="431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68" name="Line 348"/>
            <p:cNvSpPr>
              <a:spLocks noChangeShapeType="1"/>
            </p:cNvSpPr>
            <p:nvPr/>
          </p:nvSpPr>
          <p:spPr bwMode="auto">
            <a:xfrm flipH="1">
              <a:off x="1956" y="1856"/>
              <a:ext cx="10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69" name="Text Box 349"/>
            <p:cNvSpPr txBox="1">
              <a:spLocks noChangeArrowheads="1"/>
            </p:cNvSpPr>
            <p:nvPr/>
          </p:nvSpPr>
          <p:spPr bwMode="auto">
            <a:xfrm>
              <a:off x="1272" y="1525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8470" name="Text Box 350"/>
            <p:cNvSpPr txBox="1">
              <a:spLocks noChangeArrowheads="1"/>
            </p:cNvSpPr>
            <p:nvPr/>
          </p:nvSpPr>
          <p:spPr bwMode="auto">
            <a:xfrm>
              <a:off x="2351" y="1609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471" name="Text Box 351"/>
            <p:cNvSpPr txBox="1">
              <a:spLocks noChangeArrowheads="1"/>
            </p:cNvSpPr>
            <p:nvPr/>
          </p:nvSpPr>
          <p:spPr bwMode="auto">
            <a:xfrm>
              <a:off x="1956" y="185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8472" name="Text Box 352"/>
            <p:cNvSpPr txBox="1">
              <a:spLocks noChangeArrowheads="1"/>
            </p:cNvSpPr>
            <p:nvPr/>
          </p:nvSpPr>
          <p:spPr bwMode="auto">
            <a:xfrm>
              <a:off x="2675" y="1920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8473" name="Text Box 353"/>
            <p:cNvSpPr txBox="1">
              <a:spLocks noChangeArrowheads="1"/>
            </p:cNvSpPr>
            <p:nvPr/>
          </p:nvSpPr>
          <p:spPr bwMode="auto">
            <a:xfrm>
              <a:off x="2100" y="2131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8474" name="Text Box 355"/>
            <p:cNvSpPr txBox="1">
              <a:spLocks noChangeArrowheads="1"/>
            </p:cNvSpPr>
            <p:nvPr/>
          </p:nvSpPr>
          <p:spPr bwMode="auto">
            <a:xfrm>
              <a:off x="985" y="185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475" name="Text Box 356"/>
            <p:cNvSpPr txBox="1">
              <a:spLocks noChangeArrowheads="1"/>
            </p:cNvSpPr>
            <p:nvPr/>
          </p:nvSpPr>
          <p:spPr bwMode="auto">
            <a:xfrm>
              <a:off x="1524" y="1933"/>
              <a:ext cx="228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accent2"/>
                  </a:solidFill>
                </a:rPr>
                <a:t>9</a:t>
              </a:r>
            </a:p>
          </p:txBody>
        </p:sp>
      </p:grpSp>
      <p:sp>
        <p:nvSpPr>
          <p:cNvPr id="18444" name="Text Box 358"/>
          <p:cNvSpPr txBox="1">
            <a:spLocks noChangeArrowheads="1"/>
          </p:cNvSpPr>
          <p:nvPr/>
        </p:nvSpPr>
        <p:spPr bwMode="auto">
          <a:xfrm>
            <a:off x="5148263" y="3619500"/>
            <a:ext cx="871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>
                <a:solidFill>
                  <a:schemeClr val="tx1"/>
                </a:solidFill>
              </a:rPr>
              <a:t> = 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034E-6 L -0.07882 0.33565 " pathEditMode="relative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1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707FB9F-B111-4AA4-95CA-33EA4F670D05}" type="slidenum">
              <a:rPr lang="he-IL" altLang="en-US" sz="14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539750" y="3800475"/>
            <a:ext cx="7920038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6125" indent="-300038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All problems above also have a 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>
                <a:solidFill>
                  <a:schemeClr val="tx1"/>
                </a:solidFill>
              </a:rPr>
              <a:t> version.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The 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>
                <a:solidFill>
                  <a:schemeClr val="tx1"/>
                </a:solidFill>
              </a:rPr>
              <a:t> version is never easier than the normal version, often it is significantly more difficult.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Example:</a:t>
            </a:r>
          </a:p>
          <a:p>
            <a:pPr lvl="1"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SF has a 2 approximation.</a:t>
            </a:r>
          </a:p>
          <a:p>
            <a:pPr lvl="1" eaLnBrk="1" hangingPunct="1">
              <a:buFontTx/>
              <a:buChar char="•"/>
            </a:pP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>
                <a:solidFill>
                  <a:schemeClr val="tx1"/>
                </a:solidFill>
              </a:rPr>
              <a:t>-SF has only </a:t>
            </a:r>
            <a:r>
              <a:rPr lang="en-US" altLang="en-US" sz="2400" i="1">
                <a:solidFill>
                  <a:schemeClr val="tx1"/>
                </a:solidFill>
              </a:rPr>
              <a:t>O</a:t>
            </a:r>
            <a:r>
              <a:rPr lang="en-US" altLang="en-US" sz="2400">
                <a:solidFill>
                  <a:schemeClr val="tx1"/>
                </a:solidFill>
              </a:rPr>
              <a:t>(min{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 baseline="30000">
                <a:solidFill>
                  <a:schemeClr val="tx1"/>
                </a:solidFill>
              </a:rPr>
              <a:t>1/2</a:t>
            </a:r>
            <a:r>
              <a:rPr lang="en-US" altLang="en-US" sz="2400">
                <a:solidFill>
                  <a:schemeClr val="tx1"/>
                </a:solidFill>
              </a:rPr>
              <a:t>, </a:t>
            </a:r>
            <a:r>
              <a:rPr lang="en-US" altLang="en-US" sz="2400" i="1">
                <a:solidFill>
                  <a:schemeClr val="tx1"/>
                </a:solidFill>
              </a:rPr>
              <a:t>n</a:t>
            </a:r>
            <a:r>
              <a:rPr lang="en-US" altLang="en-US" sz="2400" baseline="30000">
                <a:solidFill>
                  <a:schemeClr val="tx1"/>
                </a:solidFill>
              </a:rPr>
              <a:t>1/2</a:t>
            </a:r>
            <a:r>
              <a:rPr lang="en-US" altLang="en-US" sz="2400">
                <a:solidFill>
                  <a:schemeClr val="tx1"/>
                </a:solidFill>
              </a:rPr>
              <a:t>}) approximation.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DSF and </a:t>
            </a:r>
            <a:r>
              <a:rPr lang="en-US" altLang="en-US" sz="2400" i="1">
                <a:solidFill>
                  <a:schemeClr val="tx1"/>
                </a:solidFill>
              </a:rPr>
              <a:t>k</a:t>
            </a:r>
            <a:r>
              <a:rPr lang="en-US" altLang="en-US" sz="2400">
                <a:solidFill>
                  <a:schemeClr val="tx1"/>
                </a:solidFill>
              </a:rPr>
              <a:t>-DSF admit almost the same ratio.</a:t>
            </a: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687388" y="198438"/>
            <a:ext cx="7772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Problems Summary</a:t>
            </a:r>
          </a:p>
        </p:txBody>
      </p:sp>
      <p:sp>
        <p:nvSpPr>
          <p:cNvPr id="169992" name="Line 8"/>
          <p:cNvSpPr>
            <a:spLocks noChangeShapeType="1"/>
          </p:cNvSpPr>
          <p:nvPr/>
        </p:nvSpPr>
        <p:spPr bwMode="auto">
          <a:xfrm>
            <a:off x="762000" y="3825875"/>
            <a:ext cx="47466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687388" y="3140075"/>
            <a:ext cx="7772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i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-Versions</a:t>
            </a:r>
          </a:p>
        </p:txBody>
      </p:sp>
      <p:graphicFrame>
        <p:nvGraphicFramePr>
          <p:cNvPr id="170038" name="Group 54"/>
          <p:cNvGraphicFramePr>
            <a:graphicFrameLocks noGrp="1"/>
          </p:cNvGraphicFramePr>
          <p:nvPr>
            <p:ph/>
          </p:nvPr>
        </p:nvGraphicFramePr>
        <p:xfrm>
          <a:off x="685800" y="1044575"/>
          <a:ext cx="7772400" cy="2103438"/>
        </p:xfrm>
        <a:graphic>
          <a:graphicData uri="http://schemas.openxmlformats.org/drawingml/2006/table">
            <a:tbl>
              <a:tblPr/>
              <a:tblGrid>
                <a:gridCol w="3381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Undirected</a:t>
                      </a:r>
                    </a:p>
                  </a:txBody>
                  <a:tcPr marT="45727" marB="45727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Connecting all terminals to a root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Steiner Tree (ST)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Directed Steiner Tree (DST)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Connecting pairs of nodes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Steiner Forest (SF)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Directed Steiner Forest (DSF)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0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/>
      <p:bldP spid="1699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15BB078-F310-4933-B8C4-1F74226A2157}" type="slidenum">
              <a:rPr lang="he-IL" altLang="en-US" sz="14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3975"/>
            <a:ext cx="8893175" cy="1143000"/>
          </a:xfrm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Approximation Algorithms (for Minimization Problems)</a:t>
            </a:r>
          </a:p>
        </p:txBody>
      </p:sp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684213" y="935038"/>
            <a:ext cx="8208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</a:rPr>
              <a:t>What is it?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Exact Algorithm                - computes an optimal solution.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Approximation Algorithm - computes a nearly optimal solution.</a:t>
            </a: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684213" y="2457450"/>
            <a:ext cx="8208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</a:rPr>
              <a:t>Why do we need it?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NP-hard problems are unlikely to have a polynomial time exact algorithm.</a:t>
            </a:r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684213" y="4005263"/>
            <a:ext cx="820896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tx1"/>
                </a:solidFill>
              </a:rPr>
              <a:t>How do we evaluate an approximation algorithm?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Approximation Ratio: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 </a:t>
            </a:r>
          </a:p>
          <a:p>
            <a:pPr eaLnBrk="1" hangingPunct="1"/>
            <a:endParaRPr lang="en-US" altLang="en-US" sz="240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Equivalently: The cost of the algorithm’s solution 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 </a:t>
            </a:r>
            <a:r>
              <a:rPr lang="el-GR" altLang="en-US" sz="2400" i="1">
                <a:solidFill>
                  <a:schemeClr val="tx1"/>
                </a:solidFill>
                <a:sym typeface="Symbol" panose="05050102010706020507" pitchFamily="18" charset="2"/>
              </a:rPr>
              <a:t>ρ</a:t>
            </a:r>
            <a:r>
              <a:rPr lang="en-US" altLang="en-US" sz="2400">
                <a:solidFill>
                  <a:schemeClr val="tx1"/>
                </a:solidFill>
                <a:sym typeface="Symbol" panose="05050102010706020507" pitchFamily="18" charset="2"/>
              </a:rPr>
              <a:t> ∙ opt.</a:t>
            </a:r>
          </a:p>
          <a:p>
            <a:pPr eaLnBrk="1" hangingPunct="1">
              <a:buFontTx/>
              <a:buChar char="•"/>
            </a:pPr>
            <a:r>
              <a:rPr lang="en-US" altLang="en-US" sz="2400">
                <a:solidFill>
                  <a:schemeClr val="tx1"/>
                </a:solidFill>
              </a:rPr>
              <a:t>Smaller approximation ratio </a:t>
            </a:r>
            <a:r>
              <a:rPr lang="en-US" altLang="en-US" sz="240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en-US" altLang="en-US" sz="2400">
                <a:solidFill>
                  <a:schemeClr val="tx1"/>
                </a:solidFill>
              </a:rPr>
              <a:t> better algorithm.</a:t>
            </a:r>
          </a:p>
        </p:txBody>
      </p:sp>
      <p:graphicFrame>
        <p:nvGraphicFramePr>
          <p:cNvPr id="166922" name="Object 10"/>
          <p:cNvGraphicFramePr>
            <a:graphicFrameLocks noChangeAspect="1"/>
          </p:cNvGraphicFramePr>
          <p:nvPr/>
        </p:nvGraphicFramePr>
        <p:xfrm>
          <a:off x="2984500" y="4733925"/>
          <a:ext cx="23891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346040" imgH="419040" progId="Equation.DSMT4">
                  <p:embed/>
                </p:oleObj>
              </mc:Choice>
              <mc:Fallback>
                <p:oleObj name="Equation" r:id="rId3" imgW="134604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4733925"/>
                        <a:ext cx="238918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/>
      <p:bldP spid="166920" grpId="0"/>
      <p:bldP spid="1669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D930C7F-3C77-436B-8E43-DB97179E49FC}" type="slidenum">
              <a:rPr lang="he-IL" altLang="en-US" sz="14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173170" name="Group 114"/>
          <p:cNvGraphicFramePr>
            <a:graphicFrameLocks noGrp="1"/>
          </p:cNvGraphicFramePr>
          <p:nvPr/>
        </p:nvGraphicFramePr>
        <p:xfrm>
          <a:off x="179388" y="1258888"/>
          <a:ext cx="8813800" cy="4403725"/>
        </p:xfrm>
        <a:graphic>
          <a:graphicData uri="http://schemas.openxmlformats.org/drawingml/2006/table">
            <a:tbl>
              <a:tblPr/>
              <a:tblGrid>
                <a:gridCol w="218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1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Problem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Undirected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Directed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terms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terms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terms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terms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Steiner Tree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1.55 [RZ 00]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1.55 [RZ 00]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l-GR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[CCCDG 99]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l-GR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[CCCDG 99]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-Steiner Tree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[G 05]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[G 05]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l-GR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[CCCDG 99]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l-GR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[CCCDG 99]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Steiner Forest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[AKR 95]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[AKR 95]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r>
                        <a:rPr kumimoji="0" lang="el-GR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1/2+</a:t>
                      </a:r>
                      <a:r>
                        <a:rPr kumimoji="0" lang="el-GR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[CEGS 08]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-Steiner Forest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[GHNR 07]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[GHNR 07]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4/3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[CCCDG 99]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[CCCDG 99]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525" name="Rectangle 50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792163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Surveying Current Results</a:t>
            </a:r>
          </a:p>
        </p:txBody>
      </p:sp>
      <p:graphicFrame>
        <p:nvGraphicFramePr>
          <p:cNvPr id="173169" name="Group 113"/>
          <p:cNvGraphicFramePr>
            <a:graphicFrameLocks noGrp="1"/>
          </p:cNvGraphicFramePr>
          <p:nvPr/>
        </p:nvGraphicFramePr>
        <p:xfrm>
          <a:off x="179388" y="1260475"/>
          <a:ext cx="8813800" cy="4403725"/>
        </p:xfrm>
        <a:graphic>
          <a:graphicData uri="http://schemas.openxmlformats.org/drawingml/2006/table">
            <a:tbl>
              <a:tblPr/>
              <a:tblGrid>
                <a:gridCol w="218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1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Problem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Undirected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Directed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terms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terms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terms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terms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Steiner Tree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1.55 [RZ 00]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1.55 [RZ 00]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l-GR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[CCCDG 99]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l-GR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[CCCDG 99]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-Steiner Tree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[G 05]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[G 05]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l-GR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[CCCDG 99]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l-GR" sz="20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[CCCDG 99]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Steiner Forest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[AKR 95]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[AKR 95]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4/5+</a:t>
                      </a:r>
                      <a:r>
                        <a:rPr kumimoji="0" lang="el-G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r>
                        <a:rPr kumimoji="0" lang="el-G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l-GR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1/2+</a:t>
                      </a:r>
                      <a:r>
                        <a:rPr kumimoji="0" lang="el-GR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7A2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[CEGS 08]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-Steiner Forest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[GHNR 07]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[GHNR 07]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r>
                        <a:rPr kumimoji="0" lang="el-GR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4/3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l-GR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1/2+</a:t>
                      </a:r>
                      <a:r>
                        <a:rPr kumimoji="0" lang="el-GR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2/3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3156" name="Rectangle 100"/>
          <p:cNvSpPr>
            <a:spLocks noChangeArrowheads="1"/>
          </p:cNvSpPr>
          <p:nvPr/>
        </p:nvSpPr>
        <p:spPr bwMode="auto">
          <a:xfrm>
            <a:off x="684213" y="1916113"/>
            <a:ext cx="4756150" cy="1511300"/>
          </a:xfrm>
          <a:prstGeom prst="rect">
            <a:avLst/>
          </a:prstGeom>
          <a:solidFill>
            <a:srgbClr val="CCFFFF"/>
          </a:solidFill>
          <a:ln w="38100">
            <a:solidFill>
              <a:srgbClr val="777777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3157" name="Text Box 101"/>
          <p:cNvSpPr txBox="1">
            <a:spLocks noChangeArrowheads="1"/>
          </p:cNvSpPr>
          <p:nvPr/>
        </p:nvSpPr>
        <p:spPr bwMode="auto">
          <a:xfrm>
            <a:off x="754063" y="1981200"/>
            <a:ext cx="46101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chemeClr val="tx1"/>
                </a:solidFill>
              </a:rPr>
              <a:t>Theorem 2</a:t>
            </a:r>
          </a:p>
          <a:p>
            <a:pPr eaLnBrk="1" hangingPunct="1"/>
            <a:r>
              <a:rPr lang="en-US" altLang="en-US" sz="2800">
                <a:solidFill>
                  <a:schemeClr val="tx1"/>
                </a:solidFill>
              </a:rPr>
              <a:t>DSF admits an </a:t>
            </a:r>
            <a:r>
              <a:rPr lang="en-US" altLang="en-US" sz="2800" i="1">
                <a:solidFill>
                  <a:schemeClr val="tx1"/>
                </a:solidFill>
              </a:rPr>
              <a:t>O</a:t>
            </a:r>
            <a:r>
              <a:rPr lang="en-US" altLang="en-US" sz="2800">
                <a:solidFill>
                  <a:schemeClr val="tx1"/>
                </a:solidFill>
              </a:rPr>
              <a:t>(</a:t>
            </a:r>
            <a:r>
              <a:rPr lang="en-US" altLang="en-US" sz="2800" i="1">
                <a:solidFill>
                  <a:schemeClr val="tx1"/>
                </a:solidFill>
              </a:rPr>
              <a:t>n</a:t>
            </a:r>
            <a:r>
              <a:rPr lang="en-US" altLang="en-US" sz="2800" baseline="30000">
                <a:solidFill>
                  <a:schemeClr val="tx1"/>
                </a:solidFill>
              </a:rPr>
              <a:t>4/5+</a:t>
            </a:r>
            <a:r>
              <a:rPr lang="el-GR" altLang="en-US" sz="2800" i="1" baseline="30000">
                <a:solidFill>
                  <a:schemeClr val="tx1"/>
                </a:solidFill>
              </a:rPr>
              <a:t>ε</a:t>
            </a:r>
            <a:r>
              <a:rPr lang="en-US" altLang="en-US" sz="2800">
                <a:solidFill>
                  <a:schemeClr val="tx1"/>
                </a:solidFill>
              </a:rPr>
              <a:t>) approximation scheme.</a:t>
            </a:r>
            <a:endParaRPr lang="el-GR" altLang="en-US" sz="3200" i="1">
              <a:solidFill>
                <a:schemeClr val="tx1"/>
              </a:solidFill>
            </a:endParaRPr>
          </a:p>
        </p:txBody>
      </p:sp>
      <p:sp>
        <p:nvSpPr>
          <p:cNvPr id="173158" name="Freeform 102"/>
          <p:cNvSpPr>
            <a:spLocks/>
          </p:cNvSpPr>
          <p:nvPr/>
        </p:nvSpPr>
        <p:spPr bwMode="auto">
          <a:xfrm>
            <a:off x="5435600" y="2924175"/>
            <a:ext cx="792163" cy="1368425"/>
          </a:xfrm>
          <a:custGeom>
            <a:avLst/>
            <a:gdLst>
              <a:gd name="T0" fmla="*/ 0 w 681"/>
              <a:gd name="T1" fmla="*/ 0 h 862"/>
              <a:gd name="T2" fmla="*/ 2147483647 w 681"/>
              <a:gd name="T3" fmla="*/ 2147483647 h 862"/>
              <a:gd name="T4" fmla="*/ 2147483647 w 681"/>
              <a:gd name="T5" fmla="*/ 2147483647 h 862"/>
              <a:gd name="T6" fmla="*/ 0 60000 65536"/>
              <a:gd name="T7" fmla="*/ 0 60000 65536"/>
              <a:gd name="T8" fmla="*/ 0 60000 65536"/>
              <a:gd name="T9" fmla="*/ 0 w 681"/>
              <a:gd name="T10" fmla="*/ 0 h 862"/>
              <a:gd name="T11" fmla="*/ 681 w 681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1" h="862">
                <a:moveTo>
                  <a:pt x="0" y="0"/>
                </a:moveTo>
                <a:cubicBezTo>
                  <a:pt x="216" y="132"/>
                  <a:pt x="432" y="264"/>
                  <a:pt x="545" y="408"/>
                </a:cubicBezTo>
                <a:cubicBezTo>
                  <a:pt x="658" y="552"/>
                  <a:pt x="669" y="707"/>
                  <a:pt x="681" y="862"/>
                </a:cubicBezTo>
              </a:path>
            </a:pathLst>
          </a:custGeom>
          <a:noFill/>
          <a:ln w="38100" cap="flat" cmpd="sng">
            <a:solidFill>
              <a:srgbClr val="777777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684213" y="4197350"/>
            <a:ext cx="8377237" cy="2184400"/>
            <a:chOff x="431" y="2644"/>
            <a:chExt cx="5277" cy="1376"/>
          </a:xfrm>
        </p:grpSpPr>
        <p:sp>
          <p:nvSpPr>
            <p:cNvPr id="20572" name="Rectangle 106"/>
            <p:cNvSpPr>
              <a:spLocks noChangeArrowheads="1"/>
            </p:cNvSpPr>
            <p:nvPr/>
          </p:nvSpPr>
          <p:spPr bwMode="auto">
            <a:xfrm>
              <a:off x="431" y="2644"/>
              <a:ext cx="2993" cy="953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777777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73" name="Text Box 107"/>
            <p:cNvSpPr txBox="1">
              <a:spLocks noChangeArrowheads="1"/>
            </p:cNvSpPr>
            <p:nvPr/>
          </p:nvSpPr>
          <p:spPr bwMode="auto">
            <a:xfrm>
              <a:off x="431" y="2704"/>
              <a:ext cx="3148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b="1" u="sng">
                  <a:solidFill>
                    <a:schemeClr val="tx1"/>
                  </a:solidFill>
                </a:rPr>
                <a:t>Theorem 1</a:t>
              </a:r>
            </a:p>
            <a:p>
              <a:pPr eaLnBrk="1" hangingPunct="1"/>
              <a:r>
                <a:rPr lang="en-US" altLang="en-US" sz="2800" i="1">
                  <a:solidFill>
                    <a:schemeClr val="tx1"/>
                  </a:solidFill>
                </a:rPr>
                <a:t>k</a:t>
              </a:r>
              <a:r>
                <a:rPr lang="en-US" altLang="en-US" sz="2800">
                  <a:solidFill>
                    <a:schemeClr val="tx1"/>
                  </a:solidFill>
                </a:rPr>
                <a:t>-DSF admits a combinatorial </a:t>
              </a:r>
              <a:r>
                <a:rPr lang="en-US" altLang="en-US" sz="2800" i="1">
                  <a:solidFill>
                    <a:schemeClr val="tx1"/>
                  </a:solidFill>
                </a:rPr>
                <a:t>O</a:t>
              </a:r>
              <a:r>
                <a:rPr lang="en-US" altLang="en-US" sz="2800">
                  <a:solidFill>
                    <a:schemeClr val="tx1"/>
                  </a:solidFill>
                </a:rPr>
                <a:t>(</a:t>
              </a:r>
              <a:r>
                <a:rPr lang="en-US" altLang="en-US" sz="2800" i="1">
                  <a:solidFill>
                    <a:schemeClr val="tx1"/>
                  </a:solidFill>
                </a:rPr>
                <a:t>k</a:t>
              </a:r>
              <a:r>
                <a:rPr lang="en-US" altLang="en-US" sz="2800" baseline="30000">
                  <a:solidFill>
                    <a:schemeClr val="tx1"/>
                  </a:solidFill>
                </a:rPr>
                <a:t>1/2+</a:t>
              </a:r>
              <a:r>
                <a:rPr lang="el-GR" altLang="en-US" sz="2800" i="1" baseline="30000">
                  <a:solidFill>
                    <a:schemeClr val="tx1"/>
                  </a:solidFill>
                </a:rPr>
                <a:t>ε</a:t>
              </a:r>
              <a:r>
                <a:rPr lang="en-US" altLang="en-US" sz="2800">
                  <a:solidFill>
                    <a:schemeClr val="tx1"/>
                  </a:solidFill>
                </a:rPr>
                <a:t>) approximation scheme.</a:t>
              </a:r>
              <a:endParaRPr lang="el-GR" altLang="en-US" sz="2800">
                <a:solidFill>
                  <a:schemeClr val="tx1"/>
                </a:solidFill>
              </a:endParaRPr>
            </a:p>
          </p:txBody>
        </p:sp>
        <p:sp>
          <p:nvSpPr>
            <p:cNvPr id="20574" name="Freeform 108"/>
            <p:cNvSpPr>
              <a:spLocks/>
            </p:cNvSpPr>
            <p:nvPr/>
          </p:nvSpPr>
          <p:spPr bwMode="auto">
            <a:xfrm>
              <a:off x="2426" y="3506"/>
              <a:ext cx="1452" cy="514"/>
            </a:xfrm>
            <a:custGeom>
              <a:avLst/>
              <a:gdLst>
                <a:gd name="T0" fmla="*/ 0 w 1452"/>
                <a:gd name="T1" fmla="*/ 91 h 514"/>
                <a:gd name="T2" fmla="*/ 1044 w 1452"/>
                <a:gd name="T3" fmla="*/ 499 h 514"/>
                <a:gd name="T4" fmla="*/ 1452 w 1452"/>
                <a:gd name="T5" fmla="*/ 0 h 514"/>
                <a:gd name="T6" fmla="*/ 0 60000 65536"/>
                <a:gd name="T7" fmla="*/ 0 60000 65536"/>
                <a:gd name="T8" fmla="*/ 0 60000 65536"/>
                <a:gd name="T9" fmla="*/ 0 w 1452"/>
                <a:gd name="T10" fmla="*/ 0 h 514"/>
                <a:gd name="T11" fmla="*/ 1452 w 1452"/>
                <a:gd name="T12" fmla="*/ 514 h 5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52" h="514">
                  <a:moveTo>
                    <a:pt x="0" y="91"/>
                  </a:moveTo>
                  <a:cubicBezTo>
                    <a:pt x="401" y="302"/>
                    <a:pt x="802" y="514"/>
                    <a:pt x="1044" y="499"/>
                  </a:cubicBezTo>
                  <a:cubicBezTo>
                    <a:pt x="1286" y="484"/>
                    <a:pt x="1369" y="242"/>
                    <a:pt x="1452" y="0"/>
                  </a:cubicBezTo>
                </a:path>
              </a:pathLst>
            </a:custGeom>
            <a:noFill/>
            <a:ln w="38100" cap="flat" cmpd="sng">
              <a:solidFill>
                <a:srgbClr val="777777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575" name="Freeform 109"/>
            <p:cNvSpPr>
              <a:spLocks/>
            </p:cNvSpPr>
            <p:nvPr/>
          </p:nvSpPr>
          <p:spPr bwMode="auto">
            <a:xfrm>
              <a:off x="3424" y="3506"/>
              <a:ext cx="1361" cy="499"/>
            </a:xfrm>
            <a:custGeom>
              <a:avLst/>
              <a:gdLst>
                <a:gd name="T0" fmla="*/ 0 w 1361"/>
                <a:gd name="T1" fmla="*/ 499 h 499"/>
                <a:gd name="T2" fmla="*/ 1089 w 1361"/>
                <a:gd name="T3" fmla="*/ 272 h 499"/>
                <a:gd name="T4" fmla="*/ 1361 w 1361"/>
                <a:gd name="T5" fmla="*/ 0 h 499"/>
                <a:gd name="T6" fmla="*/ 0 60000 65536"/>
                <a:gd name="T7" fmla="*/ 0 60000 65536"/>
                <a:gd name="T8" fmla="*/ 0 60000 65536"/>
                <a:gd name="T9" fmla="*/ 0 w 1361"/>
                <a:gd name="T10" fmla="*/ 0 h 499"/>
                <a:gd name="T11" fmla="*/ 1361 w 1361"/>
                <a:gd name="T12" fmla="*/ 499 h 4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1" h="499">
                  <a:moveTo>
                    <a:pt x="0" y="499"/>
                  </a:moveTo>
                  <a:cubicBezTo>
                    <a:pt x="431" y="427"/>
                    <a:pt x="862" y="355"/>
                    <a:pt x="1089" y="272"/>
                  </a:cubicBezTo>
                  <a:cubicBezTo>
                    <a:pt x="1316" y="189"/>
                    <a:pt x="1338" y="94"/>
                    <a:pt x="1361" y="0"/>
                  </a:cubicBezTo>
                </a:path>
              </a:pathLst>
            </a:custGeom>
            <a:noFill/>
            <a:ln w="38100" cap="flat" cmpd="sng">
              <a:solidFill>
                <a:srgbClr val="777777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576" name="Freeform 110"/>
            <p:cNvSpPr>
              <a:spLocks/>
            </p:cNvSpPr>
            <p:nvPr/>
          </p:nvSpPr>
          <p:spPr bwMode="auto">
            <a:xfrm>
              <a:off x="3456" y="2860"/>
              <a:ext cx="2252" cy="1134"/>
            </a:xfrm>
            <a:custGeom>
              <a:avLst/>
              <a:gdLst>
                <a:gd name="T0" fmla="*/ 0 w 2252"/>
                <a:gd name="T1" fmla="*/ 1134 h 1134"/>
                <a:gd name="T2" fmla="*/ 1950 w 2252"/>
                <a:gd name="T3" fmla="*/ 908 h 1134"/>
                <a:gd name="T4" fmla="*/ 1814 w 2252"/>
                <a:gd name="T5" fmla="*/ 0 h 1134"/>
                <a:gd name="T6" fmla="*/ 0 60000 65536"/>
                <a:gd name="T7" fmla="*/ 0 60000 65536"/>
                <a:gd name="T8" fmla="*/ 0 60000 65536"/>
                <a:gd name="T9" fmla="*/ 0 w 2252"/>
                <a:gd name="T10" fmla="*/ 0 h 1134"/>
                <a:gd name="T11" fmla="*/ 2252 w 2252"/>
                <a:gd name="T12" fmla="*/ 1134 h 1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2" h="1134">
                  <a:moveTo>
                    <a:pt x="0" y="1134"/>
                  </a:moveTo>
                  <a:cubicBezTo>
                    <a:pt x="824" y="1115"/>
                    <a:pt x="1648" y="1097"/>
                    <a:pt x="1950" y="908"/>
                  </a:cubicBezTo>
                  <a:cubicBezTo>
                    <a:pt x="2252" y="719"/>
                    <a:pt x="2033" y="359"/>
                    <a:pt x="1814" y="0"/>
                  </a:cubicBezTo>
                </a:path>
              </a:pathLst>
            </a:custGeom>
            <a:noFill/>
            <a:ln w="38100" cap="flat" cmpd="sng">
              <a:solidFill>
                <a:srgbClr val="777777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156" grpId="0" animBg="1"/>
      <p:bldP spid="17315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17802</TotalTime>
  <Words>3969</Words>
  <Application>Microsoft Office PowerPoint</Application>
  <PresentationFormat>On-screen Show (4:3)</PresentationFormat>
  <Paragraphs>720</Paragraphs>
  <Slides>38</Slides>
  <Notes>7</Notes>
  <HiddenSlides>38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  <vt:variant>
        <vt:lpstr>Custom Shows</vt:lpstr>
      </vt:variant>
      <vt:variant>
        <vt:i4>4</vt:i4>
      </vt:variant>
    </vt:vector>
  </HeadingPairs>
  <TitlesOfParts>
    <vt:vector size="53" baseType="lpstr">
      <vt:lpstr>Times New Roman</vt:lpstr>
      <vt:lpstr>Arial</vt:lpstr>
      <vt:lpstr>Wingdings 3</vt:lpstr>
      <vt:lpstr>Symbol</vt:lpstr>
      <vt:lpstr>Wingdings 2</vt:lpstr>
      <vt:lpstr>Wingdings</vt:lpstr>
      <vt:lpstr>MT Extra</vt:lpstr>
      <vt:lpstr>Default Design</vt:lpstr>
      <vt:lpstr>MathType 6.0 Equation</vt:lpstr>
      <vt:lpstr>Microsoft Equation 3.0</vt:lpstr>
      <vt:lpstr>MathType 5.0 Equation</vt:lpstr>
      <vt:lpstr>Approximating the directed Steiner forest problem</vt:lpstr>
      <vt:lpstr>(Undirected) Steiner Tree (ST)</vt:lpstr>
      <vt:lpstr>Directed Steiner Tree (DST)</vt:lpstr>
      <vt:lpstr>(Undirected) Steiner Forest (SF)</vt:lpstr>
      <vt:lpstr>Problem 1: Directed Steiner Forest (DSF)</vt:lpstr>
      <vt:lpstr>Problem 2: k-Directed Steiner Forest (k-DSF)</vt:lpstr>
      <vt:lpstr>PowerPoint Presentation</vt:lpstr>
      <vt:lpstr>Approximation Algorithms (for Minimization Problems)</vt:lpstr>
      <vt:lpstr>Surveying Current Results</vt:lpstr>
      <vt:lpstr>Covering Problems</vt:lpstr>
      <vt:lpstr>Example 2: Minimum Steiner Tree with Node Costs</vt:lpstr>
      <vt:lpstr>Example 3: k-Directed Steiner Forest</vt:lpstr>
      <vt:lpstr>The Greedy Algorithm</vt:lpstr>
      <vt:lpstr>Approximation Ratio of the Greedy Algorithm</vt:lpstr>
      <vt:lpstr>Algorithm ID</vt:lpstr>
      <vt:lpstr>A Lesson in Zoology</vt:lpstr>
      <vt:lpstr>Spider Decomposition of Trees</vt:lpstr>
      <vt:lpstr>Finding the First Augmentation</vt:lpstr>
      <vt:lpstr>The Complete Algorithm (Due to [KR 93])</vt:lpstr>
      <vt:lpstr>Junction Trees</vt:lpstr>
      <vt:lpstr>Algorithm ID</vt:lpstr>
      <vt:lpstr>Algorithm for DSF of [CEGS 08]</vt:lpstr>
      <vt:lpstr>PowerPoint Presentation</vt:lpstr>
      <vt:lpstr>Algorithm ID</vt:lpstr>
      <vt:lpstr>Algorithm for k-DSF</vt:lpstr>
      <vt:lpstr>Finding a good density junction star-tree</vt:lpstr>
      <vt:lpstr>The Junction Star-Tree Theorem</vt:lpstr>
      <vt:lpstr>The Junction Star-Tree Theorem (proof)</vt:lpstr>
      <vt:lpstr>The Junction Star-Tree Theorem (proof)</vt:lpstr>
      <vt:lpstr>The Junction Star-Tree Theorem (proof)</vt:lpstr>
      <vt:lpstr>Algorithm Summary</vt:lpstr>
      <vt:lpstr>PowerPoint Presentation</vt:lpstr>
      <vt:lpstr>Algorithm Overview</vt:lpstr>
      <vt:lpstr>Algorithm Overview - Continue</vt:lpstr>
      <vt:lpstr>Case 1: |L| ≥ ½|D|   (reduction to [CEGS 08])</vt:lpstr>
      <vt:lpstr>Using the LP</vt:lpstr>
      <vt:lpstr>Open Questions</vt:lpstr>
      <vt:lpstr>PowerPoint Presentation</vt:lpstr>
      <vt:lpstr>Presenting the problems</vt:lpstr>
      <vt:lpstr>Greedy Algorithm</vt:lpstr>
      <vt:lpstr>Previous algorithm for DSF</vt:lpstr>
      <vt:lpstr>Our algorithms</vt:lpstr>
    </vt:vector>
  </TitlesOfParts>
  <Company>CS Department University of Haifa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Sharoni</dc:creator>
  <cp:lastModifiedBy>forensics</cp:lastModifiedBy>
  <cp:revision>2558</cp:revision>
  <dcterms:created xsi:type="dcterms:W3CDTF">2007-04-20T09:05:04Z</dcterms:created>
  <dcterms:modified xsi:type="dcterms:W3CDTF">2022-07-25T18:59:44Z</dcterms:modified>
</cp:coreProperties>
</file>