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7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8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9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20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21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22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25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2" r:id="rId1"/>
  </p:sldMasterIdLst>
  <p:notesMasterIdLst>
    <p:notesMasterId r:id="rId35"/>
  </p:notesMasterIdLst>
  <p:sldIdLst>
    <p:sldId id="256" r:id="rId2"/>
    <p:sldId id="407" r:id="rId3"/>
    <p:sldId id="413" r:id="rId4"/>
    <p:sldId id="408" r:id="rId5"/>
    <p:sldId id="412" r:id="rId6"/>
    <p:sldId id="414" r:id="rId7"/>
    <p:sldId id="358" r:id="rId8"/>
    <p:sldId id="415" r:id="rId9"/>
    <p:sldId id="430" r:id="rId10"/>
    <p:sldId id="418" r:id="rId11"/>
    <p:sldId id="416" r:id="rId12"/>
    <p:sldId id="438" r:id="rId13"/>
    <p:sldId id="439" r:id="rId14"/>
    <p:sldId id="441" r:id="rId15"/>
    <p:sldId id="419" r:id="rId16"/>
    <p:sldId id="442" r:id="rId17"/>
    <p:sldId id="420" r:id="rId18"/>
    <p:sldId id="421" r:id="rId19"/>
    <p:sldId id="422" r:id="rId20"/>
    <p:sldId id="423" r:id="rId21"/>
    <p:sldId id="426" r:id="rId22"/>
    <p:sldId id="427" r:id="rId23"/>
    <p:sldId id="428" r:id="rId24"/>
    <p:sldId id="429" r:id="rId25"/>
    <p:sldId id="431" r:id="rId26"/>
    <p:sldId id="443" r:id="rId27"/>
    <p:sldId id="432" r:id="rId28"/>
    <p:sldId id="433" r:id="rId29"/>
    <p:sldId id="436" r:id="rId30"/>
    <p:sldId id="437" r:id="rId31"/>
    <p:sldId id="444" r:id="rId32"/>
    <p:sldId id="445" r:id="rId33"/>
    <p:sldId id="434" r:id="rId34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9966"/>
    <a:srgbClr val="00FF00"/>
    <a:srgbClr val="FF6699"/>
    <a:srgbClr val="FF9900"/>
    <a:srgbClr val="FFCC00"/>
    <a:srgbClr val="FFFF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4511" autoAdjust="0"/>
  </p:normalViewPr>
  <p:slideViewPr>
    <p:cSldViewPr>
      <p:cViewPr varScale="1">
        <p:scale>
          <a:sx n="83" d="100"/>
          <a:sy n="83" d="100"/>
        </p:scale>
        <p:origin x="137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109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0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10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10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DE626FB-E42A-4537-A891-3EF2D6B15C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F71E5B-E02E-4711-83D9-39D6DAB0391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51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8A7F3-FBE0-4508-AD48-C25862DB54A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60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ED7AF7-7E56-4002-BEFD-FFF44F0270A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61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97163F-F46B-4F65-8B4F-79BE8AC6CF7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62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33769-A164-461C-B6A2-8D2B232526D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63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38EFE-E50C-4C83-B51C-FBF8FD8C17B9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64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9C7884-4FDE-44CA-A6FE-A6F51137F48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65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C7B7F1-6C8D-4B52-92CF-BC0CDCDAEB7F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66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522B61-C21C-467B-90FE-D71F7953CCB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67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0B735-176B-4E10-8B21-D4D140649481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68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1B039E-D81A-4AB5-BD67-1172DF1A40B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69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692E85-63A4-4789-9763-925E3099306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2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FC3845-5825-47FB-9133-59DA2D487155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70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32D33-3EE2-427D-81FE-ED38BAD68BA4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72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BA457-B5FD-45F4-980A-CBBC9CDFDF74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75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5F278-6996-4343-83B6-4231BA577792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77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AC091-A069-4BEC-BDA6-A8B78235CF4A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84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B9F36-B227-4143-B3EB-CC103A20A121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88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B6DD3-6B53-4431-B538-A62D75288462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79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60339-B424-4325-BF00-966FF8324FD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3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7C69E-03C8-4F35-9E29-3B423BEF4C1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354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0CB70-B714-4E72-AFAD-E5257684F06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55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EACF5D-5C5B-4C8E-8180-996336CF814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56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41405-2A8C-49CD-A5B4-D87F20563297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57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5935AC-4F2F-4914-B2AF-D9BD93DE529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59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B6A346-4BE1-453B-AC18-949916E2467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58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4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7104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4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4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4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4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4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4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5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5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5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5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5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5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5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5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5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5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6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6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6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6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6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6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6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6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6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6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7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7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7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7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7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7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7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7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07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107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7108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08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7108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7108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7108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880ED1CC-47B6-4CFE-9176-9FEDC7EB42D1}" type="datetime1">
              <a:rPr lang="en-US" altLang="en-US"/>
              <a:pPr/>
              <a:t>7/25/2022</a:t>
            </a:fld>
            <a:endParaRPr lang="en-US" altLang="en-US"/>
          </a:p>
        </p:txBody>
      </p:sp>
      <p:sp>
        <p:nvSpPr>
          <p:cNvPr id="47108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08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D9383C2-BBE0-4CDA-990F-03897640A6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B264C2-DF2F-4413-8E2E-D563068F66FA}" type="datetime1">
              <a:rPr lang="en-US" altLang="en-US"/>
              <a:pPr/>
              <a:t>7/25/2022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CD45C-E545-4EE9-B707-FD537792A3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16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F9ADCF-FCA5-40EF-97A4-E04CFCCCEAC0}" type="datetime1">
              <a:rPr lang="en-US" altLang="en-US"/>
              <a:pPr/>
              <a:t>7/25/2022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947BA-F835-4160-AB45-50619BFF5F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6744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35E43AE-F03C-4A61-8055-5327F7246665}" type="datetime1">
              <a:rPr lang="en-US" altLang="en-US"/>
              <a:pPr/>
              <a:t>7/25/2022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99603A6-C969-4D50-AE10-A1FD0495F4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3954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FC68BF8-1A86-47EE-A1D7-1451AF24EBF5}" type="datetime1">
              <a:rPr lang="en-US" altLang="en-US"/>
              <a:pPr/>
              <a:t>7/25/2022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D458828-DD5A-439F-91BD-DF72009DC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060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40D16-BD9E-4058-88D4-FD804B2DDD1E}" type="datetime1">
              <a:rPr lang="en-US" altLang="en-US"/>
              <a:pPr/>
              <a:t>7/25/2022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F477B-0D32-4E95-A5A8-9ACF030D43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749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38D4B-484D-4E9D-8FCB-689138ACDA9A}" type="datetime1">
              <a:rPr lang="en-US" altLang="en-US"/>
              <a:pPr/>
              <a:t>7/25/2022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00D70-3593-421A-A9D5-BCCE3062A3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815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AABFDA-2E79-4F45-ACA7-C3BAD8D52256}" type="datetime1">
              <a:rPr lang="en-US" altLang="en-US"/>
              <a:pPr/>
              <a:t>7/25/2022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E72B2-9D16-4E25-B2F8-70453ADCB9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77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B40034-2DDB-438C-9432-FF37FDD9D414}" type="datetime1">
              <a:rPr lang="en-US" altLang="en-US"/>
              <a:pPr/>
              <a:t>7/25/2022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3C01-6FA5-495F-9BFD-B88B24761E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23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01E8A7-F11E-4E1F-9395-FD76DD2A8405}" type="datetime1">
              <a:rPr lang="en-US" altLang="en-US"/>
              <a:pPr/>
              <a:t>7/25/2022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9D7CF-0B4C-46E7-9FF3-711B2880CB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50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CE402C-2BB7-4BF1-86AA-A564948ECF10}" type="datetime1">
              <a:rPr lang="en-US" altLang="en-US"/>
              <a:pPr/>
              <a:t>7/25/2022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F2C8F-BAFB-4658-8D68-E593AB5B63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8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A6F0B3-ED78-4D10-B039-9D042F44199F}" type="datetime1">
              <a:rPr lang="en-US" altLang="en-US"/>
              <a:pPr/>
              <a:t>7/25/2022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AABE3-A2B1-4F5F-A6D2-5128E4F7CC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69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B9CFA8-5386-4F49-9C68-9273C1F3C56B}" type="datetime1">
              <a:rPr lang="en-US" altLang="en-US"/>
              <a:pPr/>
              <a:t>7/25/2022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9458B-1761-4395-B78B-B6390F724B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61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001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7001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2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2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2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2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2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2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2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2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2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2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3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3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3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3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3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3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3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3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3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3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4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4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4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4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4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4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4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4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4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4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5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5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5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5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005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7005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7005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005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7005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7005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006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B96344D-F34B-4793-B777-0DA92D3F25B1}" type="datetime1">
              <a:rPr lang="en-US" altLang="en-US"/>
              <a:pPr/>
              <a:t>7/25/2022</a:t>
            </a:fld>
            <a:endParaRPr lang="en-US" altLang="en-US"/>
          </a:p>
        </p:txBody>
      </p:sp>
      <p:sp>
        <p:nvSpPr>
          <p:cNvPr id="47006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7006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8ECBB32-E376-404E-BF28-48DDB3C5FA4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5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7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13" Type="http://schemas.openxmlformats.org/officeDocument/2006/relationships/image" Target="../media/image30.png"/><Relationship Id="rId3" Type="http://schemas.openxmlformats.org/officeDocument/2006/relationships/tags" Target="../tags/tag24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29.png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image" Target="../media/image28.png"/><Relationship Id="rId5" Type="http://schemas.openxmlformats.org/officeDocument/2006/relationships/tags" Target="../tags/tag26.xml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tags" Target="../tags/tag25.xml"/><Relationship Id="rId9" Type="http://schemas.openxmlformats.org/officeDocument/2006/relationships/image" Target="../media/image4.png"/><Relationship Id="rId1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4.pn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33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tags" Target="../tags/tag32.xml"/><Relationship Id="rId7" Type="http://schemas.openxmlformats.org/officeDocument/2006/relationships/image" Target="../media/image4.pn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notesSlide" Target="../notesSlides/notesSlide18.xml"/><Relationship Id="rId11" Type="http://schemas.openxmlformats.org/officeDocument/2006/relationships/image" Target="../media/image38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37.png"/><Relationship Id="rId4" Type="http://schemas.openxmlformats.org/officeDocument/2006/relationships/tags" Target="../tags/tag33.xml"/><Relationship Id="rId9" Type="http://schemas.openxmlformats.org/officeDocument/2006/relationships/image" Target="../media/image3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notesSlide" Target="../notesSlides/notesSlide19.xml"/><Relationship Id="rId18" Type="http://schemas.openxmlformats.org/officeDocument/2006/relationships/image" Target="../media/image42.png"/><Relationship Id="rId3" Type="http://schemas.openxmlformats.org/officeDocument/2006/relationships/tags" Target="../tags/tag36.xml"/><Relationship Id="rId21" Type="http://schemas.openxmlformats.org/officeDocument/2006/relationships/image" Target="../media/image45.png"/><Relationship Id="rId7" Type="http://schemas.openxmlformats.org/officeDocument/2006/relationships/tags" Target="../tags/tag40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1.png"/><Relationship Id="rId2" Type="http://schemas.openxmlformats.org/officeDocument/2006/relationships/tags" Target="../tags/tag35.xml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5" Type="http://schemas.openxmlformats.org/officeDocument/2006/relationships/image" Target="../media/image39.png"/><Relationship Id="rId23" Type="http://schemas.openxmlformats.org/officeDocument/2006/relationships/image" Target="../media/image47.png"/><Relationship Id="rId10" Type="http://schemas.openxmlformats.org/officeDocument/2006/relationships/tags" Target="../tags/tag43.xml"/><Relationship Id="rId19" Type="http://schemas.openxmlformats.org/officeDocument/2006/relationships/image" Target="../media/image43.png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image" Target="../media/image4.png"/><Relationship Id="rId22" Type="http://schemas.openxmlformats.org/officeDocument/2006/relationships/image" Target="../media/image46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tags" Target="../tags/tag46.xml"/><Relationship Id="rId7" Type="http://schemas.openxmlformats.org/officeDocument/2006/relationships/image" Target="../media/image4.png"/><Relationship Id="rId12" Type="http://schemas.openxmlformats.org/officeDocument/2006/relationships/image" Target="../media/image48.emf"/><Relationship Id="rId2" Type="http://schemas.openxmlformats.org/officeDocument/2006/relationships/tags" Target="../tags/tag45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20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51.png"/><Relationship Id="rId4" Type="http://schemas.openxmlformats.org/officeDocument/2006/relationships/tags" Target="../tags/tag47.xml"/><Relationship Id="rId9" Type="http://schemas.openxmlformats.org/officeDocument/2006/relationships/image" Target="../media/image5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tags" Target="../tags/tag50.xml"/><Relationship Id="rId7" Type="http://schemas.openxmlformats.org/officeDocument/2006/relationships/image" Target="../media/image4.png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notesSlide" Target="../notesSlides/notesSlide21.xml"/><Relationship Id="rId11" Type="http://schemas.openxmlformats.org/officeDocument/2006/relationships/image" Target="../media/image55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54.png"/><Relationship Id="rId4" Type="http://schemas.openxmlformats.org/officeDocument/2006/relationships/tags" Target="../tags/tag51.xml"/><Relationship Id="rId9" Type="http://schemas.openxmlformats.org/officeDocument/2006/relationships/image" Target="../media/image5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57.png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56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tags" Target="../tags/tag56.xml"/><Relationship Id="rId7" Type="http://schemas.openxmlformats.org/officeDocument/2006/relationships/image" Target="../media/image58.png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4.xml"/><Relationship Id="rId7" Type="http://schemas.openxmlformats.org/officeDocument/2006/relationships/image" Target="../media/image5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tags" Target="../tags/tag59.xml"/><Relationship Id="rId7" Type="http://schemas.openxmlformats.org/officeDocument/2006/relationships/image" Target="../media/image61.pn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3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tags" Target="../tags/tag62.xml"/><Relationship Id="rId7" Type="http://schemas.openxmlformats.org/officeDocument/2006/relationships/image" Target="../media/image4.png"/><Relationship Id="rId12" Type="http://schemas.openxmlformats.org/officeDocument/2006/relationships/image" Target="../media/image67.png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notesSlide" Target="../notesSlides/notesSlide26.xml"/><Relationship Id="rId11" Type="http://schemas.openxmlformats.org/officeDocument/2006/relationships/image" Target="../media/image66.png"/><Relationship Id="rId5" Type="http://schemas.openxmlformats.org/officeDocument/2006/relationships/slideLayout" Target="../slideLayouts/slideLayout13.xml"/><Relationship Id="rId10" Type="http://schemas.openxmlformats.org/officeDocument/2006/relationships/image" Target="../media/image65.png"/><Relationship Id="rId4" Type="http://schemas.openxmlformats.org/officeDocument/2006/relationships/tags" Target="../tags/tag63.xml"/><Relationship Id="rId9" Type="http://schemas.openxmlformats.org/officeDocument/2006/relationships/image" Target="../media/image6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4.png"/><Relationship Id="rId18" Type="http://schemas.openxmlformats.org/officeDocument/2006/relationships/image" Target="../media/image16.png"/><Relationship Id="rId3" Type="http://schemas.openxmlformats.org/officeDocument/2006/relationships/tags" Target="../tags/tag11.xml"/><Relationship Id="rId21" Type="http://schemas.openxmlformats.org/officeDocument/2006/relationships/image" Target="../media/image19.png"/><Relationship Id="rId7" Type="http://schemas.openxmlformats.org/officeDocument/2006/relationships/tags" Target="../tags/tag15.xml"/><Relationship Id="rId12" Type="http://schemas.openxmlformats.org/officeDocument/2006/relationships/image" Target="../media/image3.png"/><Relationship Id="rId17" Type="http://schemas.openxmlformats.org/officeDocument/2006/relationships/image" Target="../media/image15.png"/><Relationship Id="rId2" Type="http://schemas.openxmlformats.org/officeDocument/2006/relationships/tags" Target="../tags/tag10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image" Target="../media/image2.png"/><Relationship Id="rId5" Type="http://schemas.openxmlformats.org/officeDocument/2006/relationships/tags" Target="../tags/tag13.xml"/><Relationship Id="rId15" Type="http://schemas.openxmlformats.org/officeDocument/2006/relationships/image" Target="../media/image13.png"/><Relationship Id="rId10" Type="http://schemas.openxmlformats.org/officeDocument/2006/relationships/image" Target="../media/image1.png"/><Relationship Id="rId19" Type="http://schemas.openxmlformats.org/officeDocument/2006/relationships/image" Target="../media/image17.png"/><Relationship Id="rId4" Type="http://schemas.openxmlformats.org/officeDocument/2006/relationships/tags" Target="../tags/tag12.xml"/><Relationship Id="rId9" Type="http://schemas.openxmlformats.org/officeDocument/2006/relationships/notesSlide" Target="../notesSlides/notesSlide7.xml"/><Relationship Id="rId1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13" Type="http://schemas.openxmlformats.org/officeDocument/2006/relationships/image" Target="../media/image23.png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22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image" Target="../media/image21.png"/><Relationship Id="rId5" Type="http://schemas.openxmlformats.org/officeDocument/2006/relationships/tags" Target="../tags/tag20.xml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tags" Target="../tags/tag19.xml"/><Relationship Id="rId9" Type="http://schemas.openxmlformats.org/officeDocument/2006/relationships/image" Target="../media/image4.png"/><Relationship Id="rId1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836613"/>
            <a:ext cx="7845425" cy="2954337"/>
          </a:xfrm>
        </p:spPr>
        <p:txBody>
          <a:bodyPr/>
          <a:lstStyle/>
          <a:p>
            <a:r>
              <a:rPr lang="en-US" altLang="en-US" sz="4000" b="1">
                <a:solidFill>
                  <a:srgbClr val="FFFFCC"/>
                </a:solidFill>
                <a:latin typeface="Times New Roman" panose="02020603050405020304" pitchFamily="18" charset="0"/>
              </a:rPr>
              <a:t>Approximation Algorithms for Non-Uniform Buy-at-Bulk Network Design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573463"/>
            <a:ext cx="6985000" cy="37163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14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b="1">
                <a:solidFill>
                  <a:srgbClr val="FFFF00"/>
                </a:solidFill>
                <a:latin typeface="Times New Roman" panose="02020603050405020304" pitchFamily="18" charset="0"/>
              </a:rPr>
              <a:t>Guy Kortsarz</a:t>
            </a:r>
          </a:p>
          <a:p>
            <a:pPr>
              <a:lnSpc>
                <a:spcPct val="80000"/>
              </a:lnSpc>
            </a:pPr>
            <a:r>
              <a:rPr lang="en-US" altLang="en-US" sz="2000" b="1">
                <a:solidFill>
                  <a:srgbClr val="FFFFFF"/>
                </a:solidFill>
                <a:latin typeface="Times New Roman" panose="02020603050405020304" pitchFamily="18" charset="0"/>
              </a:rPr>
              <a:t>Rutgers University, Camden, NJ</a:t>
            </a:r>
          </a:p>
          <a:p>
            <a:pPr>
              <a:lnSpc>
                <a:spcPct val="80000"/>
              </a:lnSpc>
            </a:pPr>
            <a:endParaRPr lang="en-US" altLang="en-US" sz="2000" b="1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b="1">
                <a:solidFill>
                  <a:srgbClr val="FFFFFF"/>
                </a:solidFill>
                <a:latin typeface="Times New Roman" panose="02020603050405020304" pitchFamily="18" charset="0"/>
              </a:rPr>
              <a:t>Joint work with</a:t>
            </a:r>
          </a:p>
          <a:p>
            <a:pPr>
              <a:lnSpc>
                <a:spcPct val="80000"/>
              </a:lnSpc>
            </a:pPr>
            <a:endParaRPr lang="en-US" altLang="en-US" sz="2000" b="1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b="1">
                <a:solidFill>
                  <a:srgbClr val="FFFF00"/>
                </a:solidFill>
                <a:latin typeface="Times New Roman" panose="02020603050405020304" pitchFamily="18" charset="0"/>
              </a:rPr>
              <a:t>C. Chekuri  </a:t>
            </a:r>
            <a:r>
              <a:rPr lang="en-US" altLang="en-US" sz="2000" b="1">
                <a:latin typeface="Times New Roman" panose="02020603050405020304" pitchFamily="18" charset="0"/>
              </a:rPr>
              <a:t>(Bell Labs)</a:t>
            </a:r>
          </a:p>
          <a:p>
            <a:pPr>
              <a:lnSpc>
                <a:spcPct val="80000"/>
              </a:lnSpc>
            </a:pPr>
            <a:r>
              <a:rPr lang="en-US" altLang="en-US" sz="2000" b="1">
                <a:solidFill>
                  <a:srgbClr val="FFFF00"/>
                </a:solidFill>
                <a:latin typeface="Times New Roman" panose="02020603050405020304" pitchFamily="18" charset="0"/>
              </a:rPr>
              <a:t>M.T. Hajiaghayi  </a:t>
            </a:r>
            <a:r>
              <a:rPr lang="en-US" altLang="en-US" sz="2000" b="1">
                <a:latin typeface="Times New Roman" panose="02020603050405020304" pitchFamily="18" charset="0"/>
              </a:rPr>
              <a:t>(CMU)</a:t>
            </a:r>
          </a:p>
          <a:p>
            <a:pPr>
              <a:lnSpc>
                <a:spcPct val="80000"/>
              </a:lnSpc>
            </a:pPr>
            <a:r>
              <a:rPr lang="en-US" altLang="en-US" sz="2000" b="1">
                <a:solidFill>
                  <a:srgbClr val="FFFF00"/>
                </a:solidFill>
                <a:latin typeface="Times New Roman" panose="02020603050405020304" pitchFamily="18" charset="0"/>
              </a:rPr>
              <a:t>M. R. Salavatipour </a:t>
            </a:r>
            <a:r>
              <a:rPr lang="en-US" altLang="en-US" sz="2000" b="1">
                <a:latin typeface="Times New Roman" panose="02020603050405020304" pitchFamily="18" charset="0"/>
              </a:rPr>
              <a:t>(</a:t>
            </a:r>
            <a:r>
              <a:rPr lang="en-US" altLang="en-US" sz="2000" b="1">
                <a:solidFill>
                  <a:srgbClr val="FFFFFF"/>
                </a:solidFill>
                <a:latin typeface="Times New Roman" panose="02020603050405020304" pitchFamily="18" charset="0"/>
              </a:rPr>
              <a:t>University of Alberta)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6012-7BEF-49CA-AAC7-0F229F729207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3412"/>
          </a:xfrm>
        </p:spPr>
        <p:txBody>
          <a:bodyPr/>
          <a:lstStyle/>
          <a:p>
            <a:r>
              <a:rPr lang="en-US" altLang="en-US" sz="3500" b="1">
                <a:solidFill>
                  <a:srgbClr val="FFFFCC"/>
                </a:solidFill>
                <a:latin typeface="Times New Roman" panose="02020603050405020304" pitchFamily="18" charset="0"/>
              </a:rPr>
              <a:t>Special Cases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496300" cy="936625"/>
          </a:xfrm>
        </p:spPr>
        <p:txBody>
          <a:bodyPr/>
          <a:lstStyle/>
          <a:p>
            <a:pPr>
              <a:lnSpc>
                <a:spcPct val="10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If all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2800" i="1" baseline="-25000">
                <a:solidFill>
                  <a:srgbClr val="00FF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en-US" sz="2800">
                <a:latin typeface="Times New Roman" panose="02020603050405020304" pitchFamily="18" charset="0"/>
              </a:rPr>
              <a:t> (sources) are equal we have the </a:t>
            </a: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single-source case (SS-BB)</a:t>
            </a:r>
          </a:p>
          <a:p>
            <a:pPr>
              <a:lnSpc>
                <a:spcPct val="105000"/>
              </a:lnSpc>
              <a:buClr>
                <a:srgbClr val="FFFF00"/>
              </a:buClr>
            </a:pPr>
            <a:endParaRPr lang="en-CA" altLang="en-US" sz="280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05000"/>
              </a:lnSpc>
              <a:buClr>
                <a:srgbClr val="FFFF00"/>
              </a:buClr>
            </a:pPr>
            <a:endParaRPr lang="en-CA" altLang="en-US" sz="2800">
              <a:solidFill>
                <a:srgbClr val="FFFF00"/>
              </a:solidFill>
            </a:endParaRPr>
          </a:p>
          <a:p>
            <a:pPr>
              <a:lnSpc>
                <a:spcPct val="105000"/>
              </a:lnSpc>
              <a:buClr>
                <a:srgbClr val="FFFF00"/>
              </a:buClr>
            </a:pPr>
            <a:endParaRPr lang="en-CA" altLang="en-US" sz="2800">
              <a:solidFill>
                <a:srgbClr val="FFFF00"/>
              </a:solidFill>
            </a:endParaRPr>
          </a:p>
          <a:p>
            <a:pPr>
              <a:lnSpc>
                <a:spcPct val="105000"/>
              </a:lnSpc>
              <a:buClr>
                <a:srgbClr val="FFFF00"/>
              </a:buClr>
            </a:pPr>
            <a:endParaRPr lang="en-CA" altLang="en-US" sz="2800">
              <a:solidFill>
                <a:srgbClr val="FFFF00"/>
              </a:solidFill>
            </a:endParaRPr>
          </a:p>
          <a:p>
            <a:pPr>
              <a:lnSpc>
                <a:spcPct val="105000"/>
              </a:lnSpc>
              <a:buClr>
                <a:srgbClr val="FFFF00"/>
              </a:buClr>
            </a:pPr>
            <a:endParaRPr lang="en-US" altLang="en-US" sz="2800">
              <a:solidFill>
                <a:srgbClr val="FFFF00"/>
              </a:solidFill>
            </a:endParaRPr>
          </a:p>
        </p:txBody>
      </p:sp>
      <p:sp>
        <p:nvSpPr>
          <p:cNvPr id="316462" name="Text Box 46"/>
          <p:cNvSpPr txBox="1">
            <a:spLocks noChangeArrowheads="1"/>
          </p:cNvSpPr>
          <p:nvPr/>
        </p:nvSpPr>
        <p:spPr bwMode="auto">
          <a:xfrm>
            <a:off x="735013" y="2225675"/>
            <a:ext cx="282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altLang="en-US" b="1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16463" name="Text Box 47"/>
          <p:cNvSpPr txBox="1">
            <a:spLocks noChangeArrowheads="1"/>
          </p:cNvSpPr>
          <p:nvPr/>
        </p:nvSpPr>
        <p:spPr bwMode="auto">
          <a:xfrm>
            <a:off x="395288" y="1989138"/>
            <a:ext cx="381635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FFFF00"/>
              </a:buClr>
              <a:buFontTx/>
              <a:buBlip>
                <a:blip r:embed="rId3"/>
              </a:buBlip>
            </a:pPr>
            <a:r>
              <a:rPr lang="en-US" altLang="en-US" sz="2800">
                <a:cs typeface="Arial" panose="020B0604020202020204" pitchFamily="34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If the cost and length </a:t>
            </a:r>
          </a:p>
          <a:p>
            <a:pPr eaLnBrk="1" hangingPunct="1">
              <a:buClr>
                <a:srgbClr val="FFFF00"/>
              </a:buClr>
            </a:pP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    functions on the edges</a:t>
            </a:r>
          </a:p>
          <a:p>
            <a:pPr eaLnBrk="1" hangingPunct="1">
              <a:buClr>
                <a:srgbClr val="FFFF00"/>
              </a:buClr>
            </a:pP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    are all the same, i.e. </a:t>
            </a:r>
          </a:p>
          <a:p>
            <a:pPr eaLnBrk="1" hangingPunct="1">
              <a:buClr>
                <a:srgbClr val="FFFF00"/>
              </a:buClr>
            </a:pP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    each edge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 has cost</a:t>
            </a: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buClr>
                <a:srgbClr val="FFFF00"/>
              </a:buClr>
            </a:pP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+ l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 for constants</a:t>
            </a:r>
          </a:p>
          <a:p>
            <a:pPr eaLnBrk="1" hangingPunct="1">
              <a:buClr>
                <a:srgbClr val="FFFF00"/>
              </a:buClr>
            </a:pP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c,l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 Uniform-case</a:t>
            </a:r>
            <a:endParaRPr lang="en-US" altLang="en-US" sz="2800" b="1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16464" name="Rectangle 48"/>
          <p:cNvSpPr>
            <a:spLocks noChangeArrowheads="1"/>
          </p:cNvSpPr>
          <p:nvPr/>
        </p:nvSpPr>
        <p:spPr bwMode="auto">
          <a:xfrm>
            <a:off x="4211638" y="1557338"/>
            <a:ext cx="4572000" cy="34559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62000" tIns="118800" rIns="666000" anchor="ctr" anchorCtr="1"/>
          <a:lstStyle/>
          <a:p>
            <a:pPr algn="ctr" eaLnBrk="1" hangingPunct="1"/>
            <a:endParaRPr lang="en-US" altLang="en-US" b="1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16465" name="Oval 49"/>
          <p:cNvSpPr>
            <a:spLocks noChangeArrowheads="1"/>
          </p:cNvSpPr>
          <p:nvPr/>
        </p:nvSpPr>
        <p:spPr bwMode="auto">
          <a:xfrm>
            <a:off x="8388350" y="3716338"/>
            <a:ext cx="201613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67" name="Oval 51"/>
          <p:cNvSpPr>
            <a:spLocks noChangeArrowheads="1"/>
          </p:cNvSpPr>
          <p:nvPr/>
        </p:nvSpPr>
        <p:spPr bwMode="auto">
          <a:xfrm>
            <a:off x="6804025" y="4437063"/>
            <a:ext cx="201613" cy="215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70" name="Oval 54"/>
          <p:cNvSpPr>
            <a:spLocks noChangeArrowheads="1"/>
          </p:cNvSpPr>
          <p:nvPr/>
        </p:nvSpPr>
        <p:spPr bwMode="auto">
          <a:xfrm>
            <a:off x="5076825" y="4437063"/>
            <a:ext cx="201613" cy="2159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72" name="Oval 56"/>
          <p:cNvSpPr>
            <a:spLocks noChangeArrowheads="1"/>
          </p:cNvSpPr>
          <p:nvPr/>
        </p:nvSpPr>
        <p:spPr bwMode="auto">
          <a:xfrm>
            <a:off x="6084888" y="4437063"/>
            <a:ext cx="201612" cy="2159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75" name="Oval 59"/>
          <p:cNvSpPr>
            <a:spLocks noChangeArrowheads="1"/>
          </p:cNvSpPr>
          <p:nvPr/>
        </p:nvSpPr>
        <p:spPr bwMode="auto">
          <a:xfrm>
            <a:off x="5724525" y="3644900"/>
            <a:ext cx="133350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76" name="Oval 60"/>
          <p:cNvSpPr>
            <a:spLocks noChangeArrowheads="1"/>
          </p:cNvSpPr>
          <p:nvPr/>
        </p:nvSpPr>
        <p:spPr bwMode="auto">
          <a:xfrm>
            <a:off x="6516688" y="2276475"/>
            <a:ext cx="133350" cy="142875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78" name="Oval 62"/>
          <p:cNvSpPr>
            <a:spLocks noChangeArrowheads="1"/>
          </p:cNvSpPr>
          <p:nvPr/>
        </p:nvSpPr>
        <p:spPr bwMode="auto">
          <a:xfrm>
            <a:off x="7092950" y="3789363"/>
            <a:ext cx="133350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79" name="Oval 63"/>
          <p:cNvSpPr>
            <a:spLocks noChangeArrowheads="1"/>
          </p:cNvSpPr>
          <p:nvPr/>
        </p:nvSpPr>
        <p:spPr bwMode="auto">
          <a:xfrm>
            <a:off x="7451725" y="3213100"/>
            <a:ext cx="133350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81" name="Line 65"/>
          <p:cNvSpPr>
            <a:spLocks noChangeShapeType="1"/>
          </p:cNvSpPr>
          <p:nvPr/>
        </p:nvSpPr>
        <p:spPr bwMode="auto">
          <a:xfrm flipH="1" flipV="1">
            <a:off x="5795963" y="3716338"/>
            <a:ext cx="360362" cy="7207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82" name="Line 66"/>
          <p:cNvSpPr>
            <a:spLocks noChangeShapeType="1"/>
          </p:cNvSpPr>
          <p:nvPr/>
        </p:nvSpPr>
        <p:spPr bwMode="auto">
          <a:xfrm flipH="1">
            <a:off x="6948488" y="3860800"/>
            <a:ext cx="215900" cy="576263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85" name="Line 69"/>
          <p:cNvSpPr>
            <a:spLocks noChangeShapeType="1"/>
          </p:cNvSpPr>
          <p:nvPr/>
        </p:nvSpPr>
        <p:spPr bwMode="auto">
          <a:xfrm flipV="1">
            <a:off x="5219700" y="3716338"/>
            <a:ext cx="576263" cy="720725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87" name="Line 71"/>
          <p:cNvSpPr>
            <a:spLocks noChangeShapeType="1"/>
          </p:cNvSpPr>
          <p:nvPr/>
        </p:nvSpPr>
        <p:spPr bwMode="auto">
          <a:xfrm flipV="1">
            <a:off x="5795963" y="2492375"/>
            <a:ext cx="792162" cy="12239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90" name="Line 74"/>
          <p:cNvSpPr>
            <a:spLocks noChangeShapeType="1"/>
          </p:cNvSpPr>
          <p:nvPr/>
        </p:nvSpPr>
        <p:spPr bwMode="auto">
          <a:xfrm flipV="1">
            <a:off x="5795963" y="2420938"/>
            <a:ext cx="792162" cy="12239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93" name="Oval 77"/>
          <p:cNvSpPr>
            <a:spLocks noChangeArrowheads="1"/>
          </p:cNvSpPr>
          <p:nvPr/>
        </p:nvSpPr>
        <p:spPr bwMode="auto">
          <a:xfrm>
            <a:off x="7812088" y="3860800"/>
            <a:ext cx="201612" cy="215900"/>
          </a:xfrm>
          <a:prstGeom prst="ellipse">
            <a:avLst/>
          </a:prstGeom>
          <a:solidFill>
            <a:srgbClr val="9933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95" name="Line 79"/>
          <p:cNvSpPr>
            <a:spLocks noChangeShapeType="1"/>
          </p:cNvSpPr>
          <p:nvPr/>
        </p:nvSpPr>
        <p:spPr bwMode="auto">
          <a:xfrm>
            <a:off x="7524750" y="3357563"/>
            <a:ext cx="360363" cy="503237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97" name="Line 81"/>
          <p:cNvSpPr>
            <a:spLocks noChangeShapeType="1"/>
          </p:cNvSpPr>
          <p:nvPr/>
        </p:nvSpPr>
        <p:spPr bwMode="auto">
          <a:xfrm flipV="1">
            <a:off x="7164388" y="3284538"/>
            <a:ext cx="360362" cy="504825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498" name="Line 82"/>
          <p:cNvSpPr>
            <a:spLocks noChangeShapeType="1"/>
          </p:cNvSpPr>
          <p:nvPr/>
        </p:nvSpPr>
        <p:spPr bwMode="auto">
          <a:xfrm flipH="1" flipV="1">
            <a:off x="6588125" y="2420938"/>
            <a:ext cx="893763" cy="865187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501" name="Text Box 85"/>
          <p:cNvSpPr txBox="1">
            <a:spLocks noChangeArrowheads="1"/>
          </p:cNvSpPr>
          <p:nvPr/>
        </p:nvSpPr>
        <p:spPr bwMode="auto">
          <a:xfrm>
            <a:off x="8459788" y="3933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16502" name="Text Box 86"/>
          <p:cNvSpPr txBox="1">
            <a:spLocks noChangeArrowheads="1"/>
          </p:cNvSpPr>
          <p:nvPr/>
        </p:nvSpPr>
        <p:spPr bwMode="auto">
          <a:xfrm>
            <a:off x="7019925" y="45085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316503" name="Text Box 87"/>
          <p:cNvSpPr txBox="1">
            <a:spLocks noChangeArrowheads="1"/>
          </p:cNvSpPr>
          <p:nvPr/>
        </p:nvSpPr>
        <p:spPr bwMode="auto">
          <a:xfrm>
            <a:off x="5724525" y="4365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16504" name="Text Box 88"/>
          <p:cNvSpPr txBox="1">
            <a:spLocks noChangeArrowheads="1"/>
          </p:cNvSpPr>
          <p:nvPr/>
        </p:nvSpPr>
        <p:spPr bwMode="auto">
          <a:xfrm>
            <a:off x="4498975" y="44370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316505" name="Text Box 89"/>
          <p:cNvSpPr txBox="1">
            <a:spLocks noChangeArrowheads="1"/>
          </p:cNvSpPr>
          <p:nvPr/>
        </p:nvSpPr>
        <p:spPr bwMode="auto">
          <a:xfrm>
            <a:off x="7667625" y="4149725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9933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316507" name="Line 91"/>
          <p:cNvSpPr>
            <a:spLocks noChangeShapeType="1"/>
          </p:cNvSpPr>
          <p:nvPr/>
        </p:nvSpPr>
        <p:spPr bwMode="auto">
          <a:xfrm>
            <a:off x="6659563" y="2349500"/>
            <a:ext cx="865187" cy="86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508" name="Line 92"/>
          <p:cNvSpPr>
            <a:spLocks noChangeShapeType="1"/>
          </p:cNvSpPr>
          <p:nvPr/>
        </p:nvSpPr>
        <p:spPr bwMode="auto">
          <a:xfrm>
            <a:off x="7524750" y="3284538"/>
            <a:ext cx="935038" cy="50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509" name="Line 93"/>
          <p:cNvSpPr>
            <a:spLocks noChangeShapeType="1"/>
          </p:cNvSpPr>
          <p:nvPr/>
        </p:nvSpPr>
        <p:spPr bwMode="auto">
          <a:xfrm flipH="1" flipV="1">
            <a:off x="6659563" y="2420938"/>
            <a:ext cx="792162" cy="792162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510" name="Text Box 94"/>
          <p:cNvSpPr txBox="1">
            <a:spLocks noChangeArrowheads="1"/>
          </p:cNvSpPr>
          <p:nvPr/>
        </p:nvSpPr>
        <p:spPr bwMode="auto">
          <a:xfrm>
            <a:off x="5867400" y="1844675"/>
            <a:ext cx="158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CA" altLang="en-US">
                <a:solidFill>
                  <a:srgbClr val="000000"/>
                </a:solidFill>
                <a:cs typeface="Arial" panose="020B0604020202020204" pitchFamily="34" charset="0"/>
              </a:rPr>
              <a:t>Single-source</a:t>
            </a: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63" grpId="0"/>
      <p:bldP spid="316464" grpId="0" animBg="1"/>
      <p:bldP spid="316501" grpId="0"/>
      <p:bldP spid="316502" grpId="0"/>
      <p:bldP spid="316503" grpId="0"/>
      <p:bldP spid="316504" grpId="0"/>
      <p:bldP spid="316505" grpId="0"/>
      <p:bldP spid="3165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A29C-43E1-4D5D-AC36-01A7498F675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1975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 Previous Work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14450"/>
            <a:ext cx="8964613" cy="554355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Formally introduced by F. S. Salman, J. Cheriyan, R. Ravi and S. Subramanian, 1997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(log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 n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80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approximation for the uniform case, i.e. each edge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800">
                <a:latin typeface="Times New Roman" panose="02020603050405020304" pitchFamily="18" charset="0"/>
              </a:rPr>
              <a:t> has cost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c+l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800">
                <a:latin typeface="Times New Roman" panose="02020603050405020304" pitchFamily="18" charset="0"/>
              </a:rPr>
              <a:t> for some fixed constants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c, l</a:t>
            </a:r>
            <a:r>
              <a:rPr lang="en-US" altLang="en-US" sz="2800">
                <a:latin typeface="Times New Roman" panose="02020603050405020304" pitchFamily="18" charset="0"/>
              </a:rPr>
              <a:t> (B. Awerbuch and Y. Azar, 1997;</a:t>
            </a: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Y</a:t>
            </a: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800">
                <a:latin typeface="Times New Roman" panose="02020603050405020304" pitchFamily="18" charset="0"/>
              </a:rPr>
              <a:t>Bartal, 1998)</a:t>
            </a:r>
            <a:endParaRPr lang="en-US" altLang="en-US" sz="280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(log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 n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800" i="1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randomized approximation for the single-sink case: A</a:t>
            </a:r>
            <a:r>
              <a:rPr lang="en-US" altLang="en-US" sz="2800"/>
              <a:t>. </a:t>
            </a:r>
            <a:r>
              <a:rPr lang="en-US" altLang="en-US" sz="2800">
                <a:latin typeface="Times New Roman" panose="02020603050405020304" pitchFamily="18" charset="0"/>
              </a:rPr>
              <a:t>Meyerson, K. Munagala and S. Plotkin, 2000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(log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 n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2800">
                <a:latin typeface="Times New Roman" panose="02020603050405020304" pitchFamily="18" charset="0"/>
              </a:rPr>
              <a:t>deterministic approximation for the single-sink case: </a:t>
            </a:r>
            <a:r>
              <a:rPr lang="sv-SE" altLang="en-US" sz="2800">
                <a:latin typeface="Times New Roman" panose="02020603050405020304" pitchFamily="18" charset="0"/>
              </a:rPr>
              <a:t>C. Chandra, S. Khanna and S. Naor, 2001</a:t>
            </a:r>
            <a:endParaRPr lang="en-US" altLang="en-US" sz="2800">
              <a:latin typeface="Times New Roman" panose="02020603050405020304" pitchFamily="18" charset="0"/>
            </a:endParaRPr>
          </a:p>
          <a:p>
            <a:pPr>
              <a:buClr>
                <a:srgbClr val="FFFF00"/>
              </a:buClr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4BFEC-4782-4BBF-89DF-51BB578E5A5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>
                <a:solidFill>
                  <a:srgbClr val="FFFFCC"/>
                </a:solidFill>
                <a:latin typeface="Times New Roman" panose="02020603050405020304" pitchFamily="18" charset="0"/>
              </a:rPr>
              <a:t>Hardness Results for Buy-at-Bulk Problems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3600">
                <a:latin typeface="Times New Roman" panose="02020603050405020304" pitchFamily="18" charset="0"/>
              </a:rPr>
              <a:t> Hardness of </a:t>
            </a:r>
            <a:r>
              <a:rPr lang="el-GR" altLang="en-US" sz="3600">
                <a:solidFill>
                  <a:srgbClr val="00FF00"/>
                </a:solidFill>
                <a:latin typeface="Times New Roman" panose="02020603050405020304" pitchFamily="18" charset="0"/>
              </a:rPr>
              <a:t>Ω</a:t>
            </a:r>
            <a:r>
              <a:rPr lang="en-US" altLang="en-US" sz="3600">
                <a:solidFill>
                  <a:srgbClr val="00FF00"/>
                </a:solidFill>
                <a:latin typeface="Times New Roman" panose="02020603050405020304" pitchFamily="18" charset="0"/>
              </a:rPr>
              <a:t>(log log</a:t>
            </a:r>
            <a:r>
              <a:rPr lang="en-US" altLang="en-US" sz="3600" i="1">
                <a:solidFill>
                  <a:srgbClr val="00FF00"/>
                </a:solidFill>
                <a:latin typeface="Times New Roman" panose="02020603050405020304" pitchFamily="18" charset="0"/>
              </a:rPr>
              <a:t> n</a:t>
            </a:r>
            <a:r>
              <a:rPr lang="en-US" altLang="en-US" sz="3600">
                <a:solidFill>
                  <a:srgbClr val="00FF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3600">
                <a:latin typeface="Times New Roman" panose="02020603050405020304" pitchFamily="18" charset="0"/>
              </a:rPr>
              <a:t> for the single- sink case </a:t>
            </a:r>
            <a:r>
              <a:rPr lang="en-US" altLang="en-US" sz="3600"/>
              <a:t>J</a:t>
            </a:r>
            <a:r>
              <a:rPr lang="en-US" altLang="en-US" sz="3600">
                <a:latin typeface="Times New Roman" panose="02020603050405020304" pitchFamily="18" charset="0"/>
              </a:rPr>
              <a:t>. Chuzhoy, A. Gupta, J. Naor and A. Sinha, 2005</a:t>
            </a:r>
            <a:r>
              <a:rPr lang="en-US" altLang="en-US" sz="3600"/>
              <a:t> </a:t>
            </a:r>
            <a:endParaRPr lang="en-US" altLang="en-US" sz="3600">
              <a:latin typeface="Times New Roman" panose="02020603050405020304" pitchFamily="18" charset="0"/>
            </a:endParaRPr>
          </a:p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2"/>
              </a:buBlip>
            </a:pPr>
            <a:endParaRPr lang="en-US" altLang="en-US" sz="3600">
              <a:solidFill>
                <a:srgbClr val="00FF00"/>
              </a:solidFill>
              <a:latin typeface="Times New Roman" panose="02020603050405020304" pitchFamily="18" charset="0"/>
            </a:endParaRPr>
          </a:p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360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l-GR" altLang="en-US" sz="3600">
                <a:solidFill>
                  <a:srgbClr val="00FF00"/>
                </a:solidFill>
                <a:latin typeface="Times New Roman" panose="02020603050405020304" pitchFamily="18" charset="0"/>
              </a:rPr>
              <a:t>Ω</a:t>
            </a:r>
            <a:r>
              <a:rPr lang="en-US" altLang="en-US" sz="3600">
                <a:solidFill>
                  <a:srgbClr val="00FF00"/>
                </a:solidFill>
                <a:latin typeface="Times New Roman" panose="02020603050405020304" pitchFamily="18" charset="0"/>
              </a:rPr>
              <a:t>(log</a:t>
            </a:r>
            <a:r>
              <a:rPr lang="en-US" altLang="en-US" sz="3600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1/2-</a:t>
            </a:r>
            <a:r>
              <a:rPr lang="en-US" altLang="en-US" sz="3600" i="1" baseline="300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altLang="en-US" sz="3600" i="1">
                <a:solidFill>
                  <a:srgbClr val="00FF00"/>
                </a:solidFill>
                <a:latin typeface="Times New Roman" panose="02020603050405020304" pitchFamily="18" charset="0"/>
              </a:rPr>
              <a:t> n</a:t>
            </a:r>
            <a:r>
              <a:rPr lang="en-US" altLang="en-US" sz="3600">
                <a:solidFill>
                  <a:srgbClr val="00FF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3600">
                <a:latin typeface="Times New Roman" panose="02020603050405020304" pitchFamily="18" charset="0"/>
              </a:rPr>
              <a:t>  in general Andrews 2004, unless </a:t>
            </a:r>
            <a:r>
              <a:rPr lang="en-US" altLang="en-US" sz="3600">
                <a:solidFill>
                  <a:srgbClr val="00FF00"/>
                </a:solidFill>
                <a:latin typeface="Times New Roman" panose="02020603050405020304" pitchFamily="18" charset="0"/>
              </a:rPr>
              <a:t>NP</a:t>
            </a:r>
            <a:r>
              <a:rPr lang="en-US" altLang="en-US" sz="36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US" altLang="en-US" sz="3600">
                <a:solidFill>
                  <a:srgbClr val="00FF00"/>
                </a:solidFill>
                <a:latin typeface="Times New Roman" panose="02020603050405020304" pitchFamily="18" charset="0"/>
              </a:rPr>
              <a:t> ZPTIME(n</a:t>
            </a:r>
            <a:r>
              <a:rPr lang="en-US" altLang="en-US" sz="3600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polylog(n)</a:t>
            </a:r>
            <a:r>
              <a:rPr lang="en-US" altLang="en-US" sz="3600">
                <a:solidFill>
                  <a:srgbClr val="00FF00"/>
                </a:solidFill>
                <a:latin typeface="Times New Roman" panose="02020603050405020304" pitchFamily="18" charset="0"/>
              </a:rPr>
              <a:t>)</a:t>
            </a:r>
            <a:endParaRPr lang="en-US" altLang="en-US" sz="360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36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1EF8-DE86-4B0C-A50A-112B7B04D99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-242888"/>
            <a:ext cx="8686800" cy="1143001"/>
          </a:xfrm>
        </p:spPr>
        <p:txBody>
          <a:bodyPr/>
          <a:lstStyle/>
          <a:p>
            <a:r>
              <a:rPr lang="en-US" altLang="en-US" sz="4000" b="1">
                <a:solidFill>
                  <a:srgbClr val="FFFFCC"/>
                </a:solidFill>
                <a:latin typeface="Times New Roman" panose="02020603050405020304" pitchFamily="18" charset="0"/>
              </a:rPr>
              <a:t>Algorithms for Special Cases 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353425" cy="5616575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Steiner Forest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endParaRPr lang="en-US" altLang="en-US" sz="36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2800" b="1">
                <a:latin typeface="Times New Roman" panose="02020603050405020304" pitchFamily="18" charset="0"/>
              </a:rPr>
              <a:t>A. Agrawal, P. Klein and R. Ravi, 1991</a:t>
            </a:r>
          </a:p>
          <a:p>
            <a:pPr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2800" b="1">
                <a:latin typeface="Times New Roman" panose="02020603050405020304" pitchFamily="18" charset="0"/>
              </a:rPr>
              <a:t>M. X. Goemans and D. P. Williamson, 1995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3600" b="1">
                <a:latin typeface="Times New Roman" panose="02020603050405020304" pitchFamily="18" charset="0"/>
              </a:rPr>
              <a:t>Single source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36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2800" b="1">
                <a:latin typeface="Times New Roman" panose="02020603050405020304" pitchFamily="18" charset="0"/>
              </a:rPr>
              <a:t>S. Guha, A. Meyerson and K. Munagala , 2001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2800" b="1">
                <a:latin typeface="Times New Roman" panose="02020603050405020304" pitchFamily="18" charset="0"/>
              </a:rPr>
              <a:t>K. Talwar, 2002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2800" b="1">
                <a:latin typeface="Times New Roman" panose="02020603050405020304" pitchFamily="18" charset="0"/>
              </a:rPr>
              <a:t>A. Gupta, A. Kumar and T. Roughgarden, 2002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2800" b="1">
                <a:latin typeface="Times New Roman" panose="02020603050405020304" pitchFamily="18" charset="0"/>
              </a:rPr>
              <a:t>A. Goel and D. Estrin, 2003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Blip>
                <a:blip r:embed="rId2"/>
              </a:buBlip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800" b="1"/>
          </a:p>
          <a:p>
            <a:pPr>
              <a:lnSpc>
                <a:spcPct val="80000"/>
              </a:lnSpc>
            </a:pPr>
            <a:endParaRPr lang="en-US" altLang="en-US" sz="2800" b="1"/>
          </a:p>
          <a:p>
            <a:pPr>
              <a:lnSpc>
                <a:spcPct val="80000"/>
              </a:lnSpc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8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4F3C-FD27-4F18-9930-40C779583B3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FFCC"/>
                </a:solidFill>
                <a:latin typeface="Times New Roman" panose="02020603050405020304" pitchFamily="18" charset="0"/>
              </a:rPr>
              <a:t>Multicommodity Buy at Bulk</a:t>
            </a:r>
          </a:p>
        </p:txBody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893175" cy="5257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600">
                <a:latin typeface="Times New Roman" panose="02020603050405020304" pitchFamily="18" charset="0"/>
              </a:rPr>
              <a:t>Multicommodity Uniform Case: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>
                <a:latin typeface="Times New Roman" panose="02020603050405020304" pitchFamily="18" charset="0"/>
              </a:rPr>
              <a:t>Y. Azar and B. Awerbuch, 1997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/>
              <a:t> </a:t>
            </a:r>
            <a:r>
              <a:rPr lang="en-US" altLang="en-US">
                <a:latin typeface="Times New Roman" panose="02020603050405020304" pitchFamily="18" charset="0"/>
              </a:rPr>
              <a:t>Y. Bartal,1998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>
                <a:latin typeface="Times New Roman" panose="02020603050405020304" pitchFamily="18" charset="0"/>
              </a:rPr>
              <a:t>A. Gupta, A. Kumar, M. Pal and T. Roughgarden, 2003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The only known approximation for the general case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>
                <a:latin typeface="Times New Roman" panose="02020603050405020304" pitchFamily="18" charset="0"/>
              </a:rPr>
              <a:t>M. Charikar, A. Karagiozova, 2005. The ratio is: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>
                <a:solidFill>
                  <a:srgbClr val="00FF00"/>
                </a:solidFill>
                <a:latin typeface="Times New Roman" panose="02020603050405020304" pitchFamily="18" charset="0"/>
              </a:rPr>
              <a:t>        exp( </a:t>
            </a:r>
            <a:r>
              <a:rPr lang="en-US" altLang="en-US" sz="3600" i="1">
                <a:solidFill>
                  <a:srgbClr val="00FF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3600">
                <a:solidFill>
                  <a:srgbClr val="00FF00"/>
                </a:solidFill>
                <a:latin typeface="Times New Roman" panose="02020603050405020304" pitchFamily="18" charset="0"/>
              </a:rPr>
              <a:t>(( log </a:t>
            </a:r>
            <a:r>
              <a:rPr lang="en-US" altLang="en-US" sz="3600" i="1">
                <a:solidFill>
                  <a:srgbClr val="00FF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3600">
                <a:solidFill>
                  <a:srgbClr val="00FF00"/>
                </a:solidFill>
                <a:latin typeface="Times New Roman" panose="02020603050405020304" pitchFamily="18" charset="0"/>
              </a:rPr>
              <a:t> log log </a:t>
            </a:r>
            <a:r>
              <a:rPr lang="en-US" altLang="en-US" sz="3600" i="1">
                <a:solidFill>
                  <a:srgbClr val="00FF00"/>
                </a:solidFill>
                <a:latin typeface="Times New Roman" panose="02020603050405020304" pitchFamily="18" charset="0"/>
              </a:rPr>
              <a:t>n </a:t>
            </a:r>
            <a:r>
              <a:rPr lang="en-US" altLang="en-US" sz="3600">
                <a:solidFill>
                  <a:srgbClr val="00FF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3600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1/2 </a:t>
            </a:r>
            <a:r>
              <a:rPr lang="en-US" altLang="en-US" sz="3600">
                <a:solidFill>
                  <a:srgbClr val="00FF00"/>
                </a:solidFill>
                <a:latin typeface="Times New Roman" panose="02020603050405020304" pitchFamily="18" charset="0"/>
              </a:rPr>
              <a:t>))</a:t>
            </a:r>
            <a:r>
              <a:rPr lang="en-US" altLang="en-US" sz="36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log </a:t>
            </a:r>
            <a:r>
              <a:rPr lang="en-US" altLang="en-US" sz="3600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D</a:t>
            </a:r>
            <a:endParaRPr lang="en-US" altLang="en-US" sz="3600" i="1" baseline="30000">
              <a:solidFill>
                <a:srgbClr val="00FF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3600" i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08CE-6B35-433F-BC6E-126D73ACAAE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1975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Our Main Result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>
                <a:solidFill>
                  <a:srgbClr val="FFFF00"/>
                </a:solidFill>
                <a:latin typeface="Times New Roman" panose="02020603050405020304" pitchFamily="18" charset="0"/>
              </a:rPr>
              <a:t>Theorem:  </a:t>
            </a:r>
            <a:r>
              <a:rPr lang="en-US" altLang="en-US">
                <a:latin typeface="Times New Roman" panose="02020603050405020304" pitchFamily="18" charset="0"/>
              </a:rPr>
              <a:t>If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>
                <a:latin typeface="Times New Roman" panose="02020603050405020304" pitchFamily="18" charset="0"/>
              </a:rPr>
              <a:t> denotes the largest demand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i="1" baseline="-25000">
                <a:solidFill>
                  <a:srgbClr val="00FF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latin typeface="Times New Roman" panose="02020603050405020304" pitchFamily="18" charset="0"/>
              </a:rPr>
              <a:t> and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>
                <a:latin typeface="Times New Roman" panose="02020603050405020304" pitchFamily="18" charset="0"/>
              </a:rPr>
              <a:t> is the number of pairs of </a:t>
            </a:r>
            <a:r>
              <a:rPr lang="en-US" altLang="en-US" sz="3600" i="1">
                <a:solidFill>
                  <a:srgbClr val="00FF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sz="3600" i="1" baseline="-25000">
                <a:solidFill>
                  <a:srgbClr val="00FF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3600" i="1">
                <a:solidFill>
                  <a:srgbClr val="00FF00"/>
                </a:solidFill>
                <a:latin typeface="Times New Roman" panose="02020603050405020304" pitchFamily="18" charset="0"/>
              </a:rPr>
              <a:t>,t</a:t>
            </a:r>
            <a:r>
              <a:rPr lang="en-US" altLang="en-US" sz="3600" baseline="-25000">
                <a:solidFill>
                  <a:srgbClr val="00FF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sz="3600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Times New Roman" panose="02020603050405020304" pitchFamily="18" charset="0"/>
              </a:rPr>
              <a:t>then there is a polytime algorithm with approximation ratio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(min{log</a:t>
            </a:r>
            <a:r>
              <a:rPr lang="en-US" altLang="en-US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 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log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 D, 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log</a:t>
            </a:r>
            <a:r>
              <a:rPr lang="en-US" altLang="en-US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 h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 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loglog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 h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})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>
                <a:solidFill>
                  <a:srgbClr val="FFFF00"/>
                </a:solidFill>
                <a:latin typeface="Times New Roman" panose="02020603050405020304" pitchFamily="18" charset="0"/>
              </a:rPr>
              <a:t>Corollary:</a:t>
            </a:r>
            <a:r>
              <a:rPr lang="en-US" altLang="en-US">
                <a:latin typeface="Times New Roman" panose="02020603050405020304" pitchFamily="18" charset="0"/>
              </a:rPr>
              <a:t> If every demand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i="1" baseline="-25000">
                <a:solidFill>
                  <a:srgbClr val="00FF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latin typeface="Times New Roman" panose="02020603050405020304" pitchFamily="18" charset="0"/>
              </a:rPr>
              <a:t> is polynomial in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n </a:t>
            </a:r>
            <a:r>
              <a:rPr lang="en-US" altLang="en-US">
                <a:latin typeface="Times New Roman" panose="02020603050405020304" pitchFamily="18" charset="0"/>
              </a:rPr>
              <a:t> the approximation ratio is at most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(log</a:t>
            </a:r>
            <a:r>
              <a:rPr lang="en-US" altLang="en-US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 n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>
                <a:latin typeface="Times New Roman" panose="02020603050405020304" pitchFamily="18" charset="0"/>
              </a:rPr>
              <a:t> and for arbitrary demands the approximation ratio is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(log</a:t>
            </a:r>
            <a:r>
              <a:rPr lang="en-US" altLang="en-US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n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 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loglog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 n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>
                <a:latin typeface="Times New Roman" panose="02020603050405020304" pitchFamily="18" charset="0"/>
              </a:rPr>
              <a:t>For simplicity we focus on the unit-demand case (i.e.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en-US" i="1" baseline="-25000">
                <a:solidFill>
                  <a:srgbClr val="00FF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>
                <a:latin typeface="Times New Roman" panose="02020603050405020304" pitchFamily="18" charset="0"/>
              </a:rPr>
              <a:t> for all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i’</a:t>
            </a:r>
            <a:r>
              <a:rPr lang="en-US" altLang="en-US">
                <a:latin typeface="Times New Roman" panose="02020603050405020304" pitchFamily="18" charset="0"/>
              </a:rPr>
              <a:t>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EC9C-5A32-4255-94AB-A3AABB66EFFC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>
                <a:solidFill>
                  <a:srgbClr val="FFFFCC"/>
                </a:solidFill>
                <a:latin typeface="Times New Roman" panose="02020603050405020304" pitchFamily="18" charset="0"/>
              </a:rPr>
              <a:t>Recent Development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>
                <a:latin typeface="Times New Roman" panose="02020603050405020304" pitchFamily="18" charset="0"/>
              </a:rPr>
              <a:t>Racke showed how to generalize  our junction tree lemma (see later) to exponential demands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>
                <a:latin typeface="Times New Roman" panose="02020603050405020304" pitchFamily="18" charset="0"/>
              </a:rPr>
              <a:t>As a result we can prove: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i="1">
                <a:latin typeface="Times New Roman" panose="02020603050405020304" pitchFamily="18" charset="0"/>
              </a:rPr>
              <a:t>   O </a:t>
            </a:r>
            <a:r>
              <a:rPr lang="en-US" altLang="en-US">
                <a:latin typeface="Times New Roman" panose="02020603050405020304" pitchFamily="18" charset="0"/>
              </a:rPr>
              <a:t>(log</a:t>
            </a:r>
            <a:r>
              <a:rPr lang="en-US" altLang="en-US" baseline="30000">
                <a:latin typeface="Times New Roman" panose="02020603050405020304" pitchFamily="18" charset="0"/>
              </a:rPr>
              <a:t>4</a:t>
            </a:r>
            <a:r>
              <a:rPr lang="en-US" altLang="en-US" i="1">
                <a:latin typeface="Times New Roman" panose="02020603050405020304" pitchFamily="18" charset="0"/>
              </a:rPr>
              <a:t>n</a:t>
            </a:r>
            <a:r>
              <a:rPr lang="en-US" altLang="en-US">
                <a:latin typeface="Times New Roman" panose="02020603050405020304" pitchFamily="18" charset="0"/>
              </a:rPr>
              <a:t>) - ratio approximation algorithm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   even if the demands are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   super-polynomial in n.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7B9-DFDF-4D78-853C-4A966B646E5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1975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Overview of the Algorithm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marL="609600" indent="-609600"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>
                <a:latin typeface="Times New Roman" panose="02020603050405020304" pitchFamily="18" charset="0"/>
              </a:rPr>
              <a:t>The algorithm iteratively finds a partial solution connecting some of the residual pairs</a:t>
            </a:r>
          </a:p>
          <a:p>
            <a:pPr marL="609600" indent="-609600"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>
                <a:latin typeface="Times New Roman" panose="02020603050405020304" pitchFamily="18" charset="0"/>
              </a:rPr>
              <a:t>The new pairs are then removed from the set; repeat until all pairs are connected (routed)</a:t>
            </a:r>
          </a:p>
          <a:p>
            <a:pPr marL="609600" indent="-609600"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b="1">
                <a:solidFill>
                  <a:srgbClr val="00FF00"/>
                </a:solidFill>
                <a:latin typeface="Times New Roman" panose="02020603050405020304" pitchFamily="18" charset="0"/>
              </a:rPr>
              <a:t>Density of a partial solution = </a:t>
            </a:r>
          </a:p>
          <a:p>
            <a:pPr marL="609600" indent="-609600">
              <a:lnSpc>
                <a:spcPct val="50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                    </a:t>
            </a:r>
            <a:r>
              <a:rPr lang="en-US" altLang="en-US" u="sng">
                <a:latin typeface="Times New Roman" panose="02020603050405020304" pitchFamily="18" charset="0"/>
              </a:rPr>
              <a:t>cost of the partial solution</a:t>
            </a:r>
            <a:r>
              <a:rPr lang="en-US" altLang="en-US">
                <a:latin typeface="Times New Roman" panose="02020603050405020304" pitchFamily="18" charset="0"/>
              </a:rPr>
              <a:t>  </a:t>
            </a:r>
          </a:p>
          <a:p>
            <a:pPr marL="609600" indent="-609600">
              <a:lnSpc>
                <a:spcPct val="50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                        # of new pairs routed</a:t>
            </a:r>
          </a:p>
          <a:p>
            <a:pPr marL="609600" indent="-609600"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>
                <a:latin typeface="Times New Roman" panose="02020603050405020304" pitchFamily="18" charset="0"/>
              </a:rPr>
              <a:t>The algorithm tries to find low density partial solution at each iteration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50DC-9A40-45B8-9716-450D04EEEE7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1975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Overview of the Algorithm (cont’d)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686800" cy="5327650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>
                <a:latin typeface="Times New Roman" panose="02020603050405020304" pitchFamily="18" charset="0"/>
              </a:rPr>
              <a:t>The density of each partial solution is at most</a:t>
            </a:r>
          </a:p>
          <a:p>
            <a:pPr>
              <a:lnSpc>
                <a:spcPct val="110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    O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(log</a:t>
            </a:r>
            <a:r>
              <a:rPr lang="en-US" altLang="en-US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 (OPT /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'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>
                <a:latin typeface="Times New Roman" panose="02020603050405020304" pitchFamily="18" charset="0"/>
              </a:rPr>
              <a:t> where 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OPT</a:t>
            </a:r>
            <a:r>
              <a:rPr lang="en-US" altLang="en-US">
                <a:latin typeface="Times New Roman" panose="02020603050405020304" pitchFamily="18" charset="0"/>
              </a:rPr>
              <a:t> is the cost of optimum solution and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altLang="en-US">
                <a:latin typeface="Times New Roman" panose="02020603050405020304" pitchFamily="18" charset="0"/>
              </a:rPr>
              <a:t>  is the number of unrouted pairs</a:t>
            </a:r>
          </a:p>
          <a:p>
            <a:pPr>
              <a:lnSpc>
                <a:spcPct val="110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>
                <a:latin typeface="Times New Roman" panose="02020603050405020304" pitchFamily="18" charset="0"/>
              </a:rPr>
              <a:t>A simple analysis (like for set cover) shows:</a:t>
            </a:r>
          </a:p>
          <a:p>
            <a:pPr>
              <a:lnSpc>
                <a:spcPct val="110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Total Cost </a:t>
            </a:r>
          </a:p>
          <a:p>
            <a:pPr>
              <a:lnSpc>
                <a:spcPct val="110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     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(log</a:t>
            </a:r>
            <a:r>
              <a:rPr lang="en-US" altLang="en-US" baseline="300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3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 OPT  (1/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baseline="300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+ 1/(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baseline="300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- 1) +…+ 1)</a:t>
            </a:r>
          </a:p>
          <a:p>
            <a:pPr>
              <a:lnSpc>
                <a:spcPct val="110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        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(log</a:t>
            </a:r>
            <a:r>
              <a:rPr lang="en-US" altLang="en-US" baseline="300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4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  OPT</a:t>
            </a:r>
          </a:p>
        </p:txBody>
      </p:sp>
      <p:sp>
        <p:nvSpPr>
          <p:cNvPr id="319499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861C4-DA6A-4E41-84E4-05485DEB1889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1975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Structure of the Optimum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anose="05000000000000000000" pitchFamily="2" charset="2"/>
              <a:buBlip>
                <a:blip r:embed="rId9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How to compute a low-density partial solution?</a:t>
            </a:r>
          </a:p>
          <a:p>
            <a:pPr>
              <a:buClr>
                <a:srgbClr val="FFFF00"/>
              </a:buClr>
              <a:buSzTx/>
              <a:buFont typeface="Wingdings" panose="05000000000000000000" pitchFamily="2" charset="2"/>
              <a:buBlip>
                <a:blip r:embed="rId9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Prove the existence of low-density one with a very specific structure: 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junction-tree</a:t>
            </a:r>
          </a:p>
          <a:p>
            <a:pPr>
              <a:buClr>
                <a:srgbClr val="FFFF00"/>
              </a:buClr>
              <a:buSzTx/>
              <a:buFont typeface="Wingdings" panose="05000000000000000000" pitchFamily="2" charset="2"/>
              <a:buBlip>
                <a:blip r:embed="rId9"/>
              </a:buBlip>
            </a:pP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Junction-tree:</a:t>
            </a: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given a set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en-US" sz="2800">
                <a:latin typeface="Times New Roman" panose="02020603050405020304" pitchFamily="18" charset="0"/>
              </a:rPr>
              <a:t> of pairs, tree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2800">
                <a:latin typeface="Times New Roman" panose="02020603050405020304" pitchFamily="18" charset="0"/>
              </a:rPr>
              <a:t> rooted at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800">
                <a:latin typeface="Times New Roman" panose="02020603050405020304" pitchFamily="18" charset="0"/>
              </a:rPr>
              <a:t> is a junction tree if </a:t>
            </a:r>
          </a:p>
          <a:p>
            <a:pPr lvl="1">
              <a:buClr>
                <a:srgbClr val="FFFF00"/>
              </a:buClr>
              <a:buFontTx/>
              <a:buBlip>
                <a:blip r:embed="rId9"/>
              </a:buBlip>
            </a:pPr>
            <a:r>
              <a:rPr lang="en-US" altLang="en-US" sz="2400">
                <a:latin typeface="Times New Roman" panose="02020603050405020304" pitchFamily="18" charset="0"/>
              </a:rPr>
              <a:t> It contains all pairs of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P</a:t>
            </a:r>
          </a:p>
          <a:p>
            <a:pPr lvl="1">
              <a:buClr>
                <a:srgbClr val="FFFF00"/>
              </a:buClr>
              <a:buFontTx/>
              <a:buBlip>
                <a:blip r:embed="rId9"/>
              </a:buBlip>
            </a:pPr>
            <a:r>
              <a:rPr lang="en-US" altLang="en-US" sz="2400">
                <a:latin typeface="Times New Roman" panose="02020603050405020304" pitchFamily="18" charset="0"/>
              </a:rPr>
              <a:t> For every pair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i="1" baseline="-25000">
                <a:solidFill>
                  <a:srgbClr val="00FF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,t</a:t>
            </a:r>
            <a:r>
              <a:rPr lang="en-US" altLang="en-US" i="1" baseline="-25000">
                <a:solidFill>
                  <a:srgbClr val="00FF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 P</a:t>
            </a:r>
            <a:r>
              <a:rPr lang="en-US" altLang="en-US" sz="2400">
                <a:latin typeface="Times New Roman" panose="02020603050405020304" pitchFamily="18" charset="0"/>
              </a:rPr>
              <a:t> the </a:t>
            </a:r>
          </a:p>
          <a:p>
            <a:pPr lvl="1">
              <a:buClr>
                <a:srgbClr val="FFFF00"/>
              </a:buClr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  path connecting them  </a:t>
            </a:r>
          </a:p>
          <a:p>
            <a:pPr lvl="1">
              <a:buClr>
                <a:srgbClr val="FFFF00"/>
              </a:buClr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  in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2400">
                <a:latin typeface="Times New Roman" panose="02020603050405020304" pitchFamily="18" charset="0"/>
              </a:rPr>
              <a:t> goes through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320516" name="Rectangle 4"/>
          <p:cNvSpPr>
            <a:spLocks noChangeArrowheads="1"/>
          </p:cNvSpPr>
          <p:nvPr/>
        </p:nvSpPr>
        <p:spPr bwMode="auto">
          <a:xfrm>
            <a:off x="5076825" y="3429000"/>
            <a:ext cx="3887788" cy="28082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20517" name="Oval 5"/>
          <p:cNvSpPr>
            <a:spLocks noChangeArrowheads="1"/>
          </p:cNvSpPr>
          <p:nvPr/>
        </p:nvSpPr>
        <p:spPr bwMode="auto">
          <a:xfrm>
            <a:off x="6732588" y="48688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18" name="Oval 6"/>
          <p:cNvSpPr>
            <a:spLocks noChangeArrowheads="1"/>
          </p:cNvSpPr>
          <p:nvPr/>
        </p:nvSpPr>
        <p:spPr bwMode="auto">
          <a:xfrm>
            <a:off x="8243888" y="54451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19" name="Oval 7"/>
          <p:cNvSpPr>
            <a:spLocks noChangeArrowheads="1"/>
          </p:cNvSpPr>
          <p:nvPr/>
        </p:nvSpPr>
        <p:spPr bwMode="auto">
          <a:xfrm>
            <a:off x="6300788" y="436562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20" name="Oval 8"/>
          <p:cNvSpPr>
            <a:spLocks noChangeArrowheads="1"/>
          </p:cNvSpPr>
          <p:nvPr/>
        </p:nvSpPr>
        <p:spPr bwMode="auto">
          <a:xfrm>
            <a:off x="6443663" y="5516563"/>
            <a:ext cx="215900" cy="2159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21" name="Oval 9"/>
          <p:cNvSpPr>
            <a:spLocks noChangeArrowheads="1"/>
          </p:cNvSpPr>
          <p:nvPr/>
        </p:nvSpPr>
        <p:spPr bwMode="auto">
          <a:xfrm>
            <a:off x="7451725" y="5516563"/>
            <a:ext cx="215900" cy="2159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22" name="Oval 10"/>
          <p:cNvSpPr>
            <a:spLocks noChangeArrowheads="1"/>
          </p:cNvSpPr>
          <p:nvPr/>
        </p:nvSpPr>
        <p:spPr bwMode="auto">
          <a:xfrm>
            <a:off x="5508625" y="5589588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23" name="Oval 11"/>
          <p:cNvSpPr>
            <a:spLocks noChangeArrowheads="1"/>
          </p:cNvSpPr>
          <p:nvPr/>
        </p:nvSpPr>
        <p:spPr bwMode="auto">
          <a:xfrm>
            <a:off x="6804025" y="3716338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24" name="Oval 12"/>
          <p:cNvSpPr>
            <a:spLocks noChangeArrowheads="1"/>
          </p:cNvSpPr>
          <p:nvPr/>
        </p:nvSpPr>
        <p:spPr bwMode="auto">
          <a:xfrm>
            <a:off x="7740650" y="47974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25" name="Oval 13"/>
          <p:cNvSpPr>
            <a:spLocks noChangeArrowheads="1"/>
          </p:cNvSpPr>
          <p:nvPr/>
        </p:nvSpPr>
        <p:spPr bwMode="auto">
          <a:xfrm>
            <a:off x="5867400" y="4941888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26" name="Oval 14"/>
          <p:cNvSpPr>
            <a:spLocks noChangeArrowheads="1"/>
          </p:cNvSpPr>
          <p:nvPr/>
        </p:nvSpPr>
        <p:spPr bwMode="auto">
          <a:xfrm>
            <a:off x="7380288" y="4292600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0528" name="Line 16"/>
          <p:cNvSpPr>
            <a:spLocks noChangeShapeType="1"/>
          </p:cNvSpPr>
          <p:nvPr/>
        </p:nvSpPr>
        <p:spPr bwMode="auto">
          <a:xfrm flipV="1">
            <a:off x="6588125" y="5084763"/>
            <a:ext cx="215900" cy="431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30" name="Line 18"/>
          <p:cNvSpPr>
            <a:spLocks noChangeShapeType="1"/>
          </p:cNvSpPr>
          <p:nvPr/>
        </p:nvSpPr>
        <p:spPr bwMode="auto">
          <a:xfrm flipH="1" flipV="1">
            <a:off x="6372225" y="4508500"/>
            <a:ext cx="360363" cy="433388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31" name="Line 19"/>
          <p:cNvSpPr>
            <a:spLocks noChangeShapeType="1"/>
          </p:cNvSpPr>
          <p:nvPr/>
        </p:nvSpPr>
        <p:spPr bwMode="auto">
          <a:xfrm flipV="1">
            <a:off x="6443663" y="3860800"/>
            <a:ext cx="433387" cy="504825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32" name="Line 20"/>
          <p:cNvSpPr>
            <a:spLocks noChangeShapeType="1"/>
          </p:cNvSpPr>
          <p:nvPr/>
        </p:nvSpPr>
        <p:spPr bwMode="auto">
          <a:xfrm>
            <a:off x="6948488" y="3933825"/>
            <a:ext cx="503237" cy="4318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33" name="Line 21"/>
          <p:cNvSpPr>
            <a:spLocks noChangeShapeType="1"/>
          </p:cNvSpPr>
          <p:nvPr/>
        </p:nvSpPr>
        <p:spPr bwMode="auto">
          <a:xfrm>
            <a:off x="7451725" y="4437063"/>
            <a:ext cx="288925" cy="3603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34" name="Line 22"/>
          <p:cNvSpPr>
            <a:spLocks noChangeShapeType="1"/>
          </p:cNvSpPr>
          <p:nvPr/>
        </p:nvSpPr>
        <p:spPr bwMode="auto">
          <a:xfrm flipH="1">
            <a:off x="7524750" y="4941888"/>
            <a:ext cx="287338" cy="64770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35" name="Line 23"/>
          <p:cNvSpPr>
            <a:spLocks noChangeShapeType="1"/>
          </p:cNvSpPr>
          <p:nvPr/>
        </p:nvSpPr>
        <p:spPr bwMode="auto">
          <a:xfrm flipH="1" flipV="1">
            <a:off x="6372225" y="4437063"/>
            <a:ext cx="431800" cy="50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36" name="Line 24"/>
          <p:cNvSpPr>
            <a:spLocks noChangeShapeType="1"/>
          </p:cNvSpPr>
          <p:nvPr/>
        </p:nvSpPr>
        <p:spPr bwMode="auto">
          <a:xfrm flipV="1">
            <a:off x="6443663" y="3933825"/>
            <a:ext cx="433387" cy="5032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37" name="Line 25"/>
          <p:cNvSpPr>
            <a:spLocks noChangeShapeType="1"/>
          </p:cNvSpPr>
          <p:nvPr/>
        </p:nvSpPr>
        <p:spPr bwMode="auto">
          <a:xfrm>
            <a:off x="7019925" y="3860800"/>
            <a:ext cx="431800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38" name="Line 26"/>
          <p:cNvSpPr>
            <a:spLocks noChangeShapeType="1"/>
          </p:cNvSpPr>
          <p:nvPr/>
        </p:nvSpPr>
        <p:spPr bwMode="auto">
          <a:xfrm>
            <a:off x="7451725" y="4365625"/>
            <a:ext cx="360363" cy="431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39" name="Line 27"/>
          <p:cNvSpPr>
            <a:spLocks noChangeShapeType="1"/>
          </p:cNvSpPr>
          <p:nvPr/>
        </p:nvSpPr>
        <p:spPr bwMode="auto">
          <a:xfrm>
            <a:off x="7812088" y="4868863"/>
            <a:ext cx="504825" cy="6477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40" name="Line 28"/>
          <p:cNvSpPr>
            <a:spLocks noChangeShapeType="1"/>
          </p:cNvSpPr>
          <p:nvPr/>
        </p:nvSpPr>
        <p:spPr bwMode="auto">
          <a:xfrm flipV="1">
            <a:off x="6011863" y="4437063"/>
            <a:ext cx="360362" cy="504825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41" name="Line 29"/>
          <p:cNvSpPr>
            <a:spLocks noChangeShapeType="1"/>
          </p:cNvSpPr>
          <p:nvPr/>
        </p:nvSpPr>
        <p:spPr bwMode="auto">
          <a:xfrm flipV="1">
            <a:off x="6372225" y="3789363"/>
            <a:ext cx="504825" cy="576262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42" name="Line 30"/>
          <p:cNvSpPr>
            <a:spLocks noChangeShapeType="1"/>
          </p:cNvSpPr>
          <p:nvPr/>
        </p:nvSpPr>
        <p:spPr bwMode="auto">
          <a:xfrm flipV="1">
            <a:off x="5580063" y="5084763"/>
            <a:ext cx="360362" cy="576262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543" name="Text Box 31"/>
          <p:cNvSpPr txBox="1">
            <a:spLocks noChangeArrowheads="1"/>
          </p:cNvSpPr>
          <p:nvPr/>
        </p:nvSpPr>
        <p:spPr bwMode="auto">
          <a:xfrm>
            <a:off x="7092950" y="3357563"/>
            <a:ext cx="319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>
                <a:solidFill>
                  <a:schemeClr val="bg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</a:t>
            </a:r>
          </a:p>
        </p:txBody>
      </p:sp>
      <p:pic>
        <p:nvPicPr>
          <p:cNvPr id="320546" name="Picture 3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757863"/>
            <a:ext cx="43180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0548" name="Picture 3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3500438"/>
            <a:ext cx="417512" cy="44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0550" name="Picture 3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805488"/>
            <a:ext cx="474662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0552" name="Picture 4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3" y="5759450"/>
            <a:ext cx="4492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0554" name="Picture 4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75" y="4905375"/>
            <a:ext cx="45561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0556" name="Picture 44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5683250"/>
            <a:ext cx="4318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52AF-1C07-416C-9985-C06DEDC4644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42912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Motivation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07375" cy="1008063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>
                <a:latin typeface="Times New Roman" panose="02020603050405020304" pitchFamily="18" charset="0"/>
              </a:rPr>
              <a:t>Suppose we are given a network and some nodes have to be connected by cables</a:t>
            </a:r>
          </a:p>
        </p:txBody>
      </p:sp>
      <p:sp>
        <p:nvSpPr>
          <p:cNvPr id="257069" name="Rectangle 45"/>
          <p:cNvSpPr>
            <a:spLocks noChangeArrowheads="1"/>
          </p:cNvSpPr>
          <p:nvPr/>
        </p:nvSpPr>
        <p:spPr bwMode="auto">
          <a:xfrm>
            <a:off x="4500563" y="2205038"/>
            <a:ext cx="4105275" cy="30956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10</a:t>
            </a:r>
          </a:p>
        </p:txBody>
      </p:sp>
      <p:sp>
        <p:nvSpPr>
          <p:cNvPr id="257070" name="Oval 46"/>
          <p:cNvSpPr>
            <a:spLocks noChangeArrowheads="1"/>
          </p:cNvSpPr>
          <p:nvPr/>
        </p:nvSpPr>
        <p:spPr bwMode="auto">
          <a:xfrm>
            <a:off x="6373813" y="3789363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75" name="Oval 51"/>
          <p:cNvSpPr>
            <a:spLocks noChangeArrowheads="1"/>
          </p:cNvSpPr>
          <p:nvPr/>
        </p:nvSpPr>
        <p:spPr bwMode="auto">
          <a:xfrm>
            <a:off x="5437188" y="2781300"/>
            <a:ext cx="215900" cy="215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76" name="Oval 52"/>
          <p:cNvSpPr>
            <a:spLocks noChangeArrowheads="1"/>
          </p:cNvSpPr>
          <p:nvPr/>
        </p:nvSpPr>
        <p:spPr bwMode="auto">
          <a:xfrm>
            <a:off x="5365750" y="479742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77" name="Oval 53"/>
          <p:cNvSpPr>
            <a:spLocks noChangeArrowheads="1"/>
          </p:cNvSpPr>
          <p:nvPr/>
        </p:nvSpPr>
        <p:spPr bwMode="auto">
          <a:xfrm>
            <a:off x="7308850" y="27813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78" name="Oval 54"/>
          <p:cNvSpPr>
            <a:spLocks noChangeArrowheads="1"/>
          </p:cNvSpPr>
          <p:nvPr/>
        </p:nvSpPr>
        <p:spPr bwMode="auto">
          <a:xfrm>
            <a:off x="8029575" y="3716338"/>
            <a:ext cx="215900" cy="2159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79" name="Oval 55"/>
          <p:cNvSpPr>
            <a:spLocks noChangeArrowheads="1"/>
          </p:cNvSpPr>
          <p:nvPr/>
        </p:nvSpPr>
        <p:spPr bwMode="auto">
          <a:xfrm>
            <a:off x="4716463" y="3716338"/>
            <a:ext cx="215900" cy="2159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80" name="Oval 56"/>
          <p:cNvSpPr>
            <a:spLocks noChangeArrowheads="1"/>
          </p:cNvSpPr>
          <p:nvPr/>
        </p:nvSpPr>
        <p:spPr bwMode="auto">
          <a:xfrm>
            <a:off x="7381875" y="4797425"/>
            <a:ext cx="215900" cy="215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082" name="Line 58"/>
          <p:cNvSpPr>
            <a:spLocks noChangeShapeType="1"/>
          </p:cNvSpPr>
          <p:nvPr/>
        </p:nvSpPr>
        <p:spPr bwMode="auto">
          <a:xfrm flipV="1">
            <a:off x="4859338" y="2925763"/>
            <a:ext cx="647700" cy="7921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85" name="Line 61"/>
          <p:cNvSpPr>
            <a:spLocks noChangeShapeType="1"/>
          </p:cNvSpPr>
          <p:nvPr/>
        </p:nvSpPr>
        <p:spPr bwMode="auto">
          <a:xfrm>
            <a:off x="5653088" y="2852738"/>
            <a:ext cx="16557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86" name="Line 62"/>
          <p:cNvSpPr>
            <a:spLocks noChangeShapeType="1"/>
          </p:cNvSpPr>
          <p:nvPr/>
        </p:nvSpPr>
        <p:spPr bwMode="auto">
          <a:xfrm>
            <a:off x="7526338" y="2924175"/>
            <a:ext cx="574675" cy="7921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87" name="Line 63"/>
          <p:cNvSpPr>
            <a:spLocks noChangeShapeType="1"/>
          </p:cNvSpPr>
          <p:nvPr/>
        </p:nvSpPr>
        <p:spPr bwMode="auto">
          <a:xfrm>
            <a:off x="6589713" y="3860800"/>
            <a:ext cx="15113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88" name="Line 64"/>
          <p:cNvSpPr>
            <a:spLocks noChangeShapeType="1"/>
          </p:cNvSpPr>
          <p:nvPr/>
        </p:nvSpPr>
        <p:spPr bwMode="auto">
          <a:xfrm flipH="1">
            <a:off x="7526338" y="3933825"/>
            <a:ext cx="574675" cy="863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89" name="Line 65"/>
          <p:cNvSpPr>
            <a:spLocks noChangeShapeType="1"/>
          </p:cNvSpPr>
          <p:nvPr/>
        </p:nvSpPr>
        <p:spPr bwMode="auto">
          <a:xfrm flipH="1">
            <a:off x="5581650" y="4868863"/>
            <a:ext cx="18002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90" name="Line 66"/>
          <p:cNvSpPr>
            <a:spLocks noChangeShapeType="1"/>
          </p:cNvSpPr>
          <p:nvPr/>
        </p:nvSpPr>
        <p:spPr bwMode="auto">
          <a:xfrm flipH="1" flipV="1">
            <a:off x="4860925" y="3860800"/>
            <a:ext cx="576263" cy="9366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92" name="Line 68"/>
          <p:cNvSpPr>
            <a:spLocks noChangeShapeType="1"/>
          </p:cNvSpPr>
          <p:nvPr/>
        </p:nvSpPr>
        <p:spPr bwMode="auto">
          <a:xfrm flipV="1">
            <a:off x="5508625" y="2924175"/>
            <a:ext cx="0" cy="18732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93" name="Line 69"/>
          <p:cNvSpPr>
            <a:spLocks noChangeShapeType="1"/>
          </p:cNvSpPr>
          <p:nvPr/>
        </p:nvSpPr>
        <p:spPr bwMode="auto">
          <a:xfrm flipV="1">
            <a:off x="7453313" y="2924175"/>
            <a:ext cx="0" cy="18732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97" name="Line 73"/>
          <p:cNvSpPr>
            <a:spLocks noChangeShapeType="1"/>
          </p:cNvSpPr>
          <p:nvPr/>
        </p:nvSpPr>
        <p:spPr bwMode="auto">
          <a:xfrm>
            <a:off x="5653088" y="2924175"/>
            <a:ext cx="792162" cy="9366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98" name="Line 74"/>
          <p:cNvSpPr>
            <a:spLocks noChangeShapeType="1"/>
          </p:cNvSpPr>
          <p:nvPr/>
        </p:nvSpPr>
        <p:spPr bwMode="auto">
          <a:xfrm flipV="1">
            <a:off x="5508625" y="3933825"/>
            <a:ext cx="936625" cy="863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99" name="Line 75"/>
          <p:cNvSpPr>
            <a:spLocks noChangeShapeType="1"/>
          </p:cNvSpPr>
          <p:nvPr/>
        </p:nvSpPr>
        <p:spPr bwMode="auto">
          <a:xfrm flipV="1">
            <a:off x="5508625" y="3860800"/>
            <a:ext cx="2592388" cy="10080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02" name="Text Box 78"/>
          <p:cNvSpPr txBox="1">
            <a:spLocks noChangeArrowheads="1"/>
          </p:cNvSpPr>
          <p:nvPr/>
        </p:nvSpPr>
        <p:spPr bwMode="auto">
          <a:xfrm>
            <a:off x="6300788" y="486886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12</a:t>
            </a:r>
          </a:p>
        </p:txBody>
      </p:sp>
      <p:sp>
        <p:nvSpPr>
          <p:cNvPr id="257103" name="Text Box 79"/>
          <p:cNvSpPr txBox="1">
            <a:spLocks noChangeArrowheads="1"/>
          </p:cNvSpPr>
          <p:nvPr/>
        </p:nvSpPr>
        <p:spPr bwMode="auto">
          <a:xfrm>
            <a:off x="4716463" y="41497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8</a:t>
            </a:r>
          </a:p>
        </p:txBody>
      </p:sp>
      <p:sp>
        <p:nvSpPr>
          <p:cNvPr id="257104" name="Text Box 80"/>
          <p:cNvSpPr txBox="1">
            <a:spLocks noChangeArrowheads="1"/>
          </p:cNvSpPr>
          <p:nvPr/>
        </p:nvSpPr>
        <p:spPr bwMode="auto">
          <a:xfrm>
            <a:off x="7669213" y="29972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21</a:t>
            </a:r>
          </a:p>
        </p:txBody>
      </p:sp>
      <p:sp>
        <p:nvSpPr>
          <p:cNvPr id="257105" name="Text Box 81"/>
          <p:cNvSpPr txBox="1">
            <a:spLocks noChangeArrowheads="1"/>
          </p:cNvSpPr>
          <p:nvPr/>
        </p:nvSpPr>
        <p:spPr bwMode="auto">
          <a:xfrm>
            <a:off x="7813675" y="42926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27</a:t>
            </a:r>
          </a:p>
        </p:txBody>
      </p:sp>
      <p:sp>
        <p:nvSpPr>
          <p:cNvPr id="257106" name="Text Box 82"/>
          <p:cNvSpPr txBox="1">
            <a:spLocks noChangeArrowheads="1"/>
          </p:cNvSpPr>
          <p:nvPr/>
        </p:nvSpPr>
        <p:spPr bwMode="auto">
          <a:xfrm>
            <a:off x="6734175" y="350043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11</a:t>
            </a:r>
          </a:p>
        </p:txBody>
      </p:sp>
      <p:sp>
        <p:nvSpPr>
          <p:cNvPr id="257107" name="Text Box 83"/>
          <p:cNvSpPr txBox="1">
            <a:spLocks noChangeArrowheads="1"/>
          </p:cNvSpPr>
          <p:nvPr/>
        </p:nvSpPr>
        <p:spPr bwMode="auto">
          <a:xfrm>
            <a:off x="6229350" y="24923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257108" name="Text Box 84"/>
          <p:cNvSpPr txBox="1">
            <a:spLocks noChangeArrowheads="1"/>
          </p:cNvSpPr>
          <p:nvPr/>
        </p:nvSpPr>
        <p:spPr bwMode="auto">
          <a:xfrm>
            <a:off x="6013450" y="31416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9</a:t>
            </a:r>
          </a:p>
        </p:txBody>
      </p:sp>
      <p:sp>
        <p:nvSpPr>
          <p:cNvPr id="257109" name="Text Box 85"/>
          <p:cNvSpPr txBox="1">
            <a:spLocks noChangeArrowheads="1"/>
          </p:cNvSpPr>
          <p:nvPr/>
        </p:nvSpPr>
        <p:spPr bwMode="auto">
          <a:xfrm>
            <a:off x="5437188" y="36449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14</a:t>
            </a:r>
          </a:p>
        </p:txBody>
      </p:sp>
      <p:sp>
        <p:nvSpPr>
          <p:cNvPr id="257110" name="Text Box 86"/>
          <p:cNvSpPr txBox="1">
            <a:spLocks noChangeArrowheads="1"/>
          </p:cNvSpPr>
          <p:nvPr/>
        </p:nvSpPr>
        <p:spPr bwMode="auto">
          <a:xfrm>
            <a:off x="7381875" y="33575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7</a:t>
            </a:r>
          </a:p>
        </p:txBody>
      </p:sp>
      <p:sp>
        <p:nvSpPr>
          <p:cNvPr id="257111" name="Text Box 87"/>
          <p:cNvSpPr txBox="1">
            <a:spLocks noChangeArrowheads="1"/>
          </p:cNvSpPr>
          <p:nvPr/>
        </p:nvSpPr>
        <p:spPr bwMode="auto">
          <a:xfrm>
            <a:off x="6805613" y="4292600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21</a:t>
            </a:r>
          </a:p>
        </p:txBody>
      </p:sp>
      <p:sp>
        <p:nvSpPr>
          <p:cNvPr id="257112" name="Text Box 88"/>
          <p:cNvSpPr txBox="1">
            <a:spLocks noChangeArrowheads="1"/>
          </p:cNvSpPr>
          <p:nvPr/>
        </p:nvSpPr>
        <p:spPr bwMode="auto">
          <a:xfrm>
            <a:off x="4860925" y="29972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257113" name="Text Box 89"/>
          <p:cNvSpPr txBox="1">
            <a:spLocks noChangeArrowheads="1"/>
          </p:cNvSpPr>
          <p:nvPr/>
        </p:nvSpPr>
        <p:spPr bwMode="auto">
          <a:xfrm>
            <a:off x="6084888" y="41497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16</a:t>
            </a:r>
          </a:p>
        </p:txBody>
      </p:sp>
      <p:sp>
        <p:nvSpPr>
          <p:cNvPr id="257115" name="Text Box 91"/>
          <p:cNvSpPr txBox="1">
            <a:spLocks noChangeArrowheads="1"/>
          </p:cNvSpPr>
          <p:nvPr/>
        </p:nvSpPr>
        <p:spPr bwMode="auto">
          <a:xfrm>
            <a:off x="468313" y="2060575"/>
            <a:ext cx="4103687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FFFF00"/>
              </a:buClr>
              <a:buFontTx/>
              <a:buBlip>
                <a:blip r:embed="rId3"/>
              </a:buBlip>
            </a:pPr>
            <a:r>
              <a:rPr lang="en-US" altLang="en-US" sz="2800">
                <a:cs typeface="Arial" panose="020B0604020202020204" pitchFamily="34" charset="0"/>
              </a:rPr>
              <a:t>  </a:t>
            </a: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Each cable  has a  cost </a:t>
            </a:r>
          </a:p>
          <a:p>
            <a:pPr eaLnBrk="1" hangingPunct="1">
              <a:buClr>
                <a:srgbClr val="FFFF00"/>
              </a:buClr>
            </a:pP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    (installation or cost of </a:t>
            </a:r>
          </a:p>
          <a:p>
            <a:pPr eaLnBrk="1" hangingPunct="1">
              <a:buClr>
                <a:srgbClr val="FFFF00"/>
              </a:buClr>
            </a:pP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    usage)</a:t>
            </a:r>
          </a:p>
          <a:p>
            <a:pPr eaLnBrk="1" hangingPunct="1">
              <a:buClr>
                <a:srgbClr val="FFFF00"/>
              </a:buClr>
              <a:buFontTx/>
              <a:buBlip>
                <a:blip r:embed="rId3"/>
              </a:buBlip>
            </a:pP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Question</a:t>
            </a: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: Install cables </a:t>
            </a:r>
          </a:p>
          <a:p>
            <a:pPr eaLnBrk="1" hangingPunct="1">
              <a:buClr>
                <a:srgbClr val="FFFF00"/>
              </a:buClr>
            </a:pP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     satisfying  demands at </a:t>
            </a:r>
          </a:p>
          <a:p>
            <a:pPr eaLnBrk="1" hangingPunct="1">
              <a:buClr>
                <a:srgbClr val="FFFF00"/>
              </a:buClr>
            </a:pP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     minimum  cost</a:t>
            </a:r>
          </a:p>
        </p:txBody>
      </p:sp>
      <p:sp>
        <p:nvSpPr>
          <p:cNvPr id="257122" name="Line 98"/>
          <p:cNvSpPr>
            <a:spLocks noChangeShapeType="1"/>
          </p:cNvSpPr>
          <p:nvPr/>
        </p:nvSpPr>
        <p:spPr bwMode="auto">
          <a:xfrm flipV="1">
            <a:off x="4860925" y="2924175"/>
            <a:ext cx="647700" cy="792163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23" name="Line 99"/>
          <p:cNvSpPr>
            <a:spLocks noChangeShapeType="1"/>
          </p:cNvSpPr>
          <p:nvPr/>
        </p:nvSpPr>
        <p:spPr bwMode="auto">
          <a:xfrm>
            <a:off x="5651500" y="2852738"/>
            <a:ext cx="165735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24" name="Line 100"/>
          <p:cNvSpPr>
            <a:spLocks noChangeShapeType="1"/>
          </p:cNvSpPr>
          <p:nvPr/>
        </p:nvSpPr>
        <p:spPr bwMode="auto">
          <a:xfrm flipH="1" flipV="1">
            <a:off x="4860925" y="3860800"/>
            <a:ext cx="574675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27" name="Line 103"/>
          <p:cNvSpPr>
            <a:spLocks noChangeShapeType="1"/>
          </p:cNvSpPr>
          <p:nvPr/>
        </p:nvSpPr>
        <p:spPr bwMode="auto">
          <a:xfrm flipV="1">
            <a:off x="4859338" y="2924175"/>
            <a:ext cx="720725" cy="86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28" name="Line 104"/>
          <p:cNvSpPr>
            <a:spLocks noChangeShapeType="1"/>
          </p:cNvSpPr>
          <p:nvPr/>
        </p:nvSpPr>
        <p:spPr bwMode="auto">
          <a:xfrm>
            <a:off x="5578475" y="2852738"/>
            <a:ext cx="793750" cy="936625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30" name="Line 106"/>
          <p:cNvSpPr>
            <a:spLocks noChangeShapeType="1"/>
          </p:cNvSpPr>
          <p:nvPr/>
        </p:nvSpPr>
        <p:spPr bwMode="auto">
          <a:xfrm>
            <a:off x="6588125" y="3860800"/>
            <a:ext cx="1438275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31" name="Line 107"/>
          <p:cNvSpPr>
            <a:spLocks noChangeShapeType="1"/>
          </p:cNvSpPr>
          <p:nvPr/>
        </p:nvSpPr>
        <p:spPr bwMode="auto">
          <a:xfrm>
            <a:off x="5651500" y="2924175"/>
            <a:ext cx="1730375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32" name="Line 108"/>
          <p:cNvSpPr>
            <a:spLocks noChangeShapeType="1"/>
          </p:cNvSpPr>
          <p:nvPr/>
        </p:nvSpPr>
        <p:spPr bwMode="auto">
          <a:xfrm>
            <a:off x="7451725" y="2924175"/>
            <a:ext cx="3175" cy="187325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133" name="Text Box 109"/>
          <p:cNvSpPr txBox="1">
            <a:spLocks noChangeArrowheads="1"/>
          </p:cNvSpPr>
          <p:nvPr/>
        </p:nvSpPr>
        <p:spPr bwMode="auto">
          <a:xfrm>
            <a:off x="539750" y="5589588"/>
            <a:ext cx="8064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FFFF00"/>
              </a:buClr>
              <a:buFontTx/>
              <a:buBlip>
                <a:blip r:embed="rId3"/>
              </a:buBlip>
            </a:pPr>
            <a:r>
              <a:rPr lang="en-US" altLang="en-US" sz="2800">
                <a:cs typeface="Arial" panose="020B0604020202020204" pitchFamily="34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This is the well-studied Steiner forest problem and is</a:t>
            </a:r>
          </a:p>
          <a:p>
            <a:pPr eaLnBrk="1" hangingPunct="1">
              <a:buClr>
                <a:srgbClr val="FFFF00"/>
              </a:buClr>
            </a:pP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    NP-hard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69" grpId="0" animBg="1"/>
      <p:bldP spid="257102" grpId="0"/>
      <p:bldP spid="257103" grpId="0"/>
      <p:bldP spid="257104" grpId="0"/>
      <p:bldP spid="257105" grpId="0"/>
      <p:bldP spid="257106" grpId="0"/>
      <p:bldP spid="257107" grpId="0"/>
      <p:bldP spid="257108" grpId="0"/>
      <p:bldP spid="257109" grpId="0"/>
      <p:bldP spid="257110" grpId="0"/>
      <p:bldP spid="257111" grpId="0"/>
      <p:bldP spid="257112" grpId="0"/>
      <p:bldP spid="257113" grpId="0"/>
      <p:bldP spid="2571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28A54-3DAF-4C2B-A6A2-E73267D33F26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1975"/>
          </a:xfrm>
        </p:spPr>
        <p:txBody>
          <a:bodyPr/>
          <a:lstStyle/>
          <a:p>
            <a:r>
              <a:rPr lang="en-US" altLang="en-US" sz="3600" b="1">
                <a:solidFill>
                  <a:srgbClr val="FFFFCC"/>
                </a:solidFill>
                <a:latin typeface="Times New Roman" panose="02020603050405020304" pitchFamily="18" charset="0"/>
              </a:rPr>
              <a:t>Structure of the Optimum (cont’d)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24862" cy="3600450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So the pairs in a junction tree connect via the root</a:t>
            </a:r>
          </a:p>
          <a:p>
            <a:pPr>
              <a:lnSpc>
                <a:spcPct val="110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We show there is always a partial solution with low density that is a junction tree</a:t>
            </a:r>
          </a:p>
          <a:p>
            <a:pPr>
              <a:lnSpc>
                <a:spcPct val="110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Observation:</a:t>
            </a: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If we know the pairs participating in a junction-tree it reduces to the single-source BB problem</a:t>
            </a:r>
            <a:endParaRPr lang="en-US" altLang="en-US" sz="280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buClr>
                <a:srgbClr val="FFFF00"/>
              </a:buClr>
            </a:pPr>
            <a:endParaRPr lang="en-US" altLang="en-US" i="1" baseline="-25000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1542" name="Rectangle 6"/>
          <p:cNvSpPr>
            <a:spLocks noChangeArrowheads="1"/>
          </p:cNvSpPr>
          <p:nvPr/>
        </p:nvSpPr>
        <p:spPr bwMode="auto">
          <a:xfrm>
            <a:off x="4859338" y="3644900"/>
            <a:ext cx="3600450" cy="25209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21543" name="Oval 7"/>
          <p:cNvSpPr>
            <a:spLocks noChangeArrowheads="1"/>
          </p:cNvSpPr>
          <p:nvPr/>
        </p:nvSpPr>
        <p:spPr bwMode="auto">
          <a:xfrm>
            <a:off x="6443663" y="5084763"/>
            <a:ext cx="207962" cy="2047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44" name="Oval 8"/>
          <p:cNvSpPr>
            <a:spLocks noChangeArrowheads="1"/>
          </p:cNvSpPr>
          <p:nvPr/>
        </p:nvSpPr>
        <p:spPr bwMode="auto">
          <a:xfrm>
            <a:off x="7954963" y="5661025"/>
            <a:ext cx="207962" cy="2047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45" name="Oval 9"/>
          <p:cNvSpPr>
            <a:spLocks noChangeArrowheads="1"/>
          </p:cNvSpPr>
          <p:nvPr/>
        </p:nvSpPr>
        <p:spPr bwMode="auto">
          <a:xfrm>
            <a:off x="6011863" y="4581525"/>
            <a:ext cx="138112" cy="1365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46" name="Oval 10"/>
          <p:cNvSpPr>
            <a:spLocks noChangeArrowheads="1"/>
          </p:cNvSpPr>
          <p:nvPr/>
        </p:nvSpPr>
        <p:spPr bwMode="auto">
          <a:xfrm>
            <a:off x="6154738" y="5732463"/>
            <a:ext cx="207962" cy="204787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47" name="Oval 11"/>
          <p:cNvSpPr>
            <a:spLocks noChangeArrowheads="1"/>
          </p:cNvSpPr>
          <p:nvPr/>
        </p:nvSpPr>
        <p:spPr bwMode="auto">
          <a:xfrm>
            <a:off x="7162800" y="5732463"/>
            <a:ext cx="207963" cy="204787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48" name="Oval 12"/>
          <p:cNvSpPr>
            <a:spLocks noChangeArrowheads="1"/>
          </p:cNvSpPr>
          <p:nvPr/>
        </p:nvSpPr>
        <p:spPr bwMode="auto">
          <a:xfrm>
            <a:off x="5219700" y="5805488"/>
            <a:ext cx="207963" cy="20478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49" name="Oval 13"/>
          <p:cNvSpPr>
            <a:spLocks noChangeArrowheads="1"/>
          </p:cNvSpPr>
          <p:nvPr/>
        </p:nvSpPr>
        <p:spPr bwMode="auto">
          <a:xfrm>
            <a:off x="6515100" y="3932238"/>
            <a:ext cx="207963" cy="204787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50" name="Oval 14"/>
          <p:cNvSpPr>
            <a:spLocks noChangeArrowheads="1"/>
          </p:cNvSpPr>
          <p:nvPr/>
        </p:nvSpPr>
        <p:spPr bwMode="auto">
          <a:xfrm>
            <a:off x="7451725" y="5013325"/>
            <a:ext cx="138113" cy="1365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51" name="Oval 15"/>
          <p:cNvSpPr>
            <a:spLocks noChangeArrowheads="1"/>
          </p:cNvSpPr>
          <p:nvPr/>
        </p:nvSpPr>
        <p:spPr bwMode="auto">
          <a:xfrm>
            <a:off x="5578475" y="5157788"/>
            <a:ext cx="138113" cy="1365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52" name="Oval 16"/>
          <p:cNvSpPr>
            <a:spLocks noChangeArrowheads="1"/>
          </p:cNvSpPr>
          <p:nvPr/>
        </p:nvSpPr>
        <p:spPr bwMode="auto">
          <a:xfrm>
            <a:off x="7091363" y="4508500"/>
            <a:ext cx="138112" cy="13652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1553" name="Line 17"/>
          <p:cNvSpPr>
            <a:spLocks noChangeShapeType="1"/>
          </p:cNvSpPr>
          <p:nvPr/>
        </p:nvSpPr>
        <p:spPr bwMode="auto">
          <a:xfrm flipV="1">
            <a:off x="6299200" y="5300663"/>
            <a:ext cx="207963" cy="40798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54" name="Line 18"/>
          <p:cNvSpPr>
            <a:spLocks noChangeShapeType="1"/>
          </p:cNvSpPr>
          <p:nvPr/>
        </p:nvSpPr>
        <p:spPr bwMode="auto">
          <a:xfrm flipH="1" flipV="1">
            <a:off x="6083300" y="4724400"/>
            <a:ext cx="346075" cy="409575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55" name="Line 19"/>
          <p:cNvSpPr>
            <a:spLocks noChangeShapeType="1"/>
          </p:cNvSpPr>
          <p:nvPr/>
        </p:nvSpPr>
        <p:spPr bwMode="auto">
          <a:xfrm flipV="1">
            <a:off x="6154738" y="4076700"/>
            <a:ext cx="415925" cy="477838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56" name="Line 20"/>
          <p:cNvSpPr>
            <a:spLocks noChangeShapeType="1"/>
          </p:cNvSpPr>
          <p:nvPr/>
        </p:nvSpPr>
        <p:spPr bwMode="auto">
          <a:xfrm>
            <a:off x="6659563" y="4149725"/>
            <a:ext cx="484187" cy="407988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57" name="Line 21"/>
          <p:cNvSpPr>
            <a:spLocks noChangeShapeType="1"/>
          </p:cNvSpPr>
          <p:nvPr/>
        </p:nvSpPr>
        <p:spPr bwMode="auto">
          <a:xfrm>
            <a:off x="7162800" y="4652963"/>
            <a:ext cx="277813" cy="34131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58" name="Line 22"/>
          <p:cNvSpPr>
            <a:spLocks noChangeShapeType="1"/>
          </p:cNvSpPr>
          <p:nvPr/>
        </p:nvSpPr>
        <p:spPr bwMode="auto">
          <a:xfrm flipH="1">
            <a:off x="7235825" y="5157788"/>
            <a:ext cx="276225" cy="612775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59" name="Line 23"/>
          <p:cNvSpPr>
            <a:spLocks noChangeShapeType="1"/>
          </p:cNvSpPr>
          <p:nvPr/>
        </p:nvSpPr>
        <p:spPr bwMode="auto">
          <a:xfrm flipH="1" flipV="1">
            <a:off x="6083300" y="4652963"/>
            <a:ext cx="415925" cy="4778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60" name="Line 24"/>
          <p:cNvSpPr>
            <a:spLocks noChangeShapeType="1"/>
          </p:cNvSpPr>
          <p:nvPr/>
        </p:nvSpPr>
        <p:spPr bwMode="auto">
          <a:xfrm flipV="1">
            <a:off x="6154738" y="4149725"/>
            <a:ext cx="415925" cy="4762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61" name="Line 25"/>
          <p:cNvSpPr>
            <a:spLocks noChangeShapeType="1"/>
          </p:cNvSpPr>
          <p:nvPr/>
        </p:nvSpPr>
        <p:spPr bwMode="auto">
          <a:xfrm>
            <a:off x="6731000" y="4076700"/>
            <a:ext cx="415925" cy="4079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62" name="Line 26"/>
          <p:cNvSpPr>
            <a:spLocks noChangeShapeType="1"/>
          </p:cNvSpPr>
          <p:nvPr/>
        </p:nvSpPr>
        <p:spPr bwMode="auto">
          <a:xfrm>
            <a:off x="7162800" y="4581525"/>
            <a:ext cx="346075" cy="4079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63" name="Line 27"/>
          <p:cNvSpPr>
            <a:spLocks noChangeShapeType="1"/>
          </p:cNvSpPr>
          <p:nvPr/>
        </p:nvSpPr>
        <p:spPr bwMode="auto">
          <a:xfrm>
            <a:off x="7523163" y="5084763"/>
            <a:ext cx="485775" cy="6127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64" name="Line 28"/>
          <p:cNvSpPr>
            <a:spLocks noChangeShapeType="1"/>
          </p:cNvSpPr>
          <p:nvPr/>
        </p:nvSpPr>
        <p:spPr bwMode="auto">
          <a:xfrm flipV="1">
            <a:off x="5722938" y="4652963"/>
            <a:ext cx="346075" cy="477837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65" name="Line 29"/>
          <p:cNvSpPr>
            <a:spLocks noChangeShapeType="1"/>
          </p:cNvSpPr>
          <p:nvPr/>
        </p:nvSpPr>
        <p:spPr bwMode="auto">
          <a:xfrm flipV="1">
            <a:off x="6083300" y="4005263"/>
            <a:ext cx="485775" cy="544512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66" name="Line 30"/>
          <p:cNvSpPr>
            <a:spLocks noChangeShapeType="1"/>
          </p:cNvSpPr>
          <p:nvPr/>
        </p:nvSpPr>
        <p:spPr bwMode="auto">
          <a:xfrm flipV="1">
            <a:off x="5291138" y="5300663"/>
            <a:ext cx="346075" cy="544512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567" name="Text Box 31"/>
          <p:cNvSpPr txBox="1">
            <a:spLocks noChangeArrowheads="1"/>
          </p:cNvSpPr>
          <p:nvPr/>
        </p:nvSpPr>
        <p:spPr bwMode="auto">
          <a:xfrm>
            <a:off x="6804025" y="3573463"/>
            <a:ext cx="319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>
                <a:solidFill>
                  <a:schemeClr val="bg2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321568" name="Rectangle 32"/>
          <p:cNvSpPr>
            <a:spLocks noChangeArrowheads="1"/>
          </p:cNvSpPr>
          <p:nvPr/>
        </p:nvSpPr>
        <p:spPr bwMode="auto">
          <a:xfrm>
            <a:off x="323850" y="4221163"/>
            <a:ext cx="4392613" cy="216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Then we could  use the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(log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 n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800">
                <a:latin typeface="Times New Roman" panose="02020603050405020304" pitchFamily="18" charset="0"/>
              </a:rPr>
              <a:t> approximation of </a:t>
            </a: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[MMP’00]</a:t>
            </a:r>
          </a:p>
          <a:p>
            <a:pPr eaLnBrk="1" hangingPunct="1">
              <a:lnSpc>
                <a:spcPct val="110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endParaRPr lang="en-US" altLang="en-US" i="1" baseline="-2500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42" grpId="0" animBg="1"/>
      <p:bldP spid="321567" grpId="0"/>
      <p:bldP spid="32156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41CD0-0248-4A2C-993F-7F6402EC41BB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8025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Summary of the Algorithm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569325" cy="5545137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So there are two main ingredients in the proof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en-US" sz="2800" b="1">
                <a:solidFill>
                  <a:srgbClr val="00FF00"/>
                </a:solidFill>
                <a:latin typeface="Times New Roman" panose="02020603050405020304" pitchFamily="18" charset="0"/>
              </a:rPr>
              <a:t>Theorem 2:</a:t>
            </a:r>
            <a:r>
              <a:rPr lang="en-US" altLang="en-US" sz="2800">
                <a:latin typeface="Times New Roman" panose="02020603050405020304" pitchFamily="18" charset="0"/>
              </a:rPr>
              <a:t> There is always a partial solution that is a junction tree with density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O 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(log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 (OPT /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'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en-US" sz="2800" b="1">
                <a:solidFill>
                  <a:srgbClr val="00FF00"/>
                </a:solidFill>
                <a:latin typeface="Times New Roman" panose="02020603050405020304" pitchFamily="18" charset="0"/>
              </a:rPr>
              <a:t>Theorem 3:</a:t>
            </a:r>
            <a:r>
              <a:rPr lang="en-US" altLang="en-US" sz="2800">
                <a:latin typeface="Times New Roman" panose="02020603050405020304" pitchFamily="18" charset="0"/>
              </a:rPr>
              <a:t> There is an                    approximation  for the problem of finding lowest density junction tree (this is low density SS-BB).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en-US" sz="2800" b="1">
                <a:solidFill>
                  <a:srgbClr val="00FF00"/>
                </a:solidFill>
                <a:latin typeface="Times New Roman" panose="02020603050405020304" pitchFamily="18" charset="0"/>
              </a:rPr>
              <a:t>Corollary:</a:t>
            </a:r>
            <a:r>
              <a:rPr lang="en-US" altLang="en-US" sz="2800">
                <a:latin typeface="Times New Roman" panose="02020603050405020304" pitchFamily="18" charset="0"/>
              </a:rPr>
              <a:t> We can find a partial solution with density                           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O 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(log</a:t>
            </a:r>
            <a:r>
              <a:rPr lang="en-US" altLang="en-US" sz="2800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 (OPT /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'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This implies an approximation                     for MC-BB. 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330758" name="Picture 6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852738"/>
            <a:ext cx="1557337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0759" name="Picture 7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5445125"/>
            <a:ext cx="1657350" cy="41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DF824-C6FC-4713-A525-931D6A03D11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8025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More Details of the Proof of Theorem 2: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81075"/>
            <a:ext cx="8820150" cy="4525963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7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We want to show there is a partial solution that is a junction tree with density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O 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(log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 (OPT /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'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7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Consider an optimum solution OPT.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7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Let 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E*</a:t>
            </a:r>
            <a:r>
              <a:rPr lang="en-US" altLang="en-US" sz="2800">
                <a:latin typeface="Times New Roman" panose="02020603050405020304" pitchFamily="18" charset="0"/>
              </a:rPr>
              <a:t> be the edge set of OPT,</a:t>
            </a:r>
            <a:r>
              <a:rPr lang="en-US" altLang="en-US" sz="2800"/>
              <a:t>             </a:t>
            </a:r>
            <a:r>
              <a:rPr lang="en-US" altLang="en-US" sz="2800">
                <a:latin typeface="Times New Roman" panose="02020603050405020304" pitchFamily="18" charset="0"/>
              </a:rPr>
              <a:t>be its cost</a:t>
            </a:r>
            <a:r>
              <a:rPr lang="en-US" altLang="en-US" sz="2800"/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and 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US" altLang="en-US" sz="2800"/>
              <a:t>                 </a:t>
            </a:r>
            <a:r>
              <a:rPr lang="en-US" altLang="en-US" sz="2800">
                <a:latin typeface="Times New Roman" panose="02020603050405020304" pitchFamily="18" charset="0"/>
              </a:rPr>
              <a:t>its length. 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7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Let </a:t>
            </a:r>
            <a:r>
              <a:rPr lang="en-US" altLang="en-US" sz="2800"/>
              <a:t>                            </a:t>
            </a:r>
            <a:r>
              <a:rPr lang="en-US" altLang="en-US" sz="2800">
                <a:latin typeface="Times New Roman" panose="02020603050405020304" pitchFamily="18" charset="0"/>
              </a:rPr>
              <a:t>be the average length of pairs in the OPT. 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7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We prove that we can decompose OPT into vertex-disjoint graphs 				     with certain properties.</a:t>
            </a:r>
          </a:p>
        </p:txBody>
      </p:sp>
      <p:pic>
        <p:nvPicPr>
          <p:cNvPr id="331785" name="Picture 9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5445125"/>
            <a:ext cx="316865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1788" name="Picture 12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781300"/>
            <a:ext cx="79216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1791" name="Picture 15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357563"/>
            <a:ext cx="79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1794" name="Picture 18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933825"/>
            <a:ext cx="216058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4E622-2D50-4597-8BB7-3D7CF97A930D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419100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More Details of the Proof of Theorem 2: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692150"/>
            <a:ext cx="8424862" cy="5616575"/>
          </a:xfrm>
        </p:spPr>
        <p:txBody>
          <a:bodyPr/>
          <a:lstStyle/>
          <a:p>
            <a:pPr marL="457200" indent="-457200"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14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Let       be the edge-set of  </a:t>
            </a:r>
            <a:endParaRPr lang="en-US" altLang="en-US" sz="280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14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                            satisfy the following:</a:t>
            </a:r>
          </a:p>
          <a:p>
            <a:pPr marL="838200" lvl="1" indent="-381000">
              <a:lnSpc>
                <a:spcPct val="115000"/>
              </a:lnSpc>
              <a:buClr>
                <a:srgbClr val="FFFF00"/>
              </a:buClr>
              <a:buFontTx/>
              <a:buAutoNum type="arabicPeriod"/>
            </a:pPr>
            <a:r>
              <a:rPr lang="en-US" altLang="en-US" sz="2400">
                <a:latin typeface="Times New Roman" panose="02020603050405020304" pitchFamily="18" charset="0"/>
              </a:rPr>
              <a:t>Each        routes a disjoint set        of pairs and </a:t>
            </a:r>
          </a:p>
          <a:p>
            <a:pPr marL="838200" lvl="1" indent="-381000">
              <a:lnSpc>
                <a:spcPct val="115000"/>
              </a:lnSpc>
              <a:buClr>
                <a:srgbClr val="FFFF00"/>
              </a:buClr>
              <a:buFontTx/>
              <a:buAutoNum type="arabicPeriod"/>
            </a:pPr>
            <a:endParaRPr lang="en-US" altLang="en-US" sz="2400">
              <a:latin typeface="Times New Roman" panose="02020603050405020304" pitchFamily="18" charset="0"/>
            </a:endParaRPr>
          </a:p>
          <a:p>
            <a:pPr marL="838200" lvl="1" indent="-381000">
              <a:lnSpc>
                <a:spcPct val="115000"/>
              </a:lnSpc>
              <a:buClr>
                <a:srgbClr val="FFFF00"/>
              </a:buClr>
              <a:buFontTx/>
              <a:buAutoNum type="arabicPeriod"/>
            </a:pPr>
            <a:r>
              <a:rPr lang="en-US" altLang="en-US" sz="2400">
                <a:latin typeface="Times New Roman" panose="02020603050405020304" pitchFamily="18" charset="0"/>
              </a:rPr>
              <a:t>The diameter of each             is at most  </a:t>
            </a:r>
            <a:r>
              <a:rPr lang="en-US" altLang="en-US" sz="24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 = 2log </a:t>
            </a:r>
            <a:r>
              <a:rPr lang="en-US" altLang="en-US" sz="2400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4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 </a:t>
            </a:r>
            <a:r>
              <a:rPr lang="en-US" altLang="en-US" sz="2400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L</a:t>
            </a:r>
          </a:p>
          <a:p>
            <a:pPr marL="838200" lvl="1" indent="-381000">
              <a:lnSpc>
                <a:spcPct val="115000"/>
              </a:lnSpc>
              <a:buClr>
                <a:srgbClr val="FFFF00"/>
              </a:buClr>
              <a:buFontTx/>
              <a:buAutoNum type="arabicPeriod"/>
            </a:pPr>
            <a:r>
              <a:rPr lang="en-US" altLang="en-US" sz="2400">
                <a:latin typeface="Times New Roman" panose="02020603050405020304" pitchFamily="18" charset="0"/>
              </a:rPr>
              <a:t>The distance between every pair in each             is at most   </a:t>
            </a:r>
            <a:r>
              <a:rPr lang="en-US" altLang="en-US" sz="2400" i="1">
                <a:solidFill>
                  <a:srgbClr val="00FF00"/>
                </a:solidFill>
                <a:latin typeface="Times New Roman" panose="02020603050405020304" pitchFamily="18" charset="0"/>
              </a:rPr>
              <a:t>2L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  <a:p>
            <a:pPr marL="838200" lvl="1" indent="-381000">
              <a:lnSpc>
                <a:spcPct val="115000"/>
              </a:lnSpc>
              <a:buClr>
                <a:srgbClr val="FFFF00"/>
              </a:buClr>
              <a:buFontTx/>
              <a:buAutoNum type="arabicPeriod"/>
            </a:pPr>
            <a:r>
              <a:rPr lang="en-US" altLang="en-US" sz="2400">
                <a:latin typeface="Times New Roman" panose="02020603050405020304" pitchFamily="18" charset="0"/>
              </a:rPr>
              <a:t>Each               has low density: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i="1" baseline="-25000">
                <a:solidFill>
                  <a:srgbClr val="00FF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) / 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|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i="1" baseline="-25000">
                <a:solidFill>
                  <a:srgbClr val="00FF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| 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 8opt</a:t>
            </a:r>
            <a:r>
              <a:rPr lang="en-US" altLang="en-US" baseline="-250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/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h</a:t>
            </a:r>
            <a:r>
              <a:rPr lang="en-US" altLang="en-US" i="1">
                <a:latin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14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We take a tree                 rooted at a terminal </a:t>
            </a:r>
          </a:p>
          <a:p>
            <a:pPr marL="457200" indent="-457200"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14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Each tree is a shortest-path tree.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pic>
        <p:nvPicPr>
          <p:cNvPr id="336901" name="Picture 5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412875"/>
            <a:ext cx="25209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6922" name="Picture 26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437063"/>
            <a:ext cx="72072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6926" name="Picture 30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719138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6927" name="Picture 31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989138"/>
            <a:ext cx="360363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6928" name="Picture 32" descr="TP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500438"/>
            <a:ext cx="719137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6929" name="Picture 33" descr="TP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492375"/>
            <a:ext cx="2160587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6950" name="Picture 54" descr="TP_tmp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836613"/>
            <a:ext cx="392113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6952" name="Picture 56" descr="TP_tmp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836613"/>
            <a:ext cx="72072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6953" name="Picture 57" descr="TP_tmp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5013325"/>
            <a:ext cx="334962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6954" name="Picture 58" descr="TP_tmp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989138"/>
            <a:ext cx="36195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6958" name="Picture 62" descr="TP_tmp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013325"/>
            <a:ext cx="1150938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C880-5312-4E0F-ADD5-59B6D272F5B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33413"/>
          </a:xfrm>
        </p:spPr>
        <p:txBody>
          <a:bodyPr/>
          <a:lstStyle/>
          <a:p>
            <a:r>
              <a:rPr lang="en-US" altLang="en-US" sz="3500" b="1">
                <a:solidFill>
                  <a:srgbClr val="FFFFCC"/>
                </a:solidFill>
                <a:latin typeface="Times New Roman" panose="02020603050405020304" pitchFamily="18" charset="0"/>
              </a:rPr>
              <a:t>More Details of the Proof of Theorem 2: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8291513" cy="5145088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7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By diameter bound, distance of every node to</a:t>
            </a:r>
            <a:r>
              <a:rPr lang="en-US" altLang="en-US" sz="2800"/>
              <a:t>           </a:t>
            </a:r>
            <a:r>
              <a:rPr lang="en-US" altLang="en-US" sz="2800">
                <a:latin typeface="Times New Roman" panose="02020603050405020304" pitchFamily="18" charset="0"/>
              </a:rPr>
              <a:t>in</a:t>
            </a:r>
            <a:r>
              <a:rPr lang="en-US" altLang="en-US" sz="2800"/>
              <a:t>        </a:t>
            </a:r>
            <a:r>
              <a:rPr lang="en-US" altLang="en-US" sz="2800">
                <a:latin typeface="Times New Roman" panose="02020603050405020304" pitchFamily="18" charset="0"/>
              </a:rPr>
              <a:t>is at most 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 = 2log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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L</a:t>
            </a:r>
            <a:endParaRPr lang="en-US" altLang="en-US" sz="280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7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The total cost of these trees is at most:</a:t>
            </a:r>
          </a:p>
        </p:txBody>
      </p:sp>
      <p:pic>
        <p:nvPicPr>
          <p:cNvPr id="337933" name="Picture 13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196975"/>
            <a:ext cx="3587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42" name="Picture 22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628775"/>
            <a:ext cx="3429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47" name="Picture 27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650" y="2703513"/>
            <a:ext cx="6626225" cy="340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37948" name="Object 28"/>
          <p:cNvGraphicFramePr>
            <a:graphicFrameLocks noChangeAspect="1"/>
          </p:cNvGraphicFramePr>
          <p:nvPr>
            <p:ph sz="quarter" idx="3"/>
          </p:nvPr>
        </p:nvGraphicFramePr>
        <p:xfrm>
          <a:off x="4651375" y="3938588"/>
          <a:ext cx="4021138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49" name="Chart" r:id="rId11" imgW="4038600" imgH="2190902" progId="MSGraph.Chart.8">
                  <p:embed followColorScheme="full"/>
                </p:oleObj>
              </mc:Choice>
              <mc:Fallback>
                <p:oleObj name="Chart" r:id="rId11" imgW="4038600" imgH="2190902" progId="MSGraph.Chart.8">
                  <p:embed followColorScheme="full"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75" y="3938588"/>
                        <a:ext cx="4021138" cy="218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4CC8E-BABF-4EE7-B820-FA1E570B78C0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90537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More Details of the Proof of Theorem 2: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5175"/>
            <a:ext cx="8362950" cy="5360988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7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Since there are at least</a:t>
            </a:r>
            <a:r>
              <a:rPr lang="en-CA" altLang="en-US" sz="2800"/>
              <a:t>         </a:t>
            </a:r>
            <a:r>
              <a:rPr lang="en-CA" altLang="en-US" sz="2800">
                <a:latin typeface="Times New Roman" panose="02020603050405020304" pitchFamily="18" charset="0"/>
              </a:rPr>
              <a:t>pairs in the trees, one</a:t>
            </a:r>
            <a:r>
              <a:rPr lang="en-CA" altLang="en-US" sz="2800"/>
              <a:t> of </a:t>
            </a:r>
            <a:r>
              <a:rPr lang="en-CA" altLang="en-US" sz="2800">
                <a:latin typeface="Times New Roman" panose="02020603050405020304" pitchFamily="18" charset="0"/>
              </a:rPr>
              <a:t>them has density at most 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7"/>
              </a:buBlip>
            </a:pPr>
            <a:endParaRPr lang="en-CA" altLang="en-US" sz="280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7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This shows there is a junction-tree with density at most</a:t>
            </a:r>
            <a:r>
              <a:rPr lang="en-CA" altLang="en-US" sz="2800"/>
              <a:t> 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7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To prove the existence of decomp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CA" altLang="en-US" sz="2800"/>
              <a:t>    </a:t>
            </a:r>
            <a:r>
              <a:rPr lang="en-CA" altLang="en-US" sz="2800">
                <a:latin typeface="Times New Roman" panose="02020603050405020304" pitchFamily="18" charset="0"/>
              </a:rPr>
              <a:t>we use a region growing procedure.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pic>
        <p:nvPicPr>
          <p:cNvPr id="371720" name="Picture 8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908050"/>
            <a:ext cx="647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1726" name="Picture 14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997200"/>
            <a:ext cx="1800225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1729" name="Picture 17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644900"/>
            <a:ext cx="2376488" cy="33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1731" name="Picture 19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988" y="1835150"/>
            <a:ext cx="5830887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A137D-9447-4A64-8D30-9C4DAEF7F2D4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82650"/>
          </a:xfrm>
        </p:spPr>
        <p:txBody>
          <a:bodyPr/>
          <a:lstStyle/>
          <a:p>
            <a:r>
              <a:rPr lang="en-US" altLang="en-US" b="1">
                <a:solidFill>
                  <a:srgbClr val="FFFFCC"/>
                </a:solidFill>
                <a:latin typeface="Times New Roman" panose="02020603050405020304" pitchFamily="18" charset="0"/>
              </a:rPr>
              <a:t>Decomposing OPT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>
                <a:latin typeface="Times New Roman" panose="02020603050405020304" pitchFamily="18" charset="0"/>
              </a:rPr>
              <a:t>Each increase of L in the radios, touching paths become internal paths</a:t>
            </a:r>
          </a:p>
        </p:txBody>
      </p:sp>
      <p:sp>
        <p:nvSpPr>
          <p:cNvPr id="481287" name="Oval 7"/>
          <p:cNvSpPr>
            <a:spLocks noChangeArrowheads="1"/>
          </p:cNvSpPr>
          <p:nvPr/>
        </p:nvSpPr>
        <p:spPr bwMode="auto">
          <a:xfrm>
            <a:off x="1331913" y="3933825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289" name="Oval 9"/>
          <p:cNvSpPr>
            <a:spLocks noChangeArrowheads="1"/>
          </p:cNvSpPr>
          <p:nvPr/>
        </p:nvSpPr>
        <p:spPr bwMode="auto">
          <a:xfrm>
            <a:off x="2339975" y="4149725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290" name="Oval 10"/>
          <p:cNvSpPr>
            <a:spLocks noChangeArrowheads="1"/>
          </p:cNvSpPr>
          <p:nvPr/>
        </p:nvSpPr>
        <p:spPr bwMode="auto">
          <a:xfrm>
            <a:off x="3059113" y="4365625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291" name="Oval 11"/>
          <p:cNvSpPr>
            <a:spLocks noChangeArrowheads="1"/>
          </p:cNvSpPr>
          <p:nvPr/>
        </p:nvSpPr>
        <p:spPr bwMode="auto">
          <a:xfrm>
            <a:off x="4140200" y="4221163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292" name="Oval 12"/>
          <p:cNvSpPr>
            <a:spLocks noChangeArrowheads="1"/>
          </p:cNvSpPr>
          <p:nvPr/>
        </p:nvSpPr>
        <p:spPr bwMode="auto">
          <a:xfrm>
            <a:off x="5076825" y="3933825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293" name="AutoShape 13"/>
          <p:cNvCxnSpPr>
            <a:cxnSpLocks noChangeShapeType="1"/>
            <a:stCxn id="481287" idx="6"/>
            <a:endCxn id="481289" idx="2"/>
          </p:cNvCxnSpPr>
          <p:nvPr/>
        </p:nvCxnSpPr>
        <p:spPr bwMode="auto">
          <a:xfrm>
            <a:off x="1560513" y="4041775"/>
            <a:ext cx="766762" cy="215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294" name="AutoShape 14"/>
          <p:cNvCxnSpPr>
            <a:cxnSpLocks noChangeShapeType="1"/>
            <a:stCxn id="481289" idx="6"/>
            <a:endCxn id="481290" idx="2"/>
          </p:cNvCxnSpPr>
          <p:nvPr/>
        </p:nvCxnSpPr>
        <p:spPr bwMode="auto">
          <a:xfrm>
            <a:off x="2568575" y="4257675"/>
            <a:ext cx="477838" cy="215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299" name="AutoShape 19"/>
          <p:cNvCxnSpPr>
            <a:cxnSpLocks noChangeShapeType="1"/>
            <a:stCxn id="481291" idx="6"/>
            <a:endCxn id="481292" idx="2"/>
          </p:cNvCxnSpPr>
          <p:nvPr/>
        </p:nvCxnSpPr>
        <p:spPr bwMode="auto">
          <a:xfrm flipV="1">
            <a:off x="4368800" y="4041775"/>
            <a:ext cx="695325" cy="2873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303" name="AutoShape 23"/>
          <p:cNvCxnSpPr>
            <a:cxnSpLocks noChangeShapeType="1"/>
            <a:stCxn id="481290" idx="6"/>
            <a:endCxn id="481291" idx="3"/>
          </p:cNvCxnSpPr>
          <p:nvPr/>
        </p:nvCxnSpPr>
        <p:spPr bwMode="auto">
          <a:xfrm flipV="1">
            <a:off x="3287713" y="4418013"/>
            <a:ext cx="884237" cy="555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311" name="Oval 31"/>
          <p:cNvSpPr>
            <a:spLocks noChangeArrowheads="1"/>
          </p:cNvSpPr>
          <p:nvPr/>
        </p:nvSpPr>
        <p:spPr bwMode="auto">
          <a:xfrm>
            <a:off x="1331913" y="4724400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312" name="AutoShape 32"/>
          <p:cNvCxnSpPr>
            <a:cxnSpLocks noChangeShapeType="1"/>
            <a:stCxn id="481311" idx="7"/>
            <a:endCxn id="481289" idx="3"/>
          </p:cNvCxnSpPr>
          <p:nvPr/>
        </p:nvCxnSpPr>
        <p:spPr bwMode="auto">
          <a:xfrm flipV="1">
            <a:off x="1516063" y="4346575"/>
            <a:ext cx="855662" cy="396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314" name="Oval 34"/>
          <p:cNvSpPr>
            <a:spLocks noChangeArrowheads="1"/>
          </p:cNvSpPr>
          <p:nvPr/>
        </p:nvSpPr>
        <p:spPr bwMode="auto">
          <a:xfrm>
            <a:off x="3563938" y="5013325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316" name="AutoShape 36"/>
          <p:cNvCxnSpPr>
            <a:cxnSpLocks noChangeShapeType="1"/>
            <a:stCxn id="481314" idx="7"/>
            <a:endCxn id="481290" idx="3"/>
          </p:cNvCxnSpPr>
          <p:nvPr/>
        </p:nvCxnSpPr>
        <p:spPr bwMode="auto">
          <a:xfrm flipH="1" flipV="1">
            <a:off x="3090863" y="4562475"/>
            <a:ext cx="657225" cy="469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317" name="Oval 37"/>
          <p:cNvSpPr>
            <a:spLocks noChangeArrowheads="1"/>
          </p:cNvSpPr>
          <p:nvPr/>
        </p:nvSpPr>
        <p:spPr bwMode="auto">
          <a:xfrm>
            <a:off x="3779838" y="3644900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18" name="Oval 38"/>
          <p:cNvSpPr>
            <a:spLocks noChangeArrowheads="1"/>
          </p:cNvSpPr>
          <p:nvPr/>
        </p:nvSpPr>
        <p:spPr bwMode="auto">
          <a:xfrm>
            <a:off x="6300788" y="3644900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319" name="AutoShape 39"/>
          <p:cNvCxnSpPr>
            <a:cxnSpLocks noChangeShapeType="1"/>
            <a:stCxn id="481317" idx="5"/>
            <a:endCxn id="481290" idx="1"/>
          </p:cNvCxnSpPr>
          <p:nvPr/>
        </p:nvCxnSpPr>
        <p:spPr bwMode="auto">
          <a:xfrm flipH="1">
            <a:off x="3090863" y="3841750"/>
            <a:ext cx="873125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321" name="AutoShape 41"/>
          <p:cNvCxnSpPr>
            <a:cxnSpLocks noChangeShapeType="1"/>
            <a:stCxn id="481292" idx="7"/>
            <a:endCxn id="481318" idx="2"/>
          </p:cNvCxnSpPr>
          <p:nvPr/>
        </p:nvCxnSpPr>
        <p:spPr bwMode="auto">
          <a:xfrm flipV="1">
            <a:off x="5260975" y="3752850"/>
            <a:ext cx="1027113" cy="200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322" name="Oval 42"/>
          <p:cNvSpPr>
            <a:spLocks noChangeArrowheads="1"/>
          </p:cNvSpPr>
          <p:nvPr/>
        </p:nvSpPr>
        <p:spPr bwMode="auto">
          <a:xfrm>
            <a:off x="3779838" y="5805488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5" name="Oval 45"/>
          <p:cNvSpPr>
            <a:spLocks noChangeArrowheads="1"/>
          </p:cNvSpPr>
          <p:nvPr/>
        </p:nvSpPr>
        <p:spPr bwMode="auto">
          <a:xfrm>
            <a:off x="4716463" y="5013325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6" name="Oval 46"/>
          <p:cNvSpPr>
            <a:spLocks noChangeArrowheads="1"/>
          </p:cNvSpPr>
          <p:nvPr/>
        </p:nvSpPr>
        <p:spPr bwMode="auto">
          <a:xfrm>
            <a:off x="5580063" y="4508500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27" name="Oval 47"/>
          <p:cNvSpPr>
            <a:spLocks noChangeArrowheads="1"/>
          </p:cNvSpPr>
          <p:nvPr/>
        </p:nvSpPr>
        <p:spPr bwMode="auto">
          <a:xfrm>
            <a:off x="6804025" y="4221163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328" name="AutoShape 48"/>
          <p:cNvCxnSpPr>
            <a:cxnSpLocks noChangeShapeType="1"/>
            <a:stCxn id="481291" idx="4"/>
            <a:endCxn id="481325" idx="1"/>
          </p:cNvCxnSpPr>
          <p:nvPr/>
        </p:nvCxnSpPr>
        <p:spPr bwMode="auto">
          <a:xfrm>
            <a:off x="4248150" y="4449763"/>
            <a:ext cx="500063" cy="5826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329" name="AutoShape 49"/>
          <p:cNvCxnSpPr>
            <a:cxnSpLocks noChangeShapeType="1"/>
            <a:stCxn id="481325" idx="6"/>
            <a:endCxn id="481326" idx="2"/>
          </p:cNvCxnSpPr>
          <p:nvPr/>
        </p:nvCxnSpPr>
        <p:spPr bwMode="auto">
          <a:xfrm flipV="1">
            <a:off x="4945063" y="4616450"/>
            <a:ext cx="622300" cy="5048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331" name="AutoShape 51"/>
          <p:cNvCxnSpPr>
            <a:cxnSpLocks noChangeShapeType="1"/>
            <a:stCxn id="481314" idx="4"/>
            <a:endCxn id="481322" idx="0"/>
          </p:cNvCxnSpPr>
          <p:nvPr/>
        </p:nvCxnSpPr>
        <p:spPr bwMode="auto">
          <a:xfrm>
            <a:off x="3671888" y="5241925"/>
            <a:ext cx="215900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334" name="AutoShape 54"/>
          <p:cNvCxnSpPr>
            <a:cxnSpLocks noChangeShapeType="1"/>
            <a:stCxn id="481326" idx="7"/>
            <a:endCxn id="481327" idx="2"/>
          </p:cNvCxnSpPr>
          <p:nvPr/>
        </p:nvCxnSpPr>
        <p:spPr bwMode="auto">
          <a:xfrm flipV="1">
            <a:off x="5764213" y="4329113"/>
            <a:ext cx="1027112" cy="1984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335" name="Oval 55"/>
          <p:cNvSpPr>
            <a:spLocks noChangeArrowheads="1"/>
          </p:cNvSpPr>
          <p:nvPr/>
        </p:nvSpPr>
        <p:spPr bwMode="auto">
          <a:xfrm>
            <a:off x="7740650" y="5013325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6" name="Oval 56"/>
          <p:cNvSpPr>
            <a:spLocks noChangeArrowheads="1"/>
          </p:cNvSpPr>
          <p:nvPr/>
        </p:nvSpPr>
        <p:spPr bwMode="auto">
          <a:xfrm>
            <a:off x="6659563" y="6021388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7" name="Oval 57"/>
          <p:cNvSpPr>
            <a:spLocks noChangeArrowheads="1"/>
          </p:cNvSpPr>
          <p:nvPr/>
        </p:nvSpPr>
        <p:spPr bwMode="auto">
          <a:xfrm>
            <a:off x="7885113" y="6021388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338" name="AutoShape 58"/>
          <p:cNvCxnSpPr>
            <a:cxnSpLocks noChangeShapeType="1"/>
            <a:stCxn id="481327" idx="4"/>
            <a:endCxn id="481335" idx="1"/>
          </p:cNvCxnSpPr>
          <p:nvPr/>
        </p:nvCxnSpPr>
        <p:spPr bwMode="auto">
          <a:xfrm>
            <a:off x="6911975" y="4449763"/>
            <a:ext cx="860425" cy="58261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339" name="AutoShape 59"/>
          <p:cNvCxnSpPr>
            <a:cxnSpLocks noChangeShapeType="1"/>
            <a:stCxn id="481335" idx="4"/>
            <a:endCxn id="481336" idx="0"/>
          </p:cNvCxnSpPr>
          <p:nvPr/>
        </p:nvCxnSpPr>
        <p:spPr bwMode="auto">
          <a:xfrm flipH="1">
            <a:off x="6767513" y="5241925"/>
            <a:ext cx="1081087" cy="7667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341" name="AutoShape 61"/>
          <p:cNvCxnSpPr>
            <a:cxnSpLocks noChangeShapeType="1"/>
            <a:stCxn id="481336" idx="5"/>
            <a:endCxn id="481337" idx="2"/>
          </p:cNvCxnSpPr>
          <p:nvPr/>
        </p:nvCxnSpPr>
        <p:spPr bwMode="auto">
          <a:xfrm flipV="1">
            <a:off x="6843713" y="6129338"/>
            <a:ext cx="1028700" cy="88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342" name="Oval 62"/>
          <p:cNvSpPr>
            <a:spLocks noChangeArrowheads="1"/>
          </p:cNvSpPr>
          <p:nvPr/>
        </p:nvSpPr>
        <p:spPr bwMode="auto">
          <a:xfrm>
            <a:off x="6443663" y="5229225"/>
            <a:ext cx="215900" cy="215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344" name="AutoShape 64"/>
          <p:cNvCxnSpPr>
            <a:cxnSpLocks noChangeShapeType="1"/>
            <a:stCxn id="481326" idx="5"/>
            <a:endCxn id="481342" idx="1"/>
          </p:cNvCxnSpPr>
          <p:nvPr/>
        </p:nvCxnSpPr>
        <p:spPr bwMode="auto">
          <a:xfrm>
            <a:off x="5764213" y="4705350"/>
            <a:ext cx="711200" cy="542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346" name="AutoShape 66"/>
          <p:cNvCxnSpPr>
            <a:cxnSpLocks noChangeShapeType="1"/>
            <a:stCxn id="481342" idx="6"/>
            <a:endCxn id="481335" idx="2"/>
          </p:cNvCxnSpPr>
          <p:nvPr/>
        </p:nvCxnSpPr>
        <p:spPr bwMode="auto">
          <a:xfrm flipV="1">
            <a:off x="6672263" y="5121275"/>
            <a:ext cx="1055687" cy="215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1347" name="AutoShape 67"/>
          <p:cNvCxnSpPr>
            <a:cxnSpLocks noChangeShapeType="1"/>
            <a:stCxn id="481292" idx="4"/>
            <a:endCxn id="481326" idx="0"/>
          </p:cNvCxnSpPr>
          <p:nvPr/>
        </p:nvCxnSpPr>
        <p:spPr bwMode="auto">
          <a:xfrm>
            <a:off x="5184775" y="4162425"/>
            <a:ext cx="503238" cy="333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1349" name="Oval 69"/>
          <p:cNvSpPr>
            <a:spLocks noChangeArrowheads="1"/>
          </p:cNvSpPr>
          <p:nvPr/>
        </p:nvSpPr>
        <p:spPr bwMode="auto">
          <a:xfrm>
            <a:off x="755650" y="3213100"/>
            <a:ext cx="3889375" cy="2447925"/>
          </a:xfrm>
          <a:prstGeom prst="ellipse">
            <a:avLst/>
          </a:prstGeom>
          <a:solidFill>
            <a:srgbClr val="FF0000">
              <a:alpha val="0"/>
            </a:srgbClr>
          </a:solidFill>
          <a:ln w="349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0" name="Text Box 70"/>
          <p:cNvSpPr txBox="1">
            <a:spLocks noChangeArrowheads="1"/>
          </p:cNvSpPr>
          <p:nvPr/>
        </p:nvSpPr>
        <p:spPr bwMode="auto">
          <a:xfrm>
            <a:off x="1258888" y="35004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</a:t>
            </a:r>
            <a:r>
              <a:rPr lang="en-US" altLang="en-US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81351" name="Text Box 71"/>
          <p:cNvSpPr txBox="1">
            <a:spLocks noChangeArrowheads="1"/>
          </p:cNvSpPr>
          <p:nvPr/>
        </p:nvSpPr>
        <p:spPr bwMode="auto">
          <a:xfrm>
            <a:off x="4067175" y="378936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</a:t>
            </a:r>
            <a:r>
              <a:rPr lang="en-US" altLang="en-US" b="1" baseline="-25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81352" name="Text Box 72"/>
          <p:cNvSpPr txBox="1">
            <a:spLocks noChangeArrowheads="1"/>
          </p:cNvSpPr>
          <p:nvPr/>
        </p:nvSpPr>
        <p:spPr bwMode="auto">
          <a:xfrm>
            <a:off x="2268538" y="3716338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Times New Roman" panose="02020603050405020304" pitchFamily="18" charset="0"/>
              </a:rPr>
              <a:t>s</a:t>
            </a:r>
            <a:r>
              <a:rPr lang="en-US" altLang="en-US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81353" name="Text Box 73"/>
          <p:cNvSpPr txBox="1">
            <a:spLocks noChangeArrowheads="1"/>
          </p:cNvSpPr>
          <p:nvPr/>
        </p:nvSpPr>
        <p:spPr bwMode="auto">
          <a:xfrm>
            <a:off x="4932363" y="3500438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</a:t>
            </a:r>
            <a:r>
              <a:rPr lang="en-US" altLang="en-US" b="1" baseline="-25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81354" name="Oval 74"/>
          <p:cNvSpPr>
            <a:spLocks noChangeArrowheads="1"/>
          </p:cNvSpPr>
          <p:nvPr/>
        </p:nvSpPr>
        <p:spPr bwMode="auto">
          <a:xfrm>
            <a:off x="468313" y="2492375"/>
            <a:ext cx="6769100" cy="3960813"/>
          </a:xfrm>
          <a:prstGeom prst="ellipse">
            <a:avLst/>
          </a:prstGeom>
          <a:solidFill>
            <a:schemeClr val="accent1">
              <a:alpha val="0"/>
            </a:schemeClr>
          </a:solidFill>
          <a:ln w="349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55" name="Text Box 75"/>
          <p:cNvSpPr txBox="1">
            <a:spLocks noChangeArrowheads="1"/>
          </p:cNvSpPr>
          <p:nvPr/>
        </p:nvSpPr>
        <p:spPr bwMode="auto">
          <a:xfrm>
            <a:off x="6372225" y="47974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</a:t>
            </a:r>
            <a:r>
              <a:rPr lang="en-US" altLang="en-US" b="1" baseline="-25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81356" name="Text Box 76"/>
          <p:cNvSpPr txBox="1">
            <a:spLocks noChangeArrowheads="1"/>
          </p:cNvSpPr>
          <p:nvPr/>
        </p:nvSpPr>
        <p:spPr bwMode="auto">
          <a:xfrm>
            <a:off x="7885113" y="45815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</a:t>
            </a:r>
            <a:r>
              <a:rPr lang="en-US" altLang="en-US" b="1" baseline="-25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81357" name="Text Box 77"/>
          <p:cNvSpPr txBox="1">
            <a:spLocks noChangeArrowheads="1"/>
          </p:cNvSpPr>
          <p:nvPr/>
        </p:nvSpPr>
        <p:spPr bwMode="auto">
          <a:xfrm>
            <a:off x="4643438" y="52292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s</a:t>
            </a:r>
            <a:r>
              <a:rPr lang="en-US" altLang="en-US" b="1" baseline="-25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81359" name="Text Box 79"/>
          <p:cNvSpPr txBox="1">
            <a:spLocks noChangeArrowheads="1"/>
          </p:cNvSpPr>
          <p:nvPr/>
        </p:nvSpPr>
        <p:spPr bwMode="auto">
          <a:xfrm>
            <a:off x="6227763" y="321310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latin typeface="Times New Roman" panose="02020603050405020304" pitchFamily="18" charset="0"/>
              </a:rPr>
              <a:t>t</a:t>
            </a:r>
            <a:r>
              <a:rPr lang="en-US" altLang="en-US" b="1" baseline="-25000">
                <a:latin typeface="Times New Roman" panose="02020603050405020304" pitchFamily="18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81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627D-FDF7-41F7-973F-3064FB3AA8B2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90537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Some Details of the Proof of Theorem 3: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765175"/>
            <a:ext cx="8497887" cy="5543550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en-US" sz="2800" b="1">
                <a:solidFill>
                  <a:srgbClr val="00FF00"/>
                </a:solidFill>
                <a:latin typeface="Times New Roman" panose="02020603050405020304" pitchFamily="18" charset="0"/>
              </a:rPr>
              <a:t>Theorem 3:</a:t>
            </a:r>
            <a:r>
              <a:rPr lang="en-US" altLang="en-US" sz="2800"/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There is an</a:t>
            </a:r>
            <a:r>
              <a:rPr lang="en-US" altLang="en-US" sz="2800"/>
              <a:t>                   </a:t>
            </a:r>
            <a:r>
              <a:rPr lang="en-US" altLang="en-US" sz="2800">
                <a:latin typeface="Times New Roman" panose="02020603050405020304" pitchFamily="18" charset="0"/>
              </a:rPr>
              <a:t>approximation  for finding lowest density junction tree.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5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This is very similar to SS-BB except that we have to find a lowest density solution.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5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Here we have to connect a subset of the pairs                                to the root</a:t>
            </a:r>
            <a:r>
              <a:rPr lang="en-CA" altLang="en-US" sz="2800"/>
              <a:t> </a:t>
            </a:r>
            <a:r>
              <a:rPr lang="en-CA" altLang="en-US" sz="28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CA" altLang="en-US" sz="2800"/>
              <a:t> </a:t>
            </a:r>
            <a:r>
              <a:rPr lang="en-CA" altLang="en-US" sz="2800">
                <a:latin typeface="Times New Roman" panose="02020603050405020304" pitchFamily="18" charset="0"/>
              </a:rPr>
              <a:t>with lowest density  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CA" altLang="en-US" sz="2800">
                <a:latin typeface="Times New Roman" panose="02020603050405020304" pitchFamily="18" charset="0"/>
              </a:rPr>
              <a:t>    (= cost of solution / # of pairs in sol).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5"/>
              </a:buBlip>
            </a:pPr>
            <a:r>
              <a:rPr lang="en-CA" altLang="en-US" sz="2800"/>
              <a:t> </a:t>
            </a:r>
            <a:r>
              <a:rPr lang="en-CA" altLang="en-US" sz="2800">
                <a:latin typeface="Times New Roman" panose="02020603050405020304" pitchFamily="18" charset="0"/>
              </a:rPr>
              <a:t>Let      denote the set of paths from </a:t>
            </a:r>
            <a:r>
              <a:rPr lang="en-CA" altLang="en-US" sz="28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CA" altLang="en-US" sz="2800">
                <a:latin typeface="Times New Roman" panose="02020603050405020304" pitchFamily="18" charset="0"/>
              </a:rPr>
              <a:t> to </a:t>
            </a:r>
            <a:r>
              <a:rPr lang="en-CA" altLang="en-US" sz="28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CA" altLang="en-US" sz="2800" i="1" baseline="-2500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CA" altLang="en-US" sz="280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5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We formulate the problem as an IP and then consider the LP relaxation of the problem</a:t>
            </a:r>
            <a:endParaRPr lang="en-US" altLang="en-US" sz="2800">
              <a:latin typeface="Times New Roman" panose="02020603050405020304" pitchFamily="18" charset="0"/>
            </a:endParaRPr>
          </a:p>
        </p:txBody>
      </p:sp>
      <p:pic>
        <p:nvPicPr>
          <p:cNvPr id="374792" name="Picture 8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08050"/>
            <a:ext cx="1373188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4799" name="Picture 15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724400"/>
            <a:ext cx="3587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523D7-C077-43F7-88DE-ADFBCD2C68D7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90537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Some Details of the Proof of Theorem 3: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573463"/>
            <a:ext cx="8362950" cy="2663825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6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We solve the LP, and then based on the solution find a subset of nodes to solve the SS-BB on.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6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We use the                 approx of </a:t>
            </a:r>
            <a:r>
              <a:rPr lang="en-CA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[MMP 2000,CKN 2001]</a:t>
            </a:r>
            <a:r>
              <a:rPr lang="en-CA" altLang="en-US" sz="2800">
                <a:latin typeface="Times New Roman" panose="02020603050405020304" pitchFamily="18" charset="0"/>
              </a:rPr>
              <a:t> for SS-BB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6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We loose another                  factor in the process of reduction to SS-BB (details omitted)</a:t>
            </a:r>
            <a:endParaRPr lang="en-US" altLang="en-US" sz="2800">
              <a:latin typeface="Times New Roman" panose="02020603050405020304" pitchFamily="18" charset="0"/>
            </a:endParaRPr>
          </a:p>
        </p:txBody>
      </p:sp>
      <p:pic>
        <p:nvPicPr>
          <p:cNvPr id="376844" name="Picture 12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836613"/>
            <a:ext cx="82804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6850" name="Picture 18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868863"/>
            <a:ext cx="11525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6851" name="Picture 19" descr="TP_tmp"/>
          <p:cNvPicPr>
            <a:picLocks noChangeAspect="1" noChangeArrowheads="1"/>
          </p:cNvPicPr>
          <p:nvPr>
            <p:ph sz="half" idx="2"/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00" y="5876925"/>
            <a:ext cx="1296988" cy="304800"/>
          </a:xfrm>
          <a:noFill/>
          <a:ln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15882-0218-40E7-9FB0-D5EAAA0F21EA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90537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Some Remarks: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6613"/>
            <a:ext cx="8362950" cy="5400675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For the polynomially bounded demand case we can find low density junction-trees using a greedy algorithm</a:t>
            </a:r>
            <a:endParaRPr lang="en-CA" altLang="en-US" sz="280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The greedy algorithm is based on an algorithm for the </a:t>
            </a:r>
            <a:r>
              <a:rPr lang="en-CA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k</a:t>
            </a:r>
            <a:r>
              <a:rPr lang="en-CA" altLang="en-US" sz="2800">
                <a:latin typeface="Times New Roman" panose="02020603050405020304" pitchFamily="18" charset="0"/>
              </a:rPr>
              <a:t> shallow-light tree problem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For arbitrary demands, we use the upper bound </a:t>
            </a:r>
            <a:endParaRPr lang="en-CA" altLang="en-US" sz="280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 of</a:t>
            </a:r>
            <a:r>
              <a:rPr lang="en-CA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>
                <a:latin typeface="Times New Roman" panose="02020603050405020304" pitchFamily="18" charset="0"/>
              </a:rPr>
              <a:t>M. Elkin, Y. Emek, D. Spielman, S. Teng,</a:t>
            </a:r>
            <a:r>
              <a:rPr lang="en-US" altLang="en-US" sz="2800"/>
              <a:t> </a:t>
            </a:r>
            <a:r>
              <a:rPr lang="en-CA" altLang="en-US" sz="2800">
                <a:latin typeface="Times New Roman" panose="02020603050405020304" pitchFamily="18" charset="0"/>
              </a:rPr>
              <a:t>(2005)</a:t>
            </a:r>
            <a:r>
              <a:rPr lang="en-CA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CA" altLang="en-US" sz="2800">
                <a:latin typeface="Times New Roman" panose="02020603050405020304" pitchFamily="18" charset="0"/>
              </a:rPr>
              <a:t>     (which is </a:t>
            </a:r>
            <a:r>
              <a:rPr lang="en-CA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O </a:t>
            </a:r>
            <a:r>
              <a:rPr lang="en-CA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(log</a:t>
            </a:r>
            <a:r>
              <a:rPr lang="en-CA" altLang="en-US" sz="2800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lang="en-CA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n </a:t>
            </a:r>
            <a:r>
              <a:rPr lang="en-CA" altLang="en-US" sz="2800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CA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 loglog </a:t>
            </a:r>
            <a:r>
              <a:rPr lang="en-CA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n</a:t>
            </a:r>
            <a:r>
              <a:rPr lang="en-CA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))</a:t>
            </a:r>
            <a:r>
              <a:rPr lang="en-CA" altLang="en-US" sz="2800">
                <a:latin typeface="Times New Roman" panose="02020603050405020304" pitchFamily="18" charset="0"/>
              </a:rPr>
              <a:t> for distortion in embedding a graph metric into a probability distribution over its spanning trees.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1B572-4F37-4F5D-B9DB-192F5A768BF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42912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Motivation (cont’d)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8795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6"/>
              </a:buBlip>
            </a:pPr>
            <a:r>
              <a:rPr lang="en-US" altLang="en-US">
                <a:latin typeface="Times New Roman" panose="02020603050405020304" pitchFamily="18" charset="0"/>
              </a:rPr>
              <a:t>Consider buying bandwidth to meet demands between pairs of nodes.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6"/>
              </a:buBlip>
            </a:pPr>
            <a:r>
              <a:rPr lang="en-US" altLang="en-US">
                <a:latin typeface="Times New Roman" panose="02020603050405020304" pitchFamily="18" charset="0"/>
              </a:rPr>
              <a:t>The cost of buying bandwidth satisfy economies of scale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6"/>
              </a:buBlip>
            </a:pPr>
            <a:r>
              <a:rPr lang="en-US" altLang="en-US">
                <a:latin typeface="Times New Roman" panose="02020603050405020304" pitchFamily="18" charset="0"/>
              </a:rPr>
              <a:t>The capacity on a link can be purchased at discrete units: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endParaRPr lang="en-US" altLang="en-US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   Costs will be: </a:t>
            </a:r>
          </a:p>
          <a:p>
            <a:pPr>
              <a:lnSpc>
                <a:spcPct val="90000"/>
              </a:lnSpc>
              <a:buClr>
                <a:srgbClr val="FFFF00"/>
              </a:buClr>
            </a:pPr>
            <a:endParaRPr lang="en-US" altLang="en-US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   Where</a:t>
            </a:r>
          </a:p>
        </p:txBody>
      </p:sp>
      <p:pic>
        <p:nvPicPr>
          <p:cNvPr id="296964" name="Picture 4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9000"/>
            <a:ext cx="44704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6965" name="Picture 5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437063"/>
            <a:ext cx="41910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6966" name="Picture 6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5445125"/>
            <a:ext cx="43434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F2D26-7CC3-42E2-89F1-1A169AD10596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90537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Some Remarks (cont’d):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25538"/>
            <a:ext cx="8640762" cy="6021387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6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This is why we get a factor of                   for approximation factor comparing to </a:t>
            </a:r>
            <a:r>
              <a:rPr lang="en-CA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O </a:t>
            </a:r>
            <a:r>
              <a:rPr lang="en-CA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(log</a:t>
            </a:r>
            <a:r>
              <a:rPr lang="en-CA" altLang="en-US" sz="2800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5</a:t>
            </a:r>
            <a:r>
              <a:rPr lang="en-CA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n </a:t>
            </a:r>
            <a:r>
              <a:rPr lang="en-CA" altLang="en-US" sz="2800" i="1">
                <a:solidFill>
                  <a:srgbClr val="00FF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CA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 loglog </a:t>
            </a:r>
            <a:r>
              <a:rPr lang="en-CA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n</a:t>
            </a:r>
            <a:r>
              <a:rPr lang="en-CA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))</a:t>
            </a:r>
            <a:r>
              <a:rPr lang="en-CA" altLang="en-US" sz="280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CA" altLang="en-US" sz="2800">
                <a:latin typeface="Times New Roman" panose="02020603050405020304" pitchFamily="18" charset="0"/>
              </a:rPr>
              <a:t>    for polynomially bounded demands.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6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There is a conjectured upper bound of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CA" altLang="en-US" sz="2800">
                <a:latin typeface="Times New Roman" panose="02020603050405020304" pitchFamily="18" charset="0"/>
              </a:rPr>
              <a:t>    for distortion in embedding a graph metric into a probability distribution over its spanning tree (N. Alon, R. Karp, D. Peleg and D. West, 1991)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6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If true, that would improve our approximation factor for arbitrary demands to</a:t>
            </a: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endParaRPr lang="en-CA" altLang="en-US" sz="280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CA" altLang="en-US" sz="2800"/>
              <a:t> </a:t>
            </a:r>
          </a:p>
        </p:txBody>
      </p:sp>
      <p:pic>
        <p:nvPicPr>
          <p:cNvPr id="387078" name="Picture 6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268413"/>
            <a:ext cx="1392238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7080" name="Picture 8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924175"/>
            <a:ext cx="12239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7081" name="Picture 9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5516563"/>
            <a:ext cx="1392237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63CE2-AB29-45FB-9E30-660637342D65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FFFFCC"/>
                </a:solidFill>
                <a:latin typeface="Times New Roman" panose="02020603050405020304" pitchFamily="18" charset="0"/>
              </a:rPr>
              <a:t>Recent Developments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>
                <a:latin typeface="Times New Roman" panose="02020603050405020304" pitchFamily="18" charset="0"/>
              </a:rPr>
              <a:t>Racke: junction trees for exponential demands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>
                <a:latin typeface="Times New Roman" panose="02020603050405020304" pitchFamily="18" charset="0"/>
              </a:rPr>
              <a:t>We use it to get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 (log</a:t>
            </a:r>
            <a:r>
              <a:rPr lang="en-US" altLang="en-US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>
                <a:latin typeface="Times New Roman" panose="02020603050405020304" pitchFamily="18" charset="0"/>
              </a:rPr>
              <a:t> ratio for the general case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>
                <a:latin typeface="Times New Roman" panose="02020603050405020304" pitchFamily="18" charset="0"/>
              </a:rPr>
              <a:t>Also,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 (log</a:t>
            </a:r>
            <a:r>
              <a:rPr lang="en-US" altLang="en-US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>
                <a:latin typeface="Times New Roman" panose="02020603050405020304" pitchFamily="18" charset="0"/>
              </a:rPr>
              <a:t> ratio approximation for the case of vertex costs 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>
                <a:latin typeface="Times New Roman" panose="02020603050405020304" pitchFamily="18" charset="0"/>
              </a:rPr>
              <a:t>Work in progress: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 (log</a:t>
            </a:r>
            <a:r>
              <a:rPr lang="en-US" altLang="en-US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>
                <a:solidFill>
                  <a:srgbClr val="00FF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>
                <a:latin typeface="Times New Roman" panose="02020603050405020304" pitchFamily="18" charset="0"/>
              </a:rPr>
              <a:t> ratio approximation for MC-BB for polynomial demands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3F378-784A-4992-8D9F-C0F494F0F9C1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US" altLang="en-US" b="1">
                <a:solidFill>
                  <a:srgbClr val="FFFFCC"/>
                </a:solidFill>
                <a:latin typeface="Times New Roman" panose="02020603050405020304" pitchFamily="18" charset="0"/>
              </a:rPr>
              <a:t>Related Problem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5111750"/>
          </a:xfrm>
        </p:spPr>
        <p:txBody>
          <a:bodyPr/>
          <a:lstStyle/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Given a graph with vertex costs vertex profits and budget B bound, find a maximum profit subtree of budget at most B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 First algorithm: Guha, Moss, Rabani and Schieber.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 2B cost, opt/</a:t>
            </a:r>
            <a:r>
              <a:rPr lang="en-US" altLang="en-US" sz="2800" i="1"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latin typeface="Times New Roman" panose="02020603050405020304" pitchFamily="18" charset="0"/>
              </a:rPr>
              <a:t>(log</a:t>
            </a:r>
            <a:r>
              <a:rPr lang="en-US" altLang="en-US" sz="2800" baseline="30000">
                <a:latin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latin typeface="Times New Roman" panose="02020603050405020304" pitchFamily="18" charset="0"/>
              </a:rPr>
              <a:t>n</a:t>
            </a:r>
            <a:r>
              <a:rPr lang="en-US" altLang="en-US" sz="2800">
                <a:latin typeface="Times New Roman" panose="02020603050405020304" pitchFamily="18" charset="0"/>
              </a:rPr>
              <a:t>) profit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 Improvement: Moss and Rabani.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 2B cost, opt/</a:t>
            </a:r>
            <a:r>
              <a:rPr lang="en-US" altLang="en-US" sz="2800" i="1"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latin typeface="Times New Roman" panose="02020603050405020304" pitchFamily="18" charset="0"/>
              </a:rPr>
              <a:t>(log </a:t>
            </a:r>
            <a:r>
              <a:rPr lang="en-US" altLang="en-US" sz="2800" i="1">
                <a:latin typeface="Times New Roman" panose="02020603050405020304" pitchFamily="18" charset="0"/>
              </a:rPr>
              <a:t>n</a:t>
            </a:r>
            <a:r>
              <a:rPr lang="en-US" altLang="en-US" sz="2800">
                <a:latin typeface="Times New Roman" panose="02020603050405020304" pitchFamily="18" charset="0"/>
              </a:rPr>
              <a:t>) profit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 Kortsarz, Nutov. B budget, opt/(</a:t>
            </a:r>
            <a:r>
              <a:rPr lang="en-US" altLang="en-US" sz="2800" i="1"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latin typeface="Times New Roman" panose="02020603050405020304" pitchFamily="18" charset="0"/>
              </a:rPr>
              <a:t> (log </a:t>
            </a:r>
            <a:r>
              <a:rPr lang="en-US" altLang="en-US" sz="2800" i="1">
                <a:latin typeface="Times New Roman" panose="02020603050405020304" pitchFamily="18" charset="0"/>
              </a:rPr>
              <a:t>n</a:t>
            </a:r>
            <a:r>
              <a:rPr lang="en-US" altLang="en-US" sz="2800">
                <a:latin typeface="Times New Roman" panose="02020603050405020304" pitchFamily="18" charset="0"/>
              </a:rPr>
              <a:t> )) profit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 Not approximable within loglog </a:t>
            </a:r>
            <a:r>
              <a:rPr lang="en-US" altLang="en-US" sz="2800" i="1">
                <a:latin typeface="Times New Roman" panose="02020603050405020304" pitchFamily="18" charset="0"/>
              </a:rPr>
              <a:t>n</a:t>
            </a:r>
            <a:r>
              <a:rPr lang="en-US" altLang="en-US" sz="2800">
                <a:latin typeface="Times New Roman" panose="02020603050405020304" pitchFamily="18" charset="0"/>
              </a:rPr>
              <a:t>/4</a:t>
            </a:r>
          </a:p>
          <a:p>
            <a:pPr>
              <a:buFont typeface="Wingdings" panose="05000000000000000000" pitchFamily="2" charset="2"/>
              <a:buBlip>
                <a:blip r:embed="rId2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 Can handle adding lengths and bounding diameter</a:t>
            </a: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0E48B-47FA-4948-805B-2969F6C64220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90537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Discussion and Open Problems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5175"/>
            <a:ext cx="8507413" cy="5543550"/>
          </a:xfrm>
        </p:spPr>
        <p:txBody>
          <a:bodyPr/>
          <a:lstStyle/>
          <a:p>
            <a:pPr>
              <a:lnSpc>
                <a:spcPct val="115000"/>
              </a:lnSpc>
              <a:buClr>
                <a:srgbClr val="FFFF00"/>
              </a:buClr>
              <a:buSzTx/>
              <a:buFont typeface="Wingdings" panose="05000000000000000000" pitchFamily="2" charset="2"/>
              <a:buNone/>
            </a:pPr>
            <a:endParaRPr lang="en-US" altLang="en-US" sz="2800">
              <a:solidFill>
                <a:srgbClr val="00FF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buClr>
                <a:srgbClr val="FFFF00"/>
              </a:buClr>
              <a:buSzTx/>
              <a:buFont typeface="Wingdings" panose="05000000000000000000" pitchFamily="2" charset="2"/>
              <a:buBlip>
                <a:blip r:embed="rId7"/>
              </a:buBlip>
            </a:pPr>
            <a:r>
              <a:rPr lang="en-CA" altLang="en-US" sz="2800">
                <a:latin typeface="Times New Roman" panose="02020603050405020304" pitchFamily="18" charset="0"/>
              </a:rPr>
              <a:t>There are still quite large gaps between upper bounds (approx alg) and lower bounds (hardness)</a:t>
            </a:r>
          </a:p>
          <a:p>
            <a:pPr lvl="1">
              <a:lnSpc>
                <a:spcPct val="115000"/>
              </a:lnSpc>
              <a:buClr>
                <a:srgbClr val="FFFF00"/>
              </a:buClr>
              <a:buFontTx/>
              <a:buBlip>
                <a:blip r:embed="rId8"/>
              </a:buBlip>
            </a:pPr>
            <a:r>
              <a:rPr lang="en-US" altLang="en-US">
                <a:solidFill>
                  <a:srgbClr val="FFFF00"/>
                </a:solidFill>
                <a:latin typeface="Times New Roman" panose="02020603050405020304" pitchFamily="18" charset="0"/>
              </a:rPr>
              <a:t> For MC-BB:                          </a:t>
            </a:r>
            <a:r>
              <a:rPr lang="en-US" altLang="en-US">
                <a:latin typeface="Times New Roman" panose="02020603050405020304" pitchFamily="18" charset="0"/>
              </a:rPr>
              <a:t>vs</a:t>
            </a:r>
          </a:p>
          <a:p>
            <a:pPr lvl="1">
              <a:lnSpc>
                <a:spcPct val="115000"/>
              </a:lnSpc>
              <a:buClr>
                <a:srgbClr val="FFFF00"/>
              </a:buClr>
              <a:buFontTx/>
              <a:buBlip>
                <a:blip r:embed="rId8"/>
              </a:buBlip>
            </a:pPr>
            <a:r>
              <a:rPr lang="en-US" altLang="en-US">
                <a:solidFill>
                  <a:srgbClr val="FFFF00"/>
                </a:solidFill>
                <a:latin typeface="Times New Roman" panose="02020603050405020304" pitchFamily="18" charset="0"/>
              </a:rPr>
              <a:t> For SS-BB:                            </a:t>
            </a:r>
            <a:r>
              <a:rPr lang="en-US" altLang="en-US">
                <a:latin typeface="Times New Roman" panose="02020603050405020304" pitchFamily="18" charset="0"/>
              </a:rPr>
              <a:t>vs  </a:t>
            </a:r>
          </a:p>
          <a:p>
            <a:pPr>
              <a:lnSpc>
                <a:spcPct val="115000"/>
              </a:lnSpc>
              <a:buClr>
                <a:srgbClr val="FFFF00"/>
              </a:buClr>
              <a:buSzTx/>
              <a:buFont typeface="Wingdings" panose="05000000000000000000" pitchFamily="2" charset="2"/>
              <a:buBlip>
                <a:blip r:embed="rId7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 It would be nice to upper bound the integrality gap for MC-BB.</a:t>
            </a:r>
          </a:p>
          <a:p>
            <a:pPr>
              <a:lnSpc>
                <a:spcPct val="115000"/>
              </a:lnSpc>
              <a:buClr>
                <a:srgbClr val="FFFF00"/>
              </a:buClr>
              <a:buSzTx/>
              <a:buFont typeface="Wingdings" panose="05000000000000000000" pitchFamily="2" charset="2"/>
              <a:buBlip>
                <a:blip r:embed="rId7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MCST: is it log n hard?</a:t>
            </a:r>
          </a:p>
        </p:txBody>
      </p:sp>
      <p:pic>
        <p:nvPicPr>
          <p:cNvPr id="378888" name="Picture 8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2565400"/>
            <a:ext cx="14414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890" name="Picture 10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492375"/>
            <a:ext cx="180498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892" name="Picture 12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41663"/>
            <a:ext cx="126682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894" name="Picture 14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141663"/>
            <a:ext cx="1820862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2BE40-B5B1-47AC-9EA2-E914875CC7D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91859" name="Rectangle 19"/>
          <p:cNvSpPr>
            <a:spLocks noChangeArrowheads="1"/>
          </p:cNvSpPr>
          <p:nvPr/>
        </p:nvSpPr>
        <p:spPr bwMode="auto">
          <a:xfrm>
            <a:off x="611188" y="2997200"/>
            <a:ext cx="3817937" cy="34544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2087562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So if you buy at bulk you save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5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More generally, we have a non-decreasing monotone concave function</a:t>
            </a:r>
            <a:r>
              <a:rPr lang="en-US" altLang="en-US" sz="2800"/>
              <a:t> 			      </a:t>
            </a:r>
            <a:r>
              <a:rPr lang="en-US" altLang="en-US" sz="2800">
                <a:latin typeface="Times New Roman" panose="02020603050405020304" pitchFamily="18" charset="0"/>
              </a:rPr>
              <a:t>where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f 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800">
                <a:solidFill>
                  <a:srgbClr val="00FF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800">
                <a:latin typeface="Times New Roman" panose="02020603050405020304" pitchFamily="18" charset="0"/>
              </a:rPr>
              <a:t> is the minimum cost of cables with bandwidth </a:t>
            </a:r>
            <a:r>
              <a:rPr lang="en-US" altLang="en-US" sz="2800" i="1">
                <a:solidFill>
                  <a:srgbClr val="00FF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800">
                <a:latin typeface="Times New Roman" panose="02020603050405020304" pitchFamily="18" charset="0"/>
              </a:rPr>
              <a:t>.</a:t>
            </a:r>
            <a:endParaRPr lang="en-US" altLang="en-US" sz="2800" i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42912"/>
          </a:xfrm>
          <a:noFill/>
          <a:ln/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Motivation (cont’d)</a:t>
            </a:r>
          </a:p>
        </p:txBody>
      </p:sp>
      <p:pic>
        <p:nvPicPr>
          <p:cNvPr id="291851" name="Picture 11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844675"/>
            <a:ext cx="2665412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1852" name="Line 12"/>
          <p:cNvSpPr>
            <a:spLocks noChangeShapeType="1"/>
          </p:cNvSpPr>
          <p:nvPr/>
        </p:nvSpPr>
        <p:spPr bwMode="auto">
          <a:xfrm>
            <a:off x="1476375" y="3573463"/>
            <a:ext cx="0" cy="20304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53" name="Line 13"/>
          <p:cNvSpPr>
            <a:spLocks noChangeShapeType="1"/>
          </p:cNvSpPr>
          <p:nvPr/>
        </p:nvSpPr>
        <p:spPr bwMode="auto">
          <a:xfrm>
            <a:off x="1476375" y="5589588"/>
            <a:ext cx="2325688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54" name="Text Box 14"/>
          <p:cNvSpPr txBox="1">
            <a:spLocks noChangeArrowheads="1"/>
          </p:cNvSpPr>
          <p:nvPr/>
        </p:nvSpPr>
        <p:spPr bwMode="auto">
          <a:xfrm>
            <a:off x="1692275" y="5661025"/>
            <a:ext cx="1470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bandwidth</a:t>
            </a:r>
          </a:p>
        </p:txBody>
      </p:sp>
      <p:sp>
        <p:nvSpPr>
          <p:cNvPr id="291855" name="Freeform 15"/>
          <p:cNvSpPr>
            <a:spLocks/>
          </p:cNvSpPr>
          <p:nvPr/>
        </p:nvSpPr>
        <p:spPr bwMode="auto">
          <a:xfrm>
            <a:off x="1547813" y="4005263"/>
            <a:ext cx="2087562" cy="1489075"/>
          </a:xfrm>
          <a:custGeom>
            <a:avLst/>
            <a:gdLst>
              <a:gd name="T0" fmla="*/ 0 w 1270"/>
              <a:gd name="T1" fmla="*/ 847 h 847"/>
              <a:gd name="T2" fmla="*/ 84 w 1270"/>
              <a:gd name="T3" fmla="*/ 432 h 847"/>
              <a:gd name="T4" fmla="*/ 330 w 1270"/>
              <a:gd name="T5" fmla="*/ 119 h 847"/>
              <a:gd name="T6" fmla="*/ 737 w 1270"/>
              <a:gd name="T7" fmla="*/ 26 h 847"/>
              <a:gd name="T8" fmla="*/ 1270 w 1270"/>
              <a:gd name="T9" fmla="*/ 0 h 8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70" h="847">
                <a:moveTo>
                  <a:pt x="0" y="847"/>
                </a:moveTo>
                <a:cubicBezTo>
                  <a:pt x="14" y="700"/>
                  <a:pt x="29" y="553"/>
                  <a:pt x="84" y="432"/>
                </a:cubicBezTo>
                <a:cubicBezTo>
                  <a:pt x="139" y="311"/>
                  <a:pt x="221" y="187"/>
                  <a:pt x="330" y="119"/>
                </a:cubicBezTo>
                <a:cubicBezTo>
                  <a:pt x="439" y="51"/>
                  <a:pt x="580" y="46"/>
                  <a:pt x="737" y="26"/>
                </a:cubicBezTo>
                <a:cubicBezTo>
                  <a:pt x="894" y="6"/>
                  <a:pt x="1174" y="4"/>
                  <a:pt x="1270" y="0"/>
                </a:cubicBezTo>
              </a:path>
            </a:pathLst>
          </a:custGeom>
          <a:noFill/>
          <a:ln w="38100" cmpd="sng">
            <a:solidFill>
              <a:srgbClr val="FF111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857" name="Text Box 17"/>
          <p:cNvSpPr txBox="1">
            <a:spLocks noChangeArrowheads="1"/>
          </p:cNvSpPr>
          <p:nvPr/>
        </p:nvSpPr>
        <p:spPr bwMode="auto">
          <a:xfrm>
            <a:off x="611188" y="4365625"/>
            <a:ext cx="674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</a:rPr>
              <a:t>cost</a:t>
            </a:r>
          </a:p>
        </p:txBody>
      </p:sp>
      <p:sp>
        <p:nvSpPr>
          <p:cNvPr id="291858" name="Text Box 18"/>
          <p:cNvSpPr txBox="1">
            <a:spLocks noChangeArrowheads="1"/>
          </p:cNvSpPr>
          <p:nvPr/>
        </p:nvSpPr>
        <p:spPr bwMode="auto">
          <a:xfrm>
            <a:off x="4643438" y="3141663"/>
            <a:ext cx="4249737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Question</a:t>
            </a: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: Given a set of bandwidth demands between nodes, install sufficient capacities at minimum cost</a:t>
            </a:r>
          </a:p>
        </p:txBody>
      </p:sp>
      <p:pic>
        <p:nvPicPr>
          <p:cNvPr id="291862" name="Picture 2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2588" y="3494088"/>
            <a:ext cx="7000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8B42A-B132-4E25-9B3A-A90640F9AED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42912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Motivation (cont’d)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87950"/>
          </a:xfrm>
        </p:spPr>
        <p:txBody>
          <a:bodyPr/>
          <a:lstStyle/>
          <a:p>
            <a:pPr>
              <a:buClr>
                <a:srgbClr val="FFFF00"/>
              </a:buClr>
              <a:buSzTx/>
              <a:buFont typeface="Wingdings" panose="05000000000000000000" pitchFamily="2" charset="2"/>
              <a:buBlip>
                <a:blip r:embed="rId4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The previous problem is equivalent to the following problem:</a:t>
            </a:r>
          </a:p>
          <a:p>
            <a:pPr lvl="1">
              <a:buClr>
                <a:srgbClr val="FFFF00"/>
              </a:buClr>
              <a:buFontTx/>
              <a:buBlip>
                <a:blip r:embed="rId4"/>
              </a:buBlip>
            </a:pPr>
            <a:r>
              <a:rPr lang="en-US" altLang="en-US" sz="2400">
                <a:latin typeface="Times New Roman" panose="02020603050405020304" pitchFamily="18" charset="0"/>
              </a:rPr>
              <a:t>There are a set of pairs </a:t>
            </a:r>
          </a:p>
          <a:p>
            <a:pPr lvl="1">
              <a:buClr>
                <a:srgbClr val="FFFF00"/>
              </a:buClr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  to be connected</a:t>
            </a:r>
          </a:p>
          <a:p>
            <a:pPr lvl="1">
              <a:buClr>
                <a:srgbClr val="FFFF00"/>
              </a:buClr>
              <a:buFontTx/>
              <a:buBlip>
                <a:blip r:embed="rId4"/>
              </a:buBlip>
            </a:pPr>
            <a:r>
              <a:rPr lang="en-US" altLang="en-US" sz="2400">
                <a:latin typeface="Times New Roman" panose="02020603050405020304" pitchFamily="18" charset="0"/>
              </a:rPr>
              <a:t>For each possible cable connection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sz="2400">
                <a:latin typeface="Times New Roman" panose="02020603050405020304" pitchFamily="18" charset="0"/>
              </a:rPr>
              <a:t> we can:</a:t>
            </a:r>
          </a:p>
          <a:p>
            <a:pPr lvl="1">
              <a:lnSpc>
                <a:spcPct val="120000"/>
              </a:lnSpc>
              <a:buClr>
                <a:srgbClr val="FFFF00"/>
              </a:buClr>
              <a:buFontTx/>
              <a:buBlip>
                <a:blip r:embed="rId5"/>
              </a:buBlip>
            </a:pPr>
            <a:r>
              <a:rPr lang="en-US" altLang="en-US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Buy it at </a:t>
            </a:r>
            <a:r>
              <a:rPr lang="en-US" altLang="en-US" sz="2400" i="1">
                <a:solidFill>
                  <a:srgbClr val="00FF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en-US" sz="2400">
                <a:solidFill>
                  <a:srgbClr val="00FF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solidFill>
                  <a:srgbClr val="00FF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sz="2400">
                <a:solidFill>
                  <a:srgbClr val="00FF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400">
                <a:latin typeface="Times New Roman" panose="02020603050405020304" pitchFamily="18" charset="0"/>
              </a:rPr>
              <a:t>and have unlimited use</a:t>
            </a:r>
          </a:p>
          <a:p>
            <a:pPr lvl="1">
              <a:lnSpc>
                <a:spcPct val="120000"/>
              </a:lnSpc>
              <a:buClr>
                <a:srgbClr val="FFFF00"/>
              </a:buClr>
              <a:buFontTx/>
              <a:buBlip>
                <a:blip r:embed="rId5"/>
              </a:buBlip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 Rent it at </a:t>
            </a:r>
            <a:r>
              <a:rPr lang="en-US" altLang="en-US" sz="2400" i="1">
                <a:solidFill>
                  <a:srgbClr val="00FF00"/>
                </a:solidFill>
                <a:latin typeface="Times New Roman" panose="02020603050405020304" pitchFamily="18" charset="0"/>
              </a:rPr>
              <a:t>r</a:t>
            </a:r>
            <a:r>
              <a:rPr lang="en-US" altLang="en-US" sz="2400">
                <a:solidFill>
                  <a:srgbClr val="00FF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 sz="2400" i="1">
                <a:solidFill>
                  <a:srgbClr val="00FF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en-US" sz="2400">
                <a:solidFill>
                  <a:srgbClr val="00FF00"/>
                </a:solidFill>
                <a:latin typeface="Times New Roman" panose="02020603050405020304" pitchFamily="18" charset="0"/>
              </a:rPr>
              <a:t>)</a:t>
            </a: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400">
                <a:latin typeface="Times New Roman" panose="02020603050405020304" pitchFamily="18" charset="0"/>
              </a:rPr>
              <a:t>and pay for each unit of flow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  <a:p>
            <a:pPr lvl="1">
              <a:buClr>
                <a:srgbClr val="FFFF00"/>
              </a:buClr>
              <a:buFontTx/>
              <a:buBlip>
                <a:blip r:embed="rId4"/>
              </a:buBlip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A feasible solution</a:t>
            </a:r>
            <a:r>
              <a:rPr lang="en-US" altLang="en-US" sz="2400">
                <a:latin typeface="Times New Roman" panose="02020603050405020304" pitchFamily="18" charset="0"/>
              </a:rPr>
              <a:t>: buy and/or rent some edges to connect every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en-US" i="1" baseline="-25000">
                <a:solidFill>
                  <a:srgbClr val="00FF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</a:rPr>
              <a:t>to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i="1" baseline="-25000">
                <a:solidFill>
                  <a:srgbClr val="00FF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en-US">
                <a:latin typeface="Times New Roman" panose="02020603050405020304" pitchFamily="18" charset="0"/>
              </a:rPr>
              <a:t>. </a:t>
            </a:r>
          </a:p>
          <a:p>
            <a:pPr lvl="1">
              <a:buClr>
                <a:srgbClr val="FFFF00"/>
              </a:buClr>
              <a:buFontTx/>
              <a:buBlip>
                <a:blip r:embed="rId4"/>
              </a:buBlip>
            </a:pPr>
            <a:r>
              <a:rPr lang="en-US" altLang="en-US" sz="2400">
                <a:solidFill>
                  <a:srgbClr val="FFFF00"/>
                </a:solidFill>
                <a:latin typeface="Times New Roman" panose="02020603050405020304" pitchFamily="18" charset="0"/>
              </a:rPr>
              <a:t>Goal: </a:t>
            </a:r>
            <a:r>
              <a:rPr lang="en-US" altLang="en-US" sz="2400">
                <a:latin typeface="Times New Roman" panose="02020603050405020304" pitchFamily="18" charset="0"/>
              </a:rPr>
              <a:t>minimize the total cost </a:t>
            </a:r>
            <a:endParaRPr lang="en-US" altLang="en-US" sz="2400" i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5945" name="AutoShape 9"/>
          <p:cNvSpPr>
            <a:spLocks/>
          </p:cNvSpPr>
          <p:nvPr/>
        </p:nvSpPr>
        <p:spPr bwMode="auto">
          <a:xfrm>
            <a:off x="539750" y="3429000"/>
            <a:ext cx="287338" cy="936625"/>
          </a:xfrm>
          <a:prstGeom prst="leftBrace">
            <a:avLst>
              <a:gd name="adj1" fmla="val 27164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95948" name="Picture 12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916113"/>
            <a:ext cx="3384550" cy="40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0306-7201-4927-BF14-C254DAF7EB2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490538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Motivation (cont’d)</a:t>
            </a:r>
          </a:p>
        </p:txBody>
      </p:sp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4643438" y="1341438"/>
            <a:ext cx="4105275" cy="30956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10</a:t>
            </a:r>
          </a:p>
        </p:txBody>
      </p:sp>
      <p:sp>
        <p:nvSpPr>
          <p:cNvPr id="300037" name="Oval 5"/>
          <p:cNvSpPr>
            <a:spLocks noChangeArrowheads="1"/>
          </p:cNvSpPr>
          <p:nvPr/>
        </p:nvSpPr>
        <p:spPr bwMode="auto">
          <a:xfrm>
            <a:off x="6589713" y="2997200"/>
            <a:ext cx="215900" cy="2159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38" name="Oval 6"/>
          <p:cNvSpPr>
            <a:spLocks noChangeArrowheads="1"/>
          </p:cNvSpPr>
          <p:nvPr/>
        </p:nvSpPr>
        <p:spPr bwMode="auto">
          <a:xfrm>
            <a:off x="5653088" y="1989138"/>
            <a:ext cx="215900" cy="215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39" name="Oval 7"/>
          <p:cNvSpPr>
            <a:spLocks noChangeArrowheads="1"/>
          </p:cNvSpPr>
          <p:nvPr/>
        </p:nvSpPr>
        <p:spPr bwMode="auto">
          <a:xfrm>
            <a:off x="5581650" y="40052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0" name="Oval 8"/>
          <p:cNvSpPr>
            <a:spLocks noChangeArrowheads="1"/>
          </p:cNvSpPr>
          <p:nvPr/>
        </p:nvSpPr>
        <p:spPr bwMode="auto">
          <a:xfrm>
            <a:off x="7524750" y="1989138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1" name="Oval 9"/>
          <p:cNvSpPr>
            <a:spLocks noChangeArrowheads="1"/>
          </p:cNvSpPr>
          <p:nvPr/>
        </p:nvSpPr>
        <p:spPr bwMode="auto">
          <a:xfrm>
            <a:off x="8245475" y="2924175"/>
            <a:ext cx="215900" cy="2159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2" name="Oval 10"/>
          <p:cNvSpPr>
            <a:spLocks noChangeArrowheads="1"/>
          </p:cNvSpPr>
          <p:nvPr/>
        </p:nvSpPr>
        <p:spPr bwMode="auto">
          <a:xfrm>
            <a:off x="4932363" y="2924175"/>
            <a:ext cx="215900" cy="2159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3" name="Oval 11"/>
          <p:cNvSpPr>
            <a:spLocks noChangeArrowheads="1"/>
          </p:cNvSpPr>
          <p:nvPr/>
        </p:nvSpPr>
        <p:spPr bwMode="auto">
          <a:xfrm>
            <a:off x="7597775" y="4005263"/>
            <a:ext cx="215900" cy="215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0044" name="Line 12"/>
          <p:cNvSpPr>
            <a:spLocks noChangeShapeType="1"/>
          </p:cNvSpPr>
          <p:nvPr/>
        </p:nvSpPr>
        <p:spPr bwMode="auto">
          <a:xfrm flipV="1">
            <a:off x="5075238" y="2133600"/>
            <a:ext cx="647700" cy="7921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45" name="Line 13"/>
          <p:cNvSpPr>
            <a:spLocks noChangeShapeType="1"/>
          </p:cNvSpPr>
          <p:nvPr/>
        </p:nvSpPr>
        <p:spPr bwMode="auto">
          <a:xfrm>
            <a:off x="5868988" y="2060575"/>
            <a:ext cx="1655762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46" name="Line 14"/>
          <p:cNvSpPr>
            <a:spLocks noChangeShapeType="1"/>
          </p:cNvSpPr>
          <p:nvPr/>
        </p:nvSpPr>
        <p:spPr bwMode="auto">
          <a:xfrm>
            <a:off x="7742238" y="2132013"/>
            <a:ext cx="574675" cy="7921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47" name="Line 15"/>
          <p:cNvSpPr>
            <a:spLocks noChangeShapeType="1"/>
          </p:cNvSpPr>
          <p:nvPr/>
        </p:nvSpPr>
        <p:spPr bwMode="auto">
          <a:xfrm>
            <a:off x="6805613" y="3068638"/>
            <a:ext cx="15113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48" name="Line 16"/>
          <p:cNvSpPr>
            <a:spLocks noChangeShapeType="1"/>
          </p:cNvSpPr>
          <p:nvPr/>
        </p:nvSpPr>
        <p:spPr bwMode="auto">
          <a:xfrm flipH="1">
            <a:off x="7742238" y="3141663"/>
            <a:ext cx="574675" cy="863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49" name="Line 17"/>
          <p:cNvSpPr>
            <a:spLocks noChangeShapeType="1"/>
          </p:cNvSpPr>
          <p:nvPr/>
        </p:nvSpPr>
        <p:spPr bwMode="auto">
          <a:xfrm flipH="1">
            <a:off x="5797550" y="4076700"/>
            <a:ext cx="1800225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50" name="Line 18"/>
          <p:cNvSpPr>
            <a:spLocks noChangeShapeType="1"/>
          </p:cNvSpPr>
          <p:nvPr/>
        </p:nvSpPr>
        <p:spPr bwMode="auto">
          <a:xfrm flipH="1" flipV="1">
            <a:off x="5076825" y="3068638"/>
            <a:ext cx="576263" cy="9366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51" name="Line 19"/>
          <p:cNvSpPr>
            <a:spLocks noChangeShapeType="1"/>
          </p:cNvSpPr>
          <p:nvPr/>
        </p:nvSpPr>
        <p:spPr bwMode="auto">
          <a:xfrm flipV="1">
            <a:off x="5724525" y="2132013"/>
            <a:ext cx="0" cy="18732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52" name="Line 20"/>
          <p:cNvSpPr>
            <a:spLocks noChangeShapeType="1"/>
          </p:cNvSpPr>
          <p:nvPr/>
        </p:nvSpPr>
        <p:spPr bwMode="auto">
          <a:xfrm flipV="1">
            <a:off x="7669213" y="2132013"/>
            <a:ext cx="0" cy="18732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53" name="Line 21"/>
          <p:cNvSpPr>
            <a:spLocks noChangeShapeType="1"/>
          </p:cNvSpPr>
          <p:nvPr/>
        </p:nvSpPr>
        <p:spPr bwMode="auto">
          <a:xfrm>
            <a:off x="5868988" y="2132013"/>
            <a:ext cx="792162" cy="9366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54" name="Line 22"/>
          <p:cNvSpPr>
            <a:spLocks noChangeShapeType="1"/>
          </p:cNvSpPr>
          <p:nvPr/>
        </p:nvSpPr>
        <p:spPr bwMode="auto">
          <a:xfrm flipV="1">
            <a:off x="5724525" y="3141663"/>
            <a:ext cx="936625" cy="863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55" name="Line 23"/>
          <p:cNvSpPr>
            <a:spLocks noChangeShapeType="1"/>
          </p:cNvSpPr>
          <p:nvPr/>
        </p:nvSpPr>
        <p:spPr bwMode="auto">
          <a:xfrm flipV="1">
            <a:off x="5724525" y="3068638"/>
            <a:ext cx="2592388" cy="10080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61" name="Text Box 29"/>
          <p:cNvSpPr txBox="1">
            <a:spLocks noChangeArrowheads="1"/>
          </p:cNvSpPr>
          <p:nvPr/>
        </p:nvSpPr>
        <p:spPr bwMode="auto">
          <a:xfrm>
            <a:off x="6516688" y="17002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14</a:t>
            </a:r>
          </a:p>
        </p:txBody>
      </p:sp>
      <p:sp>
        <p:nvSpPr>
          <p:cNvPr id="300066" name="Text Box 34"/>
          <p:cNvSpPr txBox="1">
            <a:spLocks noChangeArrowheads="1"/>
          </p:cNvSpPr>
          <p:nvPr/>
        </p:nvSpPr>
        <p:spPr bwMode="auto">
          <a:xfrm>
            <a:off x="5076825" y="22050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300068" name="Line 36"/>
          <p:cNvSpPr>
            <a:spLocks noChangeShapeType="1"/>
          </p:cNvSpPr>
          <p:nvPr/>
        </p:nvSpPr>
        <p:spPr bwMode="auto">
          <a:xfrm flipV="1">
            <a:off x="5076825" y="2132013"/>
            <a:ext cx="647700" cy="7921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69" name="Line 37"/>
          <p:cNvSpPr>
            <a:spLocks noChangeShapeType="1"/>
          </p:cNvSpPr>
          <p:nvPr/>
        </p:nvSpPr>
        <p:spPr bwMode="auto">
          <a:xfrm>
            <a:off x="5868988" y="2060575"/>
            <a:ext cx="1655762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70" name="Line 38"/>
          <p:cNvSpPr>
            <a:spLocks noChangeShapeType="1"/>
          </p:cNvSpPr>
          <p:nvPr/>
        </p:nvSpPr>
        <p:spPr bwMode="auto">
          <a:xfrm flipH="1" flipV="1">
            <a:off x="5076825" y="3068638"/>
            <a:ext cx="576263" cy="9366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71" name="Line 39"/>
          <p:cNvSpPr>
            <a:spLocks noChangeShapeType="1"/>
          </p:cNvSpPr>
          <p:nvPr/>
        </p:nvSpPr>
        <p:spPr bwMode="auto">
          <a:xfrm flipV="1">
            <a:off x="5076825" y="2132013"/>
            <a:ext cx="719138" cy="8651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72" name="Line 40"/>
          <p:cNvSpPr>
            <a:spLocks noChangeShapeType="1"/>
          </p:cNvSpPr>
          <p:nvPr/>
        </p:nvSpPr>
        <p:spPr bwMode="auto">
          <a:xfrm>
            <a:off x="5795963" y="2060575"/>
            <a:ext cx="792162" cy="936625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73" name="Line 41"/>
          <p:cNvSpPr>
            <a:spLocks noChangeShapeType="1"/>
          </p:cNvSpPr>
          <p:nvPr/>
        </p:nvSpPr>
        <p:spPr bwMode="auto">
          <a:xfrm>
            <a:off x="6804025" y="3068638"/>
            <a:ext cx="1439863" cy="0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74" name="Line 42"/>
          <p:cNvSpPr>
            <a:spLocks noChangeShapeType="1"/>
          </p:cNvSpPr>
          <p:nvPr/>
        </p:nvSpPr>
        <p:spPr bwMode="auto">
          <a:xfrm>
            <a:off x="5868988" y="2132013"/>
            <a:ext cx="1727200" cy="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75" name="Line 43"/>
          <p:cNvSpPr>
            <a:spLocks noChangeShapeType="1"/>
          </p:cNvSpPr>
          <p:nvPr/>
        </p:nvSpPr>
        <p:spPr bwMode="auto">
          <a:xfrm>
            <a:off x="7669213" y="2132013"/>
            <a:ext cx="0" cy="187325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079" name="AutoShape 47"/>
          <p:cNvSpPr>
            <a:spLocks noChangeArrowheads="1"/>
          </p:cNvSpPr>
          <p:nvPr/>
        </p:nvSpPr>
        <p:spPr bwMode="auto">
          <a:xfrm>
            <a:off x="2555875" y="692150"/>
            <a:ext cx="4321175" cy="936625"/>
          </a:xfrm>
          <a:prstGeom prst="wedgeRoundRectCallout">
            <a:avLst>
              <a:gd name="adj1" fmla="val 39051"/>
              <a:gd name="adj2" fmla="val 71866"/>
              <a:gd name="adj3" fmla="val 16667"/>
            </a:avLst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altLang="en-US" sz="2200">
                <a:latin typeface="Times New Roman" panose="02020603050405020304" pitchFamily="18" charset="0"/>
                <a:cs typeface="Arial" panose="020B0604020202020204" pitchFamily="34" charset="0"/>
              </a:rPr>
              <a:t>If this edge is bought its contribution to total cost is 14.</a:t>
            </a:r>
          </a:p>
        </p:txBody>
      </p:sp>
      <p:sp>
        <p:nvSpPr>
          <p:cNvPr id="300080" name="AutoShape 48"/>
          <p:cNvSpPr>
            <a:spLocks noChangeArrowheads="1"/>
          </p:cNvSpPr>
          <p:nvPr/>
        </p:nvSpPr>
        <p:spPr bwMode="auto">
          <a:xfrm>
            <a:off x="468313" y="1989138"/>
            <a:ext cx="3168650" cy="1296987"/>
          </a:xfrm>
          <a:prstGeom prst="wedgeRoundRectCallout">
            <a:avLst>
              <a:gd name="adj1" fmla="val 96343"/>
              <a:gd name="adj2" fmla="val -20991"/>
              <a:gd name="adj3" fmla="val 16667"/>
            </a:avLst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altLang="en-US" sz="2200">
                <a:latin typeface="Times New Roman" panose="02020603050405020304" pitchFamily="18" charset="0"/>
                <a:cs typeface="Arial" panose="020B0604020202020204" pitchFamily="34" charset="0"/>
              </a:rPr>
              <a:t>If this edge is rented, its contribution to total cost is 2x3=6</a:t>
            </a:r>
          </a:p>
        </p:txBody>
      </p:sp>
      <p:sp>
        <p:nvSpPr>
          <p:cNvPr id="300081" name="Text Box 49"/>
          <p:cNvSpPr txBox="1">
            <a:spLocks noChangeArrowheads="1"/>
          </p:cNvSpPr>
          <p:nvPr/>
        </p:nvSpPr>
        <p:spPr bwMode="auto">
          <a:xfrm>
            <a:off x="395288" y="3573463"/>
            <a:ext cx="8424862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Total cost is:</a:t>
            </a:r>
          </a:p>
          <a:p>
            <a:pPr eaLnBrk="1" hangingPunct="1"/>
            <a:endParaRPr lang="en-US" altLang="en-US" sz="280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800">
              <a:cs typeface="Arial" panose="020B0604020202020204" pitchFamily="34" charset="0"/>
            </a:endParaRPr>
          </a:p>
          <a:p>
            <a:pPr eaLnBrk="1" hangingPunct="1"/>
            <a:endParaRPr lang="en-US" altLang="en-US" sz="2800">
              <a:cs typeface="Arial" panose="020B0604020202020204" pitchFamily="34" charset="0"/>
            </a:endParaRPr>
          </a:p>
          <a:p>
            <a:pPr eaLnBrk="1" hangingPunct="1"/>
            <a:endParaRPr lang="en-US" altLang="en-US" sz="280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where </a:t>
            </a:r>
            <a:r>
              <a:rPr lang="en-US" altLang="en-US" sz="32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320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200" i="1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en-US" sz="3200">
                <a:solidFill>
                  <a:srgbClr val="00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 is the number of paths going over </a:t>
            </a:r>
            <a:r>
              <a:rPr lang="en-US" altLang="en-US" sz="3200" i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US" altLang="en-US" sz="280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00088" name="Picture 56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988" y="4832350"/>
            <a:ext cx="6046787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6" grpId="0" animBg="1"/>
      <p:bldP spid="300036" grpId="1" animBg="1"/>
      <p:bldP spid="300061" grpId="0"/>
      <p:bldP spid="300061" grpId="1"/>
      <p:bldP spid="300066" grpId="0"/>
      <p:bldP spid="300066" grpId="1"/>
      <p:bldP spid="300079" grpId="0" animBg="1"/>
      <p:bldP spid="300080" grpId="0" animBg="1"/>
      <p:bldP spid="30008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CF16-29E7-4DC6-AE2F-74D43838906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468313" y="3068638"/>
            <a:ext cx="8280400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10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11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1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1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1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1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1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3800" i="1">
              <a:solidFill>
                <a:srgbClr val="00FF00"/>
              </a:solidFill>
              <a:latin typeface="Times" panose="02020603050405020304" pitchFamily="18" charset="0"/>
            </a:endParaRPr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395288" y="954088"/>
            <a:ext cx="8293100" cy="590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10"/>
              </a:buBlip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11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1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1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1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1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12"/>
              </a:buBlip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FF00"/>
              </a:buClr>
              <a:buSzTx/>
              <a:buFont typeface="Wingdings" panose="05000000000000000000" pitchFamily="2" charset="2"/>
              <a:buBlip>
                <a:blip r:embed="rId13"/>
              </a:buBlip>
            </a:pPr>
            <a:r>
              <a:rPr lang="en-US" altLang="en-US">
                <a:latin typeface="Times New Roman" panose="02020603050405020304" pitchFamily="18" charset="0"/>
              </a:rPr>
              <a:t>These problems are also known as cost-distance problems:</a:t>
            </a:r>
          </a:p>
          <a:p>
            <a:pPr lvl="1" eaLnBrk="1" hangingPunct="1">
              <a:buClr>
                <a:srgbClr val="FFFF00"/>
              </a:buClr>
              <a:buFontTx/>
              <a:buBlip>
                <a:blip r:embed="rId14"/>
              </a:buBlip>
            </a:pP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 cost function</a:t>
            </a:r>
          </a:p>
          <a:p>
            <a:pPr lvl="1" eaLnBrk="1" hangingPunct="1">
              <a:buClr>
                <a:srgbClr val="FFFF00"/>
              </a:buClr>
              <a:buFontTx/>
              <a:buBlip>
                <a:blip r:embed="rId14"/>
              </a:buBlip>
            </a:pP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 length function 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Clr>
                <a:srgbClr val="FFFF00"/>
              </a:buClr>
              <a:buSzTx/>
              <a:buFont typeface="Wingdings" panose="05000000000000000000" pitchFamily="2" charset="2"/>
              <a:buBlip>
                <a:blip r:embed="rId13"/>
              </a:buBlip>
            </a:pPr>
            <a:r>
              <a:rPr lang="en-US" altLang="en-US">
                <a:latin typeface="Times New Roman" panose="02020603050405020304" pitchFamily="18" charset="0"/>
              </a:rPr>
              <a:t>Also a set of pairs                    of nodes each with a demand         for every </a:t>
            </a:r>
            <a:r>
              <a:rPr lang="en-US" altLang="en-US" i="1">
                <a:solidFill>
                  <a:srgbClr val="00FF00"/>
                </a:solidFill>
                <a:latin typeface="Times New Roman" panose="02020603050405020304" pitchFamily="18" charset="0"/>
              </a:rPr>
              <a:t>i </a:t>
            </a:r>
          </a:p>
          <a:p>
            <a:pPr eaLnBrk="1" hangingPunct="1">
              <a:buClr>
                <a:srgbClr val="FFFF00"/>
              </a:buClr>
              <a:buSzTx/>
              <a:buFont typeface="Wingdings" panose="05000000000000000000" pitchFamily="2" charset="2"/>
              <a:buBlip>
                <a:blip r:embed="rId13"/>
              </a:buBlip>
            </a:pPr>
            <a:r>
              <a:rPr lang="en-US" altLang="en-US">
                <a:latin typeface="Times New Roman" panose="02020603050405020304" pitchFamily="18" charset="0"/>
              </a:rPr>
              <a:t>Feasible solution: a set                      s.t. all pairs      </a:t>
            </a:r>
          </a:p>
          <a:p>
            <a:pPr eaLnBrk="1" hangingPunct="1">
              <a:buClr>
                <a:srgbClr val="FFFF00"/>
              </a:buClr>
              <a:buSzTx/>
              <a:buFont typeface="Wingdings" panose="05000000000000000000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    are connected in </a:t>
            </a:r>
            <a:endParaRPr lang="en-US" altLang="en-US" i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6373" name="Rectangle 5"/>
          <p:cNvSpPr>
            <a:spLocks noChangeArrowheads="1"/>
          </p:cNvSpPr>
          <p:nvPr/>
        </p:nvSpPr>
        <p:spPr bwMode="auto">
          <a:xfrm>
            <a:off x="468313" y="333375"/>
            <a:ext cx="8229600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FFFFCC"/>
                </a:solidFill>
                <a:latin typeface="Times New Roman" panose="02020603050405020304" pitchFamily="18" charset="0"/>
              </a:rPr>
              <a:t>Cost-Distance</a:t>
            </a:r>
          </a:p>
        </p:txBody>
      </p:sp>
      <p:pic>
        <p:nvPicPr>
          <p:cNvPr id="186378" name="Picture 10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844675"/>
            <a:ext cx="2160588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6381" name="Picture 13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420938"/>
            <a:ext cx="2449512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6402" name="Picture 34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933825"/>
            <a:ext cx="1368425" cy="414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6405" name="Picture 37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3933825"/>
            <a:ext cx="919162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6408" name="Picture 40" descr="TP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4437063"/>
            <a:ext cx="10080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6409" name="Picture 41" descr="TP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2997200"/>
            <a:ext cx="1152525" cy="41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6413" name="Picture 45" descr="TP_tmp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429000"/>
            <a:ext cx="36353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8352E-7216-42B9-A71B-7AA0E15615C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3412"/>
          </a:xfrm>
        </p:spPr>
        <p:txBody>
          <a:bodyPr/>
          <a:lstStyle/>
          <a:p>
            <a:r>
              <a:rPr lang="en-US" altLang="en-US" sz="3600" b="1">
                <a:solidFill>
                  <a:srgbClr val="FFFFCC"/>
                </a:solidFill>
                <a:latin typeface="Times New Roman" panose="02020603050405020304" pitchFamily="18" charset="0"/>
              </a:rPr>
              <a:t>Cost-Distance (cont’d)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8218488" cy="5545137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9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The cost of the solution is: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9"/>
              </a:buBlip>
            </a:pPr>
            <a:endParaRPr lang="en-US" altLang="en-US" sz="2800">
              <a:latin typeface="Times New Roman" panose="02020603050405020304" pitchFamily="18" charset="0"/>
            </a:endParaRPr>
          </a:p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9"/>
              </a:buBlip>
            </a:pPr>
            <a:endParaRPr lang="en-US" altLang="en-US" sz="2800">
              <a:latin typeface="Times New Roman" panose="02020603050405020304" pitchFamily="18" charset="0"/>
            </a:endParaRPr>
          </a:p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9"/>
              </a:buBlip>
            </a:pPr>
            <a:endParaRPr lang="en-US" altLang="en-US" sz="2800">
              <a:latin typeface="Times New Roman" panose="02020603050405020304" pitchFamily="18" charset="0"/>
            </a:endParaRPr>
          </a:p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9"/>
              </a:buBlip>
            </a:pPr>
            <a:endParaRPr lang="en-US" altLang="en-US" sz="2800">
              <a:latin typeface="Times New Roman" panose="02020603050405020304" pitchFamily="18" charset="0"/>
            </a:endParaRPr>
          </a:p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9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where                           is the shortest       path in 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9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The cost               is the start-up cost and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    is the per-use cost (length).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9"/>
              </a:buBlip>
            </a:pPr>
            <a:endParaRPr lang="en-US" altLang="en-US" sz="2800">
              <a:latin typeface="Times New Roman" panose="02020603050405020304" pitchFamily="18" charset="0"/>
            </a:endParaRPr>
          </a:p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9"/>
              </a:buBlip>
            </a:pP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Goal:</a:t>
            </a:r>
            <a:r>
              <a:rPr lang="en-US" altLang="en-US" sz="2800">
                <a:latin typeface="Times New Roman" panose="02020603050405020304" pitchFamily="18" charset="0"/>
              </a:rPr>
              <a:t> minimize total cost.</a:t>
            </a:r>
          </a:p>
        </p:txBody>
      </p:sp>
      <p:pic>
        <p:nvPicPr>
          <p:cNvPr id="309255" name="Picture 7" descr="TP_tmp"/>
          <p:cNvPicPr>
            <a:picLocks noChangeAspect="1" noChangeArrowheads="1"/>
          </p:cNvPicPr>
          <p:nvPr>
            <p:ph sz="quarter" idx="2"/>
            <p:custDataLst>
              <p:tags r:id="rId1"/>
            </p:custDataLst>
          </p:nvPr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12088" y="3644900"/>
            <a:ext cx="1066800" cy="474663"/>
          </a:xfrm>
          <a:noFill/>
          <a:ln/>
          <a:extLst>
            <a:ext uri="{91240B29-F687-4F45-9708-019B960494DF}">
              <a14:hiddenLine xmlns:a14="http://schemas.microsoft.com/office/drawing/2010/main" w="25400" cap="flat" cmpd="sng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309254" name="Picture 6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62138"/>
            <a:ext cx="5618163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59" name="Picture 11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644900"/>
            <a:ext cx="18002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64" name="Picture 16" descr="TP_tmp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716338"/>
            <a:ext cx="504825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67" name="Picture 19" descr="TP_tmp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221163"/>
            <a:ext cx="792163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70" name="Picture 22" descr="TP_tmp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221163"/>
            <a:ext cx="720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F067A-0FC5-4CC9-839D-1E752AB96D7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61975"/>
          </a:xfrm>
        </p:spPr>
        <p:txBody>
          <a:bodyPr/>
          <a:lstStyle/>
          <a:p>
            <a:r>
              <a:rPr lang="en-US" altLang="en-US" sz="3200" b="1">
                <a:solidFill>
                  <a:srgbClr val="FFFFCC"/>
                </a:solidFill>
                <a:latin typeface="Times New Roman" panose="02020603050405020304" pitchFamily="18" charset="0"/>
              </a:rPr>
              <a:t>Multicommodity Buy At Bulk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9600" cy="576263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Note that the solution may have cycles</a:t>
            </a:r>
          </a:p>
        </p:txBody>
      </p:sp>
      <p:sp>
        <p:nvSpPr>
          <p:cNvPr id="342020" name="Rectangle 4"/>
          <p:cNvSpPr>
            <a:spLocks noChangeArrowheads="1"/>
          </p:cNvSpPr>
          <p:nvPr/>
        </p:nvSpPr>
        <p:spPr bwMode="auto">
          <a:xfrm>
            <a:off x="4284663" y="1484313"/>
            <a:ext cx="4572000" cy="345598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62000" tIns="118800" rIns="666000" anchor="ctr" anchorCtr="1"/>
          <a:lstStyle/>
          <a:p>
            <a:pPr algn="ctr" eaLnBrk="1" hangingPunct="1"/>
            <a:endParaRPr lang="en-US" altLang="en-US" b="1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42021" name="Oval 5"/>
          <p:cNvSpPr>
            <a:spLocks noChangeArrowheads="1"/>
          </p:cNvSpPr>
          <p:nvPr/>
        </p:nvSpPr>
        <p:spPr bwMode="auto">
          <a:xfrm>
            <a:off x="4751388" y="1917700"/>
            <a:ext cx="201612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22" name="Oval 6"/>
          <p:cNvSpPr>
            <a:spLocks noChangeArrowheads="1"/>
          </p:cNvSpPr>
          <p:nvPr/>
        </p:nvSpPr>
        <p:spPr bwMode="auto">
          <a:xfrm>
            <a:off x="8280400" y="3357563"/>
            <a:ext cx="201613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23" name="Oval 7"/>
          <p:cNvSpPr>
            <a:spLocks noChangeArrowheads="1"/>
          </p:cNvSpPr>
          <p:nvPr/>
        </p:nvSpPr>
        <p:spPr bwMode="auto">
          <a:xfrm>
            <a:off x="4535488" y="2565400"/>
            <a:ext cx="201612" cy="215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24" name="Oval 8"/>
          <p:cNvSpPr>
            <a:spLocks noChangeArrowheads="1"/>
          </p:cNvSpPr>
          <p:nvPr/>
        </p:nvSpPr>
        <p:spPr bwMode="auto">
          <a:xfrm>
            <a:off x="8208963" y="2636838"/>
            <a:ext cx="201612" cy="2159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25" name="Oval 9"/>
          <p:cNvSpPr>
            <a:spLocks noChangeArrowheads="1"/>
          </p:cNvSpPr>
          <p:nvPr/>
        </p:nvSpPr>
        <p:spPr bwMode="auto">
          <a:xfrm>
            <a:off x="8351838" y="4294188"/>
            <a:ext cx="201612" cy="2159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26" name="Oval 10"/>
          <p:cNvSpPr>
            <a:spLocks noChangeArrowheads="1"/>
          </p:cNvSpPr>
          <p:nvPr/>
        </p:nvSpPr>
        <p:spPr bwMode="auto">
          <a:xfrm>
            <a:off x="4608513" y="4294188"/>
            <a:ext cx="201612" cy="215900"/>
          </a:xfrm>
          <a:prstGeom prst="ellipse">
            <a:avLst/>
          </a:prstGeom>
          <a:solidFill>
            <a:srgbClr val="00FF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27" name="Oval 11"/>
          <p:cNvSpPr>
            <a:spLocks noChangeArrowheads="1"/>
          </p:cNvSpPr>
          <p:nvPr/>
        </p:nvSpPr>
        <p:spPr bwMode="auto">
          <a:xfrm>
            <a:off x="8208963" y="1989138"/>
            <a:ext cx="201612" cy="2159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28" name="Oval 12"/>
          <p:cNvSpPr>
            <a:spLocks noChangeArrowheads="1"/>
          </p:cNvSpPr>
          <p:nvPr/>
        </p:nvSpPr>
        <p:spPr bwMode="auto">
          <a:xfrm>
            <a:off x="4535488" y="3213100"/>
            <a:ext cx="201612" cy="2159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29" name="Oval 13"/>
          <p:cNvSpPr>
            <a:spLocks noChangeArrowheads="1"/>
          </p:cNvSpPr>
          <p:nvPr/>
        </p:nvSpPr>
        <p:spPr bwMode="auto">
          <a:xfrm>
            <a:off x="5832475" y="2349500"/>
            <a:ext cx="133350" cy="142875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30" name="Oval 14"/>
          <p:cNvSpPr>
            <a:spLocks noChangeArrowheads="1"/>
          </p:cNvSpPr>
          <p:nvPr/>
        </p:nvSpPr>
        <p:spPr bwMode="auto">
          <a:xfrm>
            <a:off x="5543550" y="3141663"/>
            <a:ext cx="133350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31" name="Oval 15"/>
          <p:cNvSpPr>
            <a:spLocks noChangeArrowheads="1"/>
          </p:cNvSpPr>
          <p:nvPr/>
        </p:nvSpPr>
        <p:spPr bwMode="auto">
          <a:xfrm>
            <a:off x="5688013" y="3933825"/>
            <a:ext cx="133350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32" name="Oval 16"/>
          <p:cNvSpPr>
            <a:spLocks noChangeArrowheads="1"/>
          </p:cNvSpPr>
          <p:nvPr/>
        </p:nvSpPr>
        <p:spPr bwMode="auto">
          <a:xfrm>
            <a:off x="6480175" y="3141663"/>
            <a:ext cx="133350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33" name="Oval 17"/>
          <p:cNvSpPr>
            <a:spLocks noChangeArrowheads="1"/>
          </p:cNvSpPr>
          <p:nvPr/>
        </p:nvSpPr>
        <p:spPr bwMode="auto">
          <a:xfrm>
            <a:off x="6985000" y="2278063"/>
            <a:ext cx="133350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34" name="Oval 18"/>
          <p:cNvSpPr>
            <a:spLocks noChangeArrowheads="1"/>
          </p:cNvSpPr>
          <p:nvPr/>
        </p:nvSpPr>
        <p:spPr bwMode="auto">
          <a:xfrm>
            <a:off x="7127875" y="3933825"/>
            <a:ext cx="133350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35" name="Oval 19"/>
          <p:cNvSpPr>
            <a:spLocks noChangeArrowheads="1"/>
          </p:cNvSpPr>
          <p:nvPr/>
        </p:nvSpPr>
        <p:spPr bwMode="auto">
          <a:xfrm>
            <a:off x="7343775" y="3213100"/>
            <a:ext cx="133350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36" name="Line 20"/>
          <p:cNvSpPr>
            <a:spLocks noChangeShapeType="1"/>
          </p:cNvSpPr>
          <p:nvPr/>
        </p:nvSpPr>
        <p:spPr bwMode="auto">
          <a:xfrm flipV="1">
            <a:off x="4751388" y="2420938"/>
            <a:ext cx="1076325" cy="2159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37" name="Line 21"/>
          <p:cNvSpPr>
            <a:spLocks noChangeShapeType="1"/>
          </p:cNvSpPr>
          <p:nvPr/>
        </p:nvSpPr>
        <p:spPr bwMode="auto">
          <a:xfrm flipV="1">
            <a:off x="4643438" y="3213100"/>
            <a:ext cx="936625" cy="7302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38" name="Line 22"/>
          <p:cNvSpPr>
            <a:spLocks noChangeShapeType="1"/>
          </p:cNvSpPr>
          <p:nvPr/>
        </p:nvSpPr>
        <p:spPr bwMode="auto">
          <a:xfrm>
            <a:off x="7416800" y="3286125"/>
            <a:ext cx="941388" cy="142875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39" name="Line 23"/>
          <p:cNvSpPr>
            <a:spLocks noChangeShapeType="1"/>
          </p:cNvSpPr>
          <p:nvPr/>
        </p:nvSpPr>
        <p:spPr bwMode="auto">
          <a:xfrm>
            <a:off x="8388350" y="3573463"/>
            <a:ext cx="66675" cy="720725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40" name="Line 24"/>
          <p:cNvSpPr>
            <a:spLocks noChangeShapeType="1"/>
          </p:cNvSpPr>
          <p:nvPr/>
        </p:nvSpPr>
        <p:spPr bwMode="auto">
          <a:xfrm flipV="1">
            <a:off x="7056438" y="2062163"/>
            <a:ext cx="1143000" cy="2873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41" name="Line 25"/>
          <p:cNvSpPr>
            <a:spLocks noChangeShapeType="1"/>
          </p:cNvSpPr>
          <p:nvPr/>
        </p:nvSpPr>
        <p:spPr bwMode="auto">
          <a:xfrm flipV="1">
            <a:off x="4824413" y="4005263"/>
            <a:ext cx="873125" cy="360362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42" name="Freeform 26"/>
          <p:cNvSpPr>
            <a:spLocks/>
          </p:cNvSpPr>
          <p:nvPr/>
        </p:nvSpPr>
        <p:spPr bwMode="auto">
          <a:xfrm>
            <a:off x="4895850" y="1989138"/>
            <a:ext cx="3492500" cy="1368425"/>
          </a:xfrm>
          <a:custGeom>
            <a:avLst/>
            <a:gdLst>
              <a:gd name="T0" fmla="*/ 0 w 2178"/>
              <a:gd name="T1" fmla="*/ 0 h 862"/>
              <a:gd name="T2" fmla="*/ 636 w 2178"/>
              <a:gd name="T3" fmla="*/ 272 h 862"/>
              <a:gd name="T4" fmla="*/ 1044 w 2178"/>
              <a:gd name="T5" fmla="*/ 726 h 862"/>
              <a:gd name="T6" fmla="*/ 1543 w 2178"/>
              <a:gd name="T7" fmla="*/ 771 h 862"/>
              <a:gd name="T8" fmla="*/ 2178 w 2178"/>
              <a:gd name="T9" fmla="*/ 862 h 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78" h="862">
                <a:moveTo>
                  <a:pt x="0" y="0"/>
                </a:moveTo>
                <a:lnTo>
                  <a:pt x="636" y="272"/>
                </a:lnTo>
                <a:lnTo>
                  <a:pt x="1044" y="726"/>
                </a:lnTo>
                <a:lnTo>
                  <a:pt x="1543" y="771"/>
                </a:lnTo>
                <a:lnTo>
                  <a:pt x="2178" y="862"/>
                </a:lnTo>
              </a:path>
            </a:pathLst>
          </a:cu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43" name="Line 27"/>
          <p:cNvSpPr>
            <a:spLocks noChangeShapeType="1"/>
          </p:cNvSpPr>
          <p:nvPr/>
        </p:nvSpPr>
        <p:spPr bwMode="auto">
          <a:xfrm flipV="1">
            <a:off x="5616575" y="2349500"/>
            <a:ext cx="268288" cy="8636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44" name="Line 28"/>
          <p:cNvSpPr>
            <a:spLocks noChangeShapeType="1"/>
          </p:cNvSpPr>
          <p:nvPr/>
        </p:nvSpPr>
        <p:spPr bwMode="auto">
          <a:xfrm>
            <a:off x="5903913" y="2349500"/>
            <a:ext cx="1076325" cy="158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45" name="Line 29"/>
          <p:cNvSpPr>
            <a:spLocks noChangeShapeType="1"/>
          </p:cNvSpPr>
          <p:nvPr/>
        </p:nvSpPr>
        <p:spPr bwMode="auto">
          <a:xfrm>
            <a:off x="7056438" y="2349500"/>
            <a:ext cx="1143000" cy="360363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46" name="Line 30"/>
          <p:cNvSpPr>
            <a:spLocks noChangeShapeType="1"/>
          </p:cNvSpPr>
          <p:nvPr/>
        </p:nvSpPr>
        <p:spPr bwMode="auto">
          <a:xfrm flipV="1">
            <a:off x="5759450" y="3213100"/>
            <a:ext cx="739775" cy="792163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47" name="Line 31"/>
          <p:cNvSpPr>
            <a:spLocks noChangeShapeType="1"/>
          </p:cNvSpPr>
          <p:nvPr/>
        </p:nvSpPr>
        <p:spPr bwMode="auto">
          <a:xfrm flipV="1">
            <a:off x="6551613" y="2349500"/>
            <a:ext cx="471487" cy="792163"/>
          </a:xfrm>
          <a:prstGeom prst="line">
            <a:avLst/>
          </a:prstGeom>
          <a:noFill/>
          <a:ln w="25400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48" name="Oval 32"/>
          <p:cNvSpPr>
            <a:spLocks noChangeArrowheads="1"/>
          </p:cNvSpPr>
          <p:nvPr/>
        </p:nvSpPr>
        <p:spPr bwMode="auto">
          <a:xfrm>
            <a:off x="4608513" y="3646488"/>
            <a:ext cx="201612" cy="215900"/>
          </a:xfrm>
          <a:prstGeom prst="ellipse">
            <a:avLst/>
          </a:prstGeom>
          <a:solidFill>
            <a:srgbClr val="9933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49" name="Oval 33"/>
          <p:cNvSpPr>
            <a:spLocks noChangeArrowheads="1"/>
          </p:cNvSpPr>
          <p:nvPr/>
        </p:nvSpPr>
        <p:spPr bwMode="auto">
          <a:xfrm>
            <a:off x="7559675" y="4510088"/>
            <a:ext cx="201613" cy="215900"/>
          </a:xfrm>
          <a:prstGeom prst="ellipse">
            <a:avLst/>
          </a:prstGeom>
          <a:solidFill>
            <a:srgbClr val="9933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2050" name="Line 34"/>
          <p:cNvSpPr>
            <a:spLocks noChangeShapeType="1"/>
          </p:cNvSpPr>
          <p:nvPr/>
        </p:nvSpPr>
        <p:spPr bwMode="auto">
          <a:xfrm flipV="1">
            <a:off x="5759450" y="3213100"/>
            <a:ext cx="673100" cy="720725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51" name="Line 35"/>
          <p:cNvSpPr>
            <a:spLocks noChangeShapeType="1"/>
          </p:cNvSpPr>
          <p:nvPr/>
        </p:nvSpPr>
        <p:spPr bwMode="auto">
          <a:xfrm>
            <a:off x="6551613" y="3213100"/>
            <a:ext cx="606425" cy="792163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52" name="Line 36"/>
          <p:cNvSpPr>
            <a:spLocks noChangeShapeType="1"/>
          </p:cNvSpPr>
          <p:nvPr/>
        </p:nvSpPr>
        <p:spPr bwMode="auto">
          <a:xfrm>
            <a:off x="7200900" y="4005263"/>
            <a:ext cx="403225" cy="576262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53" name="Line 37"/>
          <p:cNvSpPr>
            <a:spLocks noChangeShapeType="1"/>
          </p:cNvSpPr>
          <p:nvPr/>
        </p:nvSpPr>
        <p:spPr bwMode="auto">
          <a:xfrm flipH="1" flipV="1">
            <a:off x="6624638" y="3213100"/>
            <a:ext cx="739775" cy="71438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54" name="Line 38"/>
          <p:cNvSpPr>
            <a:spLocks noChangeShapeType="1"/>
          </p:cNvSpPr>
          <p:nvPr/>
        </p:nvSpPr>
        <p:spPr bwMode="auto">
          <a:xfrm flipH="1" flipV="1">
            <a:off x="5832475" y="2420938"/>
            <a:ext cx="604838" cy="720725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55" name="Line 39"/>
          <p:cNvSpPr>
            <a:spLocks noChangeShapeType="1"/>
          </p:cNvSpPr>
          <p:nvPr/>
        </p:nvSpPr>
        <p:spPr bwMode="auto">
          <a:xfrm>
            <a:off x="4751388" y="3716338"/>
            <a:ext cx="0" cy="576262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56" name="Line 40"/>
          <p:cNvSpPr>
            <a:spLocks noChangeShapeType="1"/>
          </p:cNvSpPr>
          <p:nvPr/>
        </p:nvSpPr>
        <p:spPr bwMode="auto">
          <a:xfrm flipV="1">
            <a:off x="4716463" y="3933825"/>
            <a:ext cx="1008062" cy="43180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057" name="Rectangle 41"/>
          <p:cNvSpPr>
            <a:spLocks noChangeArrowheads="1"/>
          </p:cNvSpPr>
          <p:nvPr/>
        </p:nvSpPr>
        <p:spPr bwMode="auto">
          <a:xfrm>
            <a:off x="395288" y="1484313"/>
            <a:ext cx="3816350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buClr>
                <a:srgbClr val="FFFF00"/>
              </a:buClr>
              <a:buFont typeface="Wingdings" panose="05000000000000000000" pitchFamily="2" charset="2"/>
              <a:buBlip>
                <a:blip r:embed="rId3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The problem is called </a:t>
            </a:r>
          </a:p>
          <a:p>
            <a:pPr eaLnBrk="1" hangingPunct="1">
              <a:lnSpc>
                <a:spcPct val="10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n-US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    Multi-Commodity  Buy-at-Bulk (MC-BB)</a:t>
            </a:r>
          </a:p>
          <a:p>
            <a:pPr eaLnBrk="1" hangingPunct="1">
              <a:lnSpc>
                <a:spcPct val="105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endParaRPr lang="en-CA" altLang="en-US" sz="2800">
              <a:latin typeface="Times New Roman" panose="02020603050405020304" pitchFamily="18" charset="0"/>
            </a:endParaRPr>
          </a:p>
        </p:txBody>
      </p:sp>
      <p:sp>
        <p:nvSpPr>
          <p:cNvPr id="342058" name="Rectangle 42"/>
          <p:cNvSpPr>
            <a:spLocks noChangeArrowheads="1"/>
          </p:cNvSpPr>
          <p:nvPr/>
        </p:nvSpPr>
        <p:spPr bwMode="auto">
          <a:xfrm>
            <a:off x="468313" y="4941888"/>
            <a:ext cx="78486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FFFF00"/>
              </a:buClr>
            </a:pPr>
            <a:endParaRPr lang="en-US" altLang="en-US" sz="2800">
              <a:solidFill>
                <a:srgbClr val="FFFF00"/>
              </a:solidFill>
            </a:endParaRPr>
          </a:p>
        </p:txBody>
      </p:sp>
      <p:sp>
        <p:nvSpPr>
          <p:cNvPr id="342059" name="Text Box 43"/>
          <p:cNvSpPr txBox="1">
            <a:spLocks noChangeArrowheads="1"/>
          </p:cNvSpPr>
          <p:nvPr/>
        </p:nvSpPr>
        <p:spPr bwMode="auto">
          <a:xfrm>
            <a:off x="4679950" y="15573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42060" name="Text Box 44"/>
          <p:cNvSpPr txBox="1">
            <a:spLocks noChangeArrowheads="1"/>
          </p:cNvSpPr>
          <p:nvPr/>
        </p:nvSpPr>
        <p:spPr bwMode="auto">
          <a:xfrm>
            <a:off x="4248150" y="2205038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342061" name="Text Box 45"/>
          <p:cNvSpPr txBox="1">
            <a:spLocks noChangeArrowheads="1"/>
          </p:cNvSpPr>
          <p:nvPr/>
        </p:nvSpPr>
        <p:spPr bwMode="auto">
          <a:xfrm>
            <a:off x="4248150" y="292417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42062" name="Text Box 46"/>
          <p:cNvSpPr txBox="1">
            <a:spLocks noChangeArrowheads="1"/>
          </p:cNvSpPr>
          <p:nvPr/>
        </p:nvSpPr>
        <p:spPr bwMode="auto">
          <a:xfrm>
            <a:off x="4391025" y="4437063"/>
            <a:ext cx="41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342063" name="Text Box 47"/>
          <p:cNvSpPr txBox="1">
            <a:spLocks noChangeArrowheads="1"/>
          </p:cNvSpPr>
          <p:nvPr/>
        </p:nvSpPr>
        <p:spPr bwMode="auto">
          <a:xfrm>
            <a:off x="4248150" y="3644900"/>
            <a:ext cx="41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993366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0" grpId="0" animBg="1"/>
      <p:bldP spid="342057" grpId="0" uiExpand="1" build="allAtOnce"/>
      <p:bldP spid="342059" grpId="0"/>
      <p:bldP spid="342060" grpId="0"/>
      <p:bldP spid="342061" grpId="0"/>
      <p:bldP spid="342062" grpId="0"/>
      <p:bldP spid="34206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WORDWRAP" val="1"/>
  <p:tag name="DEFAULTFONTSIZE" val="11"/>
  <p:tag name="DEFAULTWIDTH" val="475"/>
  <p:tag name="DEFAULTHEIGHT" val="27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\ell:E\longrightarrow\mathbb{R}^+$}&#10;\end{document}&#10;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120"/>
  <p:tag name="PICTUREFILESIZE" val="707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E'\subseteq E$}&#10;\end{document}&#10;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66"/>
  <p:tag name="PICTUREFILESIZE" val="48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s_i,t_i$}&#10;\end{document}&#10;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38"/>
  <p:tag name="PICTUREFILESIZE" val="415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G[E']$}&#10;\end{document}&#10;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49"/>
  <p:tag name="PICTUREFILESIZE" val="473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textcolor{green}{$(s_i,t_i)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56"/>
  <p:tag name="PICTUREFILESIZE" val="613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d_i$}&#10;\end{document}&#10;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16"/>
  <p:tag name="PICTUREFILESIZE" val="279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G[E']$}&#10;\end{document}&#10;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49"/>
  <p:tag name="PICTUREFILESIZE" val="473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\[ c(E') + \sum_{i=1}^h d_i \cdot \ell_{E'}(s_i,t_i)\]}&#10;\end{document}&#10;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231"/>
  <p:tag name="PICTUREFILESIZE" val="29656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\ell_{E'}(s_i,t_i)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85"/>
  <p:tag name="PICTUREFILESIZE" val="908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\ell-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24"/>
  <p:tag name="PICTUREFILESIZE" val="22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textcolor{green}{$u_1&lt;u_2&lt;\ldots&lt;u_r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0"/>
  <p:tag name="ORIGWIDTH" val="176"/>
  <p:tag name="PICTUREFILESIZE" val="923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c(e)$}&#10;\end{document}&#10;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36"/>
  <p:tag name="PICTUREFILESIZE" val="440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\ell(e)$}&#10;\end{document}&#10;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36"/>
  <p:tag name="PICTUREFILESIZE" val="488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blue}{$s_1$}&#10;\end{document}&#10;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75"/>
  <p:tag name="BOXHEIGHT" val="279"/>
  <p:tag name="BOXFONT" val="11"/>
  <p:tag name="BOXWRAP" val="False"/>
  <p:tag name="WORKAROUNDTRANSPARENCYBUG" val="False"/>
  <p:tag name="ALLOWFONTSUBSTITUTION" val="False"/>
  <p:tag name="BITMAPFORMAT" val="png16m"/>
  <p:tag name="ORIGWIDTH" val="18"/>
  <p:tag name="PICTUREFILESIZE" val="200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blue}{$t_1$}&#10;\end{document}&#10;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75"/>
  <p:tag name="BOXHEIGHT" val="279"/>
  <p:tag name="BOXFONT" val="11"/>
  <p:tag name="BOXWRAP" val="False"/>
  <p:tag name="WORKAROUNDTRANSPARENCYBUG" val="False"/>
  <p:tag name="ALLOWFONTSUBSTITUTION" val="False"/>
  <p:tag name="BITMAPFORMAT" val="png16m"/>
  <p:tag name="ORIGWIDTH" val="17"/>
  <p:tag name="PICTUREFILESIZE" val="187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s_2$}&#10;\end{document}&#10;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75"/>
  <p:tag name="BOXHEIGHT" val="279"/>
  <p:tag name="BOXFONT" val="11"/>
  <p:tag name="BOXWRAP" val="False"/>
  <p:tag name="WORKAROUNDTRANSPARENCYBUG" val="False"/>
  <p:tag name="ALLOWFONTSUBSTITUTION" val="False"/>
  <p:tag name="BITMAPFORMAT" val="png16m"/>
  <p:tag name="ORIGWIDTH" val="19"/>
  <p:tag name="PICTUREFILESIZE" val="258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t_2$}&#10;\end{document}&#10;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75"/>
  <p:tag name="BOXHEIGHT" val="279"/>
  <p:tag name="BOXFONT" val="11"/>
  <p:tag name="BOXWRAP" val="False"/>
  <p:tag name="WORKAROUNDTRANSPARENCYBUG" val="False"/>
  <p:tag name="ALLOWFONTSUBSTITUTION" val="False"/>
  <p:tag name="BITMAPFORMAT" val="png16m"/>
  <p:tag name="ORIGWIDTH" val="18"/>
  <p:tag name="PICTUREFILESIZE" val="251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red}{$s_3$}&#10;\end{document}&#10;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75"/>
  <p:tag name="BOXHEIGHT" val="279"/>
  <p:tag name="BOXFONT" val="11"/>
  <p:tag name="BOXWRAP" val="False"/>
  <p:tag name="WORKAROUNDTRANSPARENCYBUG" val="False"/>
  <p:tag name="ALLOWFONTSUBSTITUTION" val="False"/>
  <p:tag name="BITMAPFORMAT" val="png16m"/>
  <p:tag name="ORIGWIDTH" val="19"/>
  <p:tag name="PICTUREFILESIZE" val="276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red}{$t_3$}&#10;\end{document}&#10;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75"/>
  <p:tag name="BOXHEIGHT" val="279"/>
  <p:tag name="BOXFONT" val="11"/>
  <p:tag name="BOXWRAP" val="False"/>
  <p:tag name="WORKAROUNDTRANSPARENCYBUG" val="False"/>
  <p:tag name="ALLOWFONTSUBSTITUTION" val="False"/>
  <p:tag name="BITMAPFORMAT" val="png16m"/>
  <p:tag name="ORIGWIDTH" val="18"/>
  <p:tag name="PICTUREFILESIZE" val="271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O(\log^2 n)$}&#10;\end{document}&#10;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91"/>
  <p:tag name="PICTUREFILESIZE" val="994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O(\log^4 n)$}&#10;\end{document}&#10;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91"/>
  <p:tag name="PICTUREFILESIZE" val="946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textcolor{green}{$c_1&lt;c_2&lt;\ldots&lt;c_r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0"/>
  <p:tag name="ORIGWIDTH" val="165"/>
  <p:tag name="PICTUREFILESIZE" val="874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G[V_1],\ldots,G[V_k]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150"/>
  <p:tag name="PICTUREFILESIZE" val="1020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\rm{opt}_c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42"/>
  <p:tag name="PICTUREFILESIZE" val="440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\rm{opt}_\ell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40"/>
  <p:tag name="PICTUREFILESIZE" val="476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L=\rm{opt}_\ell/h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108"/>
  <p:tag name="PICTUREFILESIZE" val="790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G[V_1],\ldots,G[V_k]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150"/>
  <p:tag name="PICTUREFILESIZE" val="102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G[V_i]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46"/>
  <p:tag name="PICTUREFILESIZE" val="495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G[V_i]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46"/>
  <p:tag name="PICTUREFILESIZE" val="495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T_i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18"/>
  <p:tag name="PICTUREFILESIZE" val="253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G[V_i]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46"/>
  <p:tag name="PICTUREFILESIZE" val="495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\sum_i |T_i|\geq h/8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121"/>
  <p:tag name="PICTUREFILESIZE" val="1051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textcolor{green}{$\frac{c_1}{u_1}&gt; \frac{c_2}{u_2}&gt;\ldots&gt;\frac{c_r}{u_r}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0"/>
  <p:tag name="ORIGWIDTH" val="171"/>
  <p:tag name="PICTUREFILESIZE" val="1420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E_i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21"/>
  <p:tag name="PICTUREFILESIZE" val="282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G[V_i]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46"/>
  <p:tag name="PICTUREFILESIZE" val="496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v_i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16"/>
  <p:tag name="PICTUREFILESIZE" val="237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E_i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21"/>
  <p:tag name="PICTUREFILESIZE" val="282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F_i\subseteq E_i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68"/>
  <p:tag name="PICTUREFILESIZE" val="536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v_i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16"/>
  <p:tag name="PICTUREFILESIZE" val="236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F_i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18"/>
  <p:tag name="PICTUREFILESIZE" val="254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&#10;\[\sum_{i=1}^k \left( c(E_i) + \sum_{s_jt_j \in F_i} [\ell_{E_i}(s_j,v_i) +  \ell_{E_i}(t_j,v_i)]\right)\]&#10;\begin{eqnarray*}&#10;&amp;\le&amp;  \sum_{i=1}^k c(E_i) + 2\Delta \sum_{i=1}^k  |T_i| \\&#10;&amp;\le&amp;  c(E^*) + (4 \log n)\cdot L \cdot h \\&#10;&amp;\le&amp; \rm{opt}_c + 4 \log n \cdot \rm{opt}_\ell.&#10;\end{eqnarray*}&#10;}&#10;\end{document}&#10;"/>
  <p:tag name="EXTERNALNAME" val="TP_tmp"/>
  <p:tag name="BLEND" val="False"/>
  <p:tag name="TRANSPARENT" val="True"/>
  <p:tag name="KEEPFILES" val="False"/>
  <p:tag name="DEBUGPAUSE" val="False"/>
  <p:tag name="RESOLUTION" val="1200"/>
  <p:tag name="TIMEOUT" val="(none)"/>
  <p:tag name="BOXWIDTH" val="597"/>
  <p:tag name="BOXHEIGHT" val="350"/>
  <p:tag name="BOXFONT" val="11"/>
  <p:tag name="BOXWRAP" val="False"/>
  <p:tag name="WORKAROUNDTRANSPARENCYBUG" val="False"/>
  <p:tag name="ALLOWFONTSUBSTITUTION" val="False"/>
  <p:tag name="BITMAPFORMAT" val="png16m"/>
  <p:tag name="ORIGWIDTH" val="420"/>
  <p:tag name="PICTUREFILESIZE" val="15670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h/8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34"/>
  <p:tag name="PICTUREFILESIZE" val="462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\[&#10; O(\log h)\frac{\rm{OPT}}{h}&#10;\]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597"/>
  <p:tag name="BOXHEIGHT" val="350"/>
  <p:tag name="BOXFONT" val="11"/>
  <p:tag name="BOXWRAP" val="1"/>
  <p:tag name="ORIGWIDTH" val="136"/>
  <p:tag name="PICTUREFILESIZE" val="1627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f:\mathbb{R}^+\longrightarrow\mathbb{R}^+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1"/>
  <p:tag name="BITMAPFORMAT" val="png16m"/>
  <p:tag name="BOXWIDTH" val="475"/>
  <p:tag name="BOXHEIGHT" val="279"/>
  <p:tag name="BOXFONT" val="11"/>
  <p:tag name="BOXWRAP" val="1"/>
  <p:tag name="ORIGWIDTH" val="138"/>
  <p:tag name="PICTUREFILESIZE" val="790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\[&#10;G[V_1],\ldots,G[V_k]&#10;\]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597"/>
  <p:tag name="BOXHEIGHT" val="350"/>
  <p:tag name="BOXFONT" val="11"/>
  <p:tag name="BOXWRAP" val="1"/>
  <p:tag name="ORIGWIDTH" val="150"/>
  <p:tag name="PICTUREFILESIZE" val="1028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\[&#10;8(\rm{opt}_c + 4 \log n \cdot \rm{opt}_\ell)/h = O(\log h)\frac{\rm{OPT}}{h}&#10;\]}&#10;\end{document}&#10;"/>
  <p:tag name="EXTERNALNAME" val="TP_tmp"/>
  <p:tag name="BLEND" val="False"/>
  <p:tag name="TRANSPARENT" val="True"/>
  <p:tag name="KEEPFILES" val="False"/>
  <p:tag name="DEBUGPAUSE" val="False"/>
  <p:tag name="RESOLUTION" val="1200"/>
  <p:tag name="TIMEOUT" val="(none)"/>
  <p:tag name="BOXWIDTH" val="597"/>
  <p:tag name="BOXHEIGHT" val="350"/>
  <p:tag name="BOXFONT" val="11"/>
  <p:tag name="BOXWRAP" val="False"/>
  <p:tag name="WORKAROUNDTRANSPARENCYBUG" val="False"/>
  <p:tag name="ALLOWFONTSUBSTITUTION" val="False"/>
  <p:tag name="BITMAPFORMAT" val="png16m"/>
  <p:tag name="ORIGWIDTH" val="414"/>
  <p:tag name="PICTUREFILESIZE" val="3936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O(\log^2 n)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91"/>
  <p:tag name="PICTUREFILESIZE" val="985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{\cal P}_i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21"/>
  <p:tag name="PICTUREFILESIZE" val="3068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&#10;\begin{eqnarray*}&#10;\mbox{LP-SSD}~~\min~~ \sum_{e \in E} c_e  x(e) + \sum_{i=1}^h d_i \sum_{p \in {\cal P}_i}  \ell(p)f(p)&#10;\end{eqnarray*}&#10;\[\begin{array}{lrcl}&#10;\mbox{subject to:} &amp; \sum_{i=1}^h y_i &amp; = &amp; 1  \\&#10;&amp; \sum_{p \in P_i|e\in p} f(p) &amp; \leq &amp; x(e) \hspace{0.19in} e \in E, \ \ 1\leq i\leq h \\&#10;&amp; \sum_{p \in {\cal P}_i} f(p) &amp; \geq &amp; y_i \hspace{0.3in} \mbox{~~$1\le i \le h$}  \\&#10;&amp; x(e),f(p), y_i &amp; \geq &amp; 0 \hspace{0.3in} \mbox{~~$e \in E,~p \in \cup_i {\cal P}_i,~1\le i\le h$}&#10;\end{array}\]&#10;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610"/>
  <p:tag name="BOXHEIGHT" val="379"/>
  <p:tag name="BOXFONT" val="11"/>
  <p:tag name="BOXWRAP" val="1"/>
  <p:tag name="ORIGWIDTH" val="620"/>
  <p:tag name="PICTUREFILESIZE" val="20454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O(\log n)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80"/>
  <p:tag name="PICTUREFILESIZE" val="820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O(\log n)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80"/>
  <p:tag name="PICTUREFILESIZE" val="820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O(\log^4 n)$}&#10;\end{document}&#10;"/>
  <p:tag name="EXTERNALNAME" val="TP_tmp"/>
  <p:tag name="BLEND" val="False"/>
  <p:tag name="TRANSPARENT" val="True"/>
  <p:tag name="KEEPFILES" val="False"/>
  <p:tag name="DEBUGPAUSE" val="False"/>
  <p:tag name="RESOLUTION" val="1200"/>
  <p:tag name="TIMEOUT" val="(none)"/>
  <p:tag name="BOXWIDTH" val="475"/>
  <p:tag name="BOXHEIGHT" val="279"/>
  <p:tag name="BOXFONT" val="11"/>
  <p:tag name="BOXWRAP" val="False"/>
  <p:tag name="WORKAROUNDTRANSPARENCYBUG" val="False"/>
  <p:tag name="ALLOWFONTSUBSTITUTION" val="False"/>
  <p:tag name="BITMAPFORMAT" val="png16m"/>
  <p:tag name="ORIGWIDTH" val="91"/>
  <p:tag name="PICTUREFILESIZE" val="937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O(\log n)$}&#10;\end{document}&#10;"/>
  <p:tag name="EXTERNALNAME" val="TP_tmp"/>
  <p:tag name="BLEND" val="False"/>
  <p:tag name="TRANSPARENT" val="True"/>
  <p:tag name="KEEPFILES" val="False"/>
  <p:tag name="DEBUGPAUSE" val="False"/>
  <p:tag name="RESOLUTION" val="1200"/>
  <p:tag name="TIMEOUT" val="(none)"/>
  <p:tag name="BOXWIDTH" val="475"/>
  <p:tag name="BOXHEIGHT" val="279"/>
  <p:tag name="BOXFONT" val="11"/>
  <p:tag name="BOXWRAP" val="False"/>
  <p:tag name="WORKAROUNDTRANSPARENCYBUG" val="False"/>
  <p:tag name="ALLOWFONTSUBSTITUTION" val="False"/>
  <p:tag name="BITMAPFORMAT" val="png16m"/>
  <p:tag name="ORIGWIDTH" val="80"/>
  <p:tag name="PICTUREFILESIZE" val="820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O(\log^4 n)$}&#10;\end{document}&#10;"/>
  <p:tag name="EXTERNALNAME" val="TP_tmp"/>
  <p:tag name="BLEND" val="False"/>
  <p:tag name="TRANSPARENT" val="True"/>
  <p:tag name="KEEPFILES" val="False"/>
  <p:tag name="DEBUGPAUSE" val="False"/>
  <p:tag name="RESOLUTION" val="1200"/>
  <p:tag name="TIMEOUT" val="(none)"/>
  <p:tag name="BOXWIDTH" val="475"/>
  <p:tag name="BOXHEIGHT" val="279"/>
  <p:tag name="BOXFONT" val="11"/>
  <p:tag name="BOXWRAP" val="False"/>
  <p:tag name="WORKAROUNDTRANSPARENCYBUG" val="False"/>
  <p:tag name="ALLOWFONTSUBSTITUTION" val="False"/>
  <p:tag name="BITMAPFORMAT" val="png16m"/>
  <p:tag name="ORIGWIDTH" val="91"/>
  <p:tag name="PICTUREFILESIZE" val="937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blue}{$f(b)$}&#10;\end{document}&#10;"/>
  <p:tag name="EXTERNALNAME" val="txp_fig"/>
  <p:tag name="BLEND" val="False"/>
  <p:tag name="TRANSPARENT" val="True"/>
  <p:tag name="KEEPFILES" val="False"/>
  <p:tag name="DEBUGPAUSE" val="False"/>
  <p:tag name="RESOLUTION" val="1200"/>
  <p:tag name="TIMEOUT" val="(none)"/>
  <p:tag name="BOXWIDTH" val="475"/>
  <p:tag name="BOXHEIGHT" val="279"/>
  <p:tag name="BOXFONT" val="11"/>
  <p:tag name="BOXWRAP" val="False"/>
  <p:tag name="WORKAROUNDTRANSPARENCYBUG" val="False"/>
  <p:tag name="ALLOWFONTSUBSTITUTION" val="False"/>
  <p:tag name="BITMAPFORMAT" val="png16m"/>
  <p:tag name="ORIGWIDTH" val="38"/>
  <p:tag name="PICTUREFILESIZE" val="460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O(\log^4 n)$}&#10;\end{document}&#10;"/>
  <p:tag name="EXTERNALNAME" val="TP_tmp"/>
  <p:tag name="BLEND" val="False"/>
  <p:tag name="TRANSPARENT" val="True"/>
  <p:tag name="KEEPFILES" val="False"/>
  <p:tag name="DEBUGPAUSE" val="False"/>
  <p:tag name="RESOLUTION" val="1200"/>
  <p:tag name="TIMEOUT" val="(none)"/>
  <p:tag name="BOXWIDTH" val="597"/>
  <p:tag name="BOXHEIGHT" val="350"/>
  <p:tag name="BOXFONT" val="11"/>
  <p:tag name="BOXWRAP" val="False"/>
  <p:tag name="WORKAROUNDTRANSPARENCYBUG" val="False"/>
  <p:tag name="ALLOWFONTSUBSTITUTION" val="False"/>
  <p:tag name="BITMAPFORMAT" val="png16m"/>
  <p:tag name="ORIGWIDTH" val="91"/>
  <p:tag name="PICTUREFILESIZE" val="937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\Omega(\log^{\frac{1}{2}-\epsilon} n)$}&#10;\end{document}&#10;"/>
  <p:tag name="EXTERNALNAME" val="TP_tmp"/>
  <p:tag name="BLEND" val="False"/>
  <p:tag name="TRANSPARENT" val="True"/>
  <p:tag name="KEEPFILES" val="False"/>
  <p:tag name="DEBUGPAUSE" val="False"/>
  <p:tag name="RESOLUTION" val="1200"/>
  <p:tag name="TIMEOUT" val="(none)"/>
  <p:tag name="BOXWIDTH" val="597"/>
  <p:tag name="BOXHEIGHT" val="350"/>
  <p:tag name="BOXFONT" val="11"/>
  <p:tag name="BOXWRAP" val="False"/>
  <p:tag name="WORKAROUNDTRANSPARENCYBUG" val="False"/>
  <p:tag name="ALLOWFONTSUBSTITUTION" val="False"/>
  <p:tag name="BITMAPFORMAT" val="png16m"/>
  <p:tag name="ORIGWIDTH" val="114"/>
  <p:tag name="PICTUREFILESIZE" val="1186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O(\log n)$}&#10;\end{document}&#10;"/>
  <p:tag name="EXTERNALNAME" val="TP_tmp"/>
  <p:tag name="BLEND" val="False"/>
  <p:tag name="TRANSPARENT" val="True"/>
  <p:tag name="KEEPFILES" val="False"/>
  <p:tag name="DEBUGPAUSE" val="False"/>
  <p:tag name="RESOLUTION" val="1200"/>
  <p:tag name="TIMEOUT" val="(none)"/>
  <p:tag name="BOXWIDTH" val="597"/>
  <p:tag name="BOXHEIGHT" val="350"/>
  <p:tag name="BOXFONT" val="11"/>
  <p:tag name="BOXWRAP" val="False"/>
  <p:tag name="WORKAROUNDTRANSPARENCYBUG" val="False"/>
  <p:tag name="ALLOWFONTSUBSTITUTION" val="False"/>
  <p:tag name="BITMAPFORMAT" val="png16m"/>
  <p:tag name="ORIGWIDTH" val="80"/>
  <p:tag name="PICTUREFILESIZE" val="820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usepackage{amssymb}&#10;\begin{document}&#10;\textcolor{green}{$\Omega(\log\log n)$}&#10;\end{document}&#10;"/>
  <p:tag name="EXTERNALNAME" val="TP_tmp"/>
  <p:tag name="BLEND" val="False"/>
  <p:tag name="TRANSPARENT" val="True"/>
  <p:tag name="KEEPFILES" val="False"/>
  <p:tag name="DEBUGPAUSE" val="False"/>
  <p:tag name="RESOLUTION" val="1200"/>
  <p:tag name="TIMEOUT" val="(none)"/>
  <p:tag name="BOXWIDTH" val="597"/>
  <p:tag name="BOXHEIGHT" val="350"/>
  <p:tag name="BOXFONT" val="11"/>
  <p:tag name="BOXWRAP" val="False"/>
  <p:tag name="WORKAROUNDTRANSPARENCYBUG" val="False"/>
  <p:tag name="ALLOWFONTSUBSTITUTION" val="False"/>
  <p:tag name="BITMAPFORMAT" val="png16m"/>
  <p:tag name="ORIGWIDTH" val="115"/>
  <p:tag name="PICTUREFILESIZE" val="1051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textcolor{green}{$(s_1,t_1),\ldots,(s_k,t_k)$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177"/>
  <p:tag name="PICTUREFILESIZE" val="1256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textcolor{green}{\[\sum _{e\;\mbox{\tiny is bought}} b(e) + \sum_{e\;\mbox{\tiny is rented}} r(e).f(e)\]}&#10;\end{document}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  <p:tag name="ORIGWIDTH" val="311"/>
  <p:tag name="PICTUREFILESIZE" val="3266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WIDTH" val="120"/>
  <p:tag name="PICTUREFILESIZE" val="6737"/>
  <p:tag name="SOURCE" val="\documentclass{slides}\pagestyle{empty}&#10;\usepackage{color}&#10;\usepackage{amssymb}&#10;\begin{document}&#10;\textcolor{green}{$c:E\longrightarrow\mathbb{R}^+$}&#10;\end{document}&#10;&#10;"/>
  <p:tag name="EXTERNALNAME" val="TP_tmp"/>
  <p:tag name="BLEND" val="0"/>
  <p:tag name="TRANSPARENT" val="1"/>
  <p:tag name="KEEPFILES" val="0"/>
  <p:tag name="DEBUGPAUSE" val="0"/>
  <p:tag name="RESOLUTION" val="1200"/>
  <p:tag name="WORKAROUNDTRANSPARENCYBUG" val="0"/>
  <p:tag name="ALLOWFONTSUBSTITUTION" val="0"/>
  <p:tag name="BITMAPFORMAT" val="png16m"/>
  <p:tag name="BOXWIDTH" val="475"/>
  <p:tag name="BOXHEIGHT" val="279"/>
  <p:tag name="BOXFONT" val="11"/>
  <p:tag name="BOXWRAP" val="1"/>
</p:tagLst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6049</TotalTime>
  <Words>2184</Words>
  <Application>Microsoft Office PowerPoint</Application>
  <PresentationFormat>On-screen Show (4:3)</PresentationFormat>
  <Paragraphs>333</Paragraphs>
  <Slides>33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Times New Roman</vt:lpstr>
      <vt:lpstr>Wingdings</vt:lpstr>
      <vt:lpstr>Times</vt:lpstr>
      <vt:lpstr>Symbol</vt:lpstr>
      <vt:lpstr>Beam</vt:lpstr>
      <vt:lpstr>Microsoft Graph Chart</vt:lpstr>
      <vt:lpstr>Approximation Algorithms for Non-Uniform Buy-at-Bulk Network Design Problems</vt:lpstr>
      <vt:lpstr>Motivation</vt:lpstr>
      <vt:lpstr>Motivation (cont’d)</vt:lpstr>
      <vt:lpstr>Motivation (cont’d)</vt:lpstr>
      <vt:lpstr>Motivation (cont’d)</vt:lpstr>
      <vt:lpstr>Motivation (cont’d)</vt:lpstr>
      <vt:lpstr>PowerPoint Presentation</vt:lpstr>
      <vt:lpstr>Cost-Distance (cont’d)</vt:lpstr>
      <vt:lpstr>Multicommodity Buy At Bulk</vt:lpstr>
      <vt:lpstr>Special Cases</vt:lpstr>
      <vt:lpstr> Previous Work</vt:lpstr>
      <vt:lpstr>Hardness Results for Buy-at-Bulk Problems</vt:lpstr>
      <vt:lpstr>Algorithms for Special Cases </vt:lpstr>
      <vt:lpstr>Multicommodity Buy at Bulk</vt:lpstr>
      <vt:lpstr>Our Main Result</vt:lpstr>
      <vt:lpstr>Recent Development</vt:lpstr>
      <vt:lpstr>Overview of the Algorithm</vt:lpstr>
      <vt:lpstr>Overview of the Algorithm (cont’d)</vt:lpstr>
      <vt:lpstr>Structure of the Optimum</vt:lpstr>
      <vt:lpstr>Structure of the Optimum (cont’d)</vt:lpstr>
      <vt:lpstr>Summary of the Algorithm</vt:lpstr>
      <vt:lpstr>More Details of the Proof of Theorem 2:</vt:lpstr>
      <vt:lpstr>More Details of the Proof of Theorem 2:</vt:lpstr>
      <vt:lpstr>More Details of the Proof of Theorem 2:</vt:lpstr>
      <vt:lpstr>More Details of the Proof of Theorem 2:</vt:lpstr>
      <vt:lpstr>Decomposing OPT</vt:lpstr>
      <vt:lpstr>Some Details of the Proof of Theorem 3:</vt:lpstr>
      <vt:lpstr>Some Details of the Proof of Theorem 3:</vt:lpstr>
      <vt:lpstr>Some Remarks:</vt:lpstr>
      <vt:lpstr>Some Remarks (cont’d):</vt:lpstr>
      <vt:lpstr>Recent Developments</vt:lpstr>
      <vt:lpstr>Related Problem</vt:lpstr>
      <vt:lpstr>Discussion and Open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Packing Steiner Trees  to appear in SODA’03</dc:title>
  <dc:creator>Mohammad</dc:creator>
  <cp:lastModifiedBy>forensics</cp:lastModifiedBy>
  <cp:revision>415</cp:revision>
  <dcterms:created xsi:type="dcterms:W3CDTF">2002-11-06T20:48:24Z</dcterms:created>
  <dcterms:modified xsi:type="dcterms:W3CDTF">2022-07-25T18:57:52Z</dcterms:modified>
</cp:coreProperties>
</file>