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417" r:id="rId2"/>
    <p:sldId id="319" r:id="rId3"/>
    <p:sldId id="380" r:id="rId4"/>
    <p:sldId id="424" r:id="rId5"/>
    <p:sldId id="425" r:id="rId6"/>
    <p:sldId id="321" r:id="rId7"/>
    <p:sldId id="322" r:id="rId8"/>
    <p:sldId id="368" r:id="rId9"/>
    <p:sldId id="382" r:id="rId10"/>
    <p:sldId id="384" r:id="rId11"/>
    <p:sldId id="420" r:id="rId12"/>
    <p:sldId id="401" r:id="rId13"/>
    <p:sldId id="402" r:id="rId14"/>
    <p:sldId id="400" r:id="rId15"/>
    <p:sldId id="426" r:id="rId16"/>
    <p:sldId id="427" r:id="rId17"/>
    <p:sldId id="408" r:id="rId18"/>
    <p:sldId id="409" r:id="rId19"/>
    <p:sldId id="410" r:id="rId20"/>
    <p:sldId id="411" r:id="rId21"/>
    <p:sldId id="41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00"/>
    <a:srgbClr val="000000"/>
    <a:srgbClr val="CAC7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523" autoAdjust="0"/>
  </p:normalViewPr>
  <p:slideViewPr>
    <p:cSldViewPr>
      <p:cViewPr>
        <p:scale>
          <a:sx n="77" d="100"/>
          <a:sy n="77" d="100"/>
        </p:scale>
        <p:origin x="-2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9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19864-DFB6-4D16-8605-A240315045C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05A2A-9BD4-4296-A968-D515D9AE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3791D5-DEF1-47CE-AB6D-504E149A2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3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4EEC-CB75-46B0-B511-C5D7C19D8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9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5442-2B79-489C-ADE3-532A53754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51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E99E-09F8-4D64-888B-C0A7C1B11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43FC4-1FAC-402D-B191-350270715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78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3FC2A9-1037-426A-8A42-9BE6A09A5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7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81A4D3-820C-4A87-831E-01E047FEE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360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C2EF7F-F00D-4173-9952-D618D8B5B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905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7F18-BC59-4864-A4DF-EE71677F2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65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139BB-EA72-4480-9155-601704EB3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33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8AC4D6-8767-4DFA-9F6A-9D9439F76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6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D6E750-1637-4FF7-AE0B-CF8EEEB64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0" r:id="rId2"/>
    <p:sldLayoutId id="2147483805" r:id="rId3"/>
    <p:sldLayoutId id="2147483806" r:id="rId4"/>
    <p:sldLayoutId id="2147483807" r:id="rId5"/>
    <p:sldLayoutId id="2147483808" r:id="rId6"/>
    <p:sldLayoutId id="2147483801" r:id="rId7"/>
    <p:sldLayoutId id="2147483809" r:id="rId8"/>
    <p:sldLayoutId id="2147483810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        </a:t>
            </a:r>
          </a:p>
          <a:p>
            <a:endParaRPr lang="en-US" dirty="0"/>
          </a:p>
          <a:p>
            <a:pPr marL="109537" indent="0">
              <a:buNone/>
            </a:pPr>
            <a:r>
              <a:rPr lang="en-US" dirty="0" smtClean="0"/>
              <a:t>                        Guy </a:t>
            </a:r>
            <a:r>
              <a:rPr lang="en-US" dirty="0" err="1" smtClean="0"/>
              <a:t>Kortsarz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Rutgers University </a:t>
            </a:r>
          </a:p>
          <a:p>
            <a:pPr algn="ctr"/>
            <a:r>
              <a:rPr lang="en-US" dirty="0" smtClean="0"/>
              <a:t>Joint work  Z. </a:t>
            </a:r>
            <a:r>
              <a:rPr lang="en-US" dirty="0" err="1" smtClean="0"/>
              <a:t>Nutov</a:t>
            </a:r>
            <a:endParaRPr lang="en-US" dirty="0" smtClean="0"/>
          </a:p>
          <a:p>
            <a:pPr algn="ctr"/>
            <a:r>
              <a:rPr lang="en-US" dirty="0" smtClean="0"/>
              <a:t>Open University Israel</a:t>
            </a:r>
          </a:p>
          <a:p>
            <a:pPr marL="109537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Group Steiner </a:t>
            </a:r>
            <a:r>
              <a:rPr lang="en-US" dirty="0" smtClean="0"/>
              <a:t>problems with degree bounds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Let </a:t>
            </a:r>
            <a:r>
              <a:rPr lang="en-US" altLang="en-US" dirty="0" err="1" smtClean="0">
                <a:solidFill>
                  <a:srgbClr val="FF0000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/>
              <a:t> be the parent edge of </a:t>
            </a:r>
            <a:r>
              <a:rPr lang="en-US" altLang="en-US" dirty="0" smtClean="0">
                <a:solidFill>
                  <a:srgbClr val="FF0000"/>
                </a:solidFill>
              </a:rPr>
              <a:t>v.</a:t>
            </a:r>
            <a:r>
              <a:rPr lang="en-US" altLang="en-US" dirty="0" smtClean="0"/>
              <a:t> Let </a:t>
            </a:r>
            <a:r>
              <a:rPr lang="en-US" altLang="en-US" dirty="0" smtClean="0">
                <a:solidFill>
                  <a:srgbClr val="FF0000"/>
                </a:solidFill>
              </a:rPr>
              <a:t>u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,u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…u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p 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be the children of </a:t>
            </a:r>
            <a:r>
              <a:rPr lang="en-US" altLang="en-US" dirty="0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/>
              <a:t> in the tree. </a:t>
            </a:r>
            <a:r>
              <a:rPr lang="en-US" altLang="en-US" dirty="0" err="1" smtClean="0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=(v, </a:t>
            </a:r>
            <a:r>
              <a:rPr lang="en-US" altLang="en-US" dirty="0" err="1" smtClean="0">
                <a:solidFill>
                  <a:srgbClr val="FF0000"/>
                </a:solidFill>
              </a:rPr>
              <a:t>u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 smtClean="0"/>
          </a:p>
          <a:p>
            <a:endParaRPr lang="en-US" altLang="en-US" baseline="-25000" dirty="0" smtClean="0"/>
          </a:p>
          <a:p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</a:t>
            </a:r>
            <a:r>
              <a:rPr lang="en-US" altLang="en-US" baseline="-25000" dirty="0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 x(</a:t>
            </a:r>
            <a:r>
              <a:rPr lang="en-US" altLang="en-US" dirty="0" err="1" smtClean="0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 x(</a:t>
            </a:r>
            <a:r>
              <a:rPr lang="en-US" altLang="en-US" dirty="0" err="1" smtClean="0">
                <a:solidFill>
                  <a:srgbClr val="FF0000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)*d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a valid inequality.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x(</a:t>
            </a:r>
            <a:r>
              <a:rPr lang="en-US" altLang="en-US" dirty="0" err="1" smtClean="0">
                <a:solidFill>
                  <a:srgbClr val="FF0000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)=0  </a:t>
            </a:r>
            <a:r>
              <a:rPr lang="en-US" altLang="en-US" dirty="0" smtClean="0"/>
              <a:t>then all </a:t>
            </a:r>
            <a:r>
              <a:rPr lang="en-US" altLang="en-US" dirty="0" smtClean="0">
                <a:solidFill>
                  <a:srgbClr val="FF0000"/>
                </a:solidFill>
              </a:rPr>
              <a:t>x(</a:t>
            </a:r>
            <a:r>
              <a:rPr lang="en-US" altLang="en-US" dirty="0" err="1" smtClean="0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) </a:t>
            </a:r>
            <a:r>
              <a:rPr lang="en-US" altLang="en-US" dirty="0" smtClean="0"/>
              <a:t>must be zero for all </a:t>
            </a:r>
            <a:r>
              <a:rPr lang="en-US" altLang="en-US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x(</a:t>
            </a:r>
            <a:r>
              <a:rPr lang="en-US" altLang="en-US" dirty="0" err="1" smtClean="0">
                <a:solidFill>
                  <a:srgbClr val="FF0000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)=1 </a:t>
            </a:r>
            <a:r>
              <a:rPr lang="en-US" altLang="en-US" dirty="0" smtClean="0"/>
              <a:t>then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</a:t>
            </a:r>
            <a:r>
              <a:rPr lang="en-US" altLang="en-US" baseline="-25000" dirty="0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 x(</a:t>
            </a:r>
            <a:r>
              <a:rPr lang="en-US" altLang="en-US" dirty="0" err="1" smtClean="0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altLang="en-US" dirty="0" smtClean="0">
                <a:solidFill>
                  <a:srgbClr val="FF0000"/>
                </a:solidFill>
              </a:rPr>
              <a:t> d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v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a valid inequality.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Valid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dirty="0" smtClean="0"/>
              <a:t>However if no degree bounds:</a:t>
            </a:r>
          </a:p>
          <a:p>
            <a:pPr marL="109537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 O(</a:t>
            </a:r>
            <a:r>
              <a:rPr lang="en-US" altLang="en-US" dirty="0" err="1" smtClean="0">
                <a:solidFill>
                  <a:srgbClr val="FF0000"/>
                </a:solidFill>
              </a:rPr>
              <a:t>n</a:t>
            </a:r>
            <a:r>
              <a:rPr lang="en-US" altLang="en-US" baseline="30000" dirty="0" err="1" smtClean="0">
                <a:solidFill>
                  <a:srgbClr val="FF0000"/>
                </a:solidFill>
              </a:rPr>
              <a:t>tw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(G)</a:t>
            </a:r>
            <a:r>
              <a:rPr lang="en-US" altLang="en-US" dirty="0" smtClean="0">
                <a:solidFill>
                  <a:srgbClr val="FF0000"/>
                </a:solidFill>
              </a:rPr>
              <a:t>) </a:t>
            </a:r>
            <a:r>
              <a:rPr lang="en-US" altLang="en-US" dirty="0" smtClean="0"/>
              <a:t>time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ratio for </a:t>
            </a:r>
            <a:r>
              <a:rPr lang="en-US" altLang="en-US" dirty="0" smtClean="0">
                <a:solidFill>
                  <a:srgbClr val="FF0000"/>
                </a:solidFill>
              </a:rPr>
              <a:t>Minimum </a:t>
            </a:r>
          </a:p>
          <a:p>
            <a:pPr marL="109537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Cost Group Steine</a:t>
            </a:r>
            <a:r>
              <a:rPr lang="en-US" altLang="en-US" dirty="0" smtClean="0"/>
              <a:t>r on </a:t>
            </a:r>
            <a:r>
              <a:rPr lang="en-US" altLang="en-US" dirty="0" smtClean="0">
                <a:solidFill>
                  <a:srgbClr val="00B050"/>
                </a:solidFill>
              </a:rPr>
              <a:t>BTW </a:t>
            </a:r>
            <a:r>
              <a:rPr lang="en-US" altLang="en-US" dirty="0" smtClean="0"/>
              <a:t>graphs.</a:t>
            </a:r>
          </a:p>
          <a:p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err="1" smtClean="0">
                <a:solidFill>
                  <a:srgbClr val="7030A0"/>
                </a:solidFill>
              </a:rPr>
              <a:t>Chalermsook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smtClean="0">
                <a:solidFill>
                  <a:srgbClr val="7030A0"/>
                </a:solidFill>
              </a:rPr>
              <a:t>Das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Laekhanukit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and </a:t>
            </a:r>
            <a:r>
              <a:rPr lang="en-US" dirty="0" err="1" smtClean="0">
                <a:solidFill>
                  <a:srgbClr val="7030A0"/>
                </a:solidFill>
              </a:rPr>
              <a:t>Vaz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Does not use </a:t>
            </a:r>
            <a:r>
              <a:rPr lang="en-US" dirty="0" smtClean="0">
                <a:solidFill>
                  <a:srgbClr val="7030A0"/>
                </a:solidFill>
              </a:rPr>
              <a:t>FRT</a:t>
            </a:r>
            <a:r>
              <a:rPr lang="en-US" dirty="0" smtClean="0"/>
              <a:t>.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dirty="0" smtClean="0"/>
              <a:t>We deal with </a:t>
            </a:r>
            <a:r>
              <a:rPr lang="en-US" dirty="0"/>
              <a:t>n</a:t>
            </a:r>
            <a:r>
              <a:rPr lang="en-US" dirty="0" smtClean="0"/>
              <a:t>o cost case. The goal:  minimize the maximum degree on </a:t>
            </a:r>
            <a:r>
              <a:rPr lang="en-US" dirty="0" smtClean="0">
                <a:solidFill>
                  <a:srgbClr val="00B050"/>
                </a:solidFill>
              </a:rPr>
              <a:t>BTW </a:t>
            </a:r>
            <a:r>
              <a:rPr lang="en-US" dirty="0" smtClean="0"/>
              <a:t>graphs.</a:t>
            </a:r>
            <a:endParaRPr lang="en-US" dirty="0"/>
          </a:p>
          <a:p>
            <a:pPr marL="109537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Polynomial algorithm not even for </a:t>
            </a:r>
            <a:r>
              <a:rPr lang="en-US" dirty="0" smtClean="0">
                <a:solidFill>
                  <a:srgbClr val="FF0000"/>
                </a:solidFill>
              </a:rPr>
              <a:t>BTW</a:t>
            </a:r>
            <a:r>
              <a:rPr lang="en-US" dirty="0" smtClean="0"/>
              <a:t> graphs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There is an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 separators, </a:t>
            </a:r>
            <a:r>
              <a:rPr lang="en-US" dirty="0" smtClean="0">
                <a:solidFill>
                  <a:srgbClr val="FF0000"/>
                </a:solidFill>
              </a:rPr>
              <a:t>CC</a:t>
            </a:r>
            <a:r>
              <a:rPr lang="en-US" dirty="0" smtClean="0"/>
              <a:t> have size at most </a:t>
            </a:r>
            <a:r>
              <a:rPr lang="en-US" dirty="0" smtClean="0">
                <a:solidFill>
                  <a:srgbClr val="FF0000"/>
                </a:solidFill>
              </a:rPr>
              <a:t>2/3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1981200"/>
            <a:ext cx="1600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2141538"/>
            <a:ext cx="4603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152650"/>
            <a:ext cx="4603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133600"/>
            <a:ext cx="4603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2152650"/>
            <a:ext cx="4603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47838" y="2862263"/>
            <a:ext cx="1219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4700" y="2967038"/>
            <a:ext cx="1219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2967038"/>
            <a:ext cx="1219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236" name="TextBox 11"/>
          <p:cNvSpPr txBox="1">
            <a:spLocks noChangeArrowheads="1"/>
          </p:cNvSpPr>
          <p:nvPr/>
        </p:nvSpPr>
        <p:spPr bwMode="auto">
          <a:xfrm>
            <a:off x="2057400" y="3124200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37" name="TextBox 13"/>
          <p:cNvSpPr txBox="1">
            <a:spLocks noChangeArrowheads="1"/>
          </p:cNvSpPr>
          <p:nvPr/>
        </p:nvSpPr>
        <p:spPr bwMode="auto">
          <a:xfrm>
            <a:off x="3503613" y="3108325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23" name="Oval 22"/>
          <p:cNvSpPr/>
          <p:nvPr/>
        </p:nvSpPr>
        <p:spPr>
          <a:xfrm flipV="1">
            <a:off x="2430463" y="3048000"/>
            <a:ext cx="16033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 flipV="1">
            <a:off x="1897063" y="3048000"/>
            <a:ext cx="16033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 flipV="1">
            <a:off x="2376488" y="3373438"/>
            <a:ext cx="16033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7" name="Straight Connector 26"/>
          <p:cNvCxnSpPr>
            <a:stCxn id="24" idx="4"/>
            <a:endCxn id="5" idx="6"/>
          </p:cNvCxnSpPr>
          <p:nvPr/>
        </p:nvCxnSpPr>
        <p:spPr>
          <a:xfrm flipV="1">
            <a:off x="1978025" y="2217738"/>
            <a:ext cx="1497013" cy="83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5"/>
            <a:endCxn id="5" idx="6"/>
          </p:cNvCxnSpPr>
          <p:nvPr/>
        </p:nvCxnSpPr>
        <p:spPr>
          <a:xfrm flipV="1">
            <a:off x="2566988" y="2217738"/>
            <a:ext cx="908050" cy="852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60563" y="2190750"/>
            <a:ext cx="1871662" cy="917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6"/>
            <a:endCxn id="7" idx="6"/>
          </p:cNvCxnSpPr>
          <p:nvPr/>
        </p:nvCxnSpPr>
        <p:spPr>
          <a:xfrm flipV="1">
            <a:off x="2536825" y="2209800"/>
            <a:ext cx="1624013" cy="1239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3"/>
            <a:endCxn id="24" idx="6"/>
          </p:cNvCxnSpPr>
          <p:nvPr/>
        </p:nvCxnSpPr>
        <p:spPr>
          <a:xfrm flipH="1">
            <a:off x="2057400" y="2282825"/>
            <a:ext cx="2368550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 flipV="1">
            <a:off x="3841750" y="3167063"/>
            <a:ext cx="16033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 flipV="1">
            <a:off x="4243388" y="3165475"/>
            <a:ext cx="16033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5" idx="1"/>
            <a:endCxn id="36" idx="7"/>
          </p:cNvCxnSpPr>
          <p:nvPr/>
        </p:nvCxnSpPr>
        <p:spPr>
          <a:xfrm>
            <a:off x="3435350" y="2163763"/>
            <a:ext cx="542925" cy="1133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6"/>
            <a:endCxn id="36" idx="6"/>
          </p:cNvCxnSpPr>
          <p:nvPr/>
        </p:nvCxnSpPr>
        <p:spPr>
          <a:xfrm flipH="1">
            <a:off x="4002088" y="2209800"/>
            <a:ext cx="158750" cy="1033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38" idx="0"/>
          </p:cNvCxnSpPr>
          <p:nvPr/>
        </p:nvCxnSpPr>
        <p:spPr>
          <a:xfrm>
            <a:off x="3810000" y="2228850"/>
            <a:ext cx="514350" cy="108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62400" y="2381250"/>
            <a:ext cx="514350" cy="108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705600" y="33734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33734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>
            <a:stCxn id="7" idx="7"/>
            <a:endCxn id="47" idx="7"/>
          </p:cNvCxnSpPr>
          <p:nvPr/>
        </p:nvCxnSpPr>
        <p:spPr>
          <a:xfrm>
            <a:off x="4154488" y="2155825"/>
            <a:ext cx="2681287" cy="1239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5"/>
            <a:endCxn id="48" idx="6"/>
          </p:cNvCxnSpPr>
          <p:nvPr/>
        </p:nvCxnSpPr>
        <p:spPr>
          <a:xfrm>
            <a:off x="3849688" y="2282825"/>
            <a:ext cx="3541712" cy="1166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A DFS tree of sets of separators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676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25146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5146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25336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25336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3600" y="3352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3352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endCxn id="4" idx="3"/>
          </p:cNvCxnSpPr>
          <p:nvPr/>
        </p:nvCxnSpPr>
        <p:spPr>
          <a:xfrm flipV="1">
            <a:off x="3200400" y="2066925"/>
            <a:ext cx="676275" cy="52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0"/>
            <a:endCxn id="5" idx="3"/>
          </p:cNvCxnSpPr>
          <p:nvPr/>
        </p:nvCxnSpPr>
        <p:spPr>
          <a:xfrm flipV="1">
            <a:off x="2362200" y="2905125"/>
            <a:ext cx="523875" cy="4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0"/>
          </p:cNvCxnSpPr>
          <p:nvPr/>
        </p:nvCxnSpPr>
        <p:spPr>
          <a:xfrm flipH="1" flipV="1">
            <a:off x="3048000" y="2905125"/>
            <a:ext cx="228600" cy="4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4"/>
            <a:endCxn id="6" idx="0"/>
          </p:cNvCxnSpPr>
          <p:nvPr/>
        </p:nvCxnSpPr>
        <p:spPr>
          <a:xfrm>
            <a:off x="40386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6"/>
            <a:endCxn id="7" idx="1"/>
          </p:cNvCxnSpPr>
          <p:nvPr/>
        </p:nvCxnSpPr>
        <p:spPr>
          <a:xfrm>
            <a:off x="4267200" y="1905000"/>
            <a:ext cx="523875" cy="695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1"/>
          </p:cNvCxnSpPr>
          <p:nvPr/>
        </p:nvCxnSpPr>
        <p:spPr>
          <a:xfrm>
            <a:off x="4267200" y="1905000"/>
            <a:ext cx="1362075" cy="695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19200" y="3352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5" idx="2"/>
            <a:endCxn id="23" idx="7"/>
          </p:cNvCxnSpPr>
          <p:nvPr/>
        </p:nvCxnSpPr>
        <p:spPr>
          <a:xfrm flipH="1">
            <a:off x="1609725" y="2743200"/>
            <a:ext cx="1209675" cy="676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953000" y="3489325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92775" y="3489325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3484563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315200" y="3489325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200" y="3513138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26" idx="0"/>
            <a:endCxn id="8" idx="3"/>
          </p:cNvCxnSpPr>
          <p:nvPr/>
        </p:nvCxnSpPr>
        <p:spPr>
          <a:xfrm flipV="1">
            <a:off x="5181600" y="2922588"/>
            <a:ext cx="447675" cy="56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4"/>
            <a:endCxn id="27" idx="0"/>
          </p:cNvCxnSpPr>
          <p:nvPr/>
        </p:nvCxnSpPr>
        <p:spPr>
          <a:xfrm>
            <a:off x="5791200" y="2990850"/>
            <a:ext cx="130175" cy="49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5"/>
            <a:endCxn id="28" idx="1"/>
          </p:cNvCxnSpPr>
          <p:nvPr/>
        </p:nvCxnSpPr>
        <p:spPr>
          <a:xfrm>
            <a:off x="5953125" y="2922588"/>
            <a:ext cx="666750" cy="62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6"/>
            <a:endCxn id="29" idx="1"/>
          </p:cNvCxnSpPr>
          <p:nvPr/>
        </p:nvCxnSpPr>
        <p:spPr>
          <a:xfrm>
            <a:off x="6019800" y="2762250"/>
            <a:ext cx="1362075" cy="79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7"/>
            <a:endCxn id="30" idx="1"/>
          </p:cNvCxnSpPr>
          <p:nvPr/>
        </p:nvCxnSpPr>
        <p:spPr>
          <a:xfrm>
            <a:off x="5953125" y="2600325"/>
            <a:ext cx="2190750" cy="97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381125" y="4267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52663" y="4267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81338" y="4267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5" name="Straight Connector 44"/>
          <p:cNvCxnSpPr>
            <a:stCxn id="41" idx="0"/>
            <a:endCxn id="9" idx="3"/>
          </p:cNvCxnSpPr>
          <p:nvPr/>
        </p:nvCxnSpPr>
        <p:spPr>
          <a:xfrm flipV="1">
            <a:off x="1609725" y="3743325"/>
            <a:ext cx="590550" cy="52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0"/>
          </p:cNvCxnSpPr>
          <p:nvPr/>
        </p:nvCxnSpPr>
        <p:spPr>
          <a:xfrm flipH="1" flipV="1">
            <a:off x="2362200" y="3743325"/>
            <a:ext cx="119063" cy="52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3" idx="1"/>
            <a:endCxn id="9" idx="5"/>
          </p:cNvCxnSpPr>
          <p:nvPr/>
        </p:nvCxnSpPr>
        <p:spPr>
          <a:xfrm flipH="1" flipV="1">
            <a:off x="2524125" y="3743325"/>
            <a:ext cx="623888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447800" y="4333875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76675" y="1905000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8" name="Curved Connector 57"/>
          <p:cNvCxnSpPr>
            <a:stCxn id="50" idx="7"/>
          </p:cNvCxnSpPr>
          <p:nvPr/>
        </p:nvCxnSpPr>
        <p:spPr>
          <a:xfrm rot="5400000" flipH="1" flipV="1">
            <a:off x="947738" y="3171825"/>
            <a:ext cx="1824038" cy="547687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endCxn id="52" idx="3"/>
          </p:cNvCxnSpPr>
          <p:nvPr/>
        </p:nvCxnSpPr>
        <p:spPr>
          <a:xfrm flipV="1">
            <a:off x="2133600" y="2043113"/>
            <a:ext cx="1766888" cy="47148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562475" y="4332288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819775" y="4357688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924675" y="431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30263" y="5257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684338" y="52641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9238" y="52641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3" name="Straight Connector 72"/>
          <p:cNvCxnSpPr>
            <a:stCxn id="62" idx="0"/>
            <a:endCxn id="26" idx="4"/>
          </p:cNvCxnSpPr>
          <p:nvPr/>
        </p:nvCxnSpPr>
        <p:spPr>
          <a:xfrm flipV="1">
            <a:off x="4791075" y="3946525"/>
            <a:ext cx="390525" cy="38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6" idx="4"/>
            <a:endCxn id="63" idx="1"/>
          </p:cNvCxnSpPr>
          <p:nvPr/>
        </p:nvCxnSpPr>
        <p:spPr>
          <a:xfrm>
            <a:off x="5181600" y="3946525"/>
            <a:ext cx="70485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6" idx="5"/>
            <a:endCxn id="64" idx="1"/>
          </p:cNvCxnSpPr>
          <p:nvPr/>
        </p:nvCxnSpPr>
        <p:spPr>
          <a:xfrm>
            <a:off x="5343525" y="3879850"/>
            <a:ext cx="1647825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5" idx="7"/>
          </p:cNvCxnSpPr>
          <p:nvPr/>
        </p:nvCxnSpPr>
        <p:spPr>
          <a:xfrm flipV="1">
            <a:off x="1220788" y="4724400"/>
            <a:ext cx="307975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6" idx="1"/>
          </p:cNvCxnSpPr>
          <p:nvPr/>
        </p:nvCxnSpPr>
        <p:spPr>
          <a:xfrm flipH="1" flipV="1">
            <a:off x="1609725" y="4724400"/>
            <a:ext cx="141288" cy="606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5"/>
            <a:endCxn id="67" idx="1"/>
          </p:cNvCxnSpPr>
          <p:nvPr/>
        </p:nvCxnSpPr>
        <p:spPr>
          <a:xfrm>
            <a:off x="1771650" y="4657725"/>
            <a:ext cx="1084263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4105275" y="52768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076825" y="527685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096000" y="5324475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9" name="Straight Connector 88"/>
          <p:cNvCxnSpPr>
            <a:stCxn id="85" idx="0"/>
            <a:endCxn id="62" idx="3"/>
          </p:cNvCxnSpPr>
          <p:nvPr/>
        </p:nvCxnSpPr>
        <p:spPr>
          <a:xfrm flipV="1">
            <a:off x="4333875" y="4722813"/>
            <a:ext cx="295275" cy="554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2" idx="5"/>
          </p:cNvCxnSpPr>
          <p:nvPr/>
        </p:nvCxnSpPr>
        <p:spPr>
          <a:xfrm>
            <a:off x="4953000" y="4722813"/>
            <a:ext cx="228600" cy="6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62" idx="6"/>
            <a:endCxn id="87" idx="1"/>
          </p:cNvCxnSpPr>
          <p:nvPr/>
        </p:nvCxnSpPr>
        <p:spPr>
          <a:xfrm>
            <a:off x="5019675" y="4560888"/>
            <a:ext cx="1143000" cy="830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Make sure any parent-child have an least one edge. Select to the separator an extra vertex that has an edge to a vertex in the  parent separator.</a:t>
            </a:r>
            <a:endParaRPr lang="en-US" altLang="en-US" dirty="0"/>
          </a:p>
          <a:p>
            <a:r>
              <a:rPr lang="en-US" altLang="en-US" dirty="0" smtClean="0"/>
              <a:t>Make all separators connected adding </a:t>
            </a:r>
          </a:p>
          <a:p>
            <a:pPr marL="109537" indent="0">
              <a:buNone/>
            </a:pPr>
            <a:r>
              <a:rPr lang="en-US" altLang="en-US" dirty="0" smtClean="0"/>
              <a:t>   </a:t>
            </a:r>
            <a:r>
              <a:rPr lang="en-US" altLang="en-US" dirty="0" smtClean="0">
                <a:solidFill>
                  <a:srgbClr val="FF0000"/>
                </a:solidFill>
              </a:rPr>
              <a:t>O(log n) </a:t>
            </a:r>
            <a:r>
              <a:rPr lang="en-US" altLang="en-US" dirty="0" smtClean="0"/>
              <a:t>additive factor on degrees.</a:t>
            </a:r>
            <a:endParaRPr lang="en-US" altLang="en-US" dirty="0"/>
          </a:p>
          <a:p>
            <a:r>
              <a:rPr lang="en-US" altLang="en-US" dirty="0" smtClean="0"/>
              <a:t>Replace any backward edge </a:t>
            </a:r>
            <a:r>
              <a:rPr lang="en-US" altLang="en-US" dirty="0" smtClean="0">
                <a:solidFill>
                  <a:srgbClr val="00B050"/>
                </a:solidFill>
              </a:rPr>
              <a:t> </a:t>
            </a:r>
            <a:r>
              <a:rPr lang="en-US" altLang="en-US" dirty="0" smtClean="0"/>
              <a:t>in </a:t>
            </a:r>
            <a:r>
              <a:rPr lang="en-US" altLang="en-US" dirty="0" smtClean="0">
                <a:solidFill>
                  <a:srgbClr val="00B050"/>
                </a:solidFill>
              </a:rPr>
              <a:t>the </a:t>
            </a:r>
            <a:r>
              <a:rPr lang="en-US" altLang="en-US" dirty="0" smtClean="0">
                <a:solidFill>
                  <a:srgbClr val="00B050"/>
                </a:solidFill>
              </a:rPr>
              <a:t>optimum uses</a:t>
            </a:r>
            <a:r>
              <a:rPr lang="en-US" altLang="en-US" dirty="0" smtClean="0"/>
              <a:t> by  the path </a:t>
            </a:r>
            <a:r>
              <a:rPr lang="en-US" altLang="en-US" dirty="0" smtClean="0">
                <a:solidFill>
                  <a:srgbClr val="7030A0"/>
                </a:solidFill>
              </a:rPr>
              <a:t>in the tree</a:t>
            </a:r>
            <a:r>
              <a:rPr lang="en-US" altLang="en-US" dirty="0" smtClean="0"/>
              <a:t>. Prove it is </a:t>
            </a:r>
            <a:r>
              <a:rPr lang="en-US" altLang="en-US" dirty="0" smtClean="0">
                <a:solidFill>
                  <a:srgbClr val="FF0000"/>
                </a:solidFill>
              </a:rPr>
              <a:t>O(log n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 d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/>
              </a:rPr>
              <a:t>*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altLang="en-US" dirty="0" smtClean="0">
                <a:sym typeface="Symbol"/>
              </a:rPr>
              <a:t>additive degree for every vertex.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High level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rgbClr val="FF0000"/>
                </a:solidFill>
              </a:rPr>
              <a:t>n)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B050"/>
                </a:solidFill>
              </a:rPr>
              <a:t>BTW</a:t>
            </a:r>
            <a:r>
              <a:rPr lang="en-US" dirty="0" smtClean="0"/>
              <a:t>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get from any vertex in a set  to any other vertex in another set  (separators connected and at least one edge for any parent child).</a:t>
            </a:r>
            <a:endParaRPr lang="en-US" dirty="0"/>
          </a:p>
          <a:p>
            <a:r>
              <a:rPr lang="en-US" dirty="0" smtClean="0"/>
              <a:t>Therefore we contract the separators getting a DFS tree. </a:t>
            </a:r>
            <a:r>
              <a:rPr lang="en-US" dirty="0" smtClean="0">
                <a:solidFill>
                  <a:srgbClr val="FF0000"/>
                </a:solidFill>
              </a:rPr>
              <a:t>O(k) </a:t>
            </a:r>
            <a:r>
              <a:rPr lang="en-US" dirty="0" smtClean="0">
                <a:solidFill>
                  <a:srgbClr val="00B050"/>
                </a:solidFill>
              </a:rPr>
              <a:t>multiplication of the degrees in the optimum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path in the tree corresponds to a path in the graph.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Paths in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T(Z)</a:t>
            </a:r>
            <a:r>
              <a:rPr lang="en-US" dirty="0" smtClean="0"/>
              <a:t> be the tree rooted by a separator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Fix a vertex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. Add in </a:t>
            </a:r>
            <a:r>
              <a:rPr lang="en-US" dirty="0" smtClean="0">
                <a:solidFill>
                  <a:srgbClr val="FF0000"/>
                </a:solidFill>
              </a:rPr>
              <a:t>T(Z) </a:t>
            </a:r>
            <a:r>
              <a:rPr lang="en-US" dirty="0" smtClean="0"/>
              <a:t>the paths from all other vertices in </a:t>
            </a:r>
            <a:r>
              <a:rPr lang="en-US" dirty="0" smtClean="0">
                <a:solidFill>
                  <a:srgbClr val="FF0000"/>
                </a:solidFill>
              </a:rPr>
              <a:t>Z-u</a:t>
            </a:r>
            <a:r>
              <a:rPr lang="en-US" dirty="0" smtClean="0"/>
              <a:t> to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T(Z)</a:t>
            </a:r>
          </a:p>
          <a:p>
            <a:endParaRPr lang="en-US" dirty="0"/>
          </a:p>
          <a:p>
            <a:r>
              <a:rPr lang="en-US" dirty="0" smtClean="0"/>
              <a:t>This adds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/>
              <a:t> additive ratio.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Connecting separators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vertex is affected from </a:t>
            </a:r>
            <a:r>
              <a:rPr lang="en-US" altLang="en-US" dirty="0" smtClean="0">
                <a:solidFill>
                  <a:srgbClr val="FF0000"/>
                </a:solidFill>
              </a:rPr>
              <a:t>O(log n)</a:t>
            </a:r>
            <a:r>
              <a:rPr lang="en-US" altLang="en-US" dirty="0" smtClean="0"/>
              <a:t> separators, one per every level.</a:t>
            </a:r>
          </a:p>
          <a:p>
            <a:r>
              <a:rPr lang="en-US" altLang="en-US" dirty="0" smtClean="0"/>
              <a:t>This follows from the </a:t>
            </a:r>
            <a:r>
              <a:rPr lang="en-US" altLang="en-US" dirty="0" smtClean="0">
                <a:solidFill>
                  <a:srgbClr val="FF0000"/>
                </a:solidFill>
              </a:rPr>
              <a:t>DFS</a:t>
            </a:r>
            <a:r>
              <a:rPr lang="en-US" altLang="en-US" dirty="0" smtClean="0"/>
              <a:t> structure of the tree.</a:t>
            </a:r>
          </a:p>
          <a:p>
            <a:r>
              <a:rPr lang="en-US" altLang="en-US" dirty="0" smtClean="0"/>
              <a:t>We add </a:t>
            </a:r>
            <a:r>
              <a:rPr lang="en-US" altLang="en-US" dirty="0" smtClean="0">
                <a:solidFill>
                  <a:srgbClr val="FF0000"/>
                </a:solidFill>
              </a:rPr>
              <a:t>k+2</a:t>
            </a:r>
            <a:r>
              <a:rPr lang="en-US" altLang="en-US" dirty="0" smtClean="0"/>
              <a:t> paths that may affect a  vertex at every level. The increase of degree is by at most </a:t>
            </a:r>
            <a:r>
              <a:rPr lang="en-US" altLang="en-US" dirty="0" smtClean="0">
                <a:solidFill>
                  <a:srgbClr val="FF0000"/>
                </a:solidFill>
              </a:rPr>
              <a:t>2(k+2)</a:t>
            </a:r>
            <a:r>
              <a:rPr lang="en-US" altLang="en-US" dirty="0" smtClean="0"/>
              <a:t> per level.</a:t>
            </a:r>
          </a:p>
          <a:p>
            <a:r>
              <a:rPr lang="en-US" altLang="en-US" dirty="0" smtClean="0"/>
              <a:t>Therefore an additive </a:t>
            </a:r>
            <a:r>
              <a:rPr lang="en-US" altLang="en-US" dirty="0" smtClean="0">
                <a:solidFill>
                  <a:srgbClr val="FF0000"/>
                </a:solidFill>
              </a:rPr>
              <a:t>O(log n)</a:t>
            </a:r>
            <a:r>
              <a:rPr lang="en-US" altLang="en-US" dirty="0" smtClean="0"/>
              <a:t> additive number of edges per vertex. </a:t>
            </a:r>
            <a:r>
              <a:rPr lang="en-US" altLang="en-US" dirty="0" smtClean="0">
                <a:solidFill>
                  <a:srgbClr val="7030A0"/>
                </a:solidFill>
              </a:rPr>
              <a:t>Its very important we connected downward.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The way a vertex is affected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Contract the separators to a vertex. Remove self loops and parallel edges.</a:t>
            </a:r>
          </a:p>
          <a:p>
            <a:r>
              <a:rPr lang="en-US" altLang="en-US" dirty="0" smtClean="0"/>
              <a:t>We got a standard </a:t>
            </a:r>
            <a:r>
              <a:rPr lang="en-US" altLang="en-US" dirty="0" smtClean="0">
                <a:solidFill>
                  <a:srgbClr val="FF0000"/>
                </a:solidFill>
              </a:rPr>
              <a:t>DFS </a:t>
            </a:r>
            <a:r>
              <a:rPr lang="en-US" altLang="en-US" dirty="0" smtClean="0"/>
              <a:t>tree with </a:t>
            </a:r>
            <a:r>
              <a:rPr lang="en-US" altLang="en-US" dirty="0" smtClean="0">
                <a:solidFill>
                  <a:srgbClr val="7030A0"/>
                </a:solidFill>
              </a:rPr>
              <a:t>backward edges.</a:t>
            </a:r>
          </a:p>
          <a:p>
            <a:r>
              <a:rPr lang="en-US" altLang="en-US" dirty="0" smtClean="0"/>
              <a:t>So why did we not start with a </a:t>
            </a:r>
            <a:r>
              <a:rPr lang="en-US" altLang="en-US" dirty="0" smtClean="0">
                <a:solidFill>
                  <a:srgbClr val="FF0000"/>
                </a:solidFill>
              </a:rPr>
              <a:t>DFS </a:t>
            </a:r>
            <a:r>
              <a:rPr lang="en-US" altLang="en-US" dirty="0" smtClean="0"/>
              <a:t>tree?</a:t>
            </a:r>
          </a:p>
          <a:p>
            <a:r>
              <a:rPr lang="en-US" altLang="en-US" dirty="0" smtClean="0"/>
              <a:t>Because in our tree we have height </a:t>
            </a:r>
            <a:r>
              <a:rPr lang="en-US" altLang="en-US" dirty="0" smtClean="0">
                <a:solidFill>
                  <a:srgbClr val="FF0000"/>
                </a:solidFill>
              </a:rPr>
              <a:t>O(log n)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Take </a:t>
            </a:r>
            <a:r>
              <a:rPr lang="en-US" altLang="en-US" dirty="0" smtClean="0">
                <a:solidFill>
                  <a:srgbClr val="FF0000"/>
                </a:solidFill>
              </a:rPr>
              <a:t>OPT</a:t>
            </a:r>
            <a:r>
              <a:rPr lang="en-US" altLang="en-US" dirty="0" smtClean="0"/>
              <a:t> and replace each backward edge </a:t>
            </a:r>
            <a:r>
              <a:rPr lang="en-US" altLang="en-US" dirty="0" err="1" smtClean="0">
                <a:solidFill>
                  <a:srgbClr val="FF0000"/>
                </a:solidFill>
              </a:rPr>
              <a:t>uv</a:t>
            </a:r>
            <a:r>
              <a:rPr lang="en-US" altLang="en-US" dirty="0" smtClean="0"/>
              <a:t> by the path in the tree between </a:t>
            </a:r>
            <a:r>
              <a:rPr lang="en-US" altLang="en-US" dirty="0" err="1" smtClean="0">
                <a:solidFill>
                  <a:srgbClr val="FF0000"/>
                </a:solidFill>
              </a:rPr>
              <a:t>uv</a:t>
            </a:r>
            <a:r>
              <a:rPr lang="en-US" altLang="en-US" dirty="0" smtClean="0"/>
              <a:t> in the tree.</a:t>
            </a:r>
          </a:p>
          <a:p>
            <a:r>
              <a:rPr lang="en-US" altLang="en-US" dirty="0" smtClean="0"/>
              <a:t>What is the affect on the degrees?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Once the separators are connected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the optimum, if </a:t>
            </a:r>
            <a:r>
              <a:rPr lang="en-US" altLang="en-US" dirty="0" err="1" smtClean="0"/>
              <a:t>degres</a:t>
            </a:r>
            <a:r>
              <a:rPr lang="en-US" altLang="en-US" dirty="0" smtClean="0"/>
              <a:t> are at most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* 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then there will be at most </a:t>
            </a:r>
            <a:r>
              <a:rPr lang="en-US" altLang="en-US" dirty="0" smtClean="0">
                <a:solidFill>
                  <a:srgbClr val="FF0000"/>
                </a:solidFill>
              </a:rPr>
              <a:t>(k+1)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altLang="en-US" dirty="0" smtClean="0">
                <a:solidFill>
                  <a:srgbClr val="FF0000"/>
                </a:solidFill>
              </a:rPr>
              <a:t> d</a:t>
            </a:r>
            <a:r>
              <a:rPr lang="en-US" altLang="en-US" baseline="30000" dirty="0" smtClean="0"/>
              <a:t>*  </a:t>
            </a:r>
            <a:r>
              <a:rPr lang="en-US" altLang="en-US" dirty="0" smtClean="0"/>
              <a:t>backward edges per separator. Replacing them with paths gives at most </a:t>
            </a:r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(</a:t>
            </a:r>
            <a:r>
              <a:rPr lang="en-US" altLang="en-US" dirty="0" smtClean="0">
                <a:solidFill>
                  <a:srgbClr val="FF0000"/>
                </a:solidFill>
              </a:rPr>
              <a:t>k+1) 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*  </a:t>
            </a:r>
            <a:r>
              <a:rPr lang="en-US" altLang="en-US" dirty="0" smtClean="0"/>
              <a:t>additive increase in the degree of many vertices.</a:t>
            </a:r>
          </a:p>
          <a:p>
            <a:endParaRPr lang="en-US" altLang="en-US" baseline="30000" dirty="0" smtClean="0"/>
          </a:p>
          <a:p>
            <a:r>
              <a:rPr lang="en-US" altLang="en-US" dirty="0" smtClean="0"/>
              <a:t>The total increase is an </a:t>
            </a:r>
            <a:r>
              <a:rPr lang="en-US" altLang="en-US" dirty="0" smtClean="0">
                <a:solidFill>
                  <a:srgbClr val="FF0000"/>
                </a:solidFill>
              </a:rPr>
              <a:t>O(log n)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altLang="en-US" dirty="0" smtClean="0">
                <a:solidFill>
                  <a:srgbClr val="FF0000"/>
                </a:solidFill>
              </a:rPr>
              <a:t> d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 additive increase in the degrees for any specific vertex.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>
                <a:solidFill>
                  <a:srgbClr val="FF0000"/>
                </a:solidFill>
              </a:rPr>
              <a:t>We transformed the </a:t>
            </a:r>
            <a:r>
              <a:rPr lang="en-US" altLang="en-US" dirty="0" smtClean="0">
                <a:solidFill>
                  <a:srgbClr val="7030A0"/>
                </a:solidFill>
              </a:rPr>
              <a:t>OUTPUT</a:t>
            </a:r>
            <a:r>
              <a:rPr lang="en-US" altLang="en-US" dirty="0" smtClean="0"/>
              <a:t> into a tree.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Any vertex is influenced by at most one set per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a graph </a:t>
            </a:r>
            <a:r>
              <a:rPr lang="en-US" altLang="en-US" dirty="0" smtClean="0">
                <a:solidFill>
                  <a:srgbClr val="CC0000"/>
                </a:solidFill>
              </a:rPr>
              <a:t>G(V,E)</a:t>
            </a:r>
            <a:r>
              <a:rPr lang="en-US" altLang="en-US" dirty="0" smtClean="0"/>
              <a:t> with edge costs </a:t>
            </a:r>
            <a:r>
              <a:rPr lang="en-US" altLang="en-US" dirty="0" smtClean="0">
                <a:solidFill>
                  <a:srgbClr val="CC0000"/>
                </a:solidFill>
              </a:rPr>
              <a:t>c(e)</a:t>
            </a:r>
            <a:r>
              <a:rPr lang="en-US" altLang="en-US" dirty="0" smtClean="0"/>
              <a:t> and a root </a:t>
            </a:r>
            <a:r>
              <a:rPr lang="en-US" altLang="en-US" dirty="0" smtClean="0">
                <a:solidFill>
                  <a:srgbClr val="CC0000"/>
                </a:solidFill>
              </a:rPr>
              <a:t>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A group is a subset </a:t>
            </a:r>
            <a:r>
              <a:rPr lang="en-US" altLang="en-US" dirty="0" err="1">
                <a:solidFill>
                  <a:srgbClr val="CC0000"/>
                </a:solidFill>
              </a:rPr>
              <a:t>g</a:t>
            </a:r>
            <a:r>
              <a:rPr lang="en-US" altLang="en-US" baseline="-25000" dirty="0" err="1" smtClean="0">
                <a:solidFill>
                  <a:srgbClr val="CC0000"/>
                </a:solidFill>
              </a:rPr>
              <a:t>i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of </a:t>
            </a:r>
            <a:r>
              <a:rPr lang="en-US" altLang="en-US" dirty="0" smtClean="0">
                <a:solidFill>
                  <a:srgbClr val="CC0000"/>
                </a:solidFill>
              </a:rPr>
              <a:t>V</a:t>
            </a:r>
            <a:r>
              <a:rPr lang="en-US" altLang="en-US" dirty="0" smtClean="0"/>
              <a:t>. </a:t>
            </a:r>
          </a:p>
          <a:p>
            <a:pPr eaLnBrk="1" hangingPunct="1"/>
            <a:r>
              <a:rPr lang="en-US" altLang="en-US" dirty="0" smtClean="0"/>
              <a:t>Say:  </a:t>
            </a:r>
            <a:r>
              <a:rPr lang="en-US" altLang="en-US" dirty="0" smtClean="0">
                <a:solidFill>
                  <a:srgbClr val="CC0000"/>
                </a:solidFill>
              </a:rPr>
              <a:t>k</a:t>
            </a:r>
            <a:r>
              <a:rPr lang="en-US" altLang="en-US" dirty="0" smtClean="0"/>
              <a:t> groups </a:t>
            </a:r>
            <a:r>
              <a:rPr lang="en-US" altLang="en-US" dirty="0">
                <a:solidFill>
                  <a:srgbClr val="CC0000"/>
                </a:solidFill>
              </a:rPr>
              <a:t>g</a:t>
            </a:r>
            <a:r>
              <a:rPr lang="en-US" altLang="en-US" baseline="-25000" dirty="0" smtClean="0">
                <a:solidFill>
                  <a:srgbClr val="CC0000"/>
                </a:solidFill>
              </a:rPr>
              <a:t>1</a:t>
            </a:r>
            <a:r>
              <a:rPr lang="en-US" altLang="en-US" dirty="0" smtClean="0">
                <a:solidFill>
                  <a:srgbClr val="CC0000"/>
                </a:solidFill>
              </a:rPr>
              <a:t>,….,</a:t>
            </a:r>
            <a:r>
              <a:rPr lang="en-US" altLang="en-US" dirty="0" err="1">
                <a:solidFill>
                  <a:srgbClr val="CC0000"/>
                </a:solidFill>
              </a:rPr>
              <a:t>g</a:t>
            </a:r>
            <a:r>
              <a:rPr lang="en-US" altLang="en-US" baseline="-25000" dirty="0" err="1" smtClean="0">
                <a:solidFill>
                  <a:srgbClr val="CC0000"/>
                </a:solidFill>
              </a:rPr>
              <a:t>k</a:t>
            </a:r>
            <a:endParaRPr lang="en-US" altLang="en-US" baseline="-25000" dirty="0" smtClean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dirty="0" smtClean="0"/>
              <a:t>Let the maximum size of a group is </a:t>
            </a:r>
            <a:r>
              <a:rPr lang="en-US" altLang="en-US" dirty="0" smtClean="0">
                <a:solidFill>
                  <a:srgbClr val="CC0000"/>
                </a:solidFill>
              </a:rPr>
              <a:t>N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A solution is a Tree </a:t>
            </a:r>
            <a:r>
              <a:rPr lang="en-US" altLang="en-US" dirty="0" smtClean="0">
                <a:solidFill>
                  <a:srgbClr val="CC0000"/>
                </a:solidFill>
              </a:rPr>
              <a:t>T(V’,E’)</a:t>
            </a:r>
            <a:r>
              <a:rPr lang="en-US" altLang="en-US" dirty="0" smtClean="0"/>
              <a:t>, rooted at </a:t>
            </a:r>
            <a:r>
              <a:rPr lang="en-US" altLang="en-US" dirty="0" smtClean="0">
                <a:solidFill>
                  <a:srgbClr val="CC0000"/>
                </a:solidFill>
              </a:rPr>
              <a:t>r</a:t>
            </a:r>
            <a:r>
              <a:rPr lang="en-US" altLang="en-US" dirty="0" smtClean="0"/>
              <a:t> so that contains  at least one vertex of every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 err="1">
                <a:solidFill>
                  <a:srgbClr val="CC0000"/>
                </a:solidFill>
              </a:rPr>
              <a:t>g</a:t>
            </a:r>
            <a:r>
              <a:rPr lang="en-US" altLang="en-US" baseline="-25000" dirty="0" err="1" smtClean="0">
                <a:solidFill>
                  <a:srgbClr val="CC0000"/>
                </a:solidFill>
              </a:rPr>
              <a:t>i</a:t>
            </a:r>
            <a:r>
              <a:rPr lang="en-US" altLang="en-US" baseline="-25000" dirty="0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Group Steiner </a:t>
            </a:r>
            <a:r>
              <a:rPr lang="en-US" altLang="en-US" dirty="0" smtClean="0">
                <a:solidFill>
                  <a:schemeClr val="tx1"/>
                </a:solidFill>
              </a:rPr>
              <a:t>on General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Since we removed all backward edges, the new solution is a tree. With additive Penalty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  <a:r>
              <a:rPr lang="en-US" baseline="30000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increase in the degree.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Thus the solution will be a subtree of </a:t>
            </a:r>
            <a:r>
              <a:rPr lang="en-US" dirty="0" smtClean="0">
                <a:solidFill>
                  <a:srgbClr val="FF0000"/>
                </a:solidFill>
              </a:rPr>
              <a:t>T’</a:t>
            </a:r>
            <a:r>
              <a:rPr lang="en-US" dirty="0" smtClean="0"/>
              <a:t>.</a:t>
            </a:r>
          </a:p>
          <a:p>
            <a:pPr marL="109537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Namely the tree resulting by </a:t>
            </a:r>
            <a:r>
              <a:rPr lang="en-US" dirty="0" smtClean="0">
                <a:solidFill>
                  <a:srgbClr val="00B050"/>
                </a:solidFill>
              </a:rPr>
              <a:t>removing  </a:t>
            </a:r>
          </a:p>
          <a:p>
            <a:pPr marL="109537" indent="0"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backward edges.</a:t>
            </a:r>
          </a:p>
          <a:p>
            <a:pPr>
              <a:defRPr/>
            </a:pPr>
            <a:r>
              <a:rPr lang="en-US" dirty="0" smtClean="0"/>
              <a:t>Thus we can change the INPUT to  </a:t>
            </a:r>
            <a:r>
              <a:rPr lang="en-US" dirty="0" smtClean="0">
                <a:solidFill>
                  <a:srgbClr val="FF0000"/>
                </a:solidFill>
              </a:rPr>
              <a:t>T’ </a:t>
            </a:r>
            <a:r>
              <a:rPr lang="en-US" dirty="0" smtClean="0"/>
              <a:t>and use our algorithm for trees.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baseline="30000" dirty="0"/>
          </a:p>
          <a:p>
            <a:pPr>
              <a:defRPr/>
            </a:pP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Transforming the input to a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Recently </a:t>
            </a:r>
            <a:r>
              <a:rPr lang="en-US" altLang="en-US" dirty="0" smtClean="0">
                <a:solidFill>
                  <a:srgbClr val="FF0000"/>
                </a:solidFill>
              </a:rPr>
              <a:t>(O(log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n) O(log n)) </a:t>
            </a:r>
            <a:r>
              <a:rPr lang="en-US" altLang="en-US" dirty="0" smtClean="0"/>
              <a:t>for minimum degree Group Steiner</a:t>
            </a:r>
            <a:r>
              <a:rPr lang="en-US" altLang="en-US" dirty="0"/>
              <a:t> </a:t>
            </a:r>
            <a:r>
              <a:rPr lang="en-US" altLang="en-US" dirty="0" smtClean="0"/>
              <a:t>on trees.</a:t>
            </a:r>
          </a:p>
          <a:p>
            <a:r>
              <a:rPr lang="en-US" altLang="en-US" dirty="0" smtClean="0"/>
              <a:t>Optimal!</a:t>
            </a:r>
          </a:p>
          <a:p>
            <a:endParaRPr lang="en-US" altLang="en-US" baseline="30000" dirty="0" smtClean="0"/>
          </a:p>
          <a:p>
            <a:r>
              <a:rPr lang="en-US" altLang="en-US" dirty="0" smtClean="0"/>
              <a:t>Gives </a:t>
            </a:r>
            <a:r>
              <a:rPr lang="en-US" altLang="en-US" dirty="0" smtClean="0">
                <a:solidFill>
                  <a:srgbClr val="FF0000"/>
                </a:solidFill>
              </a:rPr>
              <a:t>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n)</a:t>
            </a:r>
            <a:r>
              <a:rPr lang="en-US" altLang="en-US" dirty="0" smtClean="0"/>
              <a:t>  ratio for </a:t>
            </a:r>
            <a:r>
              <a:rPr lang="en-US" altLang="en-US" dirty="0" smtClean="0">
                <a:solidFill>
                  <a:srgbClr val="7030A0"/>
                </a:solidFill>
              </a:rPr>
              <a:t>Minimum MAX Degree for  Group Steiner on </a:t>
            </a:r>
            <a:r>
              <a:rPr lang="en-US" altLang="en-US" dirty="0" smtClean="0">
                <a:solidFill>
                  <a:srgbClr val="00B050"/>
                </a:solidFill>
              </a:rPr>
              <a:t>BTW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7030A0"/>
                </a:solidFill>
              </a:rPr>
              <a:t>graphs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/>
              <a:t>The case of </a:t>
            </a:r>
            <a:r>
              <a:rPr lang="en-US" altLang="en-US" dirty="0" smtClean="0">
                <a:solidFill>
                  <a:srgbClr val="00B050"/>
                </a:solidFill>
              </a:rPr>
              <a:t>BTW </a:t>
            </a:r>
            <a:r>
              <a:rPr lang="en-US" altLang="en-US" dirty="0" smtClean="0"/>
              <a:t>with degree bounds and cost </a:t>
            </a:r>
            <a:endParaRPr lang="en-US" altLang="en-US" dirty="0"/>
          </a:p>
          <a:p>
            <a:pPr marL="109537" indent="0">
              <a:buNone/>
            </a:pPr>
            <a:r>
              <a:rPr lang="en-US" altLang="en-US" dirty="0" smtClean="0"/>
              <a:t>   is not known to admit any </a:t>
            </a:r>
            <a:r>
              <a:rPr lang="en-US" altLang="en-US" dirty="0" err="1" smtClean="0"/>
              <a:t>polylog</a:t>
            </a:r>
            <a:r>
              <a:rPr lang="en-US" altLang="en-US" dirty="0" smtClean="0"/>
              <a:t> ratio in </a:t>
            </a:r>
          </a:p>
          <a:p>
            <a:pPr marL="109537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</a:t>
            </a:r>
            <a:r>
              <a:rPr lang="en-US" altLang="en-US" dirty="0"/>
              <a:t>p</a:t>
            </a:r>
            <a:r>
              <a:rPr lang="en-US" altLang="en-US" dirty="0" smtClean="0"/>
              <a:t>olynomial time(!). </a:t>
            </a:r>
            <a:r>
              <a:rPr lang="en-US" altLang="en-US" smtClean="0"/>
              <a:t>Open problem.</a:t>
            </a:r>
            <a:endParaRPr lang="en-US" altLang="en-US" dirty="0" smtClean="0"/>
          </a:p>
          <a:p>
            <a:r>
              <a:rPr lang="en-US" altLang="en-US" dirty="0" smtClean="0"/>
              <a:t>More results </a:t>
            </a:r>
            <a:r>
              <a:rPr lang="en-US" altLang="en-US" dirty="0" smtClean="0">
                <a:solidFill>
                  <a:srgbClr val="FF0000"/>
                </a:solidFill>
              </a:rPr>
              <a:t>omitted </a:t>
            </a:r>
            <a:r>
              <a:rPr lang="en-US" altLang="en-US" dirty="0" smtClean="0"/>
              <a:t>due to time limitation.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Remarks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motivation came from </a:t>
            </a:r>
            <a:r>
              <a:rPr lang="en-US" altLang="en-US" dirty="0" smtClean="0">
                <a:solidFill>
                  <a:srgbClr val="7030A0"/>
                </a:solidFill>
              </a:rPr>
              <a:t>VLSI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Transistors need to be connected by a tree to a central vertex </a:t>
            </a:r>
            <a:r>
              <a:rPr lang="en-US" altLang="en-US" dirty="0" smtClean="0">
                <a:solidFill>
                  <a:srgbClr val="FF0000"/>
                </a:solidFill>
              </a:rPr>
              <a:t>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Every transistor can be located at different ports (the group).</a:t>
            </a:r>
          </a:p>
          <a:p>
            <a:pPr eaLnBrk="1" hangingPunct="1"/>
            <a:r>
              <a:rPr lang="en-US" altLang="en-US" dirty="0" smtClean="0"/>
              <a:t>Once you choose the port per transistor then you need to choose a tree and connect to </a:t>
            </a:r>
            <a:r>
              <a:rPr lang="en-US" altLang="en-US" dirty="0" smtClean="0">
                <a:solidFill>
                  <a:srgbClr val="FF0000"/>
                </a:solidFill>
              </a:rPr>
              <a:t>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In practice </a:t>
            </a:r>
            <a:r>
              <a:rPr lang="en-US" altLang="en-US" dirty="0" smtClean="0">
                <a:solidFill>
                  <a:srgbClr val="7030A0"/>
                </a:solidFill>
              </a:rPr>
              <a:t>low degree</a:t>
            </a:r>
            <a:r>
              <a:rPr lang="en-US" altLang="en-US" dirty="0" smtClean="0"/>
              <a:t> are very important for layout and routings. Maybe more important than costs.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Motivation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24548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24548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6135" y="318754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46401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80603" y="38635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2281" y="33147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4" idx="4"/>
          </p:cNvCxnSpPr>
          <p:nvPr/>
        </p:nvCxnSpPr>
        <p:spPr>
          <a:xfrm flipV="1">
            <a:off x="1786581" y="2819400"/>
            <a:ext cx="232719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2"/>
          </p:cNvCxnSpPr>
          <p:nvPr/>
        </p:nvCxnSpPr>
        <p:spPr>
          <a:xfrm flipV="1">
            <a:off x="2133600" y="2569176"/>
            <a:ext cx="914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4"/>
          </p:cNvCxnSpPr>
          <p:nvPr/>
        </p:nvCxnSpPr>
        <p:spPr>
          <a:xfrm flipV="1">
            <a:off x="1905000" y="2683476"/>
            <a:ext cx="1257300" cy="745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5"/>
            <a:endCxn id="5" idx="2"/>
          </p:cNvCxnSpPr>
          <p:nvPr/>
        </p:nvCxnSpPr>
        <p:spPr>
          <a:xfrm flipV="1">
            <a:off x="3243122" y="2569176"/>
            <a:ext cx="1176478" cy="80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7" idx="1"/>
          </p:cNvCxnSpPr>
          <p:nvPr/>
        </p:nvCxnSpPr>
        <p:spPr>
          <a:xfrm>
            <a:off x="1900881" y="3429000"/>
            <a:ext cx="647197" cy="33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1"/>
            <a:endCxn id="7" idx="5"/>
          </p:cNvCxnSpPr>
          <p:nvPr/>
        </p:nvCxnSpPr>
        <p:spPr>
          <a:xfrm flipH="1" flipV="1">
            <a:off x="2709722" y="3624122"/>
            <a:ext cx="704359" cy="27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8" idx="4"/>
          </p:cNvCxnSpPr>
          <p:nvPr/>
        </p:nvCxnSpPr>
        <p:spPr>
          <a:xfrm flipV="1">
            <a:off x="3609203" y="3416140"/>
            <a:ext cx="181232" cy="561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6"/>
            <a:endCxn id="5" idx="5"/>
          </p:cNvCxnSpPr>
          <p:nvPr/>
        </p:nvCxnSpPr>
        <p:spPr>
          <a:xfrm flipV="1">
            <a:off x="3904735" y="2649998"/>
            <a:ext cx="709987" cy="651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614722" y="2705100"/>
            <a:ext cx="228600" cy="873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9" idx="2"/>
          </p:cNvCxnSpPr>
          <p:nvPr/>
        </p:nvCxnSpPr>
        <p:spPr>
          <a:xfrm>
            <a:off x="3904735" y="3416140"/>
            <a:ext cx="743465" cy="162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40689" y="1879078"/>
            <a:ext cx="1373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g1,g2,g3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2373" y="3194233"/>
            <a:ext cx="137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g1,g4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530824" y="1619071"/>
            <a:ext cx="137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g4,g5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94722" y="1368847"/>
            <a:ext cx="1373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g2 g3 g5 </a:t>
            </a:r>
            <a:endParaRPr lang="en-US" dirty="0"/>
          </a:p>
        </p:txBody>
      </p:sp>
      <p:cxnSp>
        <p:nvCxnSpPr>
          <p:cNvPr id="43" name="Straight Connector 42"/>
          <p:cNvCxnSpPr>
            <a:stCxn id="10" idx="0"/>
          </p:cNvCxnSpPr>
          <p:nvPr/>
        </p:nvCxnSpPr>
        <p:spPr>
          <a:xfrm flipH="1" flipV="1">
            <a:off x="3217779" y="2649998"/>
            <a:ext cx="277124" cy="1213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150973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11" idx="5"/>
            <a:endCxn id="44" idx="1"/>
          </p:cNvCxnSpPr>
          <p:nvPr/>
        </p:nvCxnSpPr>
        <p:spPr>
          <a:xfrm>
            <a:off x="1867403" y="3509822"/>
            <a:ext cx="1317048" cy="124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5"/>
            <a:endCxn id="44" idx="0"/>
          </p:cNvCxnSpPr>
          <p:nvPr/>
        </p:nvCxnSpPr>
        <p:spPr>
          <a:xfrm>
            <a:off x="2709722" y="3624122"/>
            <a:ext cx="555551" cy="1100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4" idx="7"/>
            <a:endCxn id="9" idx="3"/>
          </p:cNvCxnSpPr>
          <p:nvPr/>
        </p:nvCxnSpPr>
        <p:spPr>
          <a:xfrm flipV="1">
            <a:off x="3346095" y="3659133"/>
            <a:ext cx="1335583" cy="1098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19368" y="266151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773055" y="400823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09800" y="395365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735087" y="376898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04735" y="270818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06563" y="336781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379573" y="325069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71700" y="276980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32454" y="21730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00200" y="266863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048000" y="4795995"/>
            <a:ext cx="137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064207" y="31417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11675" y="343998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9600" y="24548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6135" y="318754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46401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2281" y="33147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8" idx="6"/>
            <a:endCxn id="5" idx="5"/>
          </p:cNvCxnSpPr>
          <p:nvPr/>
        </p:nvCxnSpPr>
        <p:spPr>
          <a:xfrm flipV="1">
            <a:off x="3904735" y="2649998"/>
            <a:ext cx="709987" cy="651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9" idx="2"/>
          </p:cNvCxnSpPr>
          <p:nvPr/>
        </p:nvCxnSpPr>
        <p:spPr>
          <a:xfrm>
            <a:off x="3904735" y="3416140"/>
            <a:ext cx="743465" cy="162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2373" y="3194233"/>
            <a:ext cx="137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g1,g4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94722" y="1368847"/>
            <a:ext cx="1373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g2 g3 g5 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150973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11" idx="5"/>
            <a:endCxn id="44" idx="1"/>
          </p:cNvCxnSpPr>
          <p:nvPr/>
        </p:nvCxnSpPr>
        <p:spPr>
          <a:xfrm>
            <a:off x="1867403" y="3509822"/>
            <a:ext cx="1317048" cy="124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4" idx="7"/>
            <a:endCxn id="9" idx="3"/>
          </p:cNvCxnSpPr>
          <p:nvPr/>
        </p:nvCxnSpPr>
        <p:spPr>
          <a:xfrm flipV="1">
            <a:off x="3346095" y="3659133"/>
            <a:ext cx="1335583" cy="1098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73055" y="400823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09800" y="395365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13886" y="336944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48000" y="4795995"/>
            <a:ext cx="137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02792" y="26025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3300"/>
                </a:solidFill>
              </a:rPr>
              <a:t>Group Steiner on trees</a:t>
            </a:r>
            <a:r>
              <a:rPr lang="en-US" altLang="en-US" sz="4000" dirty="0" smtClean="0"/>
              <a:t> is  nothing but </a:t>
            </a:r>
            <a:r>
              <a:rPr lang="en-US" altLang="en-US" sz="4000" dirty="0" smtClean="0">
                <a:solidFill>
                  <a:srgbClr val="003300"/>
                </a:solidFill>
              </a:rPr>
              <a:t>Set Cover</a:t>
            </a:r>
            <a:r>
              <a:rPr lang="en-US" altLang="en-US" sz="4000" dirty="0" smtClean="0"/>
              <a:t> with tree costs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974850" y="5164138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890838" y="5076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376613" y="50895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310063" y="5059363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200650" y="50895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000750" y="5133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791325" y="5164138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2533650" y="4371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48" name="AutoShape 12"/>
          <p:cNvCxnSpPr>
            <a:cxnSpLocks noChangeShapeType="1"/>
            <a:stCxn id="14340" idx="7"/>
            <a:endCxn id="14347" idx="4"/>
          </p:cNvCxnSpPr>
          <p:nvPr/>
        </p:nvCxnSpPr>
        <p:spPr bwMode="auto">
          <a:xfrm flipV="1">
            <a:off x="2178050" y="4581525"/>
            <a:ext cx="474663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3"/>
          <p:cNvCxnSpPr>
            <a:cxnSpLocks noChangeShapeType="1"/>
            <a:stCxn id="14341" idx="0"/>
            <a:endCxn id="14347" idx="4"/>
          </p:cNvCxnSpPr>
          <p:nvPr/>
        </p:nvCxnSpPr>
        <p:spPr bwMode="auto">
          <a:xfrm flipH="1" flipV="1">
            <a:off x="2652713" y="4581525"/>
            <a:ext cx="357187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2009775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265271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325755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73380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431006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081588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564356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6376988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702945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7524750" y="5781675"/>
            <a:ext cx="238125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60" name="AutoShape 24"/>
          <p:cNvCxnSpPr>
            <a:cxnSpLocks noChangeShapeType="1"/>
            <a:stCxn id="14340" idx="4"/>
            <a:endCxn id="14350" idx="0"/>
          </p:cNvCxnSpPr>
          <p:nvPr/>
        </p:nvCxnSpPr>
        <p:spPr bwMode="auto">
          <a:xfrm>
            <a:off x="2093913" y="5373688"/>
            <a:ext cx="349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5"/>
          <p:cNvCxnSpPr>
            <a:cxnSpLocks noChangeShapeType="1"/>
            <a:stCxn id="14340" idx="5"/>
            <a:endCxn id="14351" idx="1"/>
          </p:cNvCxnSpPr>
          <p:nvPr/>
        </p:nvCxnSpPr>
        <p:spPr bwMode="auto">
          <a:xfrm>
            <a:off x="2178050" y="5343525"/>
            <a:ext cx="509588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6"/>
          <p:cNvCxnSpPr>
            <a:cxnSpLocks noChangeShapeType="1"/>
            <a:stCxn id="14340" idx="5"/>
            <a:endCxn id="14352" idx="1"/>
          </p:cNvCxnSpPr>
          <p:nvPr/>
        </p:nvCxnSpPr>
        <p:spPr bwMode="auto">
          <a:xfrm>
            <a:off x="2178050" y="5343525"/>
            <a:ext cx="1114425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3" name="AutoShape 27"/>
          <p:cNvCxnSpPr>
            <a:cxnSpLocks noChangeShapeType="1"/>
            <a:stCxn id="14340" idx="6"/>
            <a:endCxn id="14353" idx="0"/>
          </p:cNvCxnSpPr>
          <p:nvPr/>
        </p:nvCxnSpPr>
        <p:spPr bwMode="auto">
          <a:xfrm>
            <a:off x="2212975" y="5268913"/>
            <a:ext cx="1639888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4" name="AutoShape 28"/>
          <p:cNvCxnSpPr>
            <a:cxnSpLocks noChangeShapeType="1"/>
            <a:stCxn id="14340" idx="5"/>
            <a:endCxn id="14354" idx="0"/>
          </p:cNvCxnSpPr>
          <p:nvPr/>
        </p:nvCxnSpPr>
        <p:spPr bwMode="auto">
          <a:xfrm>
            <a:off x="2178050" y="5343525"/>
            <a:ext cx="225107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5" name="AutoShape 29"/>
          <p:cNvCxnSpPr>
            <a:cxnSpLocks noChangeShapeType="1"/>
            <a:stCxn id="14340" idx="5"/>
            <a:endCxn id="14355" idx="0"/>
          </p:cNvCxnSpPr>
          <p:nvPr/>
        </p:nvCxnSpPr>
        <p:spPr bwMode="auto">
          <a:xfrm>
            <a:off x="2178050" y="5343525"/>
            <a:ext cx="30226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6" name="AutoShape 30"/>
          <p:cNvCxnSpPr>
            <a:cxnSpLocks noChangeShapeType="1"/>
            <a:stCxn id="14340" idx="6"/>
            <a:endCxn id="14356" idx="0"/>
          </p:cNvCxnSpPr>
          <p:nvPr/>
        </p:nvCxnSpPr>
        <p:spPr bwMode="auto">
          <a:xfrm>
            <a:off x="2212975" y="5268913"/>
            <a:ext cx="3549650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7" name="AutoShape 31"/>
          <p:cNvCxnSpPr>
            <a:cxnSpLocks noChangeShapeType="1"/>
            <a:stCxn id="14340" idx="6"/>
            <a:endCxn id="14357" idx="0"/>
          </p:cNvCxnSpPr>
          <p:nvPr/>
        </p:nvCxnSpPr>
        <p:spPr bwMode="auto">
          <a:xfrm>
            <a:off x="2212975" y="5268913"/>
            <a:ext cx="4283075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8" name="AutoShape 32"/>
          <p:cNvCxnSpPr>
            <a:cxnSpLocks noChangeShapeType="1"/>
            <a:stCxn id="14340" idx="6"/>
            <a:endCxn id="14358" idx="0"/>
          </p:cNvCxnSpPr>
          <p:nvPr/>
        </p:nvCxnSpPr>
        <p:spPr bwMode="auto">
          <a:xfrm>
            <a:off x="2212975" y="5268913"/>
            <a:ext cx="4935538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9" name="AutoShape 33"/>
          <p:cNvCxnSpPr>
            <a:cxnSpLocks noChangeShapeType="1"/>
            <a:stCxn id="14340" idx="6"/>
            <a:endCxn id="14359" idx="0"/>
          </p:cNvCxnSpPr>
          <p:nvPr/>
        </p:nvCxnSpPr>
        <p:spPr bwMode="auto">
          <a:xfrm>
            <a:off x="2212975" y="5268913"/>
            <a:ext cx="5430838" cy="512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0" name="AutoShape 34"/>
          <p:cNvCxnSpPr>
            <a:cxnSpLocks noChangeShapeType="1"/>
            <a:stCxn id="14341" idx="2"/>
            <a:endCxn id="14350" idx="7"/>
          </p:cNvCxnSpPr>
          <p:nvPr/>
        </p:nvCxnSpPr>
        <p:spPr bwMode="auto">
          <a:xfrm flipH="1">
            <a:off x="2212975" y="5181600"/>
            <a:ext cx="677863" cy="687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1" name="AutoShape 35"/>
          <p:cNvCxnSpPr>
            <a:cxnSpLocks noChangeShapeType="1"/>
            <a:stCxn id="14341" idx="3"/>
            <a:endCxn id="14351" idx="0"/>
          </p:cNvCxnSpPr>
          <p:nvPr/>
        </p:nvCxnSpPr>
        <p:spPr bwMode="auto">
          <a:xfrm flipH="1">
            <a:off x="2771775" y="5256213"/>
            <a:ext cx="153988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2" name="AutoShape 36"/>
          <p:cNvCxnSpPr>
            <a:cxnSpLocks noChangeShapeType="1"/>
            <a:stCxn id="14342" idx="3"/>
            <a:endCxn id="14350" idx="7"/>
          </p:cNvCxnSpPr>
          <p:nvPr/>
        </p:nvCxnSpPr>
        <p:spPr bwMode="auto">
          <a:xfrm flipH="1">
            <a:off x="2212975" y="5268913"/>
            <a:ext cx="1198563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3" name="AutoShape 37"/>
          <p:cNvCxnSpPr>
            <a:cxnSpLocks noChangeShapeType="1"/>
            <a:stCxn id="14342" idx="4"/>
            <a:endCxn id="14351" idx="7"/>
          </p:cNvCxnSpPr>
          <p:nvPr/>
        </p:nvCxnSpPr>
        <p:spPr bwMode="auto">
          <a:xfrm flipH="1">
            <a:off x="2855913" y="5299075"/>
            <a:ext cx="639762" cy="569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4" name="AutoShape 38"/>
          <p:cNvCxnSpPr>
            <a:cxnSpLocks noChangeShapeType="1"/>
            <a:stCxn id="14343" idx="3"/>
            <a:endCxn id="14352" idx="7"/>
          </p:cNvCxnSpPr>
          <p:nvPr/>
        </p:nvCxnSpPr>
        <p:spPr bwMode="auto">
          <a:xfrm flipH="1">
            <a:off x="3460750" y="5238750"/>
            <a:ext cx="884238" cy="630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5" name="AutoShape 39"/>
          <p:cNvCxnSpPr>
            <a:cxnSpLocks noChangeShapeType="1"/>
            <a:stCxn id="14343" idx="4"/>
            <a:endCxn id="14353" idx="7"/>
          </p:cNvCxnSpPr>
          <p:nvPr/>
        </p:nvCxnSpPr>
        <p:spPr bwMode="auto">
          <a:xfrm flipH="1">
            <a:off x="3937000" y="5268913"/>
            <a:ext cx="49212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6" name="AutoShape 40"/>
          <p:cNvCxnSpPr>
            <a:cxnSpLocks noChangeShapeType="1"/>
            <a:stCxn id="14344" idx="3"/>
            <a:endCxn id="14354" idx="0"/>
          </p:cNvCxnSpPr>
          <p:nvPr/>
        </p:nvCxnSpPr>
        <p:spPr bwMode="auto">
          <a:xfrm flipH="1">
            <a:off x="4429125" y="5268913"/>
            <a:ext cx="806450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7" name="AutoShape 41"/>
          <p:cNvCxnSpPr>
            <a:cxnSpLocks noChangeShapeType="1"/>
            <a:stCxn id="14344" idx="4"/>
            <a:endCxn id="14355" idx="0"/>
          </p:cNvCxnSpPr>
          <p:nvPr/>
        </p:nvCxnSpPr>
        <p:spPr bwMode="auto">
          <a:xfrm flipH="1">
            <a:off x="5200650" y="5299075"/>
            <a:ext cx="119063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8" name="AutoShape 42"/>
          <p:cNvCxnSpPr>
            <a:cxnSpLocks noChangeShapeType="1"/>
            <a:stCxn id="14345" idx="4"/>
            <a:endCxn id="14356" idx="7"/>
          </p:cNvCxnSpPr>
          <p:nvPr/>
        </p:nvCxnSpPr>
        <p:spPr bwMode="auto">
          <a:xfrm flipH="1">
            <a:off x="5846763" y="5343525"/>
            <a:ext cx="273050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9" name="AutoShape 43"/>
          <p:cNvCxnSpPr>
            <a:cxnSpLocks noChangeShapeType="1"/>
            <a:stCxn id="14345" idx="5"/>
            <a:endCxn id="14357" idx="1"/>
          </p:cNvCxnSpPr>
          <p:nvPr/>
        </p:nvCxnSpPr>
        <p:spPr bwMode="auto">
          <a:xfrm>
            <a:off x="6203950" y="5313363"/>
            <a:ext cx="207963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0" name="AutoShape 44"/>
          <p:cNvCxnSpPr>
            <a:cxnSpLocks noChangeShapeType="1"/>
            <a:stCxn id="14346" idx="4"/>
            <a:endCxn id="14358" idx="1"/>
          </p:cNvCxnSpPr>
          <p:nvPr/>
        </p:nvCxnSpPr>
        <p:spPr bwMode="auto">
          <a:xfrm>
            <a:off x="6910388" y="5373688"/>
            <a:ext cx="153987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1" name="AutoShape 45"/>
          <p:cNvCxnSpPr>
            <a:cxnSpLocks noChangeShapeType="1"/>
            <a:stCxn id="14346" idx="5"/>
            <a:endCxn id="14359" idx="1"/>
          </p:cNvCxnSpPr>
          <p:nvPr/>
        </p:nvCxnSpPr>
        <p:spPr bwMode="auto">
          <a:xfrm>
            <a:off x="6994525" y="5343525"/>
            <a:ext cx="565150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852863" y="4371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83" name="AutoShape 47"/>
          <p:cNvCxnSpPr>
            <a:cxnSpLocks noChangeShapeType="1"/>
            <a:stCxn id="14382" idx="4"/>
            <a:endCxn id="14342" idx="7"/>
          </p:cNvCxnSpPr>
          <p:nvPr/>
        </p:nvCxnSpPr>
        <p:spPr bwMode="auto">
          <a:xfrm flipH="1">
            <a:off x="3579813" y="4581525"/>
            <a:ext cx="392112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4" name="AutoShape 48"/>
          <p:cNvCxnSpPr>
            <a:cxnSpLocks noChangeShapeType="1"/>
          </p:cNvCxnSpPr>
          <p:nvPr/>
        </p:nvCxnSpPr>
        <p:spPr bwMode="auto">
          <a:xfrm>
            <a:off x="3971925" y="4551363"/>
            <a:ext cx="3730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3292475" y="37242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86" name="AutoShape 50"/>
          <p:cNvCxnSpPr>
            <a:cxnSpLocks noChangeShapeType="1"/>
            <a:stCxn id="14385" idx="3"/>
            <a:endCxn id="14347" idx="7"/>
          </p:cNvCxnSpPr>
          <p:nvPr/>
        </p:nvCxnSpPr>
        <p:spPr bwMode="auto">
          <a:xfrm flipH="1">
            <a:off x="2736850" y="3903663"/>
            <a:ext cx="590550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7" name="AutoShape 51"/>
          <p:cNvCxnSpPr>
            <a:cxnSpLocks noChangeShapeType="1"/>
            <a:stCxn id="14385" idx="5"/>
            <a:endCxn id="14382" idx="1"/>
          </p:cNvCxnSpPr>
          <p:nvPr/>
        </p:nvCxnSpPr>
        <p:spPr bwMode="auto">
          <a:xfrm>
            <a:off x="3495675" y="3903663"/>
            <a:ext cx="392113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6203950" y="4297363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89" name="AutoShape 53"/>
          <p:cNvCxnSpPr>
            <a:cxnSpLocks noChangeShapeType="1"/>
            <a:stCxn id="14388" idx="3"/>
            <a:endCxn id="14344" idx="7"/>
          </p:cNvCxnSpPr>
          <p:nvPr/>
        </p:nvCxnSpPr>
        <p:spPr bwMode="auto">
          <a:xfrm flipH="1">
            <a:off x="5403850" y="4476750"/>
            <a:ext cx="835025" cy="642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90" name="AutoShape 54"/>
          <p:cNvCxnSpPr>
            <a:cxnSpLocks noChangeShapeType="1"/>
            <a:stCxn id="14345" idx="7"/>
            <a:endCxn id="14388" idx="4"/>
          </p:cNvCxnSpPr>
          <p:nvPr/>
        </p:nvCxnSpPr>
        <p:spPr bwMode="auto">
          <a:xfrm flipV="1">
            <a:off x="6203950" y="4506913"/>
            <a:ext cx="119063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91" name="AutoShape 55"/>
          <p:cNvCxnSpPr>
            <a:cxnSpLocks noChangeShapeType="1"/>
            <a:stCxn id="14346" idx="1"/>
            <a:endCxn id="14388" idx="5"/>
          </p:cNvCxnSpPr>
          <p:nvPr/>
        </p:nvCxnSpPr>
        <p:spPr bwMode="auto">
          <a:xfrm flipH="1" flipV="1">
            <a:off x="6407150" y="4476750"/>
            <a:ext cx="419100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4843463" y="2847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93" name="AutoShape 57"/>
          <p:cNvCxnSpPr>
            <a:cxnSpLocks noChangeShapeType="1"/>
            <a:stCxn id="14392" idx="3"/>
            <a:endCxn id="14385" idx="7"/>
          </p:cNvCxnSpPr>
          <p:nvPr/>
        </p:nvCxnSpPr>
        <p:spPr bwMode="auto">
          <a:xfrm flipH="1">
            <a:off x="3495675" y="3027363"/>
            <a:ext cx="1382713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94" name="AutoShape 58"/>
          <p:cNvCxnSpPr>
            <a:cxnSpLocks noChangeShapeType="1"/>
            <a:stCxn id="14392" idx="5"/>
            <a:endCxn id="14388" idx="1"/>
          </p:cNvCxnSpPr>
          <p:nvPr/>
        </p:nvCxnSpPr>
        <p:spPr bwMode="auto">
          <a:xfrm>
            <a:off x="5046663" y="3027363"/>
            <a:ext cx="1192212" cy="1300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2093913" y="4810125"/>
            <a:ext cx="27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2855913" y="4752975"/>
            <a:ext cx="40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3411538" y="47974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4162425" y="47228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489575" y="4710113"/>
            <a:ext cx="357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6407150" y="4625975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2647950" y="3933825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10</a:t>
            </a: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3614738" y="39036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2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5643563" y="3400425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3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6119813" y="4710113"/>
            <a:ext cx="322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3937000" y="3171825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3971925" y="3057525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Choosing a </a:t>
            </a:r>
            <a:r>
              <a:rPr lang="en-US" altLang="en-US" smtClean="0">
                <a:solidFill>
                  <a:srgbClr val="003300"/>
                </a:solidFill>
              </a:rPr>
              <a:t>Set Cover</a:t>
            </a:r>
            <a:r>
              <a:rPr lang="en-US" altLang="en-US" smtClean="0"/>
              <a:t> of size </a:t>
            </a:r>
            <a:r>
              <a:rPr lang="en-US" altLang="en-US" smtClean="0">
                <a:solidFill>
                  <a:srgbClr val="FF0000"/>
                </a:solidFill>
              </a:rPr>
              <a:t>5</a:t>
            </a:r>
            <a:r>
              <a:rPr lang="en-US" altLang="en-US" smtClean="0"/>
              <a:t> is better than size </a:t>
            </a:r>
            <a:r>
              <a:rPr lang="en-US" altLang="en-US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376613" y="50895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310063" y="5059363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200650" y="50895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000750" y="5133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791325" y="5164138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009775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65271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325755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73380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31006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5081588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5643563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6376988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7029450" y="583882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7524750" y="5781675"/>
            <a:ext cx="238125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9" name="AutoShape 19"/>
          <p:cNvCxnSpPr>
            <a:cxnSpLocks noChangeShapeType="1"/>
            <a:stCxn id="15364" idx="3"/>
            <a:endCxn id="15369" idx="7"/>
          </p:cNvCxnSpPr>
          <p:nvPr/>
        </p:nvCxnSpPr>
        <p:spPr bwMode="auto">
          <a:xfrm flipH="1">
            <a:off x="2212975" y="5268913"/>
            <a:ext cx="1198563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0" name="AutoShape 20"/>
          <p:cNvCxnSpPr>
            <a:cxnSpLocks noChangeShapeType="1"/>
            <a:stCxn id="15364" idx="4"/>
            <a:endCxn id="15370" idx="7"/>
          </p:cNvCxnSpPr>
          <p:nvPr/>
        </p:nvCxnSpPr>
        <p:spPr bwMode="auto">
          <a:xfrm flipH="1">
            <a:off x="2855913" y="5299075"/>
            <a:ext cx="639762" cy="569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1" name="AutoShape 21"/>
          <p:cNvCxnSpPr>
            <a:cxnSpLocks noChangeShapeType="1"/>
            <a:stCxn id="15365" idx="3"/>
            <a:endCxn id="15371" idx="7"/>
          </p:cNvCxnSpPr>
          <p:nvPr/>
        </p:nvCxnSpPr>
        <p:spPr bwMode="auto">
          <a:xfrm flipH="1">
            <a:off x="3460750" y="5238750"/>
            <a:ext cx="884238" cy="630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2" name="AutoShape 22"/>
          <p:cNvCxnSpPr>
            <a:cxnSpLocks noChangeShapeType="1"/>
            <a:stCxn id="15365" idx="4"/>
            <a:endCxn id="15372" idx="7"/>
          </p:cNvCxnSpPr>
          <p:nvPr/>
        </p:nvCxnSpPr>
        <p:spPr bwMode="auto">
          <a:xfrm flipH="1">
            <a:off x="3937000" y="5268913"/>
            <a:ext cx="49212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3" name="AutoShape 23"/>
          <p:cNvCxnSpPr>
            <a:cxnSpLocks noChangeShapeType="1"/>
            <a:stCxn id="15366" idx="3"/>
            <a:endCxn id="15373" idx="0"/>
          </p:cNvCxnSpPr>
          <p:nvPr/>
        </p:nvCxnSpPr>
        <p:spPr bwMode="auto">
          <a:xfrm flipH="1">
            <a:off x="4429125" y="5268913"/>
            <a:ext cx="806450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4" name="AutoShape 24"/>
          <p:cNvCxnSpPr>
            <a:cxnSpLocks noChangeShapeType="1"/>
            <a:stCxn id="15366" idx="4"/>
            <a:endCxn id="15374" idx="0"/>
          </p:cNvCxnSpPr>
          <p:nvPr/>
        </p:nvCxnSpPr>
        <p:spPr bwMode="auto">
          <a:xfrm flipH="1">
            <a:off x="5200650" y="5299075"/>
            <a:ext cx="119063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5" name="AutoShape 25"/>
          <p:cNvCxnSpPr>
            <a:cxnSpLocks noChangeShapeType="1"/>
            <a:stCxn id="15367" idx="4"/>
            <a:endCxn id="15375" idx="7"/>
          </p:cNvCxnSpPr>
          <p:nvPr/>
        </p:nvCxnSpPr>
        <p:spPr bwMode="auto">
          <a:xfrm flipH="1">
            <a:off x="5846763" y="5343525"/>
            <a:ext cx="273050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6" name="AutoShape 26"/>
          <p:cNvCxnSpPr>
            <a:cxnSpLocks noChangeShapeType="1"/>
            <a:stCxn id="15367" idx="5"/>
            <a:endCxn id="15376" idx="1"/>
          </p:cNvCxnSpPr>
          <p:nvPr/>
        </p:nvCxnSpPr>
        <p:spPr bwMode="auto">
          <a:xfrm>
            <a:off x="6203950" y="5313363"/>
            <a:ext cx="207963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7" name="AutoShape 27"/>
          <p:cNvCxnSpPr>
            <a:cxnSpLocks noChangeShapeType="1"/>
            <a:stCxn id="15368" idx="4"/>
            <a:endCxn id="15377" idx="1"/>
          </p:cNvCxnSpPr>
          <p:nvPr/>
        </p:nvCxnSpPr>
        <p:spPr bwMode="auto">
          <a:xfrm>
            <a:off x="6910388" y="5373688"/>
            <a:ext cx="153987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8" name="AutoShape 28"/>
          <p:cNvCxnSpPr>
            <a:cxnSpLocks noChangeShapeType="1"/>
            <a:stCxn id="15368" idx="5"/>
            <a:endCxn id="15378" idx="1"/>
          </p:cNvCxnSpPr>
          <p:nvPr/>
        </p:nvCxnSpPr>
        <p:spPr bwMode="auto">
          <a:xfrm>
            <a:off x="6994525" y="5343525"/>
            <a:ext cx="565150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3852863" y="4371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90" name="AutoShape 30"/>
          <p:cNvCxnSpPr>
            <a:cxnSpLocks noChangeShapeType="1"/>
            <a:stCxn id="15389" idx="4"/>
            <a:endCxn id="15364" idx="7"/>
          </p:cNvCxnSpPr>
          <p:nvPr/>
        </p:nvCxnSpPr>
        <p:spPr bwMode="auto">
          <a:xfrm flipH="1">
            <a:off x="3579813" y="4581525"/>
            <a:ext cx="392112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1" name="AutoShape 31"/>
          <p:cNvCxnSpPr>
            <a:cxnSpLocks noChangeShapeType="1"/>
          </p:cNvCxnSpPr>
          <p:nvPr/>
        </p:nvCxnSpPr>
        <p:spPr bwMode="auto">
          <a:xfrm>
            <a:off x="3971925" y="4551363"/>
            <a:ext cx="3730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3292475" y="37242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93" name="AutoShape 33"/>
          <p:cNvCxnSpPr>
            <a:cxnSpLocks noChangeShapeType="1"/>
            <a:stCxn id="15392" idx="5"/>
            <a:endCxn id="15389" idx="1"/>
          </p:cNvCxnSpPr>
          <p:nvPr/>
        </p:nvCxnSpPr>
        <p:spPr bwMode="auto">
          <a:xfrm>
            <a:off x="3495675" y="3903663"/>
            <a:ext cx="392113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6203950" y="4297363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95" name="AutoShape 35"/>
          <p:cNvCxnSpPr>
            <a:cxnSpLocks noChangeShapeType="1"/>
            <a:stCxn id="15394" idx="3"/>
            <a:endCxn id="15366" idx="7"/>
          </p:cNvCxnSpPr>
          <p:nvPr/>
        </p:nvCxnSpPr>
        <p:spPr bwMode="auto">
          <a:xfrm flipH="1">
            <a:off x="5403850" y="4476750"/>
            <a:ext cx="835025" cy="642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6" name="AutoShape 36"/>
          <p:cNvCxnSpPr>
            <a:cxnSpLocks noChangeShapeType="1"/>
            <a:stCxn id="15367" idx="7"/>
            <a:endCxn id="15394" idx="4"/>
          </p:cNvCxnSpPr>
          <p:nvPr/>
        </p:nvCxnSpPr>
        <p:spPr bwMode="auto">
          <a:xfrm flipV="1">
            <a:off x="6203950" y="4506913"/>
            <a:ext cx="119063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7" name="AutoShape 37"/>
          <p:cNvCxnSpPr>
            <a:cxnSpLocks noChangeShapeType="1"/>
            <a:stCxn id="15368" idx="1"/>
            <a:endCxn id="15394" idx="5"/>
          </p:cNvCxnSpPr>
          <p:nvPr/>
        </p:nvCxnSpPr>
        <p:spPr bwMode="auto">
          <a:xfrm flipH="1" flipV="1">
            <a:off x="6407150" y="4476750"/>
            <a:ext cx="419100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4843463" y="2847975"/>
            <a:ext cx="238125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99" name="AutoShape 39"/>
          <p:cNvCxnSpPr>
            <a:cxnSpLocks noChangeShapeType="1"/>
            <a:stCxn id="15398" idx="3"/>
            <a:endCxn id="15392" idx="7"/>
          </p:cNvCxnSpPr>
          <p:nvPr/>
        </p:nvCxnSpPr>
        <p:spPr bwMode="auto">
          <a:xfrm flipH="1">
            <a:off x="3495675" y="3027363"/>
            <a:ext cx="1382713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0" name="AutoShape 40"/>
          <p:cNvCxnSpPr>
            <a:cxnSpLocks noChangeShapeType="1"/>
            <a:stCxn id="15398" idx="5"/>
            <a:endCxn id="15394" idx="1"/>
          </p:cNvCxnSpPr>
          <p:nvPr/>
        </p:nvCxnSpPr>
        <p:spPr bwMode="auto">
          <a:xfrm>
            <a:off x="5046663" y="3027363"/>
            <a:ext cx="1192212" cy="1300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411538" y="47974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162425" y="47228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489575" y="4710113"/>
            <a:ext cx="357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6407150" y="4625975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614738" y="39036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2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5643563" y="3400425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3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119813" y="4710113"/>
            <a:ext cx="322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1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937000" y="3171825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971925" y="3057525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7030A0"/>
                </a:solidFill>
              </a:rPr>
              <a:t>Fakcharoenpho</a:t>
            </a:r>
            <a:r>
              <a:rPr lang="en-US" altLang="en-US" dirty="0" smtClean="0">
                <a:solidFill>
                  <a:srgbClr val="7030A0"/>
                </a:solidFill>
              </a:rPr>
              <a:t> Rao and </a:t>
            </a:r>
            <a:r>
              <a:rPr lang="en-US" altLang="en-US" dirty="0" err="1" smtClean="0">
                <a:solidFill>
                  <a:srgbClr val="7030A0"/>
                </a:solidFill>
              </a:rPr>
              <a:t>Talwar</a:t>
            </a:r>
            <a:r>
              <a:rPr lang="en-US" altLang="en-US" dirty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reduction does not respect degrees.</a:t>
            </a:r>
          </a:p>
          <a:p>
            <a:pPr eaLnBrk="1" hangingPunct="1"/>
            <a:r>
              <a:rPr lang="en-US" altLang="en-US" dirty="0" smtClean="0"/>
              <a:t>The reductions of </a:t>
            </a:r>
            <a:r>
              <a:rPr lang="en-US" altLang="en-US" dirty="0" err="1" smtClean="0">
                <a:solidFill>
                  <a:srgbClr val="7030A0"/>
                </a:solidFill>
              </a:rPr>
              <a:t>Racke</a:t>
            </a:r>
            <a:r>
              <a:rPr lang="en-US" altLang="en-US" dirty="0" smtClean="0"/>
              <a:t> do not work.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Only known approximation: For </a:t>
            </a: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Directed </a:t>
            </a:r>
            <a:r>
              <a:rPr lang="en-US" altLang="en-US" dirty="0" smtClean="0">
                <a:solidFill>
                  <a:srgbClr val="FF0000"/>
                </a:solidFill>
              </a:rPr>
              <a:t>Steiner Tree Problem</a:t>
            </a:r>
            <a:r>
              <a:rPr lang="en-US" altLang="en-US" dirty="0" smtClean="0"/>
              <a:t>: 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(O(log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n),O(log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n)) </a:t>
            </a:r>
            <a:r>
              <a:rPr lang="en-US" altLang="en-US" dirty="0" err="1" smtClean="0"/>
              <a:t>bicriteria</a:t>
            </a:r>
            <a:r>
              <a:rPr lang="en-US" altLang="en-US" dirty="0" smtClean="0"/>
              <a:t> in </a:t>
            </a:r>
            <a:r>
              <a:rPr lang="en-US" altLang="en-US" dirty="0" err="1" smtClean="0">
                <a:solidFill>
                  <a:srgbClr val="00B050"/>
                </a:solidFill>
              </a:rPr>
              <a:t>qusi</a:t>
            </a:r>
            <a:r>
              <a:rPr lang="en-US" altLang="en-US" dirty="0" smtClean="0">
                <a:solidFill>
                  <a:srgbClr val="00B050"/>
                </a:solidFill>
              </a:rPr>
              <a:t>-poly time</a:t>
            </a:r>
            <a:r>
              <a:rPr lang="en-US" altLang="en-US" dirty="0" smtClean="0"/>
              <a:t>. </a:t>
            </a:r>
          </a:p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/>
              <a:t>Due to  </a:t>
            </a:r>
            <a:r>
              <a:rPr lang="en-US" altLang="en-US" dirty="0" err="1">
                <a:solidFill>
                  <a:srgbClr val="FF0000"/>
                </a:solidFill>
              </a:rPr>
              <a:t>Guo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Kortsarz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Laekhanukit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Li, </a:t>
            </a:r>
            <a:r>
              <a:rPr lang="en-US" altLang="en-US" dirty="0" err="1">
                <a:solidFill>
                  <a:srgbClr val="FF0000"/>
                </a:solidFill>
              </a:rPr>
              <a:t>Vaz</a:t>
            </a:r>
            <a:r>
              <a:rPr lang="en-US" altLang="en-US" dirty="0">
                <a:solidFill>
                  <a:srgbClr val="FF0000"/>
                </a:solidFill>
              </a:rPr>
              <a:t>  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109537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and Xian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  <a:r>
              <a:rPr lang="en-US" altLang="en-US" dirty="0"/>
              <a:t> Manuscript</a:t>
            </a:r>
            <a:endParaRPr lang="en-US" altLang="en-US" dirty="0" smtClean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Bounding degrees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trees </a:t>
            </a:r>
            <a:r>
              <a:rPr lang="en-US" altLang="en-US" dirty="0" smtClean="0">
                <a:solidFill>
                  <a:srgbClr val="FF0000"/>
                </a:solidFill>
              </a:rPr>
              <a:t>(O(log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n),O(log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n)) </a:t>
            </a:r>
            <a:r>
              <a:rPr lang="en-US" altLang="en-US" dirty="0" smtClean="0"/>
              <a:t>and individual degree bounds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v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 </a:t>
            </a:r>
            <a:endParaRPr lang="en-US" altLang="en-US" dirty="0" smtClean="0">
              <a:solidFill>
                <a:srgbClr val="00B050"/>
              </a:solidFill>
            </a:endParaRPr>
          </a:p>
          <a:p>
            <a:endParaRPr lang="en-US" altLang="en-US" dirty="0" smtClean="0">
              <a:solidFill>
                <a:srgbClr val="00B050"/>
              </a:solidFill>
            </a:endParaRPr>
          </a:p>
          <a:p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(O(log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n) </a:t>
            </a:r>
            <a:r>
              <a:rPr lang="en-US" altLang="en-US" dirty="0" smtClean="0">
                <a:solidFill>
                  <a:srgbClr val="FF0000"/>
                </a:solidFill>
              </a:rPr>
              <a:t>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)) </a:t>
            </a:r>
            <a:r>
              <a:rPr lang="en-US" altLang="en-US" dirty="0" smtClean="0"/>
              <a:t>was known but not published. A. K. A folklore.</a:t>
            </a:r>
          </a:p>
          <a:p>
            <a:endParaRPr lang="en-US" altLang="en-US" dirty="0">
              <a:solidFill>
                <a:srgbClr val="7030A0"/>
              </a:solidFill>
            </a:endParaRPr>
          </a:p>
          <a:p>
            <a:r>
              <a:rPr lang="en-US" altLang="en-US" dirty="0" smtClean="0">
                <a:solidFill>
                  <a:srgbClr val="FF0000"/>
                </a:solidFill>
              </a:rPr>
              <a:t>O(log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 </a:t>
            </a:r>
            <a:r>
              <a:rPr lang="en-US" altLang="en-US" dirty="0" smtClean="0"/>
              <a:t>ratio for the </a:t>
            </a:r>
            <a:r>
              <a:rPr lang="en-US" altLang="en-US" dirty="0" smtClean="0">
                <a:solidFill>
                  <a:srgbClr val="FF0000"/>
                </a:solidFill>
              </a:rPr>
              <a:t>Minimum Max Degree Group Steiner</a:t>
            </a:r>
            <a:r>
              <a:rPr lang="en-US" altLang="en-US" dirty="0" smtClean="0"/>
              <a:t> on </a:t>
            </a:r>
            <a:r>
              <a:rPr lang="en-US" altLang="en-US" dirty="0">
                <a:solidFill>
                  <a:srgbClr val="00B050"/>
                </a:solidFill>
              </a:rPr>
              <a:t>B</a:t>
            </a:r>
            <a:r>
              <a:rPr lang="en-US" altLang="en-US" dirty="0" smtClean="0">
                <a:solidFill>
                  <a:srgbClr val="00B050"/>
                </a:solidFill>
              </a:rPr>
              <a:t>ounded Tree </a:t>
            </a:r>
            <a:r>
              <a:rPr lang="en-US" altLang="en-US" dirty="0">
                <a:solidFill>
                  <a:srgbClr val="00B050"/>
                </a:solidFill>
              </a:rPr>
              <a:t>W</a:t>
            </a:r>
            <a:r>
              <a:rPr lang="en-US" altLang="en-US" dirty="0" smtClean="0">
                <a:solidFill>
                  <a:srgbClr val="00B050"/>
                </a:solidFill>
              </a:rPr>
              <a:t>idth </a:t>
            </a:r>
            <a:r>
              <a:rPr lang="en-US" altLang="en-US" dirty="0" smtClean="0"/>
              <a:t>graphs.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Our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14711</TotalTime>
  <Words>1082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Group Steiner problems with degree bounds</vt:lpstr>
      <vt:lpstr>Group Steiner on General Graph</vt:lpstr>
      <vt:lpstr>Motivation </vt:lpstr>
      <vt:lpstr>Example</vt:lpstr>
      <vt:lpstr>Example</vt:lpstr>
      <vt:lpstr>Group Steiner on trees is  nothing but Set Cover with tree costs</vt:lpstr>
      <vt:lpstr>Choosing a Set Cover of size 5 is better than size 1</vt:lpstr>
      <vt:lpstr>Bounding degrees</vt:lpstr>
      <vt:lpstr>Our results</vt:lpstr>
      <vt:lpstr>Valid inequalities</vt:lpstr>
      <vt:lpstr>Polynomial algorithm not even for BTW graphs</vt:lpstr>
      <vt:lpstr>There is an O(1) separators, CC have size at most 2/3</vt:lpstr>
      <vt:lpstr>A DFS tree of sets of separators</vt:lpstr>
      <vt:lpstr>High level O(log3 n) for BTW graphs</vt:lpstr>
      <vt:lpstr>Paths in the tree</vt:lpstr>
      <vt:lpstr>Connecting separators</vt:lpstr>
      <vt:lpstr>The way a vertex is affected</vt:lpstr>
      <vt:lpstr>Once the separators are connected</vt:lpstr>
      <vt:lpstr>Any vertex is influenced by at most one set per level.</vt:lpstr>
      <vt:lpstr>Transforming the input to a tree</vt:lpstr>
      <vt:lpstr>Remarks</vt:lpstr>
    </vt:vector>
  </TitlesOfParts>
  <Company>Home Use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barn door after the horses left : What should be taught in approximation algorithms courses? Guy Kortsarz, Rutgers Camden</dc:title>
  <dc:creator>kortsarts</dc:creator>
  <cp:lastModifiedBy>tempadmin</cp:lastModifiedBy>
  <cp:revision>469</cp:revision>
  <dcterms:created xsi:type="dcterms:W3CDTF">2011-02-26T21:58:22Z</dcterms:created>
  <dcterms:modified xsi:type="dcterms:W3CDTF">2020-05-11T04:52:27Z</dcterms:modified>
</cp:coreProperties>
</file>