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18"/>
  </p:notesMasterIdLst>
  <p:sldIdLst>
    <p:sldId id="1126" r:id="rId2"/>
    <p:sldId id="1177" r:id="rId3"/>
    <p:sldId id="1114" r:id="rId4"/>
    <p:sldId id="1116" r:id="rId5"/>
    <p:sldId id="1153" r:id="rId6"/>
    <p:sldId id="1118" r:id="rId7"/>
    <p:sldId id="1117" r:id="rId8"/>
    <p:sldId id="1119" r:id="rId9"/>
    <p:sldId id="1120" r:id="rId10"/>
    <p:sldId id="1205" r:id="rId11"/>
    <p:sldId id="1219" r:id="rId12"/>
    <p:sldId id="1220" r:id="rId13"/>
    <p:sldId id="1217" r:id="rId14"/>
    <p:sldId id="1218" r:id="rId15"/>
    <p:sldId id="1127" r:id="rId16"/>
    <p:sldId id="1174" r:id="rId17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1884" autoAdjust="0"/>
  </p:normalViewPr>
  <p:slideViewPr>
    <p:cSldViewPr>
      <p:cViewPr varScale="1">
        <p:scale>
          <a:sx n="75" d="100"/>
          <a:sy n="75" d="100"/>
        </p:scale>
        <p:origin x="1654" y="31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Directed Multicut proble</a:t>
            </a:r>
            <a:r>
              <a:rPr lang="en-US" dirty="0">
                <a:solidFill>
                  <a:srgbClr val="00B0F0"/>
                </a:solidFill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 definition: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Input:</a:t>
            </a:r>
            <a:r>
              <a:rPr lang="en-US" dirty="0" smtClean="0"/>
              <a:t> a directed graph </a:t>
            </a:r>
            <a:r>
              <a:rPr lang="en-US" dirty="0" smtClean="0">
                <a:solidFill>
                  <a:srgbClr val="FF0000"/>
                </a:solidFill>
              </a:rPr>
              <a:t>G(V,E)</a:t>
            </a:r>
            <a:r>
              <a:rPr lang="en-US" dirty="0" smtClean="0"/>
              <a:t> with cost on the edges </a:t>
            </a:r>
          </a:p>
          <a:p>
            <a:pPr marL="0" indent="0">
              <a:buNone/>
            </a:pPr>
            <a:r>
              <a:rPr lang="en-US" dirty="0" smtClean="0"/>
              <a:t>and a collection of pairs </a:t>
            </a:r>
            <a:r>
              <a:rPr lang="en-US" dirty="0" smtClean="0">
                <a:solidFill>
                  <a:srgbClr val="FF0000"/>
                </a:solidFill>
              </a:rPr>
              <a:t>{S(i),T(i)}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Goal:</a:t>
            </a:r>
            <a:r>
              <a:rPr lang="en-US" dirty="0" smtClean="0"/>
              <a:t> remove minimum cost edges so that no </a:t>
            </a:r>
            <a:r>
              <a:rPr lang="en-US" dirty="0" smtClean="0">
                <a:solidFill>
                  <a:srgbClr val="FF0000"/>
                </a:solidFill>
              </a:rPr>
              <a:t>S(i) </a:t>
            </a:r>
            <a:r>
              <a:rPr lang="en-US" dirty="0" smtClean="0"/>
              <a:t>has</a:t>
            </a:r>
          </a:p>
          <a:p>
            <a:pPr marL="0" indent="0">
              <a:buNone/>
            </a:pPr>
            <a:r>
              <a:rPr lang="en-US" dirty="0" smtClean="0"/>
              <a:t> a  directed path to </a:t>
            </a:r>
            <a:r>
              <a:rPr lang="en-US" dirty="0" smtClean="0">
                <a:solidFill>
                  <a:srgbClr val="FF0000"/>
                </a:solidFill>
              </a:rPr>
              <a:t>T(i) </a:t>
            </a:r>
            <a:r>
              <a:rPr lang="en-US" dirty="0" smtClean="0"/>
              <a:t>in the resulting graph.</a:t>
            </a:r>
          </a:p>
        </p:txBody>
      </p:sp>
    </p:spTree>
    <p:extLst>
      <p:ext uri="{BB962C8B-B14F-4D97-AF65-F5344CB8AC3E}">
        <p14:creationId xmlns:p14="http://schemas.microsoft.com/office/powerpoint/2010/main" val="66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simple random choice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Choose at random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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[1/3,2/3]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take into </a:t>
            </a: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cut edges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wz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 that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dist(S(j),w)&lt;R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marL="0" indent="0">
              <a:buNone/>
            </a:pP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Dist(S(j),z)≥R.</a:t>
            </a: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 the expected contribution of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assuming part of it belongs to </a:t>
            </a:r>
            <a:r>
              <a:rPr lang="en-US" sz="1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[1/3,2/3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]?</a:t>
            </a: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contribution of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800" dirty="0">
                <a:solidFill>
                  <a:srgbClr val="FF0000"/>
                </a:solidFill>
                <a:sym typeface="Symbol"/>
              </a:rPr>
              <a:t>c</a:t>
            </a:r>
            <a:r>
              <a:rPr lang="en-US" sz="12800" baseline="-25000" dirty="0">
                <a:solidFill>
                  <a:srgbClr val="FF0000"/>
                </a:solidFill>
              </a:rPr>
              <a:t>e </a:t>
            </a:r>
            <a:r>
              <a:rPr lang="en-US" sz="12800" dirty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Pr(R cuts e).</a:t>
            </a:r>
            <a:endParaRPr lang="en-US" sz="1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800" dirty="0" smtClean="0"/>
              <a:t>The probability to cut </a:t>
            </a:r>
            <a:r>
              <a:rPr lang="en-US" sz="12800" dirty="0" smtClean="0">
                <a:solidFill>
                  <a:srgbClr val="FF0000"/>
                </a:solidFill>
              </a:rPr>
              <a:t>e </a:t>
            </a:r>
            <a:r>
              <a:rPr lang="en-US" sz="12800" dirty="0" smtClean="0"/>
              <a:t>is at most </a:t>
            </a:r>
            <a:r>
              <a:rPr lang="en-US" sz="128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12800" baseline="-25000" dirty="0" smtClean="0">
                <a:solidFill>
                  <a:srgbClr val="FF0000"/>
                </a:solidFill>
              </a:rPr>
              <a:t>e</a:t>
            </a:r>
            <a:r>
              <a:rPr lang="en-US" sz="12800" baseline="-25000" dirty="0">
                <a:solidFill>
                  <a:srgbClr val="FF0000"/>
                </a:solidFill>
              </a:rPr>
              <a:t> </a:t>
            </a:r>
            <a:r>
              <a:rPr lang="en-US" sz="12800" dirty="0" smtClean="0">
                <a:solidFill>
                  <a:srgbClr val="FF0000"/>
                </a:solidFill>
              </a:rPr>
              <a:t>/(1/3)</a:t>
            </a:r>
            <a:r>
              <a:rPr lang="en-US" sz="12800" baseline="-25000" dirty="0" smtClean="0">
                <a:solidFill>
                  <a:srgbClr val="FF0000"/>
                </a:solidFill>
              </a:rPr>
              <a:t>  </a:t>
            </a:r>
            <a:r>
              <a:rPr lang="en-US" sz="12800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2800" dirty="0"/>
              <a:t>w</a:t>
            </a:r>
            <a:r>
              <a:rPr lang="en-US" sz="12800" dirty="0" smtClean="0"/>
              <a:t>hich only happens when an edge is parallel </a:t>
            </a:r>
          </a:p>
          <a:p>
            <a:pPr marL="0" indent="0">
              <a:buNone/>
            </a:pPr>
            <a:r>
              <a:rPr lang="en-US" sz="12800" dirty="0" smtClean="0"/>
              <a:t>to the radios. The expected cost is  </a:t>
            </a:r>
            <a:r>
              <a:rPr lang="en-US" sz="12800" dirty="0" smtClean="0">
                <a:solidFill>
                  <a:srgbClr val="FF0000"/>
                </a:solidFill>
              </a:rPr>
              <a:t>3</a:t>
            </a:r>
            <a:r>
              <a:rPr lang="en-US" sz="1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12800" dirty="0" smtClean="0">
                <a:solidFill>
                  <a:srgbClr val="FF0000"/>
                </a:solidFill>
              </a:rPr>
              <a:t>∑</a:t>
            </a:r>
            <a:r>
              <a:rPr lang="en-US" sz="12800" baseline="-25000" dirty="0" smtClean="0">
                <a:solidFill>
                  <a:srgbClr val="FF0000"/>
                </a:solidFill>
              </a:rPr>
              <a:t>e</a:t>
            </a:r>
            <a:r>
              <a:rPr lang="en-US" sz="12800" dirty="0" smtClean="0">
                <a:solidFill>
                  <a:srgbClr val="FF0000"/>
                </a:solidFill>
              </a:rPr>
              <a:t> </a:t>
            </a:r>
            <a:r>
              <a:rPr lang="en-US" sz="128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12800" baseline="-25000" dirty="0" smtClean="0">
                <a:solidFill>
                  <a:srgbClr val="FF0000"/>
                </a:solidFill>
              </a:rPr>
              <a:t>e</a:t>
            </a:r>
            <a:r>
              <a:rPr lang="en-US" sz="12800" baseline="-25000" dirty="0">
                <a:solidFill>
                  <a:srgbClr val="FF0000"/>
                </a:solidFill>
              </a:rPr>
              <a:t> </a:t>
            </a:r>
            <a:r>
              <a:rPr lang="en-US" sz="12800" dirty="0">
                <a:solidFill>
                  <a:srgbClr val="FF0000"/>
                </a:solidFill>
              </a:rPr>
              <a:t> </a:t>
            </a:r>
            <a:r>
              <a:rPr lang="en-US" sz="1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128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2800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12800" baseline="-25000" dirty="0" smtClean="0">
                <a:solidFill>
                  <a:srgbClr val="FF0000"/>
                </a:solidFill>
              </a:rPr>
              <a:t>e </a:t>
            </a:r>
          </a:p>
          <a:p>
            <a:pPr marL="0" indent="0">
              <a:buNone/>
            </a:pPr>
            <a:r>
              <a:rPr lang="en-US" sz="12800" dirty="0" smtClean="0">
                <a:solidFill>
                  <a:srgbClr val="FF0000"/>
                </a:solidFill>
              </a:rPr>
              <a:t> </a:t>
            </a:r>
            <a:r>
              <a:rPr lang="en-US" sz="12800" dirty="0" smtClean="0"/>
              <a:t>hence </a:t>
            </a:r>
            <a:r>
              <a:rPr lang="en-US" sz="12800" dirty="0" smtClean="0">
                <a:solidFill>
                  <a:srgbClr val="FF0000"/>
                </a:solidFill>
              </a:rPr>
              <a:t> </a:t>
            </a:r>
            <a:r>
              <a:rPr lang="en-US" sz="12800" dirty="0" smtClean="0"/>
              <a:t>there is a cut of cost at most </a:t>
            </a:r>
            <a:r>
              <a:rPr lang="en-US" sz="12800" dirty="0" smtClean="0">
                <a:solidFill>
                  <a:srgbClr val="FF0000"/>
                </a:solidFill>
              </a:rPr>
              <a:t>3</a:t>
            </a:r>
            <a:r>
              <a:rPr lang="en-US" sz="1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12800" dirty="0">
                <a:solidFill>
                  <a:srgbClr val="FF0000"/>
                </a:solidFill>
              </a:rPr>
              <a:t>opt</a:t>
            </a:r>
            <a:r>
              <a:rPr lang="en-US" sz="12800" baseline="-25000" dirty="0">
                <a:solidFill>
                  <a:srgbClr val="FF0000"/>
                </a:solidFill>
              </a:rPr>
              <a:t>f </a:t>
            </a:r>
            <a:endParaRPr lang="en-US" sz="1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To find the 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 break the radios to distance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small enough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one of the cut crossing a certain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R=</a:t>
            </a:r>
            <a:r>
              <a:rPr lang="en-US" dirty="0">
                <a:solidFill>
                  <a:srgbClr val="FF0000"/>
                </a:solidFill>
              </a:rPr>
              <a:t> 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have value  less than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do have contribution from outside </a:t>
            </a:r>
            <a:r>
              <a:rPr lang="en-US" dirty="0" smtClean="0">
                <a:solidFill>
                  <a:srgbClr val="FF0000"/>
                </a:solidFill>
              </a:rPr>
              <a:t>[1/2,2/3] </a:t>
            </a:r>
            <a:r>
              <a:rPr lang="en-US" dirty="0" smtClean="0"/>
              <a:t>if an edge for example,  starts at </a:t>
            </a:r>
            <a:r>
              <a:rPr lang="en-US" dirty="0" smtClean="0">
                <a:solidFill>
                  <a:srgbClr val="FF0000"/>
                </a:solidFill>
              </a:rPr>
              <a:t>[0,1/3] </a:t>
            </a:r>
            <a:r>
              <a:rPr lang="en-US" dirty="0" smtClean="0"/>
              <a:t>and ends at </a:t>
            </a:r>
            <a:r>
              <a:rPr lang="en-US" dirty="0" smtClean="0">
                <a:solidFill>
                  <a:srgbClr val="FF0000"/>
                </a:solidFill>
              </a:rPr>
              <a:t>[1/3,2/3]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value of the cut may be very close to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 </a:t>
            </a:r>
            <a:r>
              <a:rPr lang="en-US" dirty="0"/>
              <a:t> </a:t>
            </a:r>
            <a:r>
              <a:rPr lang="en-US" dirty="0" smtClean="0"/>
              <a:t>for the global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The important thing is that the radios cut point is between </a:t>
            </a:r>
            <a:r>
              <a:rPr lang="en-US" dirty="0" smtClean="0">
                <a:solidFill>
                  <a:srgbClr val="FF0000"/>
                </a:solidFill>
              </a:rPr>
              <a:t>1/3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2/3.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 of Gupta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Add to the </a:t>
            </a:r>
            <a:r>
              <a:rPr lang="en-US" dirty="0" smtClean="0">
                <a:solidFill>
                  <a:srgbClr val="FF0000"/>
                </a:solidFill>
              </a:rPr>
              <a:t>Sol </a:t>
            </a:r>
            <a:r>
              <a:rPr lang="en-US" dirty="0" smtClean="0"/>
              <a:t>(our solution)  any edge e so that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x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≥1/sqrt{n}. </a:t>
            </a:r>
          </a:p>
          <a:p>
            <a:pPr marL="0" indent="0">
              <a:buNone/>
            </a:pPr>
            <a:r>
              <a:rPr lang="en-US" dirty="0" smtClean="0"/>
              <a:t>2) As long as there is a non separated pair </a:t>
            </a:r>
            <a:r>
              <a:rPr lang="en-US" dirty="0" smtClean="0">
                <a:solidFill>
                  <a:srgbClr val="FF0000"/>
                </a:solidFill>
              </a:rPr>
              <a:t>S(j) T(j)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2.1 Find an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middle cut for </a:t>
            </a:r>
            <a:r>
              <a:rPr lang="en-US" dirty="0" smtClean="0">
                <a:solidFill>
                  <a:srgbClr val="FF0000"/>
                </a:solidFill>
              </a:rPr>
              <a:t>S(j) T(j) </a:t>
            </a:r>
            <a:r>
              <a:rPr lang="en-US" dirty="0" smtClean="0"/>
              <a:t>and add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edges of the cut to</a:t>
            </a:r>
            <a:r>
              <a:rPr lang="en-US" dirty="0" smtClean="0">
                <a:solidFill>
                  <a:srgbClr val="FF0000"/>
                </a:solidFill>
              </a:rPr>
              <a:t> Sol</a:t>
            </a:r>
          </a:p>
          <a:p>
            <a:pPr marL="0" indent="0">
              <a:buNone/>
            </a:pPr>
            <a:r>
              <a:rPr lang="en-US" dirty="0" smtClean="0"/>
              <a:t>3) Return </a:t>
            </a:r>
            <a:r>
              <a:rPr lang="en-US" dirty="0" smtClean="0">
                <a:solidFill>
                  <a:srgbClr val="FF0000"/>
                </a:solidFill>
              </a:rPr>
              <a:t>Sol.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Loosing reachability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e=ab</a:t>
            </a:r>
            <a:r>
              <a:rPr lang="en-US" dirty="0" smtClean="0"/>
              <a:t> be the number of vertices that have</a:t>
            </a:r>
          </a:p>
          <a:p>
            <a:pPr marL="0" indent="0">
              <a:buNone/>
            </a:pPr>
            <a:r>
              <a:rPr lang="en-US" dirty="0" smtClean="0"/>
              <a:t>path to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plus the number of vertices that have a path </a:t>
            </a:r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b.</a:t>
            </a:r>
            <a:r>
              <a:rPr lang="en-US" dirty="0" smtClean="0"/>
              <a:t> This is called </a:t>
            </a:r>
            <a:r>
              <a:rPr lang="en-US" dirty="0" smtClean="0">
                <a:solidFill>
                  <a:srgbClr val="00B050"/>
                </a:solidFill>
              </a:rPr>
              <a:t>reachability </a:t>
            </a:r>
            <a:r>
              <a:rPr lang="en-US" dirty="0" smtClean="0"/>
              <a:t>of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and it is at most </a:t>
            </a:r>
            <a:r>
              <a:rPr lang="en-US" dirty="0" smtClean="0">
                <a:solidFill>
                  <a:srgbClr val="FF0000"/>
                </a:solidFill>
              </a:rPr>
              <a:t>2n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at  start. Say that </a:t>
            </a:r>
            <a:r>
              <a:rPr lang="en-US" dirty="0" smtClean="0">
                <a:solidFill>
                  <a:srgbClr val="FF0000"/>
                </a:solidFill>
              </a:rPr>
              <a:t>ab </a:t>
            </a:r>
            <a:r>
              <a:rPr lang="en-US" dirty="0" smtClean="0"/>
              <a:t>belongs to an instance </a:t>
            </a:r>
            <a:r>
              <a:rPr lang="en-US" dirty="0" smtClean="0">
                <a:solidFill>
                  <a:srgbClr val="FF0000"/>
                </a:solidFill>
              </a:rPr>
              <a:t>S(j),T(j).</a:t>
            </a:r>
          </a:p>
          <a:p>
            <a:pPr marL="0" indent="0">
              <a:buNone/>
            </a:pPr>
            <a:r>
              <a:rPr lang="en-US" dirty="0" smtClean="0"/>
              <a:t>Hence there is a path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0000"/>
                </a:solidFill>
              </a:rPr>
              <a:t>S(j)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T(j)</a:t>
            </a:r>
            <a:r>
              <a:rPr lang="en-US" dirty="0" smtClean="0"/>
              <a:t> that goes via </a:t>
            </a:r>
            <a:r>
              <a:rPr lang="en-US" dirty="0" smtClean="0">
                <a:solidFill>
                  <a:srgbClr val="FF0000"/>
                </a:solidFill>
              </a:rPr>
              <a:t>e.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Now say that after the cut is removed,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in the side</a:t>
            </a:r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S(j)</a:t>
            </a:r>
            <a:r>
              <a:rPr lang="en-US" dirty="0" smtClean="0"/>
              <a:t> in the cut. </a:t>
            </a:r>
            <a:r>
              <a:rPr lang="en-US" dirty="0"/>
              <a:t>T</a:t>
            </a:r>
            <a:r>
              <a:rPr lang="en-US" dirty="0" smtClean="0"/>
              <a:t>he vertex 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no longer can reach the </a:t>
            </a:r>
          </a:p>
          <a:p>
            <a:pPr marL="0" indent="0">
              <a:buNone/>
            </a:pPr>
            <a:r>
              <a:rPr lang="en-US" dirty="0" smtClean="0"/>
              <a:t>last </a:t>
            </a:r>
            <a:r>
              <a:rPr lang="en-US" dirty="0" smtClean="0">
                <a:solidFill>
                  <a:srgbClr val="FF0000"/>
                </a:solidFill>
              </a:rPr>
              <a:t>[2/3,1] </a:t>
            </a:r>
            <a:r>
              <a:rPr lang="en-US" dirty="0" smtClean="0"/>
              <a:t>vertices. Since the maximum fractional </a:t>
            </a:r>
          </a:p>
          <a:p>
            <a:pPr marL="0" indent="0">
              <a:buNone/>
            </a:pPr>
            <a:r>
              <a:rPr lang="en-US" dirty="0" smtClean="0"/>
              <a:t>value of an edge is </a:t>
            </a:r>
            <a:r>
              <a:rPr lang="en-US" dirty="0" smtClean="0">
                <a:solidFill>
                  <a:srgbClr val="FF0000"/>
                </a:solidFill>
              </a:rPr>
              <a:t>1/sqrt{n} </a:t>
            </a:r>
            <a:r>
              <a:rPr lang="en-US" dirty="0" smtClean="0"/>
              <a:t>you need at least </a:t>
            </a:r>
            <a:r>
              <a:rPr lang="en-US" dirty="0" smtClean="0">
                <a:solidFill>
                  <a:srgbClr val="FF0000"/>
                </a:solidFill>
              </a:rPr>
              <a:t>sqrt{n}/3 </a:t>
            </a:r>
          </a:p>
          <a:p>
            <a:pPr marL="0" indent="0">
              <a:buNone/>
            </a:pPr>
            <a:r>
              <a:rPr lang="en-US" dirty="0" smtClean="0"/>
              <a:t>vertices to create such path. </a:t>
            </a:r>
            <a:r>
              <a:rPr lang="en-US" dirty="0" smtClean="0">
                <a:solidFill>
                  <a:srgbClr val="FF0000"/>
                </a:solidFill>
              </a:rPr>
              <a:t>Q(e)</a:t>
            </a:r>
            <a:r>
              <a:rPr lang="en-US" dirty="0" smtClean="0"/>
              <a:t> lost </a:t>
            </a:r>
            <a:r>
              <a:rPr lang="en-US" dirty="0" smtClean="0">
                <a:solidFill>
                  <a:srgbClr val="FF0000"/>
                </a:solidFill>
              </a:rPr>
              <a:t>sqrt{n}/3 </a:t>
            </a:r>
            <a:r>
              <a:rPr lang="en-US" dirty="0" smtClean="0"/>
              <a:t>vertices.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second possibility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  </a:t>
            </a:r>
            <a:r>
              <a:rPr lang="en-US" dirty="0" smtClean="0"/>
              <a:t>is on the side of </a:t>
            </a:r>
            <a:r>
              <a:rPr lang="en-US" dirty="0" smtClean="0">
                <a:solidFill>
                  <a:srgbClr val="FF0000"/>
                </a:solidFill>
              </a:rPr>
              <a:t>T(j)</a:t>
            </a:r>
            <a:r>
              <a:rPr lang="en-US" dirty="0" smtClean="0"/>
              <a:t> of the cut, the vertices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[0,1/3] </a:t>
            </a:r>
            <a:r>
              <a:rPr lang="en-US" dirty="0" smtClean="0"/>
              <a:t>in the path could reach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but now they can not.</a:t>
            </a:r>
          </a:p>
          <a:p>
            <a:pPr marL="0" indent="0">
              <a:buNone/>
            </a:pPr>
            <a:r>
              <a:rPr lang="en-US" dirty="0" smtClean="0"/>
              <a:t>Thus in any case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/>
              <a:t>goes down by at least </a:t>
            </a:r>
            <a:r>
              <a:rPr lang="en-US" dirty="0" smtClean="0">
                <a:solidFill>
                  <a:srgbClr val="FF0000"/>
                </a:solidFill>
              </a:rPr>
              <a:t>sqrt{n}/3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/>
              <a:t>can be charged </a:t>
            </a:r>
            <a:r>
              <a:rPr lang="en-US" dirty="0" smtClean="0">
                <a:solidFill>
                  <a:srgbClr val="FF0000"/>
                </a:solidFill>
              </a:rPr>
              <a:t>2n/(sqrt{n}/3)=O(sqrt{n}) </a:t>
            </a:r>
            <a:r>
              <a:rPr lang="en-US" dirty="0"/>
              <a:t>times.</a:t>
            </a:r>
          </a:p>
          <a:p>
            <a:pPr marL="0" indent="0">
              <a:buNone/>
            </a:pPr>
            <a:r>
              <a:rPr lang="en-US" dirty="0"/>
              <a:t>Each time it is charged, it adds to the cost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This is its contribution to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Hence </a:t>
            </a:r>
            <a:r>
              <a:rPr lang="en-US" dirty="0" smtClean="0"/>
              <a:t>the total  </a:t>
            </a:r>
            <a:r>
              <a:rPr lang="en-US" dirty="0"/>
              <a:t>cost is </a:t>
            </a:r>
            <a:r>
              <a:rPr lang="en-US" dirty="0">
                <a:solidFill>
                  <a:srgbClr val="FF0000"/>
                </a:solidFill>
              </a:rPr>
              <a:t>O(sqrt{n})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Also note that for </a:t>
            </a:r>
            <a:r>
              <a:rPr lang="en-US" baseline="-25000" dirty="0"/>
              <a:t> </a:t>
            </a: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every cut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/>
              <a:t>looses a fraction of </a:t>
            </a:r>
            <a:r>
              <a:rPr lang="en-US" dirty="0">
                <a:solidFill>
                  <a:srgbClr val="FF0000"/>
                </a:solidFill>
              </a:rPr>
              <a:t>1/3</a:t>
            </a:r>
            <a:r>
              <a:rPr lang="en-US" dirty="0"/>
              <a:t> of its reachability and</a:t>
            </a:r>
          </a:p>
          <a:p>
            <a:pPr marL="0" indent="0">
              <a:buNone/>
            </a:pPr>
            <a:r>
              <a:rPr lang="en-US" dirty="0"/>
              <a:t> so the approximation is also </a:t>
            </a:r>
            <a:r>
              <a:rPr lang="en-US" dirty="0">
                <a:solidFill>
                  <a:srgbClr val="FF0000"/>
                </a:solidFill>
              </a:rPr>
              <a:t>O(opt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When a tree falls in the forest and nobody is there  to hear it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Some papers are a waste of time. A paper by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Kortsarz et al</a:t>
            </a:r>
            <a:r>
              <a:rPr lang="en-US" dirty="0" smtClean="0"/>
              <a:t> gave an 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2/3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/ opt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ratio for unit  cots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Directed Multicut.</a:t>
            </a:r>
          </a:p>
          <a:p>
            <a:pPr marL="0" indent="0">
              <a:buNone/>
            </a:pPr>
            <a:r>
              <a:rPr lang="en-US" dirty="0" smtClean="0"/>
              <a:t>Nobody read it. Just nobody. It does not exist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the paper of </a:t>
            </a:r>
            <a:r>
              <a:rPr lang="en-US" dirty="0" smtClean="0">
                <a:solidFill>
                  <a:srgbClr val="7030A0"/>
                </a:solidFill>
              </a:rPr>
              <a:t>Gupta, </a:t>
            </a:r>
            <a:r>
              <a:rPr lang="en-US" dirty="0" smtClean="0">
                <a:solidFill>
                  <a:srgbClr val="FF0000"/>
                </a:solidFill>
              </a:rPr>
              <a:t>O(opt</a:t>
            </a:r>
            <a:r>
              <a:rPr lang="en-US" baseline="-25000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ratio followed.</a:t>
            </a:r>
          </a:p>
          <a:p>
            <a:pPr marL="0" indent="0">
              <a:buNone/>
            </a:pPr>
            <a:r>
              <a:rPr lang="en-US" dirty="0" smtClean="0"/>
              <a:t>Assuming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are the same we get that the bad</a:t>
            </a:r>
          </a:p>
          <a:p>
            <a:pPr marL="0" indent="0">
              <a:buNone/>
            </a:pPr>
            <a:r>
              <a:rPr lang="en-US" dirty="0" smtClean="0"/>
              <a:t>point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2/3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4/3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. 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This implies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opt=sqrt{n}.  </a:t>
            </a:r>
            <a:r>
              <a:rPr lang="en-US" dirty="0" smtClean="0">
                <a:sym typeface="Symbol" panose="05050102010706020507" pitchFamily="18" charset="2"/>
              </a:rPr>
              <a:t>Joining the two  papers implies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that for  other values of  </a:t>
            </a:r>
            <a:r>
              <a:rPr lang="en-US" dirty="0" smtClean="0">
                <a:solidFill>
                  <a:srgbClr val="FF0000"/>
                </a:solidFill>
              </a:rPr>
              <a:t>opt, </a:t>
            </a:r>
            <a:r>
              <a:rPr lang="en-US" dirty="0" smtClean="0"/>
              <a:t>we can break the</a:t>
            </a:r>
            <a:r>
              <a:rPr lang="en-US" dirty="0" smtClean="0">
                <a:solidFill>
                  <a:srgbClr val="FF0000"/>
                </a:solidFill>
              </a:rPr>
              <a:t> sqrt{n} 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ratio. But breaking the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sqrt{n}</a:t>
            </a:r>
            <a:r>
              <a:rPr lang="en-US" dirty="0" smtClean="0">
                <a:sym typeface="Symbol" panose="05050102010706020507" pitchFamily="18" charset="2"/>
              </a:rPr>
              <a:t> ratio when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opt=sqrt{n} </a:t>
            </a:r>
            <a:r>
              <a:rPr lang="en-US" dirty="0" smtClean="0">
                <a:sym typeface="Symbol" panose="05050102010706020507" pitchFamily="18" charset="2"/>
              </a:rPr>
              <a:t>seems hard.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problem from extreme graph theory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cut paper of mine solved in a tight way a question in extreme graph theory (solved at the same time independently by </a:t>
            </a:r>
            <a:r>
              <a:rPr lang="en-US" dirty="0" smtClean="0">
                <a:solidFill>
                  <a:srgbClr val="7030A0"/>
                </a:solidFill>
              </a:rPr>
              <a:t>Varadarajan).</a:t>
            </a:r>
            <a:r>
              <a:rPr lang="en-US" dirty="0">
                <a:solidFill>
                  <a:srgbClr val="7030A0"/>
                </a:solidFill>
              </a:rPr>
              <a:t> 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Given a directed graph and a collection of pairs so that </a:t>
            </a:r>
            <a:r>
              <a:rPr lang="en-US" dirty="0" smtClean="0">
                <a:solidFill>
                  <a:srgbClr val="FF0000"/>
                </a:solidFill>
              </a:rPr>
              <a:t>dist(S(i),T(i))≥R</a:t>
            </a:r>
            <a:r>
              <a:rPr lang="en-US" dirty="0" smtClean="0"/>
              <a:t>. How many edges do you need to remove to disconnect all pairs?</a:t>
            </a:r>
          </a:p>
          <a:p>
            <a:r>
              <a:rPr lang="en-US" dirty="0" smtClean="0"/>
              <a:t>We gave a tight results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/R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  </a:t>
            </a:r>
            <a:r>
              <a:rPr lang="en-US" dirty="0" smtClean="0">
                <a:sym typeface="Symbol" panose="05050102010706020507" pitchFamily="18" charset="2"/>
              </a:rPr>
              <a:t>which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is one of the main parts of the paper.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In my opinion any result in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graph theory </a:t>
            </a:r>
            <a:r>
              <a:rPr lang="en-US" dirty="0" smtClean="0">
                <a:sym typeface="Symbol" panose="05050102010706020507" pitchFamily="18" charset="2"/>
              </a:rPr>
              <a:t>has a much better chance of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being remembered.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Directed Multicut Problem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 worked on this problem maybe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years. </a:t>
            </a:r>
            <a:r>
              <a:rPr lang="en-US" dirty="0" smtClean="0"/>
              <a:t> </a:t>
            </a:r>
            <a:r>
              <a:rPr lang="en-US" dirty="0"/>
              <a:t>I wrote on this problem </a:t>
            </a:r>
            <a:r>
              <a:rPr lang="en-US" dirty="0" smtClean="0"/>
              <a:t>which </a:t>
            </a:r>
            <a:r>
              <a:rPr lang="en-US" dirty="0"/>
              <a:t>nobody read. </a:t>
            </a:r>
            <a:r>
              <a:rPr lang="en-US" dirty="0" smtClean="0"/>
              <a:t> Some </a:t>
            </a:r>
            <a:r>
              <a:rPr lang="en-US" dirty="0"/>
              <a:t>papers are a </a:t>
            </a:r>
            <a:r>
              <a:rPr lang="en-US" dirty="0" smtClean="0"/>
              <a:t>waste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time</a:t>
            </a:r>
            <a:r>
              <a:rPr lang="en-US" dirty="0" smtClean="0"/>
              <a:t>. Papers </a:t>
            </a:r>
            <a:r>
              <a:rPr lang="en-US" dirty="0"/>
              <a:t>that are not read, do not exist.</a:t>
            </a:r>
          </a:p>
          <a:p>
            <a:pPr marL="0" indent="0">
              <a:buNone/>
            </a:pPr>
            <a:r>
              <a:rPr lang="en-US" dirty="0"/>
              <a:t>It is one of the most difficult problems I ever  worked 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 failed badly on this problem.  I was unable to break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sqrt{n} </a:t>
            </a:r>
            <a:r>
              <a:rPr lang="en-US" dirty="0" smtClean="0"/>
              <a:t>ratio.  To feel better I should remind myself </a:t>
            </a:r>
          </a:p>
          <a:p>
            <a:pPr marL="0" indent="0">
              <a:buNone/>
            </a:pPr>
            <a:r>
              <a:rPr lang="en-US" dirty="0" smtClean="0"/>
              <a:t>that </a:t>
            </a:r>
            <a:r>
              <a:rPr lang="en-US" dirty="0" smtClean="0">
                <a:solidFill>
                  <a:srgbClr val="00B050"/>
                </a:solidFill>
              </a:rPr>
              <a:t>nobody </a:t>
            </a:r>
            <a:r>
              <a:rPr lang="en-US" dirty="0" smtClean="0"/>
              <a:t> was able to break  the  </a:t>
            </a:r>
            <a:r>
              <a:rPr lang="en-US" dirty="0" smtClean="0">
                <a:solidFill>
                  <a:srgbClr val="FF0000"/>
                </a:solidFill>
              </a:rPr>
              <a:t>sqrt{n} </a:t>
            </a:r>
            <a:r>
              <a:rPr lang="en-US" dirty="0" smtClean="0"/>
              <a:t>ratio. See </a:t>
            </a:r>
          </a:p>
          <a:p>
            <a:pPr marL="0" indent="0">
              <a:buNone/>
            </a:pPr>
            <a:r>
              <a:rPr lang="en-US" dirty="0" smtClean="0"/>
              <a:t>explanation later. This is  remarkable given the highly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lever people who worked on </a:t>
            </a:r>
            <a:r>
              <a:rPr lang="en-US" dirty="0"/>
              <a:t> </a:t>
            </a:r>
            <a:r>
              <a:rPr lang="en-US" dirty="0" smtClean="0"/>
              <a:t>this important problem.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simple algorithm for Directed Multicut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ratio </a:t>
            </a:r>
            <a:r>
              <a:rPr lang="en-US" dirty="0" smtClean="0">
                <a:solidFill>
                  <a:srgbClr val="FF0000"/>
                </a:solidFill>
              </a:rPr>
              <a:t>O(sqrt{n})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2819400"/>
            <a:ext cx="3581400" cy="2438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657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S(1)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2300" y="5726668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T(1)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3919210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81800" y="3962400"/>
            <a:ext cx="1524000" cy="7620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261868" y="3843611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57600" y="4267200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35174" y="4443025"/>
            <a:ext cx="1921175" cy="559214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74998" y="4919913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638800" y="4937017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>
            <a:stCxn id="15" idx="5"/>
          </p:cNvCxnSpPr>
          <p:nvPr/>
        </p:nvCxnSpPr>
        <p:spPr>
          <a:xfrm>
            <a:off x="5807375" y="5139803"/>
            <a:ext cx="1812625" cy="803797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587967" y="5869489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92032" y="3153332"/>
            <a:ext cx="13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7802" y="4116288"/>
            <a:ext cx="13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56149" y="3332379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79358" y="3451168"/>
            <a:ext cx="1777328" cy="4623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11782" y="3397466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106281" y="3163332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303779" y="2391628"/>
            <a:ext cx="950772" cy="843721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254551" y="2154050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63006" y="299591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10350" y="231139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052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Difficulties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S(2)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T(2)</a:t>
            </a:r>
            <a:r>
              <a:rPr lang="en-US" dirty="0" smtClean="0"/>
              <a:t> can be inside the sphere of </a:t>
            </a:r>
            <a:r>
              <a:rPr lang="en-US" dirty="0" smtClean="0">
                <a:solidFill>
                  <a:srgbClr val="FF0000"/>
                </a:solidFill>
              </a:rPr>
              <a:t>S(1) </a:t>
            </a:r>
            <a:r>
              <a:rPr lang="en-US" dirty="0" smtClean="0"/>
              <a:t>even if we</a:t>
            </a:r>
          </a:p>
          <a:p>
            <a:pPr marL="0" indent="0">
              <a:buNone/>
            </a:pPr>
            <a:r>
              <a:rPr lang="en-US" dirty="0" smtClean="0"/>
              <a:t>took a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-cut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&lt;1/2. </a:t>
            </a:r>
            <a:r>
              <a:rPr lang="en-US" dirty="0" smtClean="0"/>
              <a:t>While its is true that </a:t>
            </a:r>
            <a:r>
              <a:rPr lang="en-US" dirty="0" smtClean="0">
                <a:solidFill>
                  <a:srgbClr val="FF0000"/>
                </a:solidFill>
              </a:rPr>
              <a:t>dist(S(1),T(2))&lt;1/2 </a:t>
            </a:r>
            <a:r>
              <a:rPr lang="en-US" dirty="0" smtClean="0"/>
              <a:t>and </a:t>
            </a:r>
            <a:r>
              <a:rPr lang="en-US" dirty="0">
                <a:solidFill>
                  <a:srgbClr val="FF0000"/>
                </a:solidFill>
              </a:rPr>
              <a:t>dist(S(1</a:t>
            </a:r>
            <a:r>
              <a:rPr lang="en-US" dirty="0" smtClean="0">
                <a:solidFill>
                  <a:srgbClr val="FF0000"/>
                </a:solidFill>
              </a:rPr>
              <a:t>),S(2))&lt;1/2 </a:t>
            </a:r>
            <a:r>
              <a:rPr lang="en-US" dirty="0" smtClean="0"/>
              <a:t>but it </a:t>
            </a:r>
          </a:p>
          <a:p>
            <a:pPr marL="0" indent="0">
              <a:buNone/>
            </a:pPr>
            <a:r>
              <a:rPr lang="en-US" dirty="0" smtClean="0"/>
              <a:t>is not true that </a:t>
            </a:r>
            <a:r>
              <a:rPr lang="en-US" dirty="0" smtClean="0">
                <a:solidFill>
                  <a:srgbClr val="FF0000"/>
                </a:solidFill>
              </a:rPr>
              <a:t>dist(S(2), S(1))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&lt;1/2 </a:t>
            </a:r>
            <a:r>
              <a:rPr lang="en-US" dirty="0"/>
              <a:t>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dist(T(2</a:t>
            </a:r>
            <a:r>
              <a:rPr lang="en-US" dirty="0">
                <a:solidFill>
                  <a:srgbClr val="FF0000"/>
                </a:solidFill>
              </a:rPr>
              <a:t>), S(1</a:t>
            </a:r>
            <a:r>
              <a:rPr lang="en-US" dirty="0" smtClean="0">
                <a:solidFill>
                  <a:srgbClr val="FF0000"/>
                </a:solidFill>
              </a:rPr>
              <a:t>))&lt;1/2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Also the problems were not separated because we</a:t>
            </a:r>
          </a:p>
          <a:p>
            <a:pPr marL="0" indent="0">
              <a:buNone/>
            </a:pPr>
            <a:r>
              <a:rPr lang="en-US" dirty="0" smtClean="0"/>
              <a:t>have edges like </a:t>
            </a:r>
            <a:r>
              <a:rPr lang="en-US" dirty="0" smtClean="0">
                <a:solidFill>
                  <a:srgbClr val="FF0000"/>
                </a:solidFill>
              </a:rPr>
              <a:t>e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f </a:t>
            </a:r>
            <a:r>
              <a:rPr lang="en-US" dirty="0" smtClean="0"/>
              <a:t>in the previous slide. Note that edges </a:t>
            </a:r>
            <a:r>
              <a:rPr lang="en-US" dirty="0"/>
              <a:t> </a:t>
            </a:r>
            <a:r>
              <a:rPr lang="en-US" dirty="0" smtClean="0"/>
              <a:t>like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are irrelevant for our algorithms since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/>
              <a:t>we choose a distance </a:t>
            </a:r>
            <a:r>
              <a:rPr lang="en-US" dirty="0" smtClean="0">
                <a:solidFill>
                  <a:srgbClr val="FF0000"/>
                </a:solidFill>
              </a:rPr>
              <a:t>R  </a:t>
            </a:r>
            <a:r>
              <a:rPr lang="en-US" dirty="0" smtClean="0"/>
              <a:t>cut and remove all edges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so that </a:t>
            </a:r>
            <a:r>
              <a:rPr lang="en-US" dirty="0" smtClean="0">
                <a:solidFill>
                  <a:srgbClr val="FF0000"/>
                </a:solidFill>
              </a:rPr>
              <a:t>dist(S(j),a)&lt;R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dist(S(j),b)≥R, </a:t>
            </a:r>
            <a:r>
              <a:rPr lang="en-US" dirty="0" smtClean="0"/>
              <a:t>so directed edges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so that </a:t>
            </a:r>
            <a:r>
              <a:rPr lang="en-US" dirty="0" smtClean="0">
                <a:solidFill>
                  <a:srgbClr val="FF0000"/>
                </a:solidFill>
              </a:rPr>
              <a:t>S(j) </a:t>
            </a:r>
            <a:r>
              <a:rPr lang="en-US" dirty="0" smtClean="0"/>
              <a:t>is closer to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than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are not relevant.</a:t>
            </a:r>
          </a:p>
        </p:txBody>
      </p:sp>
    </p:spTree>
    <p:extLst>
      <p:ext uri="{BB962C8B-B14F-4D97-AF65-F5344CB8AC3E}">
        <p14:creationId xmlns:p14="http://schemas.microsoft.com/office/powerpoint/2010/main" val="25407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Directed Multicut 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call edges </a:t>
            </a:r>
            <a:r>
              <a:rPr lang="en-US" dirty="0" smtClean="0">
                <a:solidFill>
                  <a:srgbClr val="FF0000"/>
                </a:solidFill>
              </a:rPr>
              <a:t>ab </a:t>
            </a:r>
            <a:r>
              <a:rPr lang="en-US" dirty="0" smtClean="0"/>
              <a:t>so that </a:t>
            </a:r>
            <a:r>
              <a:rPr lang="en-US" dirty="0" smtClean="0">
                <a:solidFill>
                  <a:srgbClr val="FF0000"/>
                </a:solidFill>
              </a:rPr>
              <a:t>dist(S(j),b)&lt;dist(S(j),a)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reverse edges. </a:t>
            </a:r>
            <a:r>
              <a:rPr lang="en-US" dirty="0" smtClean="0"/>
              <a:t>Reverse edges may be ignored when we cut </a:t>
            </a:r>
            <a:r>
              <a:rPr lang="en-US" dirty="0" smtClean="0">
                <a:solidFill>
                  <a:srgbClr val="FF0000"/>
                </a:solidFill>
              </a:rPr>
              <a:t>S(j),T(j).  </a:t>
            </a:r>
            <a:r>
              <a:rPr lang="en-US" dirty="0" smtClean="0"/>
              <a:t>We can not do divide and conquer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hen the cut is directed.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 path  </a:t>
            </a:r>
            <a:r>
              <a:rPr lang="en-US" dirty="0">
                <a:solidFill>
                  <a:srgbClr val="FF0000"/>
                </a:solidFill>
              </a:rPr>
              <a:t>P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an important path </a:t>
            </a:r>
            <a:r>
              <a:rPr lang="en-US" dirty="0" smtClean="0"/>
              <a:t>if </a:t>
            </a:r>
            <a:r>
              <a:rPr lang="en-US" dirty="0"/>
              <a:t>it is a directed path from some </a:t>
            </a:r>
            <a:r>
              <a:rPr lang="en-US" dirty="0">
                <a:solidFill>
                  <a:srgbClr val="FF0000"/>
                </a:solidFill>
              </a:rPr>
              <a:t>S(i) </a:t>
            </a:r>
            <a:r>
              <a:rPr lang="en-US" dirty="0"/>
              <a:t>to </a:t>
            </a:r>
            <a:r>
              <a:rPr lang="en-US" dirty="0" smtClean="0"/>
              <a:t> some </a:t>
            </a:r>
            <a:r>
              <a:rPr lang="en-US" dirty="0">
                <a:solidFill>
                  <a:srgbClr val="FF0000"/>
                </a:solidFill>
              </a:rPr>
              <a:t>T(i)</a:t>
            </a:r>
            <a:r>
              <a:rPr lang="en-US" dirty="0"/>
              <a:t>. The optimum must take </a:t>
            </a:r>
            <a:r>
              <a:rPr lang="en-US" dirty="0">
                <a:solidFill>
                  <a:srgbClr val="00B050"/>
                </a:solidFill>
              </a:rPr>
              <a:t>at least one edge </a:t>
            </a:r>
            <a:r>
              <a:rPr lang="en-US" dirty="0"/>
              <a:t>of any such </a:t>
            </a:r>
            <a:r>
              <a:rPr lang="en-US" dirty="0" smtClean="0"/>
              <a:t>path.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difficulties are real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Chuzhoy and Khanna </a:t>
            </a:r>
            <a:r>
              <a:rPr lang="en-US" dirty="0" smtClean="0"/>
              <a:t>showed that this problem is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Labelcover-hard. </a:t>
            </a:r>
            <a:r>
              <a:rPr lang="en-US" dirty="0" smtClean="0">
                <a:solidFill>
                  <a:srgbClr val="FF0000"/>
                </a:solidFill>
              </a:rPr>
              <a:t>Remarkable</a:t>
            </a:r>
            <a:r>
              <a:rPr lang="en-US" dirty="0" smtClean="0"/>
              <a:t> paper.</a:t>
            </a:r>
          </a:p>
          <a:p>
            <a:pPr marL="0" indent="0">
              <a:buNone/>
            </a:pPr>
            <a:r>
              <a:rPr lang="en-US" dirty="0" smtClean="0"/>
              <a:t>This means that better than a polynomial ratio</a:t>
            </a:r>
          </a:p>
          <a:p>
            <a:pPr marL="0" indent="0">
              <a:buNone/>
            </a:pPr>
            <a:r>
              <a:rPr lang="en-US" dirty="0" smtClean="0"/>
              <a:t>is not possible.</a:t>
            </a:r>
          </a:p>
          <a:p>
            <a:pPr marL="0" indent="0">
              <a:buNone/>
            </a:pPr>
            <a:r>
              <a:rPr lang="en-US" dirty="0" smtClean="0"/>
              <a:t>Apparently the best ratio </a:t>
            </a:r>
            <a:r>
              <a:rPr lang="en-US" dirty="0" smtClean="0">
                <a:solidFill>
                  <a:srgbClr val="0070C0"/>
                </a:solidFill>
              </a:rPr>
              <a:t>known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O(sqrt{n})</a:t>
            </a:r>
            <a:r>
              <a:rPr lang="en-US" dirty="0" smtClean="0"/>
              <a:t>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Gupta.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Agarwal </a:t>
            </a:r>
            <a:r>
              <a:rPr lang="en-US" dirty="0" smtClean="0">
                <a:solidFill>
                  <a:srgbClr val="7030A0"/>
                </a:solidFill>
              </a:rPr>
              <a:t>et al </a:t>
            </a:r>
            <a:r>
              <a:rPr lang="en-US" dirty="0" smtClean="0"/>
              <a:t>claimed a better than </a:t>
            </a:r>
            <a:r>
              <a:rPr lang="en-US" dirty="0">
                <a:solidFill>
                  <a:srgbClr val="FF0000"/>
                </a:solidFill>
              </a:rPr>
              <a:t>O(sqrt{n})</a:t>
            </a:r>
            <a:r>
              <a:rPr lang="en-US" dirty="0"/>
              <a:t> </a:t>
            </a:r>
            <a:r>
              <a:rPr lang="en-US" dirty="0" smtClean="0"/>
              <a:t> ratio </a:t>
            </a:r>
          </a:p>
          <a:p>
            <a:pPr marL="0" indent="0">
              <a:buNone/>
            </a:pPr>
            <a:r>
              <a:rPr lang="en-US" dirty="0" smtClean="0"/>
              <a:t>but there is no journal version and  nobody that I </a:t>
            </a:r>
          </a:p>
          <a:p>
            <a:pPr marL="0" indent="0">
              <a:buNone/>
            </a:pPr>
            <a:r>
              <a:rPr lang="en-US" dirty="0" smtClean="0"/>
              <a:t>know  read and understood the paper. It seems  </a:t>
            </a:r>
          </a:p>
          <a:p>
            <a:pPr marL="0" indent="0">
              <a:buNone/>
            </a:pPr>
            <a:r>
              <a:rPr lang="en-US" dirty="0" smtClean="0"/>
              <a:t>that the paper is mistaken.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And nobody of the authors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laims it is   correct (or has the energy to check </a:t>
            </a:r>
            <a:r>
              <a:rPr lang="en-US" dirty="0" smtClean="0">
                <a:sym typeface="Wingdings" panose="05000000000000000000" pitchFamily="2" charset="2"/>
              </a:rPr>
              <a:t>).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The LP relaxation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aseline="-250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Minimize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∑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c</a:t>
            </a:r>
            <a:r>
              <a:rPr lang="en-US" baseline="-25000" dirty="0" smtClean="0">
                <a:solidFill>
                  <a:srgbClr val="FF0000"/>
                </a:solidFill>
              </a:rPr>
              <a:t>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-25000" dirty="0" smtClean="0">
                <a:solidFill>
                  <a:srgbClr val="FF0000"/>
                </a:solidFill>
              </a:rPr>
              <a:t>e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Subject to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</a:rPr>
              <a:t>∑</a:t>
            </a:r>
            <a:r>
              <a:rPr lang="en-US" baseline="-25000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-25000" dirty="0" smtClean="0">
                <a:solidFill>
                  <a:srgbClr val="FF0000"/>
                </a:solidFill>
              </a:rPr>
              <a:t>e </a:t>
            </a:r>
            <a:r>
              <a:rPr lang="en-US" dirty="0" smtClean="0">
                <a:solidFill>
                  <a:srgbClr val="FF0000"/>
                </a:solidFill>
              </a:rPr>
              <a:t>≥1 </a:t>
            </a:r>
            <a:r>
              <a:rPr lang="en-US" dirty="0" smtClean="0"/>
              <a:t>For every important path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x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≥0   </a:t>
            </a:r>
            <a:r>
              <a:rPr lang="en-US" dirty="0" smtClean="0"/>
              <a:t>For every edge</a:t>
            </a:r>
            <a:r>
              <a:rPr lang="en-US" dirty="0" smtClean="0">
                <a:solidFill>
                  <a:srgbClr val="FF0000"/>
                </a:solidFill>
              </a:rPr>
              <a:t> e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E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middle of a cut lemma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S(</a:t>
            </a:r>
            <a:r>
              <a:rPr lang="en-US" sz="2400" dirty="0">
                <a:solidFill>
                  <a:srgbClr val="FF0000"/>
                </a:solidFill>
              </a:rPr>
              <a:t>j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T(</a:t>
            </a:r>
            <a:r>
              <a:rPr lang="en-US" sz="2400" dirty="0">
                <a:solidFill>
                  <a:srgbClr val="FF0000"/>
                </a:solidFill>
              </a:rPr>
              <a:t>j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We want to take only middle edges.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to take a point </a:t>
            </a:r>
            <a:r>
              <a:rPr lang="en-US" dirty="0" smtClean="0">
                <a:solidFill>
                  <a:srgbClr val="FF0000"/>
                </a:solidFill>
              </a:rPr>
              <a:t>1/3≤R≤2/3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so that an edge </a:t>
            </a:r>
            <a:r>
              <a:rPr lang="en-US" dirty="0" smtClean="0">
                <a:solidFill>
                  <a:srgbClr val="FF0000"/>
                </a:solidFill>
              </a:rPr>
              <a:t>ab </a:t>
            </a:r>
            <a:r>
              <a:rPr lang="en-US" dirty="0" smtClean="0"/>
              <a:t>belongs to the cut if </a:t>
            </a:r>
            <a:r>
              <a:rPr lang="en-US" dirty="0" smtClean="0">
                <a:solidFill>
                  <a:srgbClr val="FF0000"/>
                </a:solidFill>
              </a:rPr>
              <a:t>dist(S(j),a)&lt;R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dist(S(j),b)≥ R.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For this we need to show that there an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so that this cut is small.</a:t>
            </a:r>
          </a:p>
          <a:p>
            <a:r>
              <a:rPr lang="en-US" dirty="0" smtClean="0"/>
              <a:t>The algorithm of </a:t>
            </a:r>
            <a:r>
              <a:rPr lang="en-US" dirty="0" smtClean="0">
                <a:solidFill>
                  <a:srgbClr val="7030A0"/>
                </a:solidFill>
              </a:rPr>
              <a:t>Garg et al  </a:t>
            </a:r>
            <a:r>
              <a:rPr lang="en-US" dirty="0" smtClean="0"/>
              <a:t> prove that there is a cut which is not much larger than the inner </a:t>
            </a:r>
            <a:r>
              <a:rPr lang="en-US" dirty="0" smtClean="0">
                <a:solidFill>
                  <a:srgbClr val="FF0000"/>
                </a:solidFill>
              </a:rPr>
              <a:t>LP </a:t>
            </a:r>
            <a:r>
              <a:rPr lang="en-US" dirty="0" smtClean="0"/>
              <a:t>value of the internal sphere. This is divide and conquer.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But our lemma charge all of 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 hence there is no divide and conquer even for this aspect.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42844</TotalTime>
  <Words>1334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Office Theme</vt:lpstr>
      <vt:lpstr>The Directed Multicut problem</vt:lpstr>
      <vt:lpstr>The Directed Multicut Problem</vt:lpstr>
      <vt:lpstr>A simple algorithm for Directed Multicut</vt:lpstr>
      <vt:lpstr>Difficulties</vt:lpstr>
      <vt:lpstr>Directed Multicut Continued</vt:lpstr>
      <vt:lpstr>The difficulties are real</vt:lpstr>
      <vt:lpstr>The LP relaxation</vt:lpstr>
      <vt:lpstr>A middle of a cut lemma</vt:lpstr>
      <vt:lpstr>We want to take only middle edges.</vt:lpstr>
      <vt:lpstr>A simple random choice </vt:lpstr>
      <vt:lpstr>To find the cut</vt:lpstr>
      <vt:lpstr>The algorithm of Gupta</vt:lpstr>
      <vt:lpstr>Loosing reachability</vt:lpstr>
      <vt:lpstr>The second possibility</vt:lpstr>
      <vt:lpstr>When a tree falls in the forest and nobody is there  to hear it</vt:lpstr>
      <vt:lpstr>A problem from extreme graph theory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2158</cp:revision>
  <dcterms:created xsi:type="dcterms:W3CDTF">2008-03-18T15:37:47Z</dcterms:created>
  <dcterms:modified xsi:type="dcterms:W3CDTF">2021-12-06T21:16:31Z</dcterms:modified>
</cp:coreProperties>
</file>