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9" r:id="rId3"/>
    <p:sldId id="299" r:id="rId4"/>
    <p:sldId id="274" r:id="rId5"/>
    <p:sldId id="291" r:id="rId6"/>
    <p:sldId id="279" r:id="rId7"/>
    <p:sldId id="275" r:id="rId8"/>
    <p:sldId id="300" r:id="rId9"/>
    <p:sldId id="286" r:id="rId10"/>
    <p:sldId id="278" r:id="rId11"/>
    <p:sldId id="292" r:id="rId12"/>
    <p:sldId id="296" r:id="rId13"/>
    <p:sldId id="277" r:id="rId14"/>
    <p:sldId id="281" r:id="rId15"/>
    <p:sldId id="282" r:id="rId16"/>
    <p:sldId id="285" r:id="rId17"/>
    <p:sldId id="298" r:id="rId18"/>
    <p:sldId id="268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1" autoAdjust="0"/>
    <p:restoredTop sz="94660" autoAdjust="0"/>
  </p:normalViewPr>
  <p:slideViewPr>
    <p:cSldViewPr snapToGrid="0" snapToObjects="1">
      <p:cViewPr>
        <p:scale>
          <a:sx n="75" d="100"/>
          <a:sy n="75" d="100"/>
        </p:scale>
        <p:origin x="-132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1515-C556-2848-B6EC-2643A3A32541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9167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LP-Relaxations for Tree Augmentation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2160"/>
            <a:ext cx="6400800" cy="11633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Guy </a:t>
            </a:r>
            <a:r>
              <a:rPr lang="en-US" sz="3000" dirty="0" err="1" smtClean="0">
                <a:solidFill>
                  <a:schemeClr val="tx1"/>
                </a:solidFill>
              </a:rPr>
              <a:t>Kortsarz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Rutgers University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96720" y="5008880"/>
            <a:ext cx="5770880" cy="6705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smtClean="0"/>
              <a:t>J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 with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Zeev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Nutov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מחבר ישר 86"/>
          <p:cNvCxnSpPr/>
          <p:nvPr/>
        </p:nvCxnSpPr>
        <p:spPr>
          <a:xfrm flipV="1">
            <a:off x="6532228" y="4118611"/>
            <a:ext cx="457200" cy="500378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מחבר ישר 85"/>
          <p:cNvCxnSpPr/>
          <p:nvPr/>
        </p:nvCxnSpPr>
        <p:spPr>
          <a:xfrm flipV="1">
            <a:off x="5589487" y="5154112"/>
            <a:ext cx="495701" cy="51237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/>
          <p:cNvCxnSpPr>
            <a:stCxn id="24" idx="4"/>
            <a:endCxn id="29" idx="6"/>
          </p:cNvCxnSpPr>
          <p:nvPr/>
        </p:nvCxnSpPr>
        <p:spPr>
          <a:xfrm flipH="1">
            <a:off x="3321668" y="4155440"/>
            <a:ext cx="325772" cy="37592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>
            <a:off x="2794267" y="5062218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ישר 42"/>
          <p:cNvCxnSpPr/>
          <p:nvPr/>
        </p:nvCxnSpPr>
        <p:spPr>
          <a:xfrm>
            <a:off x="2307507" y="5565742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V="1">
            <a:off x="2854308" y="5669280"/>
            <a:ext cx="315260" cy="35575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ישר 34"/>
          <p:cNvCxnSpPr/>
          <p:nvPr/>
        </p:nvCxnSpPr>
        <p:spPr>
          <a:xfrm flipV="1">
            <a:off x="3276130" y="5103312"/>
            <a:ext cx="452756" cy="51323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Shadow-minimal solutions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02640" y="1305242"/>
            <a:ext cx="770128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 link </a:t>
            </a:r>
            <a:r>
              <a:rPr lang="en-US" sz="2400" dirty="0" err="1" smtClean="0"/>
              <a:t>u’v</a:t>
            </a:r>
            <a:r>
              <a:rPr lang="en-US" sz="2400" dirty="0" smtClean="0"/>
              <a:t>’ is a </a:t>
            </a:r>
            <a:r>
              <a:rPr lang="en-US" sz="2400" b="1" dirty="0" smtClean="0"/>
              <a:t>shadow</a:t>
            </a:r>
            <a:r>
              <a:rPr lang="en-US" sz="2400" dirty="0" smtClean="0"/>
              <a:t> of a link </a:t>
            </a:r>
            <a:r>
              <a:rPr lang="en-US" sz="2400" dirty="0" err="1" smtClean="0"/>
              <a:t>uv</a:t>
            </a:r>
            <a:r>
              <a:rPr lang="en-US" sz="2400" dirty="0" smtClean="0"/>
              <a:t> if P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(</a:t>
            </a:r>
            <a:r>
              <a:rPr lang="en-US" sz="2400" dirty="0" err="1" smtClean="0"/>
              <a:t>u’v</a:t>
            </a:r>
            <a:r>
              <a:rPr lang="en-US" sz="2400" dirty="0" smtClean="0"/>
              <a:t>’) </a:t>
            </a:r>
            <a:r>
              <a:rPr lang="en-US" sz="2400" dirty="0" smtClean="0">
                <a:latin typeface="Cambria"/>
              </a:rPr>
              <a:t>⊆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(</a:t>
            </a:r>
            <a:r>
              <a:rPr lang="en-US" sz="2400" dirty="0" err="1" smtClean="0"/>
              <a:t>uv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We may assume that the link set E is closed under shadows.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640" y="2621280"/>
            <a:ext cx="770128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shadow-minimal solution</a:t>
            </a:r>
            <a:r>
              <a:rPr lang="en-US" sz="2400" dirty="0" smtClean="0"/>
              <a:t>: no link in F can be replaced by a proper shadow while keeping feasibility.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799807" y="610463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3728886" y="411973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2305668" y="554989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 flipH="1">
            <a:off x="1840448" y="411973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2163428" y="54152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1688047" y="592013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2630788" y="593029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מחבר ישר 22"/>
          <p:cNvCxnSpPr/>
          <p:nvPr/>
        </p:nvCxnSpPr>
        <p:spPr>
          <a:xfrm>
            <a:off x="2752708" y="505205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אליפסה 23"/>
          <p:cNvSpPr/>
          <p:nvPr/>
        </p:nvSpPr>
        <p:spPr>
          <a:xfrm>
            <a:off x="3525520" y="39116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3118468" y="547309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2620628" y="49174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7" name="מחבר ישר 26"/>
          <p:cNvCxnSpPr/>
          <p:nvPr/>
        </p:nvCxnSpPr>
        <p:spPr>
          <a:xfrm>
            <a:off x="3240388" y="4564378"/>
            <a:ext cx="381802" cy="429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אליפסה 27"/>
          <p:cNvSpPr/>
          <p:nvPr/>
        </p:nvSpPr>
        <p:spPr>
          <a:xfrm>
            <a:off x="3576320" y="49580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/>
          <p:cNvSpPr/>
          <p:nvPr/>
        </p:nvSpPr>
        <p:spPr>
          <a:xfrm>
            <a:off x="3077828" y="44094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0" name="מחבר ישר 69"/>
          <p:cNvCxnSpPr/>
          <p:nvPr/>
        </p:nvCxnSpPr>
        <p:spPr>
          <a:xfrm flipV="1">
            <a:off x="6135988" y="5720080"/>
            <a:ext cx="315260" cy="35575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ישר 70"/>
          <p:cNvCxnSpPr/>
          <p:nvPr/>
        </p:nvCxnSpPr>
        <p:spPr>
          <a:xfrm flipV="1">
            <a:off x="6557810" y="5154112"/>
            <a:ext cx="452756" cy="51323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ישר 71"/>
          <p:cNvCxnSpPr/>
          <p:nvPr/>
        </p:nvCxnSpPr>
        <p:spPr>
          <a:xfrm>
            <a:off x="5081487" y="615543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/>
          <p:nvPr/>
        </p:nvCxnSpPr>
        <p:spPr>
          <a:xfrm>
            <a:off x="7010566" y="417053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מחבר ישר 73"/>
          <p:cNvCxnSpPr/>
          <p:nvPr/>
        </p:nvCxnSpPr>
        <p:spPr>
          <a:xfrm>
            <a:off x="5587348" y="560069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ישר 74"/>
          <p:cNvCxnSpPr/>
          <p:nvPr/>
        </p:nvCxnSpPr>
        <p:spPr>
          <a:xfrm flipH="1">
            <a:off x="5122128" y="417053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אליפסה 75"/>
          <p:cNvSpPr/>
          <p:nvPr/>
        </p:nvSpPr>
        <p:spPr>
          <a:xfrm>
            <a:off x="5445108" y="54660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/>
          <p:cNvSpPr/>
          <p:nvPr/>
        </p:nvSpPr>
        <p:spPr>
          <a:xfrm>
            <a:off x="4949407" y="597093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/>
          <p:cNvSpPr/>
          <p:nvPr/>
        </p:nvSpPr>
        <p:spPr>
          <a:xfrm>
            <a:off x="5912468" y="598109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9" name="מחבר ישר 78"/>
          <p:cNvCxnSpPr/>
          <p:nvPr/>
        </p:nvCxnSpPr>
        <p:spPr>
          <a:xfrm>
            <a:off x="6034388" y="510285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אליפסה 79"/>
          <p:cNvSpPr/>
          <p:nvPr/>
        </p:nvSpPr>
        <p:spPr>
          <a:xfrm>
            <a:off x="6807200" y="39624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אליפסה 80"/>
          <p:cNvSpPr/>
          <p:nvPr/>
        </p:nvSpPr>
        <p:spPr>
          <a:xfrm>
            <a:off x="6400148" y="552389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אליפסה 81"/>
          <p:cNvSpPr/>
          <p:nvPr/>
        </p:nvSpPr>
        <p:spPr>
          <a:xfrm>
            <a:off x="5902308" y="49682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3" name="מחבר ישר 82"/>
          <p:cNvCxnSpPr/>
          <p:nvPr/>
        </p:nvCxnSpPr>
        <p:spPr>
          <a:xfrm>
            <a:off x="6522068" y="4615178"/>
            <a:ext cx="381802" cy="429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אליפסה 83"/>
          <p:cNvSpPr/>
          <p:nvPr/>
        </p:nvSpPr>
        <p:spPr>
          <a:xfrm>
            <a:off x="6858000" y="50088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אליפסה 84"/>
          <p:cNvSpPr/>
          <p:nvPr/>
        </p:nvSpPr>
        <p:spPr>
          <a:xfrm>
            <a:off x="6359508" y="44602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8065" name="Picture 1" descr="C:\Users\Zeev\Desktop\shad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7140" y="333057"/>
            <a:ext cx="1163002" cy="1248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4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מחבר ישר 61"/>
          <p:cNvCxnSpPr/>
          <p:nvPr/>
        </p:nvCxnSpPr>
        <p:spPr>
          <a:xfrm>
            <a:off x="4079390" y="4636245"/>
            <a:ext cx="0" cy="954293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3387911" y="6103473"/>
            <a:ext cx="1478430" cy="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/>
          <p:nvPr/>
        </p:nvCxnSpPr>
        <p:spPr>
          <a:xfrm flipH="1" flipV="1">
            <a:off x="4211470" y="5469366"/>
            <a:ext cx="756770" cy="619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ישר 42"/>
          <p:cNvCxnSpPr/>
          <p:nvPr/>
        </p:nvCxnSpPr>
        <p:spPr>
          <a:xfrm flipV="1">
            <a:off x="3362960" y="5478778"/>
            <a:ext cx="802640" cy="594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78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Properties of shadow minimal solutions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02640" y="1381760"/>
            <a:ext cx="757936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Observation:  </a:t>
            </a:r>
          </a:p>
          <a:p>
            <a:r>
              <a:rPr lang="en-US" sz="2400" dirty="0" smtClean="0"/>
              <a:t>A solution F is </a:t>
            </a:r>
            <a:r>
              <a:rPr lang="en-US" sz="2400" b="1" dirty="0" smtClean="0"/>
              <a:t>not</a:t>
            </a:r>
            <a:r>
              <a:rPr lang="en-US" sz="2400" dirty="0" smtClean="0"/>
              <a:t> shadow minimal </a:t>
            </a:r>
            <a:r>
              <a:rPr lang="en-US" sz="2400" dirty="0" err="1" smtClean="0"/>
              <a:t>iff</a:t>
            </a:r>
            <a:r>
              <a:rPr lang="en-US" sz="2400" dirty="0" smtClean="0"/>
              <a:t> two links in F </a:t>
            </a:r>
            <a:r>
              <a:rPr lang="en-US" sz="2400" b="1" dirty="0" smtClean="0"/>
              <a:t>overlap</a:t>
            </a:r>
          </a:p>
          <a:p>
            <a:r>
              <a:rPr lang="en-US" sz="2400" dirty="0" smtClean="0"/>
              <a:t>(paths share an edge and one contains an end of the other)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640" y="2824480"/>
            <a:ext cx="7579360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Any two links incident to the same leaf overlap.</a:t>
            </a:r>
          </a:p>
          <a:p>
            <a:endParaRPr lang="en-US" sz="1200" dirty="0" smtClean="0"/>
          </a:p>
          <a:p>
            <a:r>
              <a:rPr lang="en-US" sz="2400" dirty="0" smtClean="0"/>
              <a:t>Corollary: F is shadow-minimal </a:t>
            </a:r>
            <a:r>
              <a:rPr lang="en-US" sz="2400" dirty="0" smtClean="0">
                <a:latin typeface="Tiger Expert"/>
              </a:rPr>
              <a:t>⇒</a:t>
            </a:r>
            <a:r>
              <a:rPr lang="en-US" sz="2400" dirty="0" smtClean="0"/>
              <a:t> </a:t>
            </a:r>
            <a:r>
              <a:rPr lang="en-US" sz="2400" dirty="0" err="1" smtClean="0"/>
              <a:t>deg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(v)=1 for every leaf v.   </a:t>
            </a:r>
          </a:p>
          <a:p>
            <a:r>
              <a:rPr lang="en-US" sz="2400" dirty="0" smtClean="0"/>
              <a:t>Thus the set of leaf-to-leaf links in F is a matching.</a:t>
            </a:r>
          </a:p>
        </p:txBody>
      </p:sp>
      <p:cxnSp>
        <p:nvCxnSpPr>
          <p:cNvPr id="23" name="מחבר ישר 22"/>
          <p:cNvCxnSpPr/>
          <p:nvPr/>
        </p:nvCxnSpPr>
        <p:spPr>
          <a:xfrm>
            <a:off x="4175760" y="4636245"/>
            <a:ext cx="0" cy="8399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אליפסה 27"/>
          <p:cNvSpPr/>
          <p:nvPr/>
        </p:nvSpPr>
        <p:spPr>
          <a:xfrm>
            <a:off x="4043680" y="4523738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/>
          <p:cNvSpPr/>
          <p:nvPr/>
        </p:nvSpPr>
        <p:spPr>
          <a:xfrm>
            <a:off x="4805680" y="59307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/>
          <p:cNvSpPr/>
          <p:nvPr/>
        </p:nvSpPr>
        <p:spPr>
          <a:xfrm>
            <a:off x="3241040" y="5941208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אליפסה 41"/>
          <p:cNvSpPr/>
          <p:nvPr/>
        </p:nvSpPr>
        <p:spPr>
          <a:xfrm>
            <a:off x="4043680" y="5346698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9" name="מחבר ישר 58"/>
          <p:cNvCxnSpPr>
            <a:stCxn id="41" idx="0"/>
            <a:endCxn id="28" idx="2"/>
          </p:cNvCxnSpPr>
          <p:nvPr/>
        </p:nvCxnSpPr>
        <p:spPr>
          <a:xfrm flipV="1">
            <a:off x="3362960" y="4645658"/>
            <a:ext cx="680720" cy="129555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Twin-links and stems</a:t>
            </a:r>
            <a:endParaRPr lang="en-US" sz="4000" dirty="0"/>
          </a:p>
        </p:txBody>
      </p:sp>
      <p:sp>
        <p:nvSpPr>
          <p:cNvPr id="68" name="TextBox 67"/>
          <p:cNvSpPr txBox="1"/>
          <p:nvPr/>
        </p:nvSpPr>
        <p:spPr>
          <a:xfrm>
            <a:off x="864735" y="3956354"/>
            <a:ext cx="757936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 W  = the set of twin links</a:t>
            </a:r>
          </a:p>
          <a:p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(s) = links from a stem s to a node not in T</a:t>
            </a:r>
            <a:r>
              <a:rPr lang="en-US" sz="2400" baseline="-25000" dirty="0" smtClean="0">
                <a:cs typeface="Arial"/>
              </a:rPr>
              <a:t>s</a:t>
            </a:r>
            <a:r>
              <a:rPr lang="en-US" sz="2400" dirty="0" smtClean="0"/>
              <a:t>                      </a:t>
            </a:r>
            <a:endParaRPr lang="en-US" sz="2400" baseline="-25000" dirty="0" smtClean="0"/>
          </a:p>
        </p:txBody>
      </p:sp>
      <p:grpSp>
        <p:nvGrpSpPr>
          <p:cNvPr id="82" name="קבוצה 81"/>
          <p:cNvGrpSpPr/>
          <p:nvPr/>
        </p:nvGrpSpPr>
        <p:grpSpPr>
          <a:xfrm>
            <a:off x="1616092" y="2112873"/>
            <a:ext cx="2427588" cy="1431462"/>
            <a:chOff x="1524000" y="2318006"/>
            <a:chExt cx="2427588" cy="1431462"/>
          </a:xfrm>
        </p:grpSpPr>
        <p:cxnSp>
          <p:nvCxnSpPr>
            <p:cNvPr id="155" name="מחבר ישר 154"/>
            <p:cNvCxnSpPr/>
            <p:nvPr/>
          </p:nvCxnSpPr>
          <p:spPr>
            <a:xfrm flipV="1">
              <a:off x="3008848" y="2348486"/>
              <a:ext cx="942740" cy="1046890"/>
            </a:xfrm>
            <a:prstGeom prst="line">
              <a:avLst/>
            </a:prstGeom>
            <a:ln w="19050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מחבר ישר 155"/>
            <p:cNvCxnSpPr/>
            <p:nvPr/>
          </p:nvCxnSpPr>
          <p:spPr>
            <a:xfrm flipH="1" flipV="1">
              <a:off x="1524000" y="2358646"/>
              <a:ext cx="489167" cy="1014474"/>
            </a:xfrm>
            <a:prstGeom prst="line">
              <a:avLst/>
            </a:prstGeom>
            <a:ln w="19050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מחבר ישר 82"/>
            <p:cNvCxnSpPr/>
            <p:nvPr/>
          </p:nvCxnSpPr>
          <p:spPr>
            <a:xfrm flipH="1">
              <a:off x="2511008" y="2358646"/>
              <a:ext cx="333140" cy="5394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מחבר ישר 78"/>
            <p:cNvCxnSpPr/>
            <p:nvPr/>
          </p:nvCxnSpPr>
          <p:spPr>
            <a:xfrm flipH="1">
              <a:off x="2013167" y="2898138"/>
              <a:ext cx="505861" cy="5394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מחבר ישר 69"/>
            <p:cNvCxnSpPr/>
            <p:nvPr/>
          </p:nvCxnSpPr>
          <p:spPr>
            <a:xfrm>
              <a:off x="2013167" y="3452870"/>
              <a:ext cx="912561" cy="10160"/>
            </a:xfrm>
            <a:prstGeom prst="line">
              <a:avLst/>
            </a:prstGeom>
            <a:ln w="19050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מחבר ישר 70"/>
            <p:cNvCxnSpPr/>
            <p:nvPr/>
          </p:nvCxnSpPr>
          <p:spPr>
            <a:xfrm>
              <a:off x="2519028" y="2898138"/>
              <a:ext cx="497840" cy="5644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אליפסה 71"/>
            <p:cNvSpPr/>
            <p:nvPr/>
          </p:nvSpPr>
          <p:spPr>
            <a:xfrm>
              <a:off x="2376788" y="2763520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3" name="אליפסה 72"/>
            <p:cNvSpPr/>
            <p:nvPr/>
          </p:nvSpPr>
          <p:spPr>
            <a:xfrm>
              <a:off x="1901407" y="326837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4" name="אליפסה 73"/>
            <p:cNvSpPr/>
            <p:nvPr/>
          </p:nvSpPr>
          <p:spPr>
            <a:xfrm>
              <a:off x="2844148" y="327853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036104" y="3380136"/>
              <a:ext cx="102938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/>
                <a:t>twin-link</a:t>
              </a:r>
              <a:endParaRPr lang="he-IL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371651" y="2693152"/>
              <a:ext cx="27443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</a:t>
              </a:r>
              <a:endParaRPr lang="he-IL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07174" y="2488166"/>
              <a:ext cx="64607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/>
                <a:t>stem</a:t>
              </a:r>
              <a:endParaRPr lang="he-IL" dirty="0"/>
            </a:p>
          </p:txBody>
        </p:sp>
        <p:cxnSp>
          <p:nvCxnSpPr>
            <p:cNvPr id="69" name="מחבר ישר 68"/>
            <p:cNvCxnSpPr/>
            <p:nvPr/>
          </p:nvCxnSpPr>
          <p:spPr>
            <a:xfrm flipV="1">
              <a:off x="2616618" y="2318006"/>
              <a:ext cx="695542" cy="549652"/>
            </a:xfrm>
            <a:prstGeom prst="line">
              <a:avLst/>
            </a:prstGeom>
            <a:ln w="19050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843280" y="5160555"/>
            <a:ext cx="757936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x = characteristic vector of a shadow-minimal solution F</a:t>
            </a:r>
          </a:p>
          <a:p>
            <a:r>
              <a:rPr lang="en-US" sz="2400" dirty="0" err="1" smtClean="0"/>
              <a:t>e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F</a:t>
            </a:r>
            <a:r>
              <a:rPr lang="en-US" sz="2400" dirty="0" err="1" smtClean="0">
                <a:latin typeface="Calibri"/>
              </a:rPr>
              <a:t>∩W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Tiger Expert"/>
              </a:rPr>
              <a:t>⇒ </a:t>
            </a:r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alibri"/>
              </a:rPr>
              <a:t>≠</a:t>
            </a:r>
            <a:r>
              <a:rPr lang="en-US" sz="2400" b="1" dirty="0" smtClean="0">
                <a:latin typeface="Tiger Expert"/>
              </a:rPr>
              <a:t>∅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Tiger Expert"/>
              </a:rPr>
              <a:t>⇒</a:t>
            </a:r>
            <a:r>
              <a:rPr lang="en-US" sz="2400" dirty="0" smtClean="0"/>
              <a:t>  x(</a:t>
            </a:r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))-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≥ 0   (in fact x(</a:t>
            </a:r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))=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)                      </a:t>
            </a:r>
            <a:endParaRPr lang="en-US" sz="2400" baseline="-25000" dirty="0" smtClean="0"/>
          </a:p>
        </p:txBody>
      </p:sp>
      <p:sp>
        <p:nvSpPr>
          <p:cNvPr id="85" name="משולש ישר-זווית 84"/>
          <p:cNvSpPr/>
          <p:nvPr/>
        </p:nvSpPr>
        <p:spPr>
          <a:xfrm>
            <a:off x="6724364" y="1326559"/>
            <a:ext cx="1484915" cy="2095856"/>
          </a:xfrm>
          <a:prstGeom prst="rtTriangl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6" name="מחבר ישר 85"/>
          <p:cNvCxnSpPr/>
          <p:nvPr/>
        </p:nvCxnSpPr>
        <p:spPr>
          <a:xfrm flipV="1">
            <a:off x="6068879" y="2400375"/>
            <a:ext cx="867610" cy="347004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מחבר ישר 86"/>
          <p:cNvCxnSpPr/>
          <p:nvPr/>
        </p:nvCxnSpPr>
        <p:spPr>
          <a:xfrm>
            <a:off x="5958764" y="2757537"/>
            <a:ext cx="987885" cy="370238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ישר 90"/>
          <p:cNvCxnSpPr/>
          <p:nvPr/>
        </p:nvCxnSpPr>
        <p:spPr>
          <a:xfrm flipH="1">
            <a:off x="5973429" y="1987712"/>
            <a:ext cx="771024" cy="7901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מחבר ישר 91"/>
          <p:cNvCxnSpPr/>
          <p:nvPr/>
        </p:nvCxnSpPr>
        <p:spPr>
          <a:xfrm flipH="1">
            <a:off x="5475588" y="2798177"/>
            <a:ext cx="505861" cy="5394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מחבר ישר 93"/>
          <p:cNvCxnSpPr/>
          <p:nvPr/>
        </p:nvCxnSpPr>
        <p:spPr>
          <a:xfrm>
            <a:off x="5475588" y="3352909"/>
            <a:ext cx="912561" cy="1016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/>
          <p:nvPr/>
        </p:nvCxnSpPr>
        <p:spPr>
          <a:xfrm>
            <a:off x="5981449" y="2798177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אליפסה 96"/>
          <p:cNvSpPr/>
          <p:nvPr/>
        </p:nvSpPr>
        <p:spPr>
          <a:xfrm>
            <a:off x="5839209" y="2663559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אליפסה 102"/>
          <p:cNvSpPr/>
          <p:nvPr/>
        </p:nvSpPr>
        <p:spPr>
          <a:xfrm>
            <a:off x="5363828" y="3168415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אליפסה 105"/>
          <p:cNvSpPr/>
          <p:nvPr/>
        </p:nvSpPr>
        <p:spPr>
          <a:xfrm>
            <a:off x="6306569" y="3178575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TextBox 107"/>
          <p:cNvSpPr txBox="1"/>
          <p:nvPr/>
        </p:nvSpPr>
        <p:spPr>
          <a:xfrm>
            <a:off x="5803591" y="2562711"/>
            <a:ext cx="4724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e</a:t>
            </a:r>
            <a:endParaRPr lang="he-IL" baseline="-25000" dirty="0"/>
          </a:p>
        </p:txBody>
      </p:sp>
      <p:sp>
        <p:nvSpPr>
          <p:cNvPr id="109" name="אליפסה 108"/>
          <p:cNvSpPr/>
          <p:nvPr/>
        </p:nvSpPr>
        <p:spPr>
          <a:xfrm>
            <a:off x="6622533" y="1865792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TextBox 109"/>
          <p:cNvSpPr txBox="1"/>
          <p:nvPr/>
        </p:nvSpPr>
        <p:spPr>
          <a:xfrm>
            <a:off x="5818889" y="3277280"/>
            <a:ext cx="3000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e</a:t>
            </a:r>
            <a:endParaRPr lang="he-IL" dirty="0"/>
          </a:p>
        </p:txBody>
      </p:sp>
      <p:sp>
        <p:nvSpPr>
          <p:cNvPr id="32" name="מלבן מעוגל 31"/>
          <p:cNvSpPr/>
          <p:nvPr/>
        </p:nvSpPr>
        <p:spPr>
          <a:xfrm>
            <a:off x="4058844" y="5577840"/>
            <a:ext cx="1785387" cy="3759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Blocking trees</a:t>
            </a:r>
            <a:endParaRPr lang="en-US" sz="4000" dirty="0"/>
          </a:p>
        </p:txBody>
      </p:sp>
      <p:grpSp>
        <p:nvGrpSpPr>
          <p:cNvPr id="84" name="קבוצה 83"/>
          <p:cNvGrpSpPr/>
          <p:nvPr/>
        </p:nvGrpSpPr>
        <p:grpSpPr>
          <a:xfrm>
            <a:off x="1016232" y="1224389"/>
            <a:ext cx="4405287" cy="2897414"/>
            <a:chOff x="4328392" y="2179429"/>
            <a:chExt cx="4405287" cy="2897414"/>
          </a:xfrm>
        </p:grpSpPr>
        <p:cxnSp>
          <p:nvCxnSpPr>
            <p:cNvPr id="75" name="מחבר ישר 74"/>
            <p:cNvCxnSpPr/>
            <p:nvPr/>
          </p:nvCxnSpPr>
          <p:spPr>
            <a:xfrm flipH="1">
              <a:off x="7324708" y="2179429"/>
              <a:ext cx="366412" cy="2808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מחבר ישר 106"/>
            <p:cNvCxnSpPr/>
            <p:nvPr/>
          </p:nvCxnSpPr>
          <p:spPr>
            <a:xfrm flipV="1">
              <a:off x="7467274" y="2936992"/>
              <a:ext cx="579446" cy="575000"/>
            </a:xfrm>
            <a:prstGeom prst="line">
              <a:avLst/>
            </a:prstGeom>
            <a:ln w="19050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קשת 138"/>
            <p:cNvSpPr/>
            <p:nvPr/>
          </p:nvSpPr>
          <p:spPr>
            <a:xfrm rot="14151942">
              <a:off x="6754737" y="1543366"/>
              <a:ext cx="940387" cy="3017496"/>
            </a:xfrm>
            <a:prstGeom prst="arc">
              <a:avLst>
                <a:gd name="adj1" fmla="val 16200000"/>
                <a:gd name="adj2" fmla="val 2523614"/>
              </a:avLst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20" name="מחבר ישר 119"/>
            <p:cNvCxnSpPr/>
            <p:nvPr/>
          </p:nvCxnSpPr>
          <p:spPr>
            <a:xfrm flipH="1">
              <a:off x="6958948" y="2460246"/>
              <a:ext cx="333140" cy="5394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מחבר ישר 88"/>
            <p:cNvCxnSpPr/>
            <p:nvPr/>
          </p:nvCxnSpPr>
          <p:spPr>
            <a:xfrm flipH="1">
              <a:off x="6898757" y="3545767"/>
              <a:ext cx="529122" cy="528393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מחבר ישר 89"/>
            <p:cNvCxnSpPr>
              <a:stCxn id="136" idx="2"/>
            </p:cNvCxnSpPr>
            <p:nvPr/>
          </p:nvCxnSpPr>
          <p:spPr>
            <a:xfrm flipH="1">
              <a:off x="5334000" y="2460246"/>
              <a:ext cx="1836168" cy="0"/>
            </a:xfrm>
            <a:prstGeom prst="line">
              <a:avLst/>
            </a:prstGeom>
            <a:ln w="63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מחבר ישר 95"/>
            <p:cNvCxnSpPr/>
            <p:nvPr/>
          </p:nvCxnSpPr>
          <p:spPr>
            <a:xfrm>
              <a:off x="6511908" y="3497578"/>
              <a:ext cx="497840" cy="5644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מחבר ישר 97"/>
            <p:cNvCxnSpPr>
              <a:stCxn id="105" idx="7"/>
            </p:cNvCxnSpPr>
            <p:nvPr/>
          </p:nvCxnSpPr>
          <p:spPr>
            <a:xfrm flipH="1">
              <a:off x="6046688" y="2900830"/>
              <a:ext cx="988310" cy="10584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אליפסה 98"/>
            <p:cNvSpPr/>
            <p:nvPr/>
          </p:nvSpPr>
          <p:spPr>
            <a:xfrm>
              <a:off x="6369668" y="3362960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0" name="אליפסה 99"/>
            <p:cNvSpPr/>
            <p:nvPr/>
          </p:nvSpPr>
          <p:spPr>
            <a:xfrm>
              <a:off x="5894287" y="386781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1" name="אליפסה 100"/>
            <p:cNvSpPr/>
            <p:nvPr/>
          </p:nvSpPr>
          <p:spPr>
            <a:xfrm>
              <a:off x="6837028" y="387797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02" name="מחבר ישר 101"/>
            <p:cNvCxnSpPr/>
            <p:nvPr/>
          </p:nvCxnSpPr>
          <p:spPr>
            <a:xfrm>
              <a:off x="6958948" y="2999738"/>
              <a:ext cx="497840" cy="5644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אליפסה 103"/>
            <p:cNvSpPr/>
            <p:nvPr/>
          </p:nvSpPr>
          <p:spPr>
            <a:xfrm>
              <a:off x="7324708" y="342077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5" name="אליפסה 104"/>
            <p:cNvSpPr/>
            <p:nvPr/>
          </p:nvSpPr>
          <p:spPr>
            <a:xfrm>
              <a:off x="6826868" y="2865120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8" name="משולש שווה שוקיים 117"/>
            <p:cNvSpPr/>
            <p:nvPr/>
          </p:nvSpPr>
          <p:spPr>
            <a:xfrm>
              <a:off x="5364481" y="4020215"/>
              <a:ext cx="1279508" cy="978505"/>
            </a:xfrm>
            <a:prstGeom prst="triangle">
              <a:avLst>
                <a:gd name="adj" fmla="val 50958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57054" y="4153513"/>
              <a:ext cx="965905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/>
                <a:t>      T</a:t>
              </a:r>
              <a:r>
                <a:rPr lang="en-US" sz="2000" baseline="-25000" dirty="0" smtClean="0"/>
                <a:t>a</a:t>
              </a:r>
            </a:p>
            <a:p>
              <a:r>
                <a:rPr lang="en-US" dirty="0" smtClean="0"/>
                <a:t>blocked </a:t>
              </a:r>
            </a:p>
            <a:p>
              <a:r>
                <a:rPr lang="en-US" dirty="0" err="1" smtClean="0"/>
                <a:t>subtree</a:t>
              </a:r>
              <a:endParaRPr lang="he-IL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873967" y="3787894"/>
              <a:ext cx="29527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/>
                <a:t>a</a:t>
              </a:r>
              <a:endParaRPr lang="he-IL" dirty="0"/>
            </a:p>
          </p:txBody>
        </p:sp>
        <p:sp>
          <p:nvSpPr>
            <p:cNvPr id="136" name="אליפסה 135"/>
            <p:cNvSpPr/>
            <p:nvPr/>
          </p:nvSpPr>
          <p:spPr>
            <a:xfrm>
              <a:off x="7170168" y="2338326"/>
              <a:ext cx="243840" cy="243840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328392" y="2399286"/>
              <a:ext cx="3255122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No chosen link goes out of</a:t>
              </a:r>
              <a:r>
                <a:rPr lang="en-US" sz="2000" dirty="0" smtClean="0"/>
                <a:t> T</a:t>
              </a:r>
              <a:r>
                <a:rPr lang="en-US" sz="2400" baseline="-25000" dirty="0" smtClean="0"/>
                <a:t>a</a:t>
              </a:r>
              <a:endParaRPr lang="he-IL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864735" y="4332274"/>
            <a:ext cx="757936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dirty="0" smtClean="0">
                <a:latin typeface="Euclid Math One" pitchFamily="18" charset="2"/>
              </a:rPr>
              <a:t>B</a:t>
            </a:r>
            <a:r>
              <a:rPr lang="en-US" sz="2400" dirty="0" smtClean="0"/>
              <a:t>  = the family of blocking trees</a:t>
            </a:r>
          </a:p>
          <a:p>
            <a:r>
              <a:rPr lang="el-GR" sz="2400" dirty="0" smtClean="0"/>
              <a:t>ξ</a:t>
            </a:r>
            <a:r>
              <a:rPr lang="en-US" sz="2400" dirty="0" smtClean="0"/>
              <a:t>(T’) = links incident to </a:t>
            </a:r>
            <a:r>
              <a:rPr lang="en-US" sz="2400" b="1" dirty="0" smtClean="0"/>
              <a:t>non-leaf </a:t>
            </a:r>
            <a:r>
              <a:rPr lang="en-US" sz="2400" dirty="0" smtClean="0"/>
              <a:t>nodes of T’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43280" y="5445035"/>
            <a:ext cx="757936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x = characteristic vector of a shadow-minimal solution F</a:t>
            </a:r>
          </a:p>
          <a:p>
            <a:r>
              <a:rPr lang="en-US" sz="2400" dirty="0" smtClean="0"/>
              <a:t>T’ ∈ </a:t>
            </a:r>
            <a:r>
              <a:rPr lang="en-US" sz="2400" dirty="0" smtClean="0">
                <a:latin typeface="Euclid Math One" pitchFamily="18" charset="2"/>
              </a:rPr>
              <a:t>B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Tiger Expert"/>
              </a:rPr>
              <a:t>⇒ </a:t>
            </a:r>
            <a:r>
              <a:rPr lang="el-GR" sz="2400" dirty="0" smtClean="0"/>
              <a:t>ξ</a:t>
            </a:r>
            <a:r>
              <a:rPr lang="en-US" sz="2400" dirty="0" smtClean="0"/>
              <a:t>(T’) ≠</a:t>
            </a:r>
            <a:r>
              <a:rPr lang="en-US" sz="2400" b="1" dirty="0" smtClean="0">
                <a:latin typeface="Tiger Expert"/>
              </a:rPr>
              <a:t>∅ </a:t>
            </a:r>
            <a:r>
              <a:rPr lang="en-US" sz="2400" dirty="0" smtClean="0">
                <a:latin typeface="Tiger Expert"/>
              </a:rPr>
              <a:t>⇒</a:t>
            </a:r>
            <a:r>
              <a:rPr lang="en-US" sz="2400" dirty="0" smtClean="0"/>
              <a:t>  x(</a:t>
            </a:r>
            <a:r>
              <a:rPr lang="el-GR" sz="2400" dirty="0" smtClean="0"/>
              <a:t>ξ</a:t>
            </a:r>
            <a:r>
              <a:rPr lang="en-US" sz="2400" dirty="0" smtClean="0"/>
              <a:t>(T’))  ≥ 1</a:t>
            </a:r>
            <a:endParaRPr lang="en-US" sz="2400" baseline="-25000" dirty="0" smtClean="0"/>
          </a:p>
        </p:txBody>
      </p:sp>
      <p:sp>
        <p:nvSpPr>
          <p:cNvPr id="28" name="מלבן מעוגל 27"/>
          <p:cNvSpPr/>
          <p:nvPr/>
        </p:nvSpPr>
        <p:spPr>
          <a:xfrm>
            <a:off x="3886125" y="5831840"/>
            <a:ext cx="1417396" cy="3759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790893" y="3830320"/>
          <a:ext cx="7715250" cy="2225675"/>
        </p:xfrm>
        <a:graphic>
          <a:graphicData uri="http://schemas.openxmlformats.org/presentationml/2006/ole">
            <p:oleObj spid="_x0000_s67587" name="Equation" r:id="rId3" imgW="4584600" imgH="1218960" progId="">
              <p:embed/>
            </p:oleObj>
          </a:graphicData>
        </a:graphic>
      </p:graphicFrame>
      <p:sp>
        <p:nvSpPr>
          <p:cNvPr id="9" name="מלבן מעוגל 8"/>
          <p:cNvSpPr/>
          <p:nvPr/>
        </p:nvSpPr>
        <p:spPr>
          <a:xfrm>
            <a:off x="3992880" y="4277360"/>
            <a:ext cx="1148080" cy="50800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An LP and its dual</a:t>
            </a:r>
            <a:endParaRPr lang="en-US" sz="4000" dirty="0"/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/>
        </p:nvGraphicFramePr>
        <p:xfrm>
          <a:off x="1246188" y="1244600"/>
          <a:ext cx="6945312" cy="2225675"/>
        </p:xfrm>
        <a:graphic>
          <a:graphicData uri="http://schemas.openxmlformats.org/presentationml/2006/ole">
            <p:oleObj spid="_x0000_s67586" name="Equation" r:id="rId4" imgW="4127400" imgH="121896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92880" y="54356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4288132" y="5153372"/>
            <a:ext cx="14217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decreases dual </a:t>
            </a:r>
          </a:p>
          <a:p>
            <a:r>
              <a:rPr lang="en-US" sz="1600" dirty="0" smtClean="0"/>
              <a:t>load on e</a:t>
            </a:r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4999026" y="4724400"/>
            <a:ext cx="9854" cy="5000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9305" y="5143212"/>
            <a:ext cx="1858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increases dual load </a:t>
            </a:r>
          </a:p>
          <a:p>
            <a:r>
              <a:rPr lang="en-US" sz="1600" dirty="0" smtClean="0"/>
              <a:t>on links in </a:t>
            </a:r>
            <a:r>
              <a:rPr lang="el-GR" sz="1600" dirty="0" smtClean="0">
                <a:cs typeface="Arial"/>
              </a:rPr>
              <a:t>σ</a:t>
            </a:r>
            <a:r>
              <a:rPr lang="en-US" sz="1600" dirty="0" smtClean="0">
                <a:cs typeface="Arial"/>
              </a:rPr>
              <a:t>(s</a:t>
            </a:r>
            <a:r>
              <a:rPr lang="en-US" sz="1600" baseline="-25000" dirty="0" smtClean="0">
                <a:cs typeface="Arial"/>
              </a:rPr>
              <a:t>e</a:t>
            </a:r>
            <a:r>
              <a:rPr lang="en-US" sz="1600" dirty="0" smtClean="0">
                <a:cs typeface="Arial"/>
              </a:rPr>
              <a:t>)</a:t>
            </a:r>
            <a:r>
              <a:rPr lang="en-US" sz="1600" dirty="0" smtClean="0"/>
              <a:t> </a:t>
            </a:r>
            <a:endParaRPr lang="he-IL" sz="1600" dirty="0"/>
          </a:p>
        </p:txBody>
      </p:sp>
      <p:cxnSp>
        <p:nvCxnSpPr>
          <p:cNvPr id="21" name="מחבר חץ ישר 20"/>
          <p:cNvCxnSpPr/>
          <p:nvPr/>
        </p:nvCxnSpPr>
        <p:spPr>
          <a:xfrm flipV="1">
            <a:off x="3007360" y="4724400"/>
            <a:ext cx="0" cy="508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 flipV="1">
            <a:off x="5527040" y="4714240"/>
            <a:ext cx="701040" cy="10239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44160" y="5608320"/>
            <a:ext cx="18580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increases dual load </a:t>
            </a:r>
          </a:p>
          <a:p>
            <a:r>
              <a:rPr lang="en-US" sz="1600" dirty="0" smtClean="0"/>
              <a:t>on links incident to internal nodes  </a:t>
            </a:r>
            <a:endParaRPr lang="he-IL" sz="1600" dirty="0"/>
          </a:p>
        </p:txBody>
      </p:sp>
      <p:sp>
        <p:nvSpPr>
          <p:cNvPr id="17" name="מלבן מעוגל 16"/>
          <p:cNvSpPr/>
          <p:nvPr/>
        </p:nvSpPr>
        <p:spPr>
          <a:xfrm>
            <a:off x="1584960" y="5232400"/>
            <a:ext cx="6247448" cy="4165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1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מחבר ישר 35"/>
          <p:cNvCxnSpPr>
            <a:endCxn id="25" idx="3"/>
          </p:cNvCxnSpPr>
          <p:nvPr/>
        </p:nvCxnSpPr>
        <p:spPr>
          <a:xfrm flipV="1">
            <a:off x="6573168" y="5601152"/>
            <a:ext cx="289710" cy="29987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Initial assignment of duals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33120" y="1259840"/>
            <a:ext cx="5363828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1. M </a:t>
            </a:r>
            <a:r>
              <a:rPr lang="en-US" sz="2400" dirty="0" smtClean="0">
                <a:latin typeface="Calibri"/>
              </a:rPr>
              <a:t>← </a:t>
            </a:r>
            <a:r>
              <a:rPr lang="en-US" sz="2400" i="1" dirty="0" smtClean="0"/>
              <a:t>maximal</a:t>
            </a:r>
            <a:r>
              <a:rPr lang="en-US" sz="2400" dirty="0" smtClean="0"/>
              <a:t> matching in E(L,L)\W </a:t>
            </a:r>
          </a:p>
          <a:p>
            <a:pPr marL="457200" indent="-457200"/>
            <a:r>
              <a:rPr lang="en-US" sz="2400" dirty="0" smtClean="0"/>
              <a:t>     U ← leaves unmatched by M</a:t>
            </a:r>
          </a:p>
          <a:p>
            <a:pPr marL="457200" indent="-457200"/>
            <a:r>
              <a:rPr lang="en-US" sz="2400" dirty="0" smtClean="0"/>
              <a:t>2.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← 1 if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← 0.75 otherwise</a:t>
            </a:r>
          </a:p>
          <a:p>
            <a:pPr marL="457200" indent="-457200"/>
            <a:r>
              <a:rPr lang="en-US" sz="2400" dirty="0" smtClean="0"/>
              <a:t>3.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← 0.5 for any e=</a:t>
            </a:r>
            <a:r>
              <a:rPr lang="en-US" sz="2400" dirty="0" err="1" smtClean="0"/>
              <a:t>uv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>
                <a:latin typeface="+mj-lt"/>
              </a:rPr>
              <a:t>W</a:t>
            </a:r>
            <a:r>
              <a:rPr lang="en-US" sz="2400" dirty="0" smtClean="0">
                <a:latin typeface="+mj-lt"/>
              </a:rPr>
              <a:t> with </a:t>
            </a:r>
            <a:r>
              <a:rPr lang="en-US" sz="2400" dirty="0" err="1" smtClean="0"/>
              <a:t>u,v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U</a:t>
            </a:r>
            <a:r>
              <a:rPr lang="en-US" sz="2400" dirty="0" smtClean="0"/>
              <a:t>.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120" y="2946400"/>
            <a:ext cx="5191108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For any link e=</a:t>
            </a:r>
            <a:r>
              <a:rPr lang="en-US" sz="2400" dirty="0" err="1" smtClean="0"/>
              <a:t>uv</a:t>
            </a:r>
            <a:r>
              <a:rPr lang="en-US" sz="2400" dirty="0" smtClean="0"/>
              <a:t>: dual load </a:t>
            </a:r>
            <a:r>
              <a:rPr lang="en-US" sz="2400" dirty="0" smtClean="0">
                <a:latin typeface="Calibri"/>
              </a:rPr>
              <a:t>≤</a:t>
            </a:r>
            <a:r>
              <a:rPr lang="en-US" sz="2400" dirty="0" smtClean="0"/>
              <a:t> 1.75. </a:t>
            </a:r>
          </a:p>
          <a:p>
            <a:pPr marL="457200" indent="-457200"/>
            <a:r>
              <a:rPr lang="en-US" sz="2400" dirty="0" smtClean="0"/>
              <a:t>1. </a:t>
            </a:r>
            <a:r>
              <a:rPr lang="en-US" sz="2400" dirty="0" err="1" smtClean="0"/>
              <a:t>u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U</a:t>
            </a:r>
            <a:r>
              <a:rPr lang="en-US" sz="2400" dirty="0" smtClean="0"/>
              <a:t>, v </a:t>
            </a:r>
            <a:r>
              <a:rPr lang="en-US" sz="2400" dirty="0" smtClean="0">
                <a:latin typeface="Tiger Expert"/>
              </a:rPr>
              <a:t>∉</a:t>
            </a:r>
            <a:r>
              <a:rPr lang="en-US" sz="2400" dirty="0" smtClean="0"/>
              <a:t>U:      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u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alibri"/>
              </a:rPr>
              <a:t>≤ </a:t>
            </a:r>
            <a:r>
              <a:rPr lang="en-US" sz="2400" dirty="0" smtClean="0"/>
              <a:t>1+0.75=1.75. </a:t>
            </a:r>
          </a:p>
          <a:p>
            <a:pPr marL="457200" indent="-457200"/>
            <a:r>
              <a:rPr lang="en-US" sz="2400" dirty="0" smtClean="0"/>
              <a:t>2. </a:t>
            </a:r>
            <a:r>
              <a:rPr lang="en-US" sz="2400" dirty="0" err="1" smtClean="0"/>
              <a:t>u,v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U</a:t>
            </a:r>
            <a:r>
              <a:rPr lang="en-US" sz="2400" dirty="0" smtClean="0"/>
              <a:t>, </a:t>
            </a:r>
            <a:r>
              <a:rPr lang="en-US" sz="2400" dirty="0" err="1" smtClean="0"/>
              <a:t>uv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W</a:t>
            </a:r>
            <a:r>
              <a:rPr lang="en-US" sz="2400" dirty="0" smtClean="0"/>
              <a:t>: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u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-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=1+1-0.5=1.5</a:t>
            </a:r>
          </a:p>
          <a:p>
            <a:pPr marL="457200" indent="-457200"/>
            <a:r>
              <a:rPr lang="en-US" sz="2400" dirty="0" smtClean="0"/>
              <a:t>3. </a:t>
            </a:r>
            <a:r>
              <a:rPr lang="en-US" sz="2400" dirty="0" err="1" smtClean="0"/>
              <a:t>u,v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U</a:t>
            </a:r>
            <a:r>
              <a:rPr lang="en-US" sz="2400" dirty="0" smtClean="0"/>
              <a:t>, </a:t>
            </a:r>
            <a:r>
              <a:rPr lang="en-US" sz="24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ger Expert"/>
              </a:rPr>
              <a:t>∉</a:t>
            </a:r>
            <a:r>
              <a:rPr lang="en-US" sz="2400" dirty="0" smtClean="0"/>
              <a:t>W: impossible.</a:t>
            </a:r>
          </a:p>
        </p:txBody>
      </p:sp>
      <p:cxnSp>
        <p:nvCxnSpPr>
          <p:cNvPr id="5" name="מחבר ישר 4"/>
          <p:cNvCxnSpPr>
            <a:stCxn id="33" idx="2"/>
          </p:cNvCxnSpPr>
          <p:nvPr/>
        </p:nvCxnSpPr>
        <p:spPr>
          <a:xfrm flipH="1">
            <a:off x="7487920" y="5982710"/>
            <a:ext cx="761534" cy="2185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קשת 5"/>
          <p:cNvSpPr/>
          <p:nvPr/>
        </p:nvSpPr>
        <p:spPr>
          <a:xfrm rot="3040670">
            <a:off x="7281101" y="5214598"/>
            <a:ext cx="1326640" cy="467398"/>
          </a:xfrm>
          <a:prstGeom prst="arc">
            <a:avLst>
              <a:gd name="adj1" fmla="val 10549584"/>
              <a:gd name="adj2" fmla="val 6425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/>
          <p:nvPr/>
        </p:nvCxnSpPr>
        <p:spPr>
          <a:xfrm>
            <a:off x="6471268" y="601319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5518367" y="600303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>
            <a:endCxn id="25" idx="0"/>
          </p:cNvCxnSpPr>
          <p:nvPr/>
        </p:nvCxnSpPr>
        <p:spPr>
          <a:xfrm flipH="1">
            <a:off x="6949088" y="4085526"/>
            <a:ext cx="366412" cy="130749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flipH="1">
            <a:off x="6471268" y="4541520"/>
            <a:ext cx="447040" cy="138877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7447446" y="401813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קשת 14"/>
          <p:cNvSpPr/>
          <p:nvPr/>
        </p:nvSpPr>
        <p:spPr>
          <a:xfrm rot="14615837">
            <a:off x="6340219" y="3668022"/>
            <a:ext cx="940387" cy="3017496"/>
          </a:xfrm>
          <a:prstGeom prst="arc">
            <a:avLst>
              <a:gd name="adj1" fmla="val 16200000"/>
              <a:gd name="adj2" fmla="val 20001775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מחבר ישר 15"/>
          <p:cNvCxnSpPr>
            <a:stCxn id="25" idx="7"/>
            <a:endCxn id="28" idx="3"/>
          </p:cNvCxnSpPr>
          <p:nvPr/>
        </p:nvCxnSpPr>
        <p:spPr>
          <a:xfrm flipV="1">
            <a:off x="7035298" y="5064610"/>
            <a:ext cx="295292" cy="364122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6024228" y="544829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>
            <a:off x="7383829" y="5569292"/>
            <a:ext cx="395195" cy="433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 flipH="1">
            <a:off x="5559008" y="401813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5881988" y="53136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5406607" y="581853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6349348" y="582869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מחבר ישר 22"/>
          <p:cNvCxnSpPr/>
          <p:nvPr/>
        </p:nvCxnSpPr>
        <p:spPr>
          <a:xfrm>
            <a:off x="6471268" y="495045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אליפסה 23"/>
          <p:cNvSpPr/>
          <p:nvPr/>
        </p:nvSpPr>
        <p:spPr>
          <a:xfrm>
            <a:off x="7244080" y="38100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6827168" y="5393022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6339188" y="48158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7" name="מחבר ישר 26"/>
          <p:cNvCxnSpPr/>
          <p:nvPr/>
        </p:nvCxnSpPr>
        <p:spPr>
          <a:xfrm>
            <a:off x="6948788" y="4462778"/>
            <a:ext cx="1386876" cy="1423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אליפסה 27"/>
          <p:cNvSpPr/>
          <p:nvPr/>
        </p:nvSpPr>
        <p:spPr>
          <a:xfrm>
            <a:off x="7294880" y="48564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/>
          <p:cNvSpPr/>
          <p:nvPr/>
        </p:nvSpPr>
        <p:spPr>
          <a:xfrm>
            <a:off x="6796388" y="43078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/>
          <p:cNvSpPr/>
          <p:nvPr/>
        </p:nvSpPr>
        <p:spPr>
          <a:xfrm>
            <a:off x="7752080" y="53543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7279790" y="586079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8249454" y="586079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TextBox 33"/>
          <p:cNvSpPr txBox="1"/>
          <p:nvPr/>
        </p:nvSpPr>
        <p:spPr>
          <a:xfrm>
            <a:off x="7231211" y="3735308"/>
            <a:ext cx="2648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6196948" y="6028249"/>
            <a:ext cx="54854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0.75</a:t>
            </a:r>
            <a:endParaRPr lang="he-IL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373936" y="6038409"/>
            <a:ext cx="288862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1</a:t>
            </a:r>
            <a:endParaRPr lang="he-IL" sz="1600" dirty="0"/>
          </a:p>
        </p:txBody>
      </p:sp>
      <p:cxnSp>
        <p:nvCxnSpPr>
          <p:cNvPr id="48" name="מחבר ישר 47"/>
          <p:cNvCxnSpPr>
            <a:stCxn id="32" idx="1"/>
            <a:endCxn id="25" idx="5"/>
          </p:cNvCxnSpPr>
          <p:nvPr/>
        </p:nvCxnSpPr>
        <p:spPr>
          <a:xfrm flipH="1" flipV="1">
            <a:off x="7035298" y="5601152"/>
            <a:ext cx="280202" cy="295348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31242" y="5554376"/>
            <a:ext cx="54854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0.75</a:t>
            </a:r>
            <a:endParaRPr lang="he-IL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272535" y="6058729"/>
            <a:ext cx="288862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1</a:t>
            </a:r>
            <a:endParaRPr lang="he-IL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8236598" y="6048569"/>
            <a:ext cx="288862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1</a:t>
            </a:r>
            <a:endParaRPr lang="he-IL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15162" y="6031896"/>
            <a:ext cx="628697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 smtClean="0"/>
              <a:t>z=0.5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B2913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5" grpId="0" animBg="1"/>
      <p:bldP spid="45" grpId="0"/>
      <p:bldP spid="46" grpId="0"/>
      <p:bldP spid="51" grpId="0"/>
      <p:bldP spid="52" grpId="0"/>
      <p:bldP spid="53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The algorithm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33120" y="1432560"/>
            <a:ext cx="7426960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The algorithm is the one of [KN 2016]. It repeatedly: 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Finds a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T’ of and its cover I’.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Adds I’ to I and contracts T’ into a new node.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Possibly updates some dual variables within T’.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3120" y="3270071"/>
            <a:ext cx="742696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The update of the dual variables is done such that: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duals fully pay for the links added.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Dual constraints violation ≤ 1.75.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" y="4978400"/>
            <a:ext cx="742696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A full description of the algorithm and its analysis …</a:t>
            </a:r>
          </a:p>
          <a:p>
            <a:pPr marL="457200" indent="-457200"/>
            <a:r>
              <a:rPr lang="en-US" sz="2400" dirty="0" smtClean="0"/>
              <a:t>Not in this talk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2960" y="2734489"/>
            <a:ext cx="7569200" cy="353943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dirty="0" smtClean="0"/>
              <a:t>Adding these constraints on </a:t>
            </a:r>
            <a:r>
              <a:rPr lang="en-US" sz="2400" dirty="0" err="1" smtClean="0"/>
              <a:t>leaves+stems</a:t>
            </a:r>
            <a:r>
              <a:rPr lang="en-US" sz="2400" dirty="0" smtClean="0"/>
              <a:t> only gives the LP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800" dirty="0" smtClean="0"/>
          </a:p>
          <a:p>
            <a:pPr marL="457200" indent="-457200"/>
            <a:r>
              <a:rPr lang="en-US" sz="2400" dirty="0" smtClean="0"/>
              <a:t>This LP also has gap &lt; 2 for TAP (1.75, and probably 5/3).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Additional possible constraints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33120" y="1371600"/>
            <a:ext cx="755904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marL="457200" indent="-457200"/>
            <a:r>
              <a:rPr lang="en-US" sz="2400" b="1" dirty="0" err="1" smtClean="0"/>
              <a:t>Subpartition</a:t>
            </a:r>
            <a:r>
              <a:rPr lang="en-US" sz="2400" b="1" dirty="0" smtClean="0"/>
              <a:t> Constraints: </a:t>
            </a:r>
          </a:p>
          <a:p>
            <a:pPr marL="457200" indent="-457200"/>
            <a:r>
              <a:rPr lang="en-US" sz="2400" dirty="0" smtClean="0"/>
              <a:t>For any odd collection 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’ of disjoint sets from 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>
                <a:latin typeface="Cambria"/>
              </a:rPr>
              <a:t>∪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 </a:t>
            </a:r>
          </a:p>
          <a:p>
            <a:pPr marL="457200" indent="-457200" algn="ctr"/>
            <a:r>
              <a:rPr lang="en-US" sz="2400" dirty="0" smtClean="0"/>
              <a:t>x(links covering some set in 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’) </a:t>
            </a:r>
            <a:r>
              <a:rPr lang="en-US" sz="2400" dirty="0" smtClean="0">
                <a:latin typeface="Calibri"/>
              </a:rPr>
              <a:t>≥ (|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>
                <a:latin typeface="Calibri"/>
              </a:rPr>
              <a:t>’|+1)/2</a:t>
            </a:r>
            <a:r>
              <a:rPr lang="en-US" sz="2400" dirty="0" smtClean="0"/>
              <a:t>.     </a:t>
            </a: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826770" y="3312160"/>
          <a:ext cx="7372350" cy="2411413"/>
        </p:xfrm>
        <a:graphic>
          <a:graphicData uri="http://schemas.openxmlformats.org/presentationml/2006/ole">
            <p:oleObj spid="_x0000_s92162" name="Equation" r:id="rId3" imgW="4381200" imgH="1320480" progId="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968562" y="1619905"/>
            <a:ext cx="3917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Calibri"/>
              </a:rPr>
              <a:t>―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92480" y="1290320"/>
            <a:ext cx="7680960" cy="378565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Adding additional constraints to the cut-LP gives gap 1.75,</a:t>
            </a:r>
          </a:p>
          <a:p>
            <a:r>
              <a:rPr lang="en-US" sz="2400" dirty="0" smtClean="0"/>
              <a:t>     and probably better (1.5 ?)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Some of these constraints “encode” shadow-</a:t>
            </a:r>
            <a:r>
              <a:rPr lang="en-US" sz="2400" dirty="0" err="1" smtClean="0"/>
              <a:t>minimality</a:t>
            </a:r>
            <a:r>
              <a:rPr lang="en-US" sz="24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Is there a better way to do that?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 Just adding the constraints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e</a:t>
            </a:r>
            <a:r>
              <a:rPr lang="en-US" sz="2400" dirty="0" err="1" smtClean="0"/>
              <a:t>+x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≤ 1 for any pair of </a:t>
            </a:r>
          </a:p>
          <a:p>
            <a:pPr lvl="1"/>
            <a:r>
              <a:rPr lang="en-US" sz="2400" dirty="0" smtClean="0">
                <a:latin typeface="Calibri"/>
              </a:rPr>
              <a:t>   overlapping links </a:t>
            </a:r>
            <a:r>
              <a:rPr lang="en-US" sz="2400" dirty="0" err="1" smtClean="0">
                <a:latin typeface="Calibri"/>
              </a:rPr>
              <a:t>e,f</a:t>
            </a:r>
            <a:r>
              <a:rPr lang="en-US" sz="2400" dirty="0" smtClean="0">
                <a:latin typeface="Calibri"/>
              </a:rPr>
              <a:t> is not enough.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Calibri"/>
              </a:rPr>
              <a:t> However, </a:t>
            </a:r>
            <a:r>
              <a:rPr lang="en-US" sz="2400" dirty="0" smtClean="0"/>
              <a:t>the SDP relaxation obtained by </a:t>
            </a:r>
            <a:r>
              <a:rPr lang="en-US" sz="2400" dirty="0" err="1" smtClean="0"/>
              <a:t>Lasserre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   tightening of this LP has gap 1.5+</a:t>
            </a:r>
            <a:r>
              <a:rPr lang="en-US" sz="2400" dirty="0" smtClean="0">
                <a:latin typeface="Calibri"/>
              </a:rPr>
              <a:t>ԑ [</a:t>
            </a:r>
            <a:r>
              <a:rPr lang="en-US" sz="2400" dirty="0" err="1" smtClean="0">
                <a:latin typeface="Calibri"/>
              </a:rPr>
              <a:t>Cheriyan</a:t>
            </a:r>
            <a:r>
              <a:rPr lang="en-US" sz="2400" dirty="0" smtClean="0">
                <a:latin typeface="Calibri"/>
              </a:rPr>
              <a:t> &amp; </a:t>
            </a:r>
            <a:r>
              <a:rPr lang="en-US" sz="2400" dirty="0" err="1" smtClean="0">
                <a:latin typeface="Calibri"/>
              </a:rPr>
              <a:t>Gao</a:t>
            </a:r>
            <a:r>
              <a:rPr lang="en-US" sz="2400" dirty="0" smtClean="0">
                <a:latin typeface="Calibri"/>
              </a:rPr>
              <a:t> 15]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All these results are based on the algorithm of </a:t>
            </a:r>
          </a:p>
          <a:p>
            <a:r>
              <a:rPr lang="en-US" sz="2400" dirty="0" smtClean="0"/>
              <a:t>     [KN 2016]…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surprising breakthrough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David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Adjiashvili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A recent paper.</a:t>
            </a:r>
          </a:p>
          <a:p>
            <a:pPr algn="l">
              <a:buNone/>
            </a:pPr>
            <a:r>
              <a:rPr lang="en-US" dirty="0" smtClean="0"/>
              <a:t>Gives </a:t>
            </a:r>
            <a:r>
              <a:rPr lang="en-US" dirty="0" smtClean="0">
                <a:solidFill>
                  <a:srgbClr val="00B050"/>
                </a:solidFill>
              </a:rPr>
              <a:t>1.946 ratio for weighted TAP</a:t>
            </a:r>
            <a:r>
              <a:rPr lang="en-US" dirty="0" smtClean="0"/>
              <a:t> but if the </a:t>
            </a:r>
            <a:r>
              <a:rPr lang="en-US" dirty="0" smtClean="0">
                <a:solidFill>
                  <a:srgbClr val="0070C0"/>
                </a:solidFill>
              </a:rPr>
              <a:t>largest edge weight is bounded by a constant.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I went through 3 stages with respect to this </a:t>
            </a:r>
          </a:p>
          <a:p>
            <a:pPr algn="l">
              <a:buNone/>
            </a:pPr>
            <a:r>
              <a:rPr lang="en-US" dirty="0" smtClean="0"/>
              <a:t>Algorithm.</a:t>
            </a:r>
          </a:p>
          <a:p>
            <a:pPr algn="l">
              <a:buNone/>
            </a:pPr>
            <a:r>
              <a:rPr lang="en-US" dirty="0" smtClean="0"/>
              <a:t>Let me give a similar case from cinema.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מחבר ישר 132"/>
          <p:cNvCxnSpPr/>
          <p:nvPr/>
        </p:nvCxnSpPr>
        <p:spPr>
          <a:xfrm flipH="1">
            <a:off x="4724400" y="5567680"/>
            <a:ext cx="376152" cy="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מחבר ישר 98"/>
          <p:cNvCxnSpPr/>
          <p:nvPr/>
        </p:nvCxnSpPr>
        <p:spPr>
          <a:xfrm flipH="1" flipV="1">
            <a:off x="4501046" y="8172957"/>
            <a:ext cx="426023" cy="8222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קשת 112"/>
          <p:cNvSpPr/>
          <p:nvPr/>
        </p:nvSpPr>
        <p:spPr>
          <a:xfrm rot="3040670">
            <a:off x="4517581" y="4777718"/>
            <a:ext cx="1326640" cy="467398"/>
          </a:xfrm>
          <a:prstGeom prst="arc">
            <a:avLst>
              <a:gd name="adj1" fmla="val 10549584"/>
              <a:gd name="adj2" fmla="val 6425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8" name="מחבר ישר 107"/>
          <p:cNvCxnSpPr/>
          <p:nvPr/>
        </p:nvCxnSpPr>
        <p:spPr>
          <a:xfrm>
            <a:off x="3707748" y="557631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ישר 69"/>
          <p:cNvCxnSpPr/>
          <p:nvPr/>
        </p:nvCxnSpPr>
        <p:spPr>
          <a:xfrm>
            <a:off x="2754847" y="556615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ישר 80"/>
          <p:cNvCxnSpPr>
            <a:endCxn id="57" idx="0"/>
          </p:cNvCxnSpPr>
          <p:nvPr/>
        </p:nvCxnSpPr>
        <p:spPr>
          <a:xfrm flipH="1">
            <a:off x="4195428" y="3627120"/>
            <a:ext cx="366412" cy="130749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ישר 74"/>
          <p:cNvCxnSpPr/>
          <p:nvPr/>
        </p:nvCxnSpPr>
        <p:spPr>
          <a:xfrm flipH="1">
            <a:off x="3738228" y="4104640"/>
            <a:ext cx="416560" cy="138877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מחבר ישר 91"/>
          <p:cNvCxnSpPr/>
          <p:nvPr/>
        </p:nvCxnSpPr>
        <p:spPr>
          <a:xfrm flipH="1">
            <a:off x="5180902" y="5567680"/>
            <a:ext cx="376152" cy="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מחבר ישר 92"/>
          <p:cNvCxnSpPr/>
          <p:nvPr/>
        </p:nvCxnSpPr>
        <p:spPr>
          <a:xfrm>
            <a:off x="5118444" y="5106410"/>
            <a:ext cx="10453" cy="4800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/>
          <p:nvPr/>
        </p:nvCxnSpPr>
        <p:spPr>
          <a:xfrm>
            <a:off x="4683926" y="358125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קשת 70"/>
          <p:cNvSpPr/>
          <p:nvPr/>
        </p:nvSpPr>
        <p:spPr>
          <a:xfrm rot="14615837">
            <a:off x="3576699" y="3231142"/>
            <a:ext cx="940387" cy="3017496"/>
          </a:xfrm>
          <a:prstGeom prst="arc">
            <a:avLst>
              <a:gd name="adj1" fmla="val 16200000"/>
              <a:gd name="adj2" fmla="val 20001775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2" name="מחבר ישר 61"/>
          <p:cNvCxnSpPr/>
          <p:nvPr/>
        </p:nvCxnSpPr>
        <p:spPr>
          <a:xfrm flipV="1">
            <a:off x="3819508" y="4627730"/>
            <a:ext cx="737402" cy="86568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Tree Augmentation Problem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12800" y="1456788"/>
            <a:ext cx="757936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Tree Augmentation Problem (TAP)</a:t>
            </a:r>
          </a:p>
          <a:p>
            <a:r>
              <a:rPr lang="en-US" sz="2400" dirty="0" smtClean="0"/>
              <a:t>Given: A tree T=(V,E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), a set E of “links” on V disjoint to E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Find:    A min-size F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E such that T+F is 2 edge-connected. </a:t>
            </a:r>
          </a:p>
        </p:txBody>
      </p:sp>
      <p:cxnSp>
        <p:nvCxnSpPr>
          <p:cNvPr id="11" name="מחבר ישר 10"/>
          <p:cNvCxnSpPr/>
          <p:nvPr/>
        </p:nvCxnSpPr>
        <p:spPr>
          <a:xfrm>
            <a:off x="3260708" y="501141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4620309" y="5132412"/>
            <a:ext cx="395195" cy="433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2795488" y="358125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אליפסה 8"/>
          <p:cNvSpPr/>
          <p:nvPr/>
        </p:nvSpPr>
        <p:spPr>
          <a:xfrm>
            <a:off x="3118468" y="48768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2643087" y="538165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/>
          <p:cNvSpPr/>
          <p:nvPr/>
        </p:nvSpPr>
        <p:spPr>
          <a:xfrm>
            <a:off x="3585828" y="539181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5" name="מחבר ישר 54"/>
          <p:cNvCxnSpPr/>
          <p:nvPr/>
        </p:nvCxnSpPr>
        <p:spPr>
          <a:xfrm>
            <a:off x="3707748" y="451357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אליפסה 55"/>
          <p:cNvSpPr/>
          <p:nvPr/>
        </p:nvSpPr>
        <p:spPr>
          <a:xfrm>
            <a:off x="4480560" y="33731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/>
          <p:cNvSpPr/>
          <p:nvPr/>
        </p:nvSpPr>
        <p:spPr>
          <a:xfrm>
            <a:off x="4073508" y="493461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אליפסה 41"/>
          <p:cNvSpPr/>
          <p:nvPr/>
        </p:nvSpPr>
        <p:spPr>
          <a:xfrm>
            <a:off x="3575668" y="43789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0" name="מחבר ישר 59"/>
          <p:cNvCxnSpPr/>
          <p:nvPr/>
        </p:nvCxnSpPr>
        <p:spPr>
          <a:xfrm>
            <a:off x="4185268" y="4025898"/>
            <a:ext cx="1386876" cy="1423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4531360" y="44196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/>
          <p:cNvSpPr/>
          <p:nvPr/>
        </p:nvSpPr>
        <p:spPr>
          <a:xfrm>
            <a:off x="4032868" y="38709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אליפסה 86"/>
          <p:cNvSpPr/>
          <p:nvPr/>
        </p:nvSpPr>
        <p:spPr>
          <a:xfrm>
            <a:off x="4988560" y="491744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אליפסה 88"/>
          <p:cNvSpPr/>
          <p:nvPr/>
        </p:nvSpPr>
        <p:spPr>
          <a:xfrm>
            <a:off x="4996817" y="542899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אליפסה 90"/>
          <p:cNvSpPr/>
          <p:nvPr/>
        </p:nvSpPr>
        <p:spPr>
          <a:xfrm>
            <a:off x="4516270" y="542391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אליפסה 95"/>
          <p:cNvSpPr/>
          <p:nvPr/>
        </p:nvSpPr>
        <p:spPr>
          <a:xfrm>
            <a:off x="5485934" y="542391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3" name="מחבר ישר 32"/>
          <p:cNvCxnSpPr>
            <a:stCxn id="9" idx="6"/>
            <a:endCxn id="42" idx="4"/>
          </p:cNvCxnSpPr>
          <p:nvPr/>
        </p:nvCxnSpPr>
        <p:spPr>
          <a:xfrm flipV="1">
            <a:off x="3362308" y="4622800"/>
            <a:ext cx="335280" cy="37592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1968 </a:t>
            </a:r>
            <a:r>
              <a:rPr lang="en-US" dirty="0" smtClean="0"/>
              <a:t>a new extremely strange film came 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The film was called “2001: A Space Odyssey”</a:t>
            </a:r>
          </a:p>
          <a:p>
            <a:pPr algn="l">
              <a:buNone/>
            </a:pPr>
            <a:r>
              <a:rPr lang="en-US" dirty="0" smtClean="0"/>
              <a:t>Woody </a:t>
            </a:r>
            <a:r>
              <a:rPr lang="en-US" dirty="0" err="1" smtClean="0"/>
              <a:t>allen</a:t>
            </a:r>
            <a:r>
              <a:rPr lang="en-US" dirty="0" smtClean="0"/>
              <a:t> on the film:</a:t>
            </a:r>
          </a:p>
          <a:p>
            <a:pPr algn="l">
              <a:buNone/>
            </a:pPr>
            <a:r>
              <a:rPr lang="en-US" dirty="0" smtClean="0"/>
              <a:t>1) I went to see the movie and I really did not liked it.</a:t>
            </a:r>
          </a:p>
          <a:p>
            <a:pPr algn="l">
              <a:buNone/>
            </a:pPr>
            <a:r>
              <a:rPr lang="en-US" dirty="0" smtClean="0"/>
              <a:t>2) But I was not sure and I went again and liked it more.</a:t>
            </a:r>
          </a:p>
          <a:p>
            <a:pPr algn="l">
              <a:buNone/>
            </a:pPr>
            <a:r>
              <a:rPr lang="en-US" dirty="0" smtClean="0"/>
              <a:t>3) Then a friend of mine told me there is a great film </a:t>
            </a:r>
            <a:r>
              <a:rPr lang="en-US" b="1" dirty="0" smtClean="0"/>
              <a:t>2001: A Space Odyssey.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went with the friend to see it for the third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And I said to myself: this is simply wonderful stuff!!</a:t>
            </a:r>
          </a:p>
          <a:p>
            <a:pPr algn="l">
              <a:buNone/>
            </a:pPr>
            <a:r>
              <a:rPr lang="en-US" dirty="0" smtClean="0"/>
              <a:t>And Allen that is not modest said: </a:t>
            </a:r>
            <a:r>
              <a:rPr lang="en-US" dirty="0" smtClean="0">
                <a:solidFill>
                  <a:srgbClr val="0070C0"/>
                </a:solidFill>
              </a:rPr>
              <a:t>This was one of the only times in which the director was way </a:t>
            </a:r>
            <a:r>
              <a:rPr lang="en-US" dirty="0" err="1" smtClean="0">
                <a:solidFill>
                  <a:srgbClr val="0070C0"/>
                </a:solidFill>
              </a:rPr>
              <a:t>way</a:t>
            </a:r>
            <a:r>
              <a:rPr lang="en-US" dirty="0" smtClean="0">
                <a:solidFill>
                  <a:srgbClr val="0070C0"/>
                </a:solidFill>
              </a:rPr>
              <a:t> ahead of me.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Note that he is more or less saying that except the director above he is one of the smartest.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unique case in cinema 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At the same time they were preparing the last stages for the moon  mission of </a:t>
            </a:r>
            <a:r>
              <a:rPr lang="en-US" dirty="0" smtClean="0">
                <a:solidFill>
                  <a:srgbClr val="FF0000"/>
                </a:solidFill>
              </a:rPr>
              <a:t>Neil Armstrong.</a:t>
            </a:r>
          </a:p>
          <a:p>
            <a:pPr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The one who said: small step for man, a giant leap for my bank account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OK, maybe I changed what he said a bit, but he did turn rich.</a:t>
            </a:r>
          </a:p>
          <a:p>
            <a:pPr algn="l">
              <a:buNone/>
            </a:pPr>
            <a:r>
              <a:rPr lang="en-US" dirty="0" smtClean="0"/>
              <a:t>The film was planned to go out later but the director started to hurry.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director did not want to know how the moon looks. He wanted artistic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And he </a:t>
            </a:r>
            <a:r>
              <a:rPr lang="en-US" dirty="0" smtClean="0">
                <a:solidFill>
                  <a:srgbClr val="FF0000"/>
                </a:solidFill>
              </a:rPr>
              <a:t>got the moon wrong </a:t>
            </a:r>
            <a:r>
              <a:rPr lang="en-US" dirty="0" smtClean="0"/>
              <a:t>in the scene.</a:t>
            </a:r>
          </a:p>
          <a:p>
            <a:pPr algn="l">
              <a:buNone/>
            </a:pPr>
            <a:r>
              <a:rPr lang="en-US" dirty="0" smtClean="0"/>
              <a:t>The moon has no hills.</a:t>
            </a:r>
          </a:p>
          <a:p>
            <a:pPr algn="l">
              <a:buNone/>
            </a:pPr>
            <a:r>
              <a:rPr lang="en-US" dirty="0" smtClean="0"/>
              <a:t>When Allen chose the best 10 films ever he chose another film (not “2001”) of this  director: “Paths of Glory”.</a:t>
            </a:r>
          </a:p>
          <a:p>
            <a:pPr algn="l">
              <a:buNone/>
            </a:pPr>
            <a:r>
              <a:rPr lang="en-US" dirty="0" smtClean="0"/>
              <a:t>Now back from Woody Allen, 2001 space odyssey , And Neil, to the new breakthrough.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phases of Woody 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At the start I was sure it is a mistake (namely I did not really like it, like Woody Allen). It did not help that </a:t>
            </a:r>
            <a:r>
              <a:rPr lang="en-US" dirty="0" smtClean="0">
                <a:solidFill>
                  <a:srgbClr val="FF0000"/>
                </a:solidFill>
              </a:rPr>
              <a:t>I did not understand anything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But then I read it a second time and I found </a:t>
            </a:r>
            <a:r>
              <a:rPr lang="en-US" dirty="0" smtClean="0">
                <a:solidFill>
                  <a:srgbClr val="0070C0"/>
                </a:solidFill>
              </a:rPr>
              <a:t>some nice ideas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Then with </a:t>
            </a:r>
            <a:r>
              <a:rPr lang="en-US" dirty="0" err="1" smtClean="0"/>
              <a:t>Zeev</a:t>
            </a:r>
            <a:r>
              <a:rPr lang="en-US" dirty="0" smtClean="0"/>
              <a:t>, we decided to take 7 days to read it. We talked on the phone and agreed: </a:t>
            </a:r>
            <a:r>
              <a:rPr lang="en-US" dirty="0" smtClean="0">
                <a:solidFill>
                  <a:srgbClr val="7030A0"/>
                </a:solidFill>
              </a:rPr>
              <a:t>this is (correct and) has some wonderful stuff!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good question is why did I not manage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The next quotes are quotes on knowledge. You may not know them but the only thing important to know is that they are on knowledge:</a:t>
            </a:r>
          </a:p>
          <a:p>
            <a:pPr algn="l">
              <a:buNone/>
            </a:pPr>
            <a:r>
              <a:rPr lang="en-US" dirty="0" smtClean="0"/>
              <a:t> Roy Batty</a:t>
            </a:r>
            <a:r>
              <a:rPr lang="en-US" dirty="0" smtClean="0">
                <a:solidFill>
                  <a:srgbClr val="FF0000"/>
                </a:solidFill>
              </a:rPr>
              <a:t>: I've seen things you people wouldn't believe. Attack ships on fire off the shoulder of Orion. I watched C-beams glitter in the dark near the </a:t>
            </a:r>
            <a:r>
              <a:rPr lang="en-US" dirty="0" err="1" smtClean="0">
                <a:solidFill>
                  <a:srgbClr val="FF0000"/>
                </a:solidFill>
              </a:rPr>
              <a:t>Tannhauser</a:t>
            </a:r>
            <a:r>
              <a:rPr lang="en-US" dirty="0" smtClean="0">
                <a:solidFill>
                  <a:srgbClr val="FF0000"/>
                </a:solidFill>
              </a:rPr>
              <a:t> gate. All those moments will be lost in time... like tears in rain... Time to die.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second quote on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Fiery the angels fell. Deep thunder rolled around their shoulders... burning with the fires of </a:t>
            </a:r>
            <a:r>
              <a:rPr lang="en-US" dirty="0" err="1" smtClean="0">
                <a:solidFill>
                  <a:srgbClr val="FF0000"/>
                </a:solidFill>
              </a:rPr>
              <a:t>Orc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 smtClean="0"/>
              <a:t>This is not from the film, as many mistaken people say. This is from a long poem.</a:t>
            </a:r>
          </a:p>
          <a:p>
            <a:pPr algn="l">
              <a:buNone/>
            </a:pPr>
            <a:r>
              <a:rPr lang="en-US" dirty="0" smtClean="0"/>
              <a:t>If you want to </a:t>
            </a:r>
            <a:r>
              <a:rPr lang="en-US" smtClean="0"/>
              <a:t>see where </a:t>
            </a:r>
            <a:r>
              <a:rPr lang="en-US" dirty="0" smtClean="0"/>
              <a:t>from, </a:t>
            </a:r>
            <a:r>
              <a:rPr lang="en-US" dirty="0" err="1" smtClean="0"/>
              <a:t>google</a:t>
            </a:r>
            <a:r>
              <a:rPr lang="en-US" dirty="0" smtClean="0"/>
              <a:t>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 not do it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lacked knowledge</a:t>
            </a:r>
          </a:p>
          <a:p>
            <a:pPr algn="l">
              <a:buNone/>
            </a:pPr>
            <a:r>
              <a:rPr lang="en-US" dirty="0" smtClean="0"/>
              <a:t>On </a:t>
            </a:r>
            <a:r>
              <a:rPr lang="en-US" dirty="0" err="1" smtClean="0"/>
              <a:t>polyhedra</a:t>
            </a:r>
            <a:r>
              <a:rPr lang="en-US" dirty="0" smtClean="0"/>
              <a:t> theory more or less.</a:t>
            </a:r>
          </a:p>
          <a:p>
            <a:pPr algn="l">
              <a:buNone/>
            </a:pPr>
            <a:r>
              <a:rPr lang="en-US" dirty="0" smtClean="0"/>
              <a:t>How many papers did I miss because my knowledge is not enough?</a:t>
            </a:r>
          </a:p>
          <a:p>
            <a:pPr algn="l">
              <a:buNone/>
            </a:pPr>
            <a:r>
              <a:rPr lang="en-US" dirty="0" smtClean="0"/>
              <a:t>Only one thing remains to say: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 not do it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lacked knowledge</a:t>
            </a:r>
          </a:p>
          <a:p>
            <a:pPr algn="l">
              <a:buNone/>
            </a:pPr>
            <a:r>
              <a:rPr lang="en-US" dirty="0" smtClean="0"/>
              <a:t>On </a:t>
            </a:r>
            <a:r>
              <a:rPr lang="en-US" dirty="0" err="1" smtClean="0"/>
              <a:t>polyhedra</a:t>
            </a:r>
            <a:r>
              <a:rPr lang="en-US" dirty="0" smtClean="0"/>
              <a:t> theory more or less.</a:t>
            </a:r>
          </a:p>
          <a:p>
            <a:pPr algn="l">
              <a:buNone/>
            </a:pPr>
            <a:r>
              <a:rPr lang="en-US" dirty="0" smtClean="0"/>
              <a:t>How many papers did I miss because my knowledge is not enough?</a:t>
            </a:r>
          </a:p>
          <a:p>
            <a:pPr algn="l">
              <a:buNone/>
            </a:pPr>
            <a:r>
              <a:rPr lang="en-US" dirty="0" smtClean="0"/>
              <a:t>Only one thing remains to say: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 not do it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 lacked knowledge</a:t>
            </a:r>
          </a:p>
          <a:p>
            <a:pPr algn="l">
              <a:buNone/>
            </a:pPr>
            <a:r>
              <a:rPr lang="en-US" dirty="0" smtClean="0"/>
              <a:t>On </a:t>
            </a:r>
            <a:r>
              <a:rPr lang="en-US" dirty="0" err="1" smtClean="0"/>
              <a:t>polyhedra</a:t>
            </a:r>
            <a:r>
              <a:rPr lang="en-US" dirty="0" smtClean="0"/>
              <a:t> theory more or less.</a:t>
            </a:r>
          </a:p>
          <a:p>
            <a:pPr algn="l">
              <a:buNone/>
            </a:pPr>
            <a:r>
              <a:rPr lang="en-US" dirty="0" smtClean="0"/>
              <a:t>How many papers did I miss because my knowledge is not enough?</a:t>
            </a:r>
          </a:p>
          <a:p>
            <a:pPr algn="l">
              <a:buNone/>
            </a:pPr>
            <a:r>
              <a:rPr lang="en-US" dirty="0" smtClean="0"/>
              <a:t>Only one thing remains to say: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main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7/4 </a:t>
            </a:r>
            <a:r>
              <a:rPr lang="en-US" dirty="0" smtClean="0">
                <a:solidFill>
                  <a:srgbClr val="FF0000"/>
                </a:solidFill>
              </a:rPr>
              <a:t>IG Primal </a:t>
            </a:r>
            <a:r>
              <a:rPr lang="en-US" dirty="0" smtClean="0">
                <a:solidFill>
                  <a:srgbClr val="FF0000"/>
                </a:solidFill>
              </a:rPr>
              <a:t>Fitting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LP</a:t>
            </a:r>
            <a:r>
              <a:rPr lang="en-US" dirty="0" smtClean="0"/>
              <a:t> for  unit weights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smtClean="0">
                <a:solidFill>
                  <a:srgbClr val="FF0000"/>
                </a:solidFill>
              </a:rPr>
              <a:t>7/4 </a:t>
            </a:r>
            <a:r>
              <a:rPr lang="en-US" smtClean="0">
                <a:solidFill>
                  <a:srgbClr val="FF0000"/>
                </a:solidFill>
              </a:rPr>
              <a:t>IG Dual </a:t>
            </a:r>
            <a:r>
              <a:rPr lang="en-US" dirty="0" smtClean="0">
                <a:solidFill>
                  <a:srgbClr val="FF0000"/>
                </a:solidFill>
              </a:rPr>
              <a:t>fitting LP</a:t>
            </a:r>
            <a:r>
              <a:rPr lang="en-US" dirty="0" smtClean="0"/>
              <a:t>. More complex.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We use a combinatorial algorithm to show integrality gap. </a:t>
            </a:r>
            <a:r>
              <a:rPr lang="en-US" dirty="0" smtClean="0"/>
              <a:t>See another example</a:t>
            </a:r>
            <a:r>
              <a:rPr lang="en-US" dirty="0" smtClean="0">
                <a:solidFill>
                  <a:srgbClr val="7030A0"/>
                </a:solidFill>
              </a:rPr>
              <a:t>: the original approximation by </a:t>
            </a:r>
            <a:r>
              <a:rPr lang="en-US" dirty="0" err="1" smtClean="0">
                <a:solidFill>
                  <a:srgbClr val="7030A0"/>
                </a:solidFill>
              </a:rPr>
              <a:t>Lovats</a:t>
            </a:r>
            <a:r>
              <a:rPr lang="en-US" dirty="0" smtClean="0">
                <a:solidFill>
                  <a:srgbClr val="7030A0"/>
                </a:solidFill>
              </a:rPr>
              <a:t> for Set Cover.</a:t>
            </a:r>
          </a:p>
          <a:p>
            <a:pPr algn="l">
              <a:buNone/>
            </a:pPr>
            <a:r>
              <a:rPr lang="en-US" dirty="0" smtClean="0"/>
              <a:t>Our algorithms are very fast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mn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running time.</a:t>
            </a:r>
          </a:p>
          <a:p>
            <a:pPr algn="l">
              <a:buNone/>
            </a:pPr>
            <a:r>
              <a:rPr lang="en-US" dirty="0" smtClean="0"/>
              <a:t>The first better than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integrality gap.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 not do it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 lacked knowledge</a:t>
            </a:r>
          </a:p>
          <a:p>
            <a:pPr algn="l">
              <a:buNone/>
            </a:pPr>
            <a:r>
              <a:rPr lang="en-US" dirty="0" smtClean="0"/>
              <a:t>On </a:t>
            </a:r>
            <a:r>
              <a:rPr lang="en-US" dirty="0" err="1" smtClean="0"/>
              <a:t>polyhedra</a:t>
            </a:r>
            <a:r>
              <a:rPr lang="en-US" dirty="0" smtClean="0"/>
              <a:t> theory more or less.</a:t>
            </a:r>
          </a:p>
          <a:p>
            <a:pPr algn="l">
              <a:buNone/>
            </a:pPr>
            <a:r>
              <a:rPr lang="en-US" dirty="0" smtClean="0"/>
              <a:t>How many papers did I miss because my knowledge is not enough?</a:t>
            </a:r>
          </a:p>
          <a:p>
            <a:pPr algn="l">
              <a:buNone/>
            </a:pPr>
            <a:r>
              <a:rPr lang="en-US" dirty="0" smtClean="0"/>
              <a:t>Only one thing remains to say: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“Good Luck Mr. </a:t>
            </a:r>
            <a:r>
              <a:rPr lang="en-US" b="1" dirty="0" err="1" smtClean="0">
                <a:solidFill>
                  <a:srgbClr val="FF0000"/>
                </a:solidFill>
              </a:rPr>
              <a:t>Gorsky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800" y="1549460"/>
            <a:ext cx="7579360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Covering Paths by links.</a:t>
            </a:r>
          </a:p>
          <a:p>
            <a:r>
              <a:rPr lang="en-US" sz="2400" dirty="0" smtClean="0"/>
              <a:t>Any link (namely non tree edges) closes a cycle 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/>
              <a:t>and covers all the edges in the cycle. </a:t>
            </a:r>
          </a:p>
          <a:p>
            <a:r>
              <a:rPr lang="en-US" sz="2400" dirty="0" smtClean="0"/>
              <a:t>Posing the problem as a special case for Set-Cover.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31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Equivalent Formulation 1</a:t>
            </a:r>
            <a:endParaRPr lang="en-US" sz="4000" dirty="0"/>
          </a:p>
        </p:txBody>
      </p:sp>
      <p:cxnSp>
        <p:nvCxnSpPr>
          <p:cNvPr id="41" name="מחבר ישר 40"/>
          <p:cNvCxnSpPr/>
          <p:nvPr/>
        </p:nvCxnSpPr>
        <p:spPr>
          <a:xfrm>
            <a:off x="4522687" y="567791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ישר 41"/>
          <p:cNvCxnSpPr>
            <a:endCxn id="57" idx="0"/>
          </p:cNvCxnSpPr>
          <p:nvPr/>
        </p:nvCxnSpPr>
        <p:spPr>
          <a:xfrm flipH="1">
            <a:off x="5963268" y="3738880"/>
            <a:ext cx="366412" cy="130749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ישר 42"/>
          <p:cNvCxnSpPr/>
          <p:nvPr/>
        </p:nvCxnSpPr>
        <p:spPr>
          <a:xfrm flipH="1">
            <a:off x="5506068" y="4216400"/>
            <a:ext cx="416560" cy="138877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/>
          <p:nvPr/>
        </p:nvCxnSpPr>
        <p:spPr>
          <a:xfrm>
            <a:off x="6451766" y="369301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קשת 46"/>
          <p:cNvSpPr/>
          <p:nvPr/>
        </p:nvSpPr>
        <p:spPr>
          <a:xfrm rot="14615837">
            <a:off x="5385179" y="3353062"/>
            <a:ext cx="940387" cy="3017496"/>
          </a:xfrm>
          <a:prstGeom prst="arc">
            <a:avLst>
              <a:gd name="adj1" fmla="val 16200000"/>
              <a:gd name="adj2" fmla="val 20001775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8" name="מחבר ישר 47"/>
          <p:cNvCxnSpPr/>
          <p:nvPr/>
        </p:nvCxnSpPr>
        <p:spPr>
          <a:xfrm flipV="1">
            <a:off x="5597508" y="4749650"/>
            <a:ext cx="737402" cy="86568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ישר 48"/>
          <p:cNvCxnSpPr/>
          <p:nvPr/>
        </p:nvCxnSpPr>
        <p:spPr>
          <a:xfrm>
            <a:off x="5028548" y="512317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/>
          <p:nvPr/>
        </p:nvCxnSpPr>
        <p:spPr>
          <a:xfrm flipH="1">
            <a:off x="4563328" y="369301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אליפסה 51"/>
          <p:cNvSpPr/>
          <p:nvPr/>
        </p:nvSpPr>
        <p:spPr>
          <a:xfrm>
            <a:off x="4886308" y="49885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/>
          <p:cNvSpPr/>
          <p:nvPr/>
        </p:nvSpPr>
        <p:spPr>
          <a:xfrm>
            <a:off x="4410927" y="549341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/>
          <p:cNvSpPr/>
          <p:nvPr/>
        </p:nvSpPr>
        <p:spPr>
          <a:xfrm>
            <a:off x="5353668" y="550357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5" name="מחבר ישר 54"/>
          <p:cNvCxnSpPr/>
          <p:nvPr/>
        </p:nvCxnSpPr>
        <p:spPr>
          <a:xfrm>
            <a:off x="5475588" y="462533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אליפסה 55"/>
          <p:cNvSpPr/>
          <p:nvPr/>
        </p:nvSpPr>
        <p:spPr>
          <a:xfrm>
            <a:off x="6248400" y="348488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/>
          <p:cNvSpPr/>
          <p:nvPr/>
        </p:nvSpPr>
        <p:spPr>
          <a:xfrm>
            <a:off x="5841348" y="504637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/>
          <p:cNvSpPr/>
          <p:nvPr/>
        </p:nvSpPr>
        <p:spPr>
          <a:xfrm>
            <a:off x="5343508" y="44907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9" name="מחבר ישר 58"/>
          <p:cNvCxnSpPr/>
          <p:nvPr/>
        </p:nvCxnSpPr>
        <p:spPr>
          <a:xfrm>
            <a:off x="5963268" y="4137658"/>
            <a:ext cx="381802" cy="429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אליפסה 59"/>
          <p:cNvSpPr/>
          <p:nvPr/>
        </p:nvSpPr>
        <p:spPr>
          <a:xfrm>
            <a:off x="6299200" y="45313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00708" y="39827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סוגר מרובע שמאלי 76"/>
          <p:cNvSpPr/>
          <p:nvPr/>
        </p:nvSpPr>
        <p:spPr>
          <a:xfrm rot="2714140">
            <a:off x="5197058" y="4915685"/>
            <a:ext cx="660948" cy="463846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סוגר מרובע שמאלי 77"/>
          <p:cNvSpPr/>
          <p:nvPr/>
        </p:nvSpPr>
        <p:spPr>
          <a:xfrm rot="2841882">
            <a:off x="5642954" y="4416494"/>
            <a:ext cx="660948" cy="463846"/>
          </a:xfrm>
          <a:prstGeom prst="leftBracket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צורה חופשית 99"/>
          <p:cNvSpPr/>
          <p:nvPr/>
        </p:nvSpPr>
        <p:spPr>
          <a:xfrm>
            <a:off x="4654767" y="5249497"/>
            <a:ext cx="688741" cy="438573"/>
          </a:xfrm>
          <a:custGeom>
            <a:avLst/>
            <a:gdLst>
              <a:gd name="connsiteX0" fmla="*/ 0 w 528320"/>
              <a:gd name="connsiteY0" fmla="*/ 469053 h 479213"/>
              <a:gd name="connsiteX1" fmla="*/ 264160 w 528320"/>
              <a:gd name="connsiteY1" fmla="*/ 1693 h 479213"/>
              <a:gd name="connsiteX2" fmla="*/ 528320 w 528320"/>
              <a:gd name="connsiteY2" fmla="*/ 479213 h 47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320" h="479213">
                <a:moveTo>
                  <a:pt x="0" y="469053"/>
                </a:moveTo>
                <a:cubicBezTo>
                  <a:pt x="88053" y="234526"/>
                  <a:pt x="176107" y="0"/>
                  <a:pt x="264160" y="1693"/>
                </a:cubicBezTo>
                <a:cubicBezTo>
                  <a:pt x="352213" y="3386"/>
                  <a:pt x="489373" y="411480"/>
                  <a:pt x="528320" y="479213"/>
                </a:cubicBezTo>
              </a:path>
            </a:pathLst>
          </a:cu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צורה חופשית 100"/>
          <p:cNvSpPr/>
          <p:nvPr/>
        </p:nvSpPr>
        <p:spPr>
          <a:xfrm rot="16200000">
            <a:off x="5853777" y="3892355"/>
            <a:ext cx="829776" cy="366953"/>
          </a:xfrm>
          <a:custGeom>
            <a:avLst/>
            <a:gdLst>
              <a:gd name="connsiteX0" fmla="*/ 0 w 528320"/>
              <a:gd name="connsiteY0" fmla="*/ 469053 h 479213"/>
              <a:gd name="connsiteX1" fmla="*/ 264160 w 528320"/>
              <a:gd name="connsiteY1" fmla="*/ 1693 h 479213"/>
              <a:gd name="connsiteX2" fmla="*/ 528320 w 528320"/>
              <a:gd name="connsiteY2" fmla="*/ 479213 h 47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320" h="479213">
                <a:moveTo>
                  <a:pt x="0" y="469053"/>
                </a:moveTo>
                <a:cubicBezTo>
                  <a:pt x="88053" y="234526"/>
                  <a:pt x="176107" y="0"/>
                  <a:pt x="264160" y="1693"/>
                </a:cubicBezTo>
                <a:cubicBezTo>
                  <a:pt x="352213" y="3386"/>
                  <a:pt x="489373" y="411480"/>
                  <a:pt x="528320" y="479213"/>
                </a:cubicBezTo>
              </a:path>
            </a:pathLst>
          </a:cu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7" grpId="0" animBg="1"/>
      <p:bldP spid="78" grpId="0" animBg="1"/>
      <p:bldP spid="100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Equivalent Formulation 2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44918"/>
            <a:ext cx="7579360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Laminar Set Family Edge-Cover</a:t>
            </a:r>
          </a:p>
          <a:p>
            <a:r>
              <a:rPr lang="en-US" sz="2400" dirty="0" smtClean="0"/>
              <a:t>Given: A graph G=(V,E), a laminar set family 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 on V. 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/>
              <a:t>Find:    A min-size F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E such that F covers 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             (every A</a:t>
            </a:r>
            <a:r>
              <a:rPr lang="en-US" sz="2400" dirty="0" smtClean="0">
                <a:latin typeface="Tiger Expert"/>
              </a:rPr>
              <a:t>∈</a:t>
            </a:r>
            <a:r>
              <a:rPr lang="en-US" sz="2400" dirty="0" smtClean="0">
                <a:latin typeface="Euclid Math One" pitchFamily="18" charset="2"/>
              </a:rPr>
              <a:t>L</a:t>
            </a:r>
            <a:r>
              <a:rPr lang="en-US" sz="2400" dirty="0" smtClean="0"/>
              <a:t> has </a:t>
            </a:r>
            <a:r>
              <a:rPr lang="en-US" sz="2400" dirty="0" err="1" smtClean="0"/>
              <a:t>e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F</a:t>
            </a:r>
            <a:r>
              <a:rPr lang="en-US" sz="2400" dirty="0" smtClean="0"/>
              <a:t> with exactly one end in A). </a:t>
            </a:r>
          </a:p>
        </p:txBody>
      </p:sp>
      <p:cxnSp>
        <p:nvCxnSpPr>
          <p:cNvPr id="41" name="מחבר ישר 40"/>
          <p:cNvCxnSpPr/>
          <p:nvPr/>
        </p:nvCxnSpPr>
        <p:spPr>
          <a:xfrm>
            <a:off x="5396447" y="5413750"/>
            <a:ext cx="912561" cy="1016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ישר 41"/>
          <p:cNvCxnSpPr>
            <a:endCxn id="57" idx="0"/>
          </p:cNvCxnSpPr>
          <p:nvPr/>
        </p:nvCxnSpPr>
        <p:spPr>
          <a:xfrm flipH="1">
            <a:off x="6837028" y="3474720"/>
            <a:ext cx="366412" cy="130749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ישר 42"/>
          <p:cNvCxnSpPr/>
          <p:nvPr/>
        </p:nvCxnSpPr>
        <p:spPr>
          <a:xfrm flipH="1">
            <a:off x="6379828" y="3952240"/>
            <a:ext cx="416560" cy="138877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/>
          <p:nvPr/>
        </p:nvCxnSpPr>
        <p:spPr>
          <a:xfrm>
            <a:off x="7325526" y="3428850"/>
            <a:ext cx="0" cy="84851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קשת 46"/>
          <p:cNvSpPr/>
          <p:nvPr/>
        </p:nvSpPr>
        <p:spPr>
          <a:xfrm rot="14615837">
            <a:off x="6218299" y="3078742"/>
            <a:ext cx="940387" cy="3017496"/>
          </a:xfrm>
          <a:prstGeom prst="arc">
            <a:avLst>
              <a:gd name="adj1" fmla="val 16200000"/>
              <a:gd name="adj2" fmla="val 20001775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8" name="מחבר ישר 47"/>
          <p:cNvCxnSpPr/>
          <p:nvPr/>
        </p:nvCxnSpPr>
        <p:spPr>
          <a:xfrm flipV="1">
            <a:off x="6471268" y="4485490"/>
            <a:ext cx="737402" cy="865686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ישר 48"/>
          <p:cNvCxnSpPr/>
          <p:nvPr/>
        </p:nvCxnSpPr>
        <p:spPr>
          <a:xfrm>
            <a:off x="5902308" y="485901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/>
          <p:nvPr/>
        </p:nvCxnSpPr>
        <p:spPr>
          <a:xfrm flipH="1">
            <a:off x="5437088" y="3428850"/>
            <a:ext cx="1720782" cy="18918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אליפסה 51"/>
          <p:cNvSpPr/>
          <p:nvPr/>
        </p:nvSpPr>
        <p:spPr>
          <a:xfrm>
            <a:off x="5760068" y="47244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/>
          <p:cNvSpPr/>
          <p:nvPr/>
        </p:nvSpPr>
        <p:spPr>
          <a:xfrm>
            <a:off x="5284687" y="522925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/>
          <p:cNvSpPr/>
          <p:nvPr/>
        </p:nvSpPr>
        <p:spPr>
          <a:xfrm>
            <a:off x="6227428" y="523941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5" name="מחבר ישר 54"/>
          <p:cNvCxnSpPr/>
          <p:nvPr/>
        </p:nvCxnSpPr>
        <p:spPr>
          <a:xfrm>
            <a:off x="6349348" y="4361178"/>
            <a:ext cx="497840" cy="564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אליפסה 55"/>
          <p:cNvSpPr/>
          <p:nvPr/>
        </p:nvSpPr>
        <p:spPr>
          <a:xfrm>
            <a:off x="7122160" y="32207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/>
          <p:cNvSpPr/>
          <p:nvPr/>
        </p:nvSpPr>
        <p:spPr>
          <a:xfrm>
            <a:off x="6715108" y="478221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/>
          <p:cNvSpPr/>
          <p:nvPr/>
        </p:nvSpPr>
        <p:spPr>
          <a:xfrm>
            <a:off x="6217268" y="42265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9" name="מחבר ישר 58"/>
          <p:cNvCxnSpPr/>
          <p:nvPr/>
        </p:nvCxnSpPr>
        <p:spPr>
          <a:xfrm>
            <a:off x="6837028" y="3873498"/>
            <a:ext cx="381802" cy="429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אליפסה 59"/>
          <p:cNvSpPr/>
          <p:nvPr/>
        </p:nvSpPr>
        <p:spPr>
          <a:xfrm>
            <a:off x="7172960" y="426720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6674468" y="371856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5179149" y="4659326"/>
            <a:ext cx="1414040" cy="1172513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7096517" y="4184687"/>
            <a:ext cx="417378" cy="404990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4998720" y="4056743"/>
            <a:ext cx="2123440" cy="1978297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4754880" y="3489473"/>
            <a:ext cx="2889869" cy="2697967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/>
          <p:cNvSpPr/>
          <p:nvPr/>
        </p:nvSpPr>
        <p:spPr>
          <a:xfrm>
            <a:off x="6629157" y="4702847"/>
            <a:ext cx="417378" cy="404990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/>
          <p:cNvSpPr/>
          <p:nvPr/>
        </p:nvSpPr>
        <p:spPr>
          <a:xfrm>
            <a:off x="6121157" y="5139727"/>
            <a:ext cx="417378" cy="404990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/>
          <p:cNvSpPr/>
          <p:nvPr/>
        </p:nvSpPr>
        <p:spPr>
          <a:xfrm>
            <a:off x="5216917" y="5139727"/>
            <a:ext cx="417378" cy="404990"/>
          </a:xfrm>
          <a:prstGeom prst="ellipse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extBox 37"/>
          <p:cNvSpPr txBox="1"/>
          <p:nvPr/>
        </p:nvSpPr>
        <p:spPr>
          <a:xfrm>
            <a:off x="7112000" y="3146423"/>
            <a:ext cx="2648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r</a:t>
            </a:r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772160" y="3751036"/>
            <a:ext cx="3749040" cy="156966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Root T at some node r.</a:t>
            </a:r>
          </a:p>
          <a:p>
            <a:r>
              <a:rPr lang="en-US" sz="2400" dirty="0" err="1" smtClean="0"/>
              <a:t>T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=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of T rooted at v.</a:t>
            </a:r>
          </a:p>
          <a:p>
            <a:r>
              <a:rPr lang="en-US" sz="2400" dirty="0" smtClean="0">
                <a:latin typeface="Euclid Math One" pitchFamily="18" charset="2"/>
              </a:rPr>
              <a:t>L </a:t>
            </a:r>
            <a:r>
              <a:rPr lang="en-US" sz="2400" dirty="0" smtClean="0"/>
              <a:t>= {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Calibri"/>
              </a:rPr>
              <a:t>≠</a:t>
            </a:r>
            <a:r>
              <a:rPr lang="en-US" sz="2400" dirty="0" err="1" smtClean="0"/>
              <a:t>r</a:t>
            </a:r>
            <a:r>
              <a:rPr lang="en-US" sz="2400" dirty="0" smtClean="0"/>
              <a:t>}  is the family of proper rooted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of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8F8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2320" y="4291985"/>
            <a:ext cx="7579360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 is a path </a:t>
            </a:r>
            <a:r>
              <a:rPr lang="en-US" sz="2400" dirty="0" smtClean="0">
                <a:latin typeface="Tiger Expert"/>
              </a:rPr>
              <a:t>⇒</a:t>
            </a:r>
            <a:r>
              <a:rPr lang="en-US" sz="2400" dirty="0" smtClean="0"/>
              <a:t> the Shortest Path problem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Two special cases in P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82320" y="1265534"/>
            <a:ext cx="7579360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 is a star  </a:t>
            </a:r>
            <a:r>
              <a:rPr lang="en-US" sz="2400" dirty="0" smtClean="0">
                <a:latin typeface="Tiger Expert"/>
              </a:rPr>
              <a:t>⇒ </a:t>
            </a:r>
            <a:r>
              <a:rPr lang="en-US" sz="2400" dirty="0" smtClean="0"/>
              <a:t>the Edge-Cover problem.</a:t>
            </a:r>
          </a:p>
        </p:txBody>
      </p:sp>
      <p:cxnSp>
        <p:nvCxnSpPr>
          <p:cNvPr id="7" name="מחבר ישר 6"/>
          <p:cNvCxnSpPr>
            <a:stCxn id="16" idx="5"/>
            <a:endCxn id="21" idx="7"/>
          </p:cNvCxnSpPr>
          <p:nvPr/>
        </p:nvCxnSpPr>
        <p:spPr>
          <a:xfrm>
            <a:off x="4515970" y="2117366"/>
            <a:ext cx="739315" cy="1513464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flipV="1">
            <a:off x="3510130" y="2076726"/>
            <a:ext cx="797710" cy="627038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>
            <a:stCxn id="16" idx="4"/>
            <a:endCxn id="22" idx="0"/>
          </p:cNvCxnSpPr>
          <p:nvPr/>
        </p:nvCxnSpPr>
        <p:spPr>
          <a:xfrm>
            <a:off x="4429760" y="2153076"/>
            <a:ext cx="30480" cy="6850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>
            <a:stCxn id="18" idx="3"/>
          </p:cNvCxnSpPr>
          <p:nvPr/>
        </p:nvCxnSpPr>
        <p:spPr>
          <a:xfrm flipH="1">
            <a:off x="4582161" y="2771893"/>
            <a:ext cx="777089" cy="183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>
            <a:stCxn id="22" idx="5"/>
            <a:endCxn id="21" idx="1"/>
          </p:cNvCxnSpPr>
          <p:nvPr/>
        </p:nvCxnSpPr>
        <p:spPr>
          <a:xfrm>
            <a:off x="4546450" y="3046213"/>
            <a:ext cx="536415" cy="584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3820160" y="37475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3312160" y="269584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4307840" y="1909236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5323540" y="256376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5047155" y="3595120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4338320" y="2838083"/>
            <a:ext cx="243840" cy="24384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>
            <a:stCxn id="22" idx="3"/>
            <a:endCxn id="14" idx="7"/>
          </p:cNvCxnSpPr>
          <p:nvPr/>
        </p:nvCxnSpPr>
        <p:spPr>
          <a:xfrm flipH="1">
            <a:off x="4028290" y="3046213"/>
            <a:ext cx="345740" cy="7370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stCxn id="22" idx="2"/>
          </p:cNvCxnSpPr>
          <p:nvPr/>
        </p:nvCxnSpPr>
        <p:spPr>
          <a:xfrm flipH="1" flipV="1">
            <a:off x="3530752" y="2899371"/>
            <a:ext cx="807568" cy="60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14" idx="0"/>
            <a:endCxn id="16" idx="3"/>
          </p:cNvCxnSpPr>
          <p:nvPr/>
        </p:nvCxnSpPr>
        <p:spPr>
          <a:xfrm flipV="1">
            <a:off x="3942080" y="2117366"/>
            <a:ext cx="401470" cy="1630154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ישר 41"/>
          <p:cNvCxnSpPr>
            <a:stCxn id="18" idx="1"/>
            <a:endCxn id="16" idx="7"/>
          </p:cNvCxnSpPr>
          <p:nvPr/>
        </p:nvCxnSpPr>
        <p:spPr>
          <a:xfrm flipH="1" flipV="1">
            <a:off x="4515970" y="1944946"/>
            <a:ext cx="843280" cy="654527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>
            <a:stCxn id="14" idx="6"/>
            <a:endCxn id="18" idx="4"/>
          </p:cNvCxnSpPr>
          <p:nvPr/>
        </p:nvCxnSpPr>
        <p:spPr>
          <a:xfrm flipV="1">
            <a:off x="4064000" y="2807603"/>
            <a:ext cx="1381460" cy="1061837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/>
          <p:nvPr/>
        </p:nvCxnSpPr>
        <p:spPr>
          <a:xfrm flipH="1">
            <a:off x="2529840" y="5596373"/>
            <a:ext cx="39445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קשת 57"/>
          <p:cNvSpPr/>
          <p:nvPr/>
        </p:nvSpPr>
        <p:spPr>
          <a:xfrm rot="16200000">
            <a:off x="3119419" y="4588432"/>
            <a:ext cx="940387" cy="1975239"/>
          </a:xfrm>
          <a:prstGeom prst="arc">
            <a:avLst>
              <a:gd name="adj1" fmla="val 16200000"/>
              <a:gd name="adj2" fmla="val 567516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קשת 58"/>
          <p:cNvSpPr/>
          <p:nvPr/>
        </p:nvSpPr>
        <p:spPr>
          <a:xfrm rot="16200000">
            <a:off x="4569350" y="4090407"/>
            <a:ext cx="940387" cy="2829047"/>
          </a:xfrm>
          <a:prstGeom prst="arc">
            <a:avLst>
              <a:gd name="adj1" fmla="val 16200000"/>
              <a:gd name="adj2" fmla="val 567516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קשת 59"/>
          <p:cNvSpPr/>
          <p:nvPr/>
        </p:nvSpPr>
        <p:spPr>
          <a:xfrm rot="16200000" flipH="1">
            <a:off x="4317226" y="4641292"/>
            <a:ext cx="631469" cy="1975239"/>
          </a:xfrm>
          <a:prstGeom prst="arc">
            <a:avLst>
              <a:gd name="adj1" fmla="val 16200000"/>
              <a:gd name="adj2" fmla="val 567516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קשת 60"/>
          <p:cNvSpPr/>
          <p:nvPr/>
        </p:nvSpPr>
        <p:spPr>
          <a:xfrm rot="16200000" flipH="1">
            <a:off x="3713844" y="4171343"/>
            <a:ext cx="792488" cy="3077151"/>
          </a:xfrm>
          <a:prstGeom prst="arc">
            <a:avLst>
              <a:gd name="adj1" fmla="val 16200000"/>
              <a:gd name="adj2" fmla="val 567516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/>
          <p:cNvSpPr/>
          <p:nvPr/>
        </p:nvSpPr>
        <p:spPr>
          <a:xfrm>
            <a:off x="3439010" y="54744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/>
          <p:cNvSpPr/>
          <p:nvPr/>
        </p:nvSpPr>
        <p:spPr>
          <a:xfrm>
            <a:off x="2468880" y="54744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/>
          <p:cNvSpPr/>
          <p:nvPr/>
        </p:nvSpPr>
        <p:spPr>
          <a:xfrm>
            <a:off x="5501490" y="54744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קשת 62"/>
          <p:cNvSpPr/>
          <p:nvPr/>
        </p:nvSpPr>
        <p:spPr>
          <a:xfrm rot="16200000" flipH="1">
            <a:off x="5216570" y="4727469"/>
            <a:ext cx="631469" cy="1884166"/>
          </a:xfrm>
          <a:prstGeom prst="arc">
            <a:avLst>
              <a:gd name="adj1" fmla="val 16200000"/>
              <a:gd name="adj2" fmla="val 5675168"/>
            </a:avLst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/>
          <p:cNvSpPr/>
          <p:nvPr/>
        </p:nvSpPr>
        <p:spPr>
          <a:xfrm>
            <a:off x="4480560" y="54744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/>
          <p:cNvSpPr/>
          <p:nvPr/>
        </p:nvSpPr>
        <p:spPr>
          <a:xfrm>
            <a:off x="6352467" y="5474453"/>
            <a:ext cx="243840" cy="24384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2320" y="4348480"/>
            <a:ext cx="7579360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1.5: A combinatorial relatively complex algorithm.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The Cut-LP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02640" y="2643049"/>
            <a:ext cx="757936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- Best known ratio for Weighted-TAP: </a:t>
            </a:r>
            <a:r>
              <a:rPr lang="en-US" sz="2400" b="1" dirty="0" smtClean="0"/>
              <a:t>2</a:t>
            </a:r>
            <a:r>
              <a:rPr lang="en-US" sz="2400" dirty="0" smtClean="0"/>
              <a:t> [FJ 81] …</a:t>
            </a:r>
          </a:p>
          <a:p>
            <a:pPr>
              <a:buFontTx/>
              <a:buChar char="-"/>
            </a:pPr>
            <a:r>
              <a:rPr lang="en-US" sz="2400" dirty="0" smtClean="0"/>
              <a:t> Best known ratio for TAP:  </a:t>
            </a:r>
            <a:r>
              <a:rPr lang="en-US" sz="2400" b="1" dirty="0" smtClean="0"/>
              <a:t>1.5</a:t>
            </a:r>
            <a:r>
              <a:rPr lang="en-US" sz="2400" dirty="0" smtClean="0"/>
              <a:t> [</a:t>
            </a:r>
            <a:r>
              <a:rPr lang="en-US" sz="2400" dirty="0" err="1" smtClean="0"/>
              <a:t>Kortsarz</a:t>
            </a:r>
            <a:r>
              <a:rPr lang="en-US" sz="2400" dirty="0" smtClean="0"/>
              <a:t>, </a:t>
            </a:r>
            <a:r>
              <a:rPr lang="en-US" sz="2400" dirty="0" err="1" smtClean="0"/>
              <a:t>Nutov</a:t>
            </a:r>
            <a:r>
              <a:rPr lang="en-US" sz="2400" dirty="0" smtClean="0"/>
              <a:t> 2016] </a:t>
            </a:r>
          </a:p>
          <a:p>
            <a:pPr>
              <a:buFontTx/>
              <a:buChar char="-"/>
            </a:pPr>
            <a:r>
              <a:rPr lang="en-US" sz="2400" dirty="0" smtClean="0"/>
              <a:t> Cut-LP has integrality gap </a:t>
            </a:r>
            <a:r>
              <a:rPr lang="en-US" sz="2400" dirty="0" smtClean="0">
                <a:latin typeface="Calibri"/>
              </a:rPr>
              <a:t>≥ </a:t>
            </a:r>
            <a:r>
              <a:rPr lang="en-US" sz="2400" b="1" dirty="0" smtClean="0"/>
              <a:t>1.5</a:t>
            </a:r>
            <a:r>
              <a:rPr lang="en-US" sz="2400" dirty="0" smtClean="0"/>
              <a:t> [CKKK 08]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225040" y="1112838"/>
          <a:ext cx="4051935" cy="1320800"/>
        </p:xfrm>
        <a:graphic>
          <a:graphicData uri="http://schemas.openxmlformats.org/presentationml/2006/ole">
            <p:oleObj spid="_x0000_s64515" name="Equation" r:id="rId3" imgW="2412720" imgH="723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weighted case seems hard so we tried the </a:t>
            </a:r>
            <a:r>
              <a:rPr lang="en-US" sz="4000" dirty="0" err="1" smtClean="0"/>
              <a:t>unweighted</a:t>
            </a:r>
            <a:r>
              <a:rPr lang="en-US" sz="4000" dirty="0" smtClean="0"/>
              <a:t> case.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9500" y="4291906"/>
            <a:ext cx="779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We think we can prove a 5/3 IG but not 3/2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9500" y="1244918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were able to break the </a:t>
            </a:r>
            <a:r>
              <a:rPr lang="en-US" sz="3200" dirty="0" smtClean="0">
                <a:solidFill>
                  <a:srgbClr val="FF0000"/>
                </a:solidFill>
              </a:rPr>
              <a:t>IG</a:t>
            </a:r>
            <a:r>
              <a:rPr lang="en-US" sz="3200" dirty="0" smtClean="0"/>
              <a:t> of 2 for the uniform weight case.</a:t>
            </a:r>
          </a:p>
          <a:p>
            <a:endParaRPr lang="en-US" sz="3200" dirty="0" smtClean="0"/>
          </a:p>
          <a:p>
            <a:r>
              <a:rPr lang="en-US" sz="3200" dirty="0" smtClean="0"/>
              <a:t>And also important, </a:t>
            </a:r>
            <a:r>
              <a:rPr lang="en-US" sz="3200" dirty="0" smtClean="0">
                <a:solidFill>
                  <a:srgbClr val="FF0000"/>
                </a:solidFill>
              </a:rPr>
              <a:t>we were the </a:t>
            </a:r>
            <a:r>
              <a:rPr lang="en-US" sz="3200" dirty="0" smtClean="0">
                <a:solidFill>
                  <a:srgbClr val="00B050"/>
                </a:solidFill>
              </a:rPr>
              <a:t>first</a:t>
            </a:r>
            <a:r>
              <a:rPr lang="en-US" sz="3200" dirty="0" smtClean="0">
                <a:solidFill>
                  <a:srgbClr val="FF0000"/>
                </a:solidFill>
              </a:rPr>
              <a:t> to give IG better than 2 ratio for an important special case.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9500" y="5270500"/>
            <a:ext cx="7607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hope that we can use our LP with more ideas and give IG better than 2 for the weighted case.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/>
              <a:t>Dual-fitting algorithms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11200" y="1431111"/>
            <a:ext cx="7701280" cy="230832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/>
              <a:t>dual-fitting approximation algorithm </a:t>
            </a:r>
            <a:r>
              <a:rPr lang="en-US" sz="2400" dirty="0" smtClean="0"/>
              <a:t>produces: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a solution I to the problem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an infeasible dual solution such that</a:t>
            </a:r>
          </a:p>
          <a:p>
            <a:pPr marL="457200" indent="-457200"/>
            <a:r>
              <a:rPr lang="en-US" sz="2400" dirty="0" smtClean="0"/>
              <a:t>     1. value(I) ≤ value(dual solution).</a:t>
            </a:r>
          </a:p>
          <a:p>
            <a:pPr marL="457200" indent="-457200"/>
            <a:r>
              <a:rPr lang="en-US" sz="2400" dirty="0" smtClean="0"/>
              <a:t>     2. The dual constraints are violated by a factor at most </a:t>
            </a:r>
            <a:r>
              <a:rPr lang="el-GR" sz="2400" dirty="0" smtClean="0">
                <a:latin typeface="Tiger Expert"/>
              </a:rPr>
              <a:t>ρ</a:t>
            </a:r>
            <a:r>
              <a:rPr lang="en-US" sz="2400" dirty="0" smtClean="0"/>
              <a:t>       </a:t>
            </a:r>
          </a:p>
          <a:p>
            <a:pPr marL="457200" indent="-457200"/>
            <a:r>
              <a:rPr lang="en-US" sz="2400" dirty="0" smtClean="0">
                <a:latin typeface="Tiger Expert"/>
              </a:rPr>
              <a:t>     ⇒  </a:t>
            </a:r>
            <a:r>
              <a:rPr lang="en-US" sz="2400" dirty="0" smtClean="0"/>
              <a:t>value(dual solution) ≤ </a:t>
            </a:r>
            <a:r>
              <a:rPr lang="el-GR" sz="2400" dirty="0" smtClean="0">
                <a:latin typeface="Tiger Expert"/>
              </a:rPr>
              <a:t>ρ</a:t>
            </a:r>
            <a:r>
              <a:rPr lang="el-GR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 smtClean="0"/>
              <a:t>(optimal LP value).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1200" y="3943251"/>
            <a:ext cx="7701280" cy="101566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Such an algorithm has approximation ratio </a:t>
            </a:r>
            <a:r>
              <a:rPr lang="el-GR" sz="2400" dirty="0" smtClean="0">
                <a:latin typeface="Tiger Expert"/>
              </a:rPr>
              <a:t>ρ</a:t>
            </a:r>
            <a:r>
              <a:rPr lang="en-US" sz="2400" dirty="0" smtClean="0"/>
              <a:t> since:</a:t>
            </a:r>
          </a:p>
          <a:p>
            <a:endParaRPr lang="en-US" sz="1200" dirty="0" smtClean="0"/>
          </a:p>
          <a:p>
            <a:pPr algn="ctr"/>
            <a:r>
              <a:rPr lang="en-US" sz="2400" dirty="0" smtClean="0"/>
              <a:t>value(I) ≤ value(dual solution) ≤ </a:t>
            </a:r>
            <a:r>
              <a:rPr lang="el-GR" sz="2400" dirty="0" smtClean="0">
                <a:latin typeface="Tiger Expert"/>
              </a:rPr>
              <a:t>ρ</a:t>
            </a:r>
            <a:r>
              <a:rPr lang="el-GR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 smtClean="0"/>
              <a:t>(optimal LP value) ≤ </a:t>
            </a:r>
            <a:r>
              <a:rPr lang="el-GR" sz="2400" dirty="0" smtClean="0">
                <a:latin typeface="Tiger Expert"/>
              </a:rPr>
              <a:t>ρ</a:t>
            </a:r>
            <a:r>
              <a:rPr lang="el-GR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 smtClean="0"/>
              <a:t>OPT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200" y="5192594"/>
            <a:ext cx="770128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err="1" smtClean="0"/>
              <a:t>Couëtoux</a:t>
            </a:r>
            <a:r>
              <a:rPr lang="en-US" sz="2400" dirty="0" smtClean="0"/>
              <a:t>, Davis, Williamson 15]</a:t>
            </a:r>
            <a:br>
              <a:rPr lang="en-US" sz="2400" dirty="0" smtClean="0"/>
            </a:br>
            <a:r>
              <a:rPr lang="en-US" sz="2400" dirty="0" smtClean="0"/>
              <a:t>A 3/2-approximation algorithm for some minimum-cost graph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30135</TotalTime>
  <Words>1854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ערכת נושא Office</vt:lpstr>
      <vt:lpstr>Equation</vt:lpstr>
      <vt:lpstr>LP-Relaxations for Tree Augmentation</vt:lpstr>
      <vt:lpstr>The Tree Augmentation Problem</vt:lpstr>
      <vt:lpstr>Our main results:</vt:lpstr>
      <vt:lpstr>Equivalent Formulation 1</vt:lpstr>
      <vt:lpstr>Equivalent Formulation 2</vt:lpstr>
      <vt:lpstr>Two special cases in P</vt:lpstr>
      <vt:lpstr>The Cut-LP</vt:lpstr>
      <vt:lpstr>The weighted case seems hard so we tried the unweighted case.</vt:lpstr>
      <vt:lpstr>Dual-fitting algorithms</vt:lpstr>
      <vt:lpstr>Shadow-minimal solutions</vt:lpstr>
      <vt:lpstr>Properties of shadow minimal solutions</vt:lpstr>
      <vt:lpstr>Twin-links and stems</vt:lpstr>
      <vt:lpstr>Blocking trees</vt:lpstr>
      <vt:lpstr>An LP and its dual</vt:lpstr>
      <vt:lpstr>Initial assignment of duals</vt:lpstr>
      <vt:lpstr>The algorithm</vt:lpstr>
      <vt:lpstr>Additional possible constraints</vt:lpstr>
      <vt:lpstr>Summary</vt:lpstr>
      <vt:lpstr>A surprising breakthrough</vt:lpstr>
      <vt:lpstr>In 1968 a new extremely strange film came out.</vt:lpstr>
      <vt:lpstr>I went with the friend to see it for the third time.</vt:lpstr>
      <vt:lpstr>A unique case in cinema  history</vt:lpstr>
      <vt:lpstr>The director did not want to know how the moon looks. He wanted artistic freedom</vt:lpstr>
      <vt:lpstr>The three phases of Woody Allen</vt:lpstr>
      <vt:lpstr>A good question is why did I not manage to do it</vt:lpstr>
      <vt:lpstr>A second quote on knowledge </vt:lpstr>
      <vt:lpstr>I did not do it because:</vt:lpstr>
      <vt:lpstr>I did not do it because:</vt:lpstr>
      <vt:lpstr>I did not do it because:</vt:lpstr>
      <vt:lpstr>I did not do it because: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Design with Degree Constraints</dc:title>
  <dc:creator>abc</dc:creator>
  <cp:lastModifiedBy>kortsarts</cp:lastModifiedBy>
  <cp:revision>564</cp:revision>
  <dcterms:created xsi:type="dcterms:W3CDTF">2011-08-02T14:36:35Z</dcterms:created>
  <dcterms:modified xsi:type="dcterms:W3CDTF">2016-09-11T17:35:13Z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-52335126</vt:i4>
  </property>
  <property fmtid="{D5CDD505-2E9C-101B-9397-08002B2CF9AE}" pid="3" name="_NewReviewCycle">
    <vt:lpwstr/>
  </property>
  <property fmtid="{D5CDD505-2E9C-101B-9397-08002B2CF9AE}" pid="4" name="_EmailSubject">
    <vt:lpwstr>I am going to Approx</vt:lpwstr>
  </property>
  <property fmtid="{D5CDD505-2E9C-101B-9397-08002B2CF9AE}" pid="5" name="_AuthorEmail">
    <vt:lpwstr>nutov@openu.ac.il</vt:lpwstr>
  </property>
  <property fmtid="{D5CDD505-2E9C-101B-9397-08002B2CF9AE}" pid="6" name="_AuthorEmailDisplayName">
    <vt:lpwstr>Zeev Nutov</vt:lpwstr>
  </property>
</Properties>
</file>