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9" r:id="rId4"/>
    <p:sldId id="262" r:id="rId5"/>
    <p:sldId id="263" r:id="rId6"/>
    <p:sldId id="266" r:id="rId7"/>
    <p:sldId id="265" r:id="rId8"/>
    <p:sldId id="264" r:id="rId9"/>
    <p:sldId id="268" r:id="rId10"/>
    <p:sldId id="269"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ssein" initials="h"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9-21T01:36:13.734" idx="1">
    <p:pos x="10" y="10"/>
    <p:text>In this work we present new mechanisms for pairwise kidney exchange</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15-09-21T03:31:54.280" idx="12">
    <p:pos x="10" y="10"/>
    <p:text>We use a similar approach to design a deterministic mechanism.
First we modify Mix and Match to use only log(n) random bits. Thus, there are only 2^log(n)=n different seeds for the Mechanism.
We run mix and match using all these n seeds. We merge the outcome of these runs using a deterministic merge in a binary tree structure.
This deterministic merge is designed such that the average revenue of each agnet in each layer is very close to the previous layer.
This gives us an almost truthful mechanism</p:text>
  </p:cm>
</p:cmLst>
</file>

<file path=ppt/comments/comment11.xml><?xml version="1.0" encoding="utf-8"?>
<p:cmLst xmlns:a="http://schemas.openxmlformats.org/drawingml/2006/main" xmlns:r="http://schemas.openxmlformats.org/officeDocument/2006/relationships" xmlns:p="http://schemas.openxmlformats.org/presentationml/2006/main">
  <p:cm authorId="0" dt="2015-09-21T03:32:17.997" idx="11">
    <p:pos x="10" y="10"/>
    <p:text>Formaly, this gives us a deterministic 2-approximation mechanism for the kidney exchange game, in which no agent gains more than 2log(𝑛) by hiding her vertices.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9-21T01:44:16.175" idx="2">
    <p:pos x="10" y="10"/>
    <p:text>Still the only treatment for many kidney desieases is the kidney transplant
We have two kidneys and can servive with only one kidney. 
So, a patient may find a friend how  is willing to donate her kidney.
However is many cases the patient and the doner are not compatible
Say these are two pair of patient-donors. If the patient from the first pair is compatible with the donor from the second pair and the patient from the second pair is compatible with the first pair. we can eficently exchange their kidneys and save both patients.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9-21T02:07:31.515" idx="3">
    <p:pos x="10" y="10"/>
    <p:text>To model pairwise kidney exchange, put one vertex for each incompatible pair of patient-donor, and put an edge between two pairs of patient-donors if we can exchange their kidneys and save both patients.
 #CLICK
This forms a graph of patient-doner pairs.
#CLICk
The pairs that we match correspond to a matching on this graph, and in fact, the number of covered vertices is the number of served patients.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9-26T14:36:26.138" idx="4">
    <p:pos x="10" y="10"/>
    <p:text>Remark that each of these patients is a customer of a hospital. In fact, each hospital prefers  to increases its customer saticfaction. So, it prefers  to maximize the number of its own served  patients.
Say here the green edges are the edges matched by the mechanism.
Here two patients of Hospital 1 are served.</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9-21T02:07:40.904" idx="6">
    <p:pos x="10" y="10"/>
    <p:text>If this hospitsal don't report these two pairs.
#CLICK
And then matchs them privatly, the number of its own served patients increases.
Hidding pairs from the global mechanism may increases the number of served patients in one hospital, but it may harm the whole society.
If in a Mechanism hiding pairs do not increases the number of the served patients of the hospital, we say that the mechanism is Truthful</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9-21T02:32:45.778" idx="7">
    <p:pos x="10" y="10"/>
    <p:text>Ashlagi, Fischer, Kash, Procaccia in EC 2010 present a 2-approximation truthful mechanism for the kidney exvchange game.
Their algorithm, Mix and Match, works as follow.
First for each hospital we draw one binary random number.
#CLICK
Then we remove the edges between hospitals with the same number.
#CLICK
So, here we remove these edges.
#CLICK
In this graph we find a matching such that
--First: The Matching in the induced subgraph of each hospital is a maximum matching
-- Second: It has as many edges as possible.</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5-09-21T02:37:58.307" idx="8">
    <p:pos x="10" y="10"/>
    <p:text>The Mix and Match mechanism is a randomized mechanism, and the revenue of each hospital depends on the random seed generated by the algorithm.
Look at this example. In this example with proability half the label of these two hospitals will be the same. (...top one and left one...)
#CLICK
In this case, we will remove all the edges in the graph and match nothing.
#CLICK
This cuses a large variance on the revenue of an agent.
</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5-09-21T03:10:45.146" idx="9">
    <p:pos x="17" y="10"/>
    <p:text>In real applications agants don't accept such a large variance on their revenue.
#CLICK
We say a mechanism is low-risk if the variance of the revenue of each agent is small. In thes case the variances are 𝑂(1).
#CLICK
As our main result, we provide a 2-approximation truthful mechanism for the kidney exchange game. In this mechanism the variance of the revenue of each agent it at most 2+𝜖 .</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15-09-21T03:17:53.373" idx="10">
    <p:pos x="10" y="10"/>
    <p:text>Here is the over view of our mechanism.
As our main technical contribution, we provide a tool to lower the variance of a kidney exchange mechanism. We actually marge the outcome of two independent run of any mechanism such that
--First: the expected revenue of each agent remains the same
--Second: the variance of the revenue of each agent decreases.
So, we can merge the outcome of two independent runs of Mix and Match. By doing so, we decrease the risk of each agent, while keeping thier expected revenue the same.
#CLICK
This is a mechanism itsef,  so we can repeat the same procedure again.
#CLICK
We show that if we repeat this procidure O(log(n)) times, the variance of the revenue of each agent drops down to 2+epsilon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02D330-11C0-413E-AA95-C43ACF1AEDCD}" type="datetimeFigureOut">
              <a:rPr lang="en-US" smtClean="0"/>
              <a:t>9/26/2015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66422-D04E-45EC-B521-27C14B38ADEC}" type="slidenum">
              <a:rPr lang="en-US" smtClean="0"/>
              <a:t>‹#›</a:t>
            </a:fld>
            <a:endParaRPr lang="en-US"/>
          </a:p>
        </p:txBody>
      </p:sp>
    </p:spTree>
    <p:extLst>
      <p:ext uri="{BB962C8B-B14F-4D97-AF65-F5344CB8AC3E}">
        <p14:creationId xmlns:p14="http://schemas.microsoft.com/office/powerpoint/2010/main" val="3296652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92AA2B-5092-43E0-ACE3-B4453FD48E06}" type="datetime1">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85719-11C2-42F1-BD02-45EA318B7363}" type="datetime1">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C94D3-0208-4ECA-8C79-C54788D5E8D0}" type="datetime1">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A1F2B-D8C2-4233-8E63-C0879EB06930}" type="datetime1">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D0790-D418-4DE7-BE3B-2851B3A7B182}" type="datetime1">
              <a:rPr lang="en-US" smtClean="0"/>
              <a:t>9/26/2015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1D05F4-3423-418F-A03D-F73EC8A673D9}" type="datetime1">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3FCE6D-D541-4D67-9076-22D6672F52CD}" type="datetime1">
              <a:rPr lang="en-US" smtClean="0"/>
              <a:t>9/26/2015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BEF8CF-E7DA-4539-BB45-36A4921D8A16}" type="datetime1">
              <a:rPr lang="en-US" smtClean="0"/>
              <a:t>9/26/2015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89A431-88ED-456F-828C-C3F306E322C4}" type="datetime1">
              <a:rPr lang="en-US" smtClean="0"/>
              <a:t>9/26/2015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0FD9D-E254-4EB6-8852-0A958A31EB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DD053-E192-45AC-9AAE-D1EA37AF89EE}" type="datetime1">
              <a:rPr lang="en-US" smtClean="0"/>
              <a:t>9/26/2015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0FD9D-E254-4EB6-8852-0A958A31EBD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7DCB545-4B2A-4200-A87C-972AA086B742}" type="datetime1">
              <a:rPr lang="en-US" smtClean="0"/>
              <a:t>9/26/2015</a:t>
            </a:fld>
            <a:endParaRPr lang="en-US"/>
          </a:p>
        </p:txBody>
      </p:sp>
      <p:sp>
        <p:nvSpPr>
          <p:cNvPr id="9" name="Slide Number Placeholder 8"/>
          <p:cNvSpPr>
            <a:spLocks noGrp="1"/>
          </p:cNvSpPr>
          <p:nvPr>
            <p:ph type="sldNum" sz="quarter" idx="11"/>
          </p:nvPr>
        </p:nvSpPr>
        <p:spPr/>
        <p:txBody>
          <a:bodyPr/>
          <a:lstStyle/>
          <a:p>
            <a:fld id="{F5E0FD9D-E254-4EB6-8852-0A958A31EBD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5E0FD9D-E254-4EB6-8852-0A958A31EBD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563781B-BC89-4BB7-866B-956399EC917B}" type="datetime1">
              <a:rPr lang="en-US" smtClean="0"/>
              <a:t>9/26/2015</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omments" Target="../comments/comment10.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39825"/>
            <a:ext cx="7543800" cy="2593975"/>
          </a:xfrm>
        </p:spPr>
        <p:txBody>
          <a:bodyPr/>
          <a:lstStyle/>
          <a:p>
            <a:r>
              <a:rPr lang="en-US" sz="4800" dirty="0" smtClean="0"/>
              <a:t>New Mechanisms for Pairwise Kidney Exchange</a:t>
            </a:r>
            <a:endParaRPr lang="en-US" sz="4800" dirty="0"/>
          </a:p>
        </p:txBody>
      </p:sp>
      <p:sp>
        <p:nvSpPr>
          <p:cNvPr id="3" name="Subtitle 2"/>
          <p:cNvSpPr>
            <a:spLocks noGrp="1"/>
          </p:cNvSpPr>
          <p:nvPr>
            <p:ph type="subTitle" idx="1"/>
          </p:nvPr>
        </p:nvSpPr>
        <p:spPr>
          <a:xfrm>
            <a:off x="914400" y="3886200"/>
            <a:ext cx="3200400" cy="1752600"/>
          </a:xfrm>
        </p:spPr>
        <p:txBody>
          <a:bodyPr/>
          <a:lstStyle/>
          <a:p>
            <a:pPr algn="ctr"/>
            <a:r>
              <a:rPr lang="en-US" sz="3200" dirty="0" err="1" smtClean="0">
                <a:solidFill>
                  <a:schemeClr val="tx1"/>
                </a:solidFill>
              </a:rPr>
              <a:t>Hossein</a:t>
            </a:r>
            <a:r>
              <a:rPr lang="en-US" sz="3200" dirty="0" smtClean="0">
                <a:solidFill>
                  <a:schemeClr val="tx1"/>
                </a:solidFill>
              </a:rPr>
              <a:t> </a:t>
            </a:r>
            <a:r>
              <a:rPr lang="en-US" sz="3200" dirty="0" err="1" smtClean="0">
                <a:solidFill>
                  <a:schemeClr val="tx1"/>
                </a:solidFill>
              </a:rPr>
              <a:t>Esfandiari</a:t>
            </a:r>
            <a:r>
              <a:rPr lang="en-US" sz="3200" dirty="0" smtClean="0">
                <a:solidFill>
                  <a:schemeClr val="tx1"/>
                </a:solidFill>
              </a:rPr>
              <a:t> </a:t>
            </a:r>
          </a:p>
          <a:p>
            <a:pPr algn="ctr"/>
            <a:r>
              <a:rPr lang="en-US" sz="2000" i="1" dirty="0" smtClean="0">
                <a:solidFill>
                  <a:schemeClr val="tx1"/>
                </a:solidFill>
              </a:rPr>
              <a:t>University of </a:t>
            </a:r>
            <a:r>
              <a:rPr lang="en-US" sz="2000" i="1" dirty="0">
                <a:solidFill>
                  <a:schemeClr val="tx1"/>
                </a:solidFill>
              </a:rPr>
              <a:t>M</a:t>
            </a:r>
            <a:r>
              <a:rPr lang="en-US" sz="2000" i="1" dirty="0" smtClean="0">
                <a:solidFill>
                  <a:schemeClr val="tx1"/>
                </a:solidFill>
              </a:rPr>
              <a:t>aryland</a:t>
            </a:r>
            <a:endParaRPr lang="en-US" i="1" dirty="0" smtClean="0">
              <a:solidFill>
                <a:schemeClr val="tx1"/>
              </a:solidFill>
            </a:endParaRPr>
          </a:p>
        </p:txBody>
      </p:sp>
      <p:sp>
        <p:nvSpPr>
          <p:cNvPr id="4" name="Subtitle 2"/>
          <p:cNvSpPr txBox="1">
            <a:spLocks/>
          </p:cNvSpPr>
          <p:nvPr/>
        </p:nvSpPr>
        <p:spPr>
          <a:xfrm>
            <a:off x="4267200" y="3886200"/>
            <a:ext cx="32004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rPr>
              <a:t>Guy </a:t>
            </a:r>
            <a:r>
              <a:rPr lang="en-US" dirty="0" err="1" smtClean="0">
                <a:solidFill>
                  <a:schemeClr val="tx1"/>
                </a:solidFill>
              </a:rPr>
              <a:t>Kortsarz</a:t>
            </a:r>
            <a:endParaRPr lang="en-US" dirty="0" smtClean="0">
              <a:solidFill>
                <a:schemeClr val="tx1"/>
              </a:solidFill>
            </a:endParaRPr>
          </a:p>
          <a:p>
            <a:r>
              <a:rPr lang="en-US" sz="2000" i="1" dirty="0" smtClean="0">
                <a:solidFill>
                  <a:schemeClr val="tx1"/>
                </a:solidFill>
              </a:rPr>
              <a:t>Rutgers University</a:t>
            </a:r>
            <a:endParaRPr lang="en-US" i="1" dirty="0">
              <a:solidFill>
                <a:schemeClr val="tx1"/>
              </a:solidFill>
            </a:endParaRPr>
          </a:p>
        </p:txBody>
      </p:sp>
      <p:sp>
        <p:nvSpPr>
          <p:cNvPr id="5" name="Slide Number Placeholder 4"/>
          <p:cNvSpPr>
            <a:spLocks noGrp="1"/>
          </p:cNvSpPr>
          <p:nvPr>
            <p:ph type="sldNum" sz="quarter" idx="12"/>
          </p:nvPr>
        </p:nvSpPr>
        <p:spPr/>
        <p:txBody>
          <a:bodyPr/>
          <a:lstStyle/>
          <a:p>
            <a:fld id="{F5E0FD9D-E254-4EB6-8852-0A958A31EBDE}" type="slidenum">
              <a:rPr lang="en-US" smtClean="0"/>
              <a:t>1</a:t>
            </a:fld>
            <a:endParaRPr lang="en-US"/>
          </a:p>
        </p:txBody>
      </p:sp>
      <p:sp>
        <p:nvSpPr>
          <p:cNvPr id="6" name="Subtitle 2"/>
          <p:cNvSpPr txBox="1">
            <a:spLocks/>
          </p:cNvSpPr>
          <p:nvPr/>
        </p:nvSpPr>
        <p:spPr>
          <a:xfrm>
            <a:off x="152400" y="6019800"/>
            <a:ext cx="6248400" cy="5334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pPr algn="ctr"/>
            <a:r>
              <a:rPr lang="en-US" i="1" dirty="0" smtClean="0">
                <a:solidFill>
                  <a:schemeClr val="tx1"/>
                </a:solidFill>
              </a:rPr>
              <a:t>*Presented by </a:t>
            </a:r>
            <a:r>
              <a:rPr lang="en-US" i="1" u="sng" dirty="0" err="1" smtClean="0">
                <a:solidFill>
                  <a:schemeClr val="tx1"/>
                </a:solidFill>
              </a:rPr>
              <a:t>Hedyeh</a:t>
            </a:r>
            <a:r>
              <a:rPr lang="en-US" i="1" u="sng" dirty="0" smtClean="0">
                <a:solidFill>
                  <a:schemeClr val="tx1"/>
                </a:solidFill>
              </a:rPr>
              <a:t> </a:t>
            </a:r>
            <a:r>
              <a:rPr lang="en-US" i="1" u="sng" dirty="0" err="1" smtClean="0">
                <a:solidFill>
                  <a:schemeClr val="tx1"/>
                </a:solidFill>
              </a:rPr>
              <a:t>Beyhaghi</a:t>
            </a:r>
            <a:r>
              <a:rPr lang="en-US" i="1" dirty="0" smtClean="0">
                <a:solidFill>
                  <a:schemeClr val="tx1"/>
                </a:solidFill>
              </a:rPr>
              <a:t> Cornell University</a:t>
            </a:r>
          </a:p>
        </p:txBody>
      </p:sp>
    </p:spTree>
    <p:extLst>
      <p:ext uri="{BB962C8B-B14F-4D97-AF65-F5344CB8AC3E}">
        <p14:creationId xmlns:p14="http://schemas.microsoft.com/office/powerpoint/2010/main" val="1267867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Deterministic Algorithms</a:t>
            </a:r>
            <a:endParaRPr lang="en-US" sz="3600" i="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077200" cy="4800600"/>
              </a:xfrm>
            </p:spPr>
            <p:txBody>
              <a:bodyPr/>
              <a:lstStyle/>
              <a:p>
                <a:r>
                  <a:rPr lang="en-US" dirty="0" smtClean="0"/>
                  <a:t>We modify Mix-and-Match to use at most </a:t>
                </a:r>
                <a14:m>
                  <m:oMath xmlns:m="http://schemas.openxmlformats.org/officeDocument/2006/math">
                    <m:func>
                      <m:funcPr>
                        <m:ctrlPr>
                          <a:rPr lang="en-US" b="0" i="1" smtClean="0">
                            <a:latin typeface="Cambria Math"/>
                          </a:rPr>
                        </m:ctrlPr>
                      </m:funcPr>
                      <m:fName>
                        <m:r>
                          <m:rPr>
                            <m:sty m:val="p"/>
                          </m:rPr>
                          <a:rPr lang="en-US" b="0" i="0" smtClean="0">
                            <a:latin typeface="Cambria Math"/>
                          </a:rPr>
                          <m:t>log</m:t>
                        </m:r>
                      </m:fName>
                      <m:e>
                        <m:d>
                          <m:dPr>
                            <m:ctrlPr>
                              <a:rPr lang="en-US" b="0" i="1" smtClean="0">
                                <a:latin typeface="Cambria Math"/>
                              </a:rPr>
                            </m:ctrlPr>
                          </m:dPr>
                          <m:e>
                            <m:r>
                              <a:rPr lang="en-US" b="0" i="1" smtClean="0">
                                <a:latin typeface="Cambria Math"/>
                              </a:rPr>
                              <m:t>𝑛</m:t>
                            </m:r>
                          </m:e>
                        </m:d>
                      </m:e>
                    </m:func>
                  </m:oMath>
                </a14:m>
                <a:r>
                  <a:rPr lang="en-US" dirty="0" smtClean="0"/>
                  <a:t> random bits.</a:t>
                </a:r>
              </a:p>
              <a:p>
                <a:r>
                  <a:rPr lang="en-US" dirty="0" smtClean="0"/>
                  <a:t>For </a:t>
                </a:r>
                <a:r>
                  <a:rPr lang="en-US" dirty="0"/>
                  <a:t>each </a:t>
                </a:r>
                <a:r>
                  <a:rPr lang="en-US" dirty="0" smtClean="0"/>
                  <a:t>agent</a:t>
                </a:r>
              </a:p>
              <a:p>
                <a:pPr lvl="1"/>
                <a:r>
                  <a:rPr lang="en-US" sz="3200" dirty="0" smtClean="0"/>
                  <a:t>(</a:t>
                </a:r>
                <a:r>
                  <a:rPr lang="en-US" dirty="0" smtClean="0"/>
                  <a:t>Average utility in layer </a:t>
                </a:r>
                <a14:m>
                  <m:oMath xmlns:m="http://schemas.openxmlformats.org/officeDocument/2006/math">
                    <m:r>
                      <a:rPr lang="en-US" i="1">
                        <a:latin typeface="Cambria Math"/>
                      </a:rPr>
                      <m:t>𝑖</m:t>
                    </m:r>
                  </m:oMath>
                </a14:m>
                <a:r>
                  <a:rPr lang="en-US" sz="3200" dirty="0" smtClean="0"/>
                  <a:t>)</a:t>
                </a:r>
                <a:r>
                  <a:rPr lang="en-US" dirty="0" smtClean="0"/>
                  <a:t> = </a:t>
                </a:r>
                <a:r>
                  <a:rPr lang="en-US" sz="3200" dirty="0" smtClean="0"/>
                  <a:t>(</a:t>
                </a:r>
                <a:r>
                  <a:rPr lang="en-US" dirty="0" smtClean="0"/>
                  <a:t>Average utility in layer </a:t>
                </a:r>
                <a14:m>
                  <m:oMath xmlns:m="http://schemas.openxmlformats.org/officeDocument/2006/math">
                    <m:r>
                      <a:rPr lang="en-US" b="0" i="1" smtClean="0">
                        <a:latin typeface="Cambria Math"/>
                      </a:rPr>
                      <m:t>𝑖</m:t>
                    </m:r>
                    <m:r>
                      <a:rPr lang="en-US" b="0" i="1" smtClean="0">
                        <a:latin typeface="Cambria Math"/>
                      </a:rPr>
                      <m:t>+1</m:t>
                    </m:r>
                  </m:oMath>
                </a14:m>
                <a:r>
                  <a:rPr lang="en-US" b="0" i="1" dirty="0" smtClean="0">
                    <a:latin typeface="Cambria Math"/>
                  </a:rPr>
                  <a:t> </a:t>
                </a:r>
                <a:r>
                  <a:rPr lang="en-US" sz="3200" dirty="0"/>
                  <a:t>)</a:t>
                </a:r>
                <a:r>
                  <a:rPr lang="en-US" sz="3200" dirty="0" smtClean="0"/>
                  <a:t> </a:t>
                </a:r>
                <a14:m>
                  <m:oMath xmlns:m="http://schemas.openxmlformats.org/officeDocument/2006/math">
                    <m:r>
                      <a:rPr lang="en-US" i="1">
                        <a:latin typeface="Cambria Math"/>
                      </a:rPr>
                      <m:t>±2</m:t>
                    </m:r>
                  </m:oMath>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077200" cy="4800600"/>
              </a:xfrm>
              <a:blipFill rotWithShape="1">
                <a:blip r:embed="rId2"/>
                <a:stretch>
                  <a:fillRect t="-76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F5E0FD9D-E254-4EB6-8852-0A958A31EBDE}" type="slidenum">
              <a:rPr lang="en-US" smtClean="0"/>
              <a:t>10</a:t>
            </a:fld>
            <a:endParaRPr lang="en-US"/>
          </a:p>
        </p:txBody>
      </p:sp>
      <p:sp>
        <p:nvSpPr>
          <p:cNvPr id="5" name="Rounded Rectangle 4"/>
          <p:cNvSpPr/>
          <p:nvPr/>
        </p:nvSpPr>
        <p:spPr>
          <a:xfrm>
            <a:off x="20574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6" name="Rounded Rectangle 5"/>
          <p:cNvSpPr/>
          <p:nvPr/>
        </p:nvSpPr>
        <p:spPr>
          <a:xfrm>
            <a:off x="35814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7" name="Oval 6"/>
          <p:cNvSpPr/>
          <p:nvPr/>
        </p:nvSpPr>
        <p:spPr>
          <a:xfrm>
            <a:off x="2667000" y="4598670"/>
            <a:ext cx="1219200" cy="533400"/>
          </a:xfrm>
          <a:prstGeom prst="ellipse">
            <a:avLst/>
          </a:prstGeom>
          <a:solidFill>
            <a:srgbClr val="FFC000"/>
          </a:solidFill>
          <a:ln>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D-Merge</a:t>
            </a:r>
            <a:endParaRPr lang="en-US" sz="1400" dirty="0"/>
          </a:p>
        </p:txBody>
      </p:sp>
      <p:cxnSp>
        <p:nvCxnSpPr>
          <p:cNvPr id="8" name="Straight Arrow Connector 7"/>
          <p:cNvCxnSpPr>
            <a:stCxn id="5" idx="0"/>
            <a:endCxn id="7" idx="4"/>
          </p:cNvCxnSpPr>
          <p:nvPr/>
        </p:nvCxnSpPr>
        <p:spPr>
          <a:xfrm flipV="1">
            <a:off x="25146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a:stCxn id="6" idx="0"/>
            <a:endCxn id="7" idx="4"/>
          </p:cNvCxnSpPr>
          <p:nvPr/>
        </p:nvCxnSpPr>
        <p:spPr>
          <a:xfrm flipH="1" flipV="1">
            <a:off x="32766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sp>
        <p:nvSpPr>
          <p:cNvPr id="10" name="Rounded Rectangle 9"/>
          <p:cNvSpPr/>
          <p:nvPr/>
        </p:nvSpPr>
        <p:spPr>
          <a:xfrm>
            <a:off x="50292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11" name="Rounded Rectangle 10"/>
          <p:cNvSpPr/>
          <p:nvPr/>
        </p:nvSpPr>
        <p:spPr>
          <a:xfrm>
            <a:off x="65532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12" name="Oval 11"/>
          <p:cNvSpPr/>
          <p:nvPr/>
        </p:nvSpPr>
        <p:spPr>
          <a:xfrm>
            <a:off x="5638800" y="4598670"/>
            <a:ext cx="1219200" cy="533400"/>
          </a:xfrm>
          <a:prstGeom prst="ellipse">
            <a:avLst/>
          </a:prstGeom>
          <a:solidFill>
            <a:srgbClr val="FFC000"/>
          </a:solidFill>
          <a:ln>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D-Merge</a:t>
            </a:r>
            <a:endParaRPr lang="en-US" sz="1400" dirty="0"/>
          </a:p>
        </p:txBody>
      </p:sp>
      <p:cxnSp>
        <p:nvCxnSpPr>
          <p:cNvPr id="13" name="Straight Arrow Connector 12"/>
          <p:cNvCxnSpPr>
            <a:stCxn id="10" idx="0"/>
            <a:endCxn id="12" idx="4"/>
          </p:cNvCxnSpPr>
          <p:nvPr/>
        </p:nvCxnSpPr>
        <p:spPr>
          <a:xfrm flipV="1">
            <a:off x="54864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a:stCxn id="11" idx="0"/>
            <a:endCxn id="12" idx="4"/>
          </p:cNvCxnSpPr>
          <p:nvPr/>
        </p:nvCxnSpPr>
        <p:spPr>
          <a:xfrm flipH="1" flipV="1">
            <a:off x="62484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sp>
        <p:nvSpPr>
          <p:cNvPr id="15" name="Oval 14"/>
          <p:cNvSpPr/>
          <p:nvPr/>
        </p:nvSpPr>
        <p:spPr>
          <a:xfrm>
            <a:off x="4149090" y="3379470"/>
            <a:ext cx="1219200" cy="533400"/>
          </a:xfrm>
          <a:prstGeom prst="ellipse">
            <a:avLst/>
          </a:prstGeom>
          <a:solidFill>
            <a:srgbClr val="FFC000"/>
          </a:solidFill>
          <a:ln>
            <a:solidFill>
              <a:srgbClr val="FFC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D-Merge</a:t>
            </a:r>
            <a:endParaRPr lang="en-US" sz="1400" dirty="0"/>
          </a:p>
        </p:txBody>
      </p:sp>
      <p:cxnSp>
        <p:nvCxnSpPr>
          <p:cNvPr id="16" name="Straight Arrow Connector 15"/>
          <p:cNvCxnSpPr>
            <a:stCxn id="7" idx="0"/>
            <a:endCxn id="15" idx="4"/>
          </p:cNvCxnSpPr>
          <p:nvPr/>
        </p:nvCxnSpPr>
        <p:spPr>
          <a:xfrm flipV="1">
            <a:off x="3276600" y="3912870"/>
            <a:ext cx="1482090" cy="68580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a:stCxn id="12" idx="0"/>
            <a:endCxn id="15" idx="4"/>
          </p:cNvCxnSpPr>
          <p:nvPr/>
        </p:nvCxnSpPr>
        <p:spPr>
          <a:xfrm flipH="1" flipV="1">
            <a:off x="4758690" y="3912870"/>
            <a:ext cx="1489710" cy="68580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20" name="TextBox 19"/>
              <p:cNvSpPr txBox="1"/>
              <p:nvPr/>
            </p:nvSpPr>
            <p:spPr>
              <a:xfrm>
                <a:off x="152400" y="5638800"/>
                <a:ext cx="1981200" cy="381643"/>
              </a:xfrm>
              <a:prstGeom prst="rect">
                <a:avLst/>
              </a:prstGeom>
              <a:noFill/>
            </p:spPr>
            <p:txBody>
              <a:bodyPr wrap="square" rtlCol="0">
                <a:spAutoFit/>
              </a:bodyPr>
              <a:lstStyle/>
              <a:p>
                <a14:m>
                  <m:oMath xmlns:m="http://schemas.openxmlformats.org/officeDocument/2006/math">
                    <m:sSup>
                      <m:sSupPr>
                        <m:ctrlPr>
                          <a:rPr lang="en-US" b="0" i="1" smtClean="0">
                            <a:latin typeface="Cambria Math"/>
                          </a:rPr>
                        </m:ctrlPr>
                      </m:sSupPr>
                      <m:e>
                        <m:r>
                          <a:rPr lang="en-US" b="0" i="1" smtClean="0">
                            <a:latin typeface="Cambria Math"/>
                          </a:rPr>
                          <m:t>2</m:t>
                        </m:r>
                      </m:e>
                      <m:sup>
                        <m:r>
                          <m:rPr>
                            <m:sty m:val="p"/>
                          </m:rPr>
                          <a:rPr lang="en-US" b="0" i="0" smtClean="0">
                            <a:latin typeface="Cambria Math"/>
                          </a:rPr>
                          <m:t>log</m:t>
                        </m:r>
                        <m:r>
                          <a:rPr lang="en-US" b="0" i="1" smtClean="0">
                            <a:latin typeface="Cambria Math"/>
                          </a:rPr>
                          <m:t>⁡(</m:t>
                        </m:r>
                        <m:r>
                          <a:rPr lang="en-US" b="0" i="1" smtClean="0">
                            <a:latin typeface="Cambria Math"/>
                          </a:rPr>
                          <m:t>𝑛</m:t>
                        </m:r>
                        <m:r>
                          <a:rPr lang="en-US" b="0" i="1" smtClean="0">
                            <a:latin typeface="Cambria Math"/>
                          </a:rPr>
                          <m:t>)</m:t>
                        </m:r>
                      </m:sup>
                    </m:sSup>
                    <m:r>
                      <a:rPr lang="en-US" b="0" i="1" smtClean="0">
                        <a:latin typeface="Cambria Math"/>
                      </a:rPr>
                      <m:t>=</m:t>
                    </m:r>
                    <m:r>
                      <a:rPr lang="en-US" b="0" i="1" smtClean="0">
                        <a:latin typeface="Cambria Math"/>
                      </a:rPr>
                      <m:t>𝑛</m:t>
                    </m:r>
                  </m:oMath>
                </a14:m>
                <a:r>
                  <a:rPr lang="en-US" dirty="0" smtClean="0"/>
                  <a:t> leaves</a:t>
                </a:r>
                <a:endParaRPr lang="en-US" dirty="0"/>
              </a:p>
            </p:txBody>
          </p:sp>
        </mc:Choice>
        <mc:Fallback xmlns="">
          <p:sp>
            <p:nvSpPr>
              <p:cNvPr id="20" name="TextBox 19"/>
              <p:cNvSpPr txBox="1">
                <a:spLocks noRot="1" noChangeAspect="1" noMove="1" noResize="1" noEditPoints="1" noAdjustHandles="1" noChangeArrowheads="1" noChangeShapeType="1" noTextEdit="1"/>
              </p:cNvSpPr>
              <p:nvPr/>
            </p:nvSpPr>
            <p:spPr>
              <a:xfrm>
                <a:off x="152400" y="5638800"/>
                <a:ext cx="1981200" cy="381643"/>
              </a:xfrm>
              <a:prstGeom prst="rect">
                <a:avLst/>
              </a:prstGeom>
              <a:blipFill rotWithShape="1">
                <a:blip r:embed="rId3"/>
                <a:stretch>
                  <a:fillRect t="-4762" b="-23810"/>
                </a:stretch>
              </a:blipFill>
            </p:spPr>
            <p:txBody>
              <a:bodyPr/>
              <a:lstStyle/>
              <a:p>
                <a:r>
                  <a:rPr lang="en-US">
                    <a:noFill/>
                  </a:rPr>
                  <a:t> </a:t>
                </a:r>
              </a:p>
            </p:txBody>
          </p:sp>
        </mc:Fallback>
      </mc:AlternateContent>
      <p:sp>
        <p:nvSpPr>
          <p:cNvPr id="21" name="TextBox 20"/>
          <p:cNvSpPr txBox="1"/>
          <p:nvPr/>
        </p:nvSpPr>
        <p:spPr>
          <a:xfrm>
            <a:off x="7620000" y="5638800"/>
            <a:ext cx="1371600" cy="369332"/>
          </a:xfrm>
          <a:prstGeom prst="rect">
            <a:avLst/>
          </a:prstGeom>
          <a:noFill/>
        </p:spPr>
        <p:txBody>
          <a:bodyPr wrap="square" rtlCol="0">
            <a:spAutoFit/>
          </a:bodyPr>
          <a:lstStyle/>
          <a:p>
            <a:r>
              <a:rPr lang="en-US" dirty="0" smtClean="0"/>
              <a:t>Layer 1</a:t>
            </a:r>
            <a:endParaRPr lang="en-US" dirty="0"/>
          </a:p>
        </p:txBody>
      </p:sp>
      <p:sp>
        <p:nvSpPr>
          <p:cNvPr id="22" name="TextBox 21"/>
          <p:cNvSpPr txBox="1"/>
          <p:nvPr/>
        </p:nvSpPr>
        <p:spPr>
          <a:xfrm>
            <a:off x="7620000" y="4507468"/>
            <a:ext cx="1371600" cy="369332"/>
          </a:xfrm>
          <a:prstGeom prst="rect">
            <a:avLst/>
          </a:prstGeom>
          <a:noFill/>
        </p:spPr>
        <p:txBody>
          <a:bodyPr wrap="square" rtlCol="0">
            <a:spAutoFit/>
          </a:bodyPr>
          <a:lstStyle/>
          <a:p>
            <a:r>
              <a:rPr lang="en-US" dirty="0" smtClean="0"/>
              <a:t>Layer 2</a:t>
            </a:r>
            <a:endParaRPr lang="en-US" dirty="0"/>
          </a:p>
        </p:txBody>
      </p:sp>
      <p:sp>
        <p:nvSpPr>
          <p:cNvPr id="23" name="TextBox 22"/>
          <p:cNvSpPr txBox="1"/>
          <p:nvPr/>
        </p:nvSpPr>
        <p:spPr>
          <a:xfrm>
            <a:off x="7620000" y="3505200"/>
            <a:ext cx="1371600" cy="369332"/>
          </a:xfrm>
          <a:prstGeom prst="rect">
            <a:avLst/>
          </a:prstGeom>
          <a:noFill/>
        </p:spPr>
        <p:txBody>
          <a:bodyPr wrap="square" rtlCol="0">
            <a:spAutoFit/>
          </a:bodyPr>
          <a:lstStyle/>
          <a:p>
            <a:r>
              <a:rPr lang="en-US" dirty="0" smtClean="0"/>
              <a:t>Layer 3</a:t>
            </a:r>
            <a:endParaRPr lang="en-US" dirty="0"/>
          </a:p>
        </p:txBody>
      </p:sp>
    </p:spTree>
    <p:extLst>
      <p:ext uri="{BB962C8B-B14F-4D97-AF65-F5344CB8AC3E}">
        <p14:creationId xmlns:p14="http://schemas.microsoft.com/office/powerpoint/2010/main" val="1201138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Deterministic Algorithms</a:t>
            </a:r>
            <a:br>
              <a:rPr lang="en-US" dirty="0" smtClean="0"/>
            </a:br>
            <a:r>
              <a:rPr lang="en-US" sz="3600" i="1" dirty="0" smtClean="0"/>
              <a:t>Almost truthfulness</a:t>
            </a:r>
            <a:endParaRPr lang="en-US" sz="3600" i="1"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5E0FD9D-E254-4EB6-8852-0A958A31EBDE}" type="slidenum">
              <a:rPr lang="en-US" smtClean="0"/>
              <a:t>11</a:t>
            </a:fld>
            <a:endParaRPr lang="en-US"/>
          </a:p>
        </p:txBody>
      </p:sp>
      <mc:AlternateContent xmlns:mc="http://schemas.openxmlformats.org/markup-compatibility/2006" xmlns:a14="http://schemas.microsoft.com/office/drawing/2010/main">
        <mc:Choice Requires="a14">
          <p:sp>
            <p:nvSpPr>
              <p:cNvPr id="6" name="Rounded Rectangle 5"/>
              <p:cNvSpPr/>
              <p:nvPr/>
            </p:nvSpPr>
            <p:spPr>
              <a:xfrm>
                <a:off x="609600" y="2819400"/>
                <a:ext cx="7315200" cy="1524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smtClean="0">
                    <a:solidFill>
                      <a:schemeClr val="tx1"/>
                    </a:solidFill>
                  </a:rPr>
                  <a:t>Theorem</a:t>
                </a:r>
                <a:r>
                  <a:rPr lang="en-US" sz="2400" dirty="0" smtClean="0">
                    <a:solidFill>
                      <a:schemeClr val="tx1"/>
                    </a:solidFill>
                  </a:rPr>
                  <a:t>: There exist a deterministic 2-approximation mechanism for the kidney exchange game, in which no agent gains more than </a:t>
                </a:r>
                <a14:m>
                  <m:oMath xmlns:m="http://schemas.openxmlformats.org/officeDocument/2006/math">
                    <m:r>
                      <a:rPr lang="en-US" sz="2400" b="0" i="1" smtClean="0">
                        <a:solidFill>
                          <a:schemeClr val="tx1"/>
                        </a:solidFill>
                        <a:latin typeface="Cambria Math"/>
                      </a:rPr>
                      <m:t>2</m:t>
                    </m:r>
                    <m:r>
                      <m:rPr>
                        <m:sty m:val="p"/>
                      </m:rPr>
                      <a:rPr lang="en-US" sz="2400" b="0" i="0" smtClean="0">
                        <a:solidFill>
                          <a:schemeClr val="tx1"/>
                        </a:solidFill>
                        <a:latin typeface="Cambria Math"/>
                      </a:rPr>
                      <m:t>log</m:t>
                    </m:r>
                    <m:r>
                      <a:rPr lang="en-US" sz="2400" b="0" i="1" smtClean="0">
                        <a:solidFill>
                          <a:schemeClr val="tx1"/>
                        </a:solidFill>
                        <a:latin typeface="Cambria Math"/>
                      </a:rPr>
                      <m:t>⁡(</m:t>
                    </m:r>
                    <m:r>
                      <a:rPr lang="en-US" sz="2400" b="0" i="1" smtClean="0">
                        <a:solidFill>
                          <a:schemeClr val="tx1"/>
                        </a:solidFill>
                        <a:latin typeface="Cambria Math"/>
                      </a:rPr>
                      <m:t>𝑛</m:t>
                    </m:r>
                    <m:r>
                      <a:rPr lang="en-US" sz="2400" b="0" i="1" smtClean="0">
                        <a:solidFill>
                          <a:schemeClr val="tx1"/>
                        </a:solidFill>
                        <a:latin typeface="Cambria Math"/>
                      </a:rPr>
                      <m:t>)</m:t>
                    </m:r>
                  </m:oMath>
                </a14:m>
                <a:r>
                  <a:rPr lang="en-US" sz="2400" dirty="0" smtClean="0">
                    <a:solidFill>
                      <a:schemeClr val="tx1"/>
                    </a:solidFill>
                  </a:rPr>
                  <a:t> by hiding her vertices.</a:t>
                </a:r>
                <a:endParaRPr lang="en-US" sz="2400" dirty="0">
                  <a:solidFill>
                    <a:schemeClr val="tx1"/>
                  </a:solidFill>
                </a:endParaRPr>
              </a:p>
            </p:txBody>
          </p:sp>
        </mc:Choice>
        <mc:Fallback xmlns="">
          <p:sp>
            <p:nvSpPr>
              <p:cNvPr id="6" name="Rounded Rectangle 5"/>
              <p:cNvSpPr>
                <a:spLocks noRot="1" noChangeAspect="1" noMove="1" noResize="1" noEditPoints="1" noAdjustHandles="1" noChangeArrowheads="1" noChangeShapeType="1" noTextEdit="1"/>
              </p:cNvSpPr>
              <p:nvPr/>
            </p:nvSpPr>
            <p:spPr>
              <a:xfrm>
                <a:off x="609600" y="2819400"/>
                <a:ext cx="7315200" cy="1524000"/>
              </a:xfrm>
              <a:prstGeom prst="round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90497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5E0FD9D-E254-4EB6-8852-0A958A31EBDE}" type="slidenum">
              <a:rPr lang="en-US" smtClean="0"/>
              <a:t>12</a:t>
            </a:fld>
            <a:endParaRPr lang="en-US"/>
          </a:p>
        </p:txBody>
      </p:sp>
      <p:pic>
        <p:nvPicPr>
          <p:cNvPr id="1026" name="Picture 2" descr="http://www.financialfreedomclassroom.com/wp-content/uploads/2015/06/hand-writes-the-word-thank-you_fyUln5H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 y="0"/>
            <a:ext cx="917067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972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Pairwise Kidney Exchange</a:t>
            </a:r>
            <a:endParaRPr lang="en-US" dirty="0"/>
          </a:p>
        </p:txBody>
      </p:sp>
      <p:sp>
        <p:nvSpPr>
          <p:cNvPr id="3" name="Content Placeholder 2"/>
          <p:cNvSpPr>
            <a:spLocks noGrp="1"/>
          </p:cNvSpPr>
          <p:nvPr>
            <p:ph idx="1"/>
          </p:nvPr>
        </p:nvSpPr>
        <p:spPr/>
        <p:txBody>
          <a:bodyPr/>
          <a:lstStyle/>
          <a:p>
            <a:r>
              <a:rPr lang="en-US" dirty="0"/>
              <a:t>Kidney transplant is the only treatment for several types of </a:t>
            </a:r>
            <a:r>
              <a:rPr lang="en-US" dirty="0" smtClean="0"/>
              <a:t>kidney diseases.</a:t>
            </a:r>
          </a:p>
          <a:p>
            <a:r>
              <a:rPr lang="en-US" dirty="0" smtClean="0"/>
              <a:t>Some times, the patient and the donor are not compatible.</a:t>
            </a:r>
            <a:endParaRPr lang="en-US" dirty="0"/>
          </a:p>
        </p:txBody>
      </p:sp>
      <p:sp>
        <p:nvSpPr>
          <p:cNvPr id="4" name="Slide Number Placeholder 3"/>
          <p:cNvSpPr>
            <a:spLocks noGrp="1"/>
          </p:cNvSpPr>
          <p:nvPr>
            <p:ph type="sldNum" sz="quarter" idx="12"/>
          </p:nvPr>
        </p:nvSpPr>
        <p:spPr/>
        <p:txBody>
          <a:bodyPr/>
          <a:lstStyle/>
          <a:p>
            <a:fld id="{F5E0FD9D-E254-4EB6-8852-0A958A31EBDE}" type="slidenum">
              <a:rPr lang="en-US" smtClean="0"/>
              <a:t>2</a:t>
            </a:fld>
            <a:endParaRPr lang="en-US"/>
          </a:p>
        </p:txBody>
      </p:sp>
      <p:sp>
        <p:nvSpPr>
          <p:cNvPr id="7" name="4-Point Star 6"/>
          <p:cNvSpPr/>
          <p:nvPr/>
        </p:nvSpPr>
        <p:spPr>
          <a:xfrm>
            <a:off x="1882140" y="3505200"/>
            <a:ext cx="990600" cy="914400"/>
          </a:xfrm>
          <a:prstGeom prst="star4">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5-Point Star 7"/>
          <p:cNvSpPr/>
          <p:nvPr/>
        </p:nvSpPr>
        <p:spPr>
          <a:xfrm>
            <a:off x="1958340" y="4876800"/>
            <a:ext cx="914400" cy="685800"/>
          </a:xfrm>
          <a:prstGeom prst="star5">
            <a:avLst/>
          </a:prstGeom>
          <a:solidFill>
            <a:srgbClr val="92D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ounded Rectangle 8"/>
          <p:cNvSpPr/>
          <p:nvPr/>
        </p:nvSpPr>
        <p:spPr>
          <a:xfrm>
            <a:off x="1664970" y="3276600"/>
            <a:ext cx="1371600" cy="2590800"/>
          </a:xfrm>
          <a:prstGeom prst="roundRect">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4-Point Star 9"/>
          <p:cNvSpPr/>
          <p:nvPr/>
        </p:nvSpPr>
        <p:spPr>
          <a:xfrm>
            <a:off x="5638800" y="4800600"/>
            <a:ext cx="990600" cy="914400"/>
          </a:xfrm>
          <a:prstGeom prst="star4">
            <a:avLst/>
          </a:prstGeom>
          <a:solidFill>
            <a:srgbClr val="92D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5-Point Star 10"/>
          <p:cNvSpPr/>
          <p:nvPr/>
        </p:nvSpPr>
        <p:spPr>
          <a:xfrm>
            <a:off x="5676900" y="3619500"/>
            <a:ext cx="914400" cy="685800"/>
          </a:xfrm>
          <a:prstGeom prst="star5">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ounded Rectangle 11"/>
          <p:cNvSpPr/>
          <p:nvPr/>
        </p:nvSpPr>
        <p:spPr>
          <a:xfrm>
            <a:off x="5410200" y="3276600"/>
            <a:ext cx="1371600" cy="2590800"/>
          </a:xfrm>
          <a:prstGeom prst="roundRect">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3" name="TextBox 12"/>
          <p:cNvSpPr txBox="1"/>
          <p:nvPr/>
        </p:nvSpPr>
        <p:spPr>
          <a:xfrm>
            <a:off x="381000" y="3733800"/>
            <a:ext cx="1066800" cy="400110"/>
          </a:xfrm>
          <a:prstGeom prst="rect">
            <a:avLst/>
          </a:prstGeom>
          <a:noFill/>
        </p:spPr>
        <p:txBody>
          <a:bodyPr wrap="square" rtlCol="0">
            <a:spAutoFit/>
          </a:bodyPr>
          <a:lstStyle/>
          <a:p>
            <a:r>
              <a:rPr lang="en-US" sz="2000" dirty="0" smtClean="0"/>
              <a:t>Patient</a:t>
            </a:r>
            <a:endParaRPr lang="en-US" dirty="0" smtClean="0"/>
          </a:p>
        </p:txBody>
      </p:sp>
      <p:sp>
        <p:nvSpPr>
          <p:cNvPr id="14" name="TextBox 13"/>
          <p:cNvSpPr txBox="1"/>
          <p:nvPr/>
        </p:nvSpPr>
        <p:spPr>
          <a:xfrm>
            <a:off x="381000" y="5029200"/>
            <a:ext cx="914400" cy="400110"/>
          </a:xfrm>
          <a:prstGeom prst="rect">
            <a:avLst/>
          </a:prstGeom>
          <a:noFill/>
        </p:spPr>
        <p:txBody>
          <a:bodyPr wrap="square" rtlCol="0">
            <a:spAutoFit/>
          </a:bodyPr>
          <a:lstStyle/>
          <a:p>
            <a:r>
              <a:rPr lang="en-US" sz="2000" dirty="0" smtClean="0"/>
              <a:t>Donor</a:t>
            </a:r>
          </a:p>
        </p:txBody>
      </p:sp>
      <p:cxnSp>
        <p:nvCxnSpPr>
          <p:cNvPr id="16" name="Straight Arrow Connector 15"/>
          <p:cNvCxnSpPr/>
          <p:nvPr/>
        </p:nvCxnSpPr>
        <p:spPr>
          <a:xfrm>
            <a:off x="2667000" y="4038600"/>
            <a:ext cx="3352800" cy="10668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H="1">
            <a:off x="2667000" y="4038600"/>
            <a:ext cx="3276600" cy="10668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0445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Model</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5E0FD9D-E254-4EB6-8852-0A958A31EBDE}" type="slidenum">
              <a:rPr lang="en-US" smtClean="0"/>
              <a:t>3</a:t>
            </a:fld>
            <a:endParaRPr lang="en-US"/>
          </a:p>
        </p:txBody>
      </p:sp>
      <p:sp>
        <p:nvSpPr>
          <p:cNvPr id="7" name="4-Point Star 6"/>
          <p:cNvSpPr/>
          <p:nvPr/>
        </p:nvSpPr>
        <p:spPr>
          <a:xfrm>
            <a:off x="1882140" y="4038600"/>
            <a:ext cx="990600" cy="914400"/>
          </a:xfrm>
          <a:prstGeom prst="star4">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5-Point Star 7"/>
          <p:cNvSpPr/>
          <p:nvPr/>
        </p:nvSpPr>
        <p:spPr>
          <a:xfrm>
            <a:off x="1958340" y="5410200"/>
            <a:ext cx="914400" cy="685800"/>
          </a:xfrm>
          <a:prstGeom prst="star5">
            <a:avLst/>
          </a:prstGeom>
          <a:solidFill>
            <a:srgbClr val="92D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ounded Rectangle 8"/>
          <p:cNvSpPr/>
          <p:nvPr/>
        </p:nvSpPr>
        <p:spPr>
          <a:xfrm>
            <a:off x="1664970" y="3810000"/>
            <a:ext cx="1371600" cy="2590800"/>
          </a:xfrm>
          <a:prstGeom prst="roundRect">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4-Point Star 9"/>
          <p:cNvSpPr/>
          <p:nvPr/>
        </p:nvSpPr>
        <p:spPr>
          <a:xfrm>
            <a:off x="5638800" y="5334000"/>
            <a:ext cx="990600" cy="914400"/>
          </a:xfrm>
          <a:prstGeom prst="star4">
            <a:avLst/>
          </a:prstGeom>
          <a:solidFill>
            <a:srgbClr val="92D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5-Point Star 10"/>
          <p:cNvSpPr/>
          <p:nvPr/>
        </p:nvSpPr>
        <p:spPr>
          <a:xfrm>
            <a:off x="5676900" y="4152900"/>
            <a:ext cx="914400" cy="685800"/>
          </a:xfrm>
          <a:prstGeom prst="star5">
            <a:avLst/>
          </a:prstGeo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ounded Rectangle 11"/>
          <p:cNvSpPr/>
          <p:nvPr/>
        </p:nvSpPr>
        <p:spPr>
          <a:xfrm>
            <a:off x="5448300" y="3810000"/>
            <a:ext cx="1371600" cy="2590800"/>
          </a:xfrm>
          <a:prstGeom prst="roundRect">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3" name="TextBox 12"/>
          <p:cNvSpPr txBox="1"/>
          <p:nvPr/>
        </p:nvSpPr>
        <p:spPr>
          <a:xfrm>
            <a:off x="381000" y="4267200"/>
            <a:ext cx="1066800" cy="400110"/>
          </a:xfrm>
          <a:prstGeom prst="rect">
            <a:avLst/>
          </a:prstGeom>
          <a:noFill/>
        </p:spPr>
        <p:txBody>
          <a:bodyPr wrap="square" rtlCol="0">
            <a:spAutoFit/>
          </a:bodyPr>
          <a:lstStyle/>
          <a:p>
            <a:r>
              <a:rPr lang="en-US" sz="2000" dirty="0" smtClean="0"/>
              <a:t>Patient</a:t>
            </a:r>
            <a:endParaRPr lang="en-US" dirty="0" smtClean="0"/>
          </a:p>
        </p:txBody>
      </p:sp>
      <p:sp>
        <p:nvSpPr>
          <p:cNvPr id="14" name="TextBox 13"/>
          <p:cNvSpPr txBox="1"/>
          <p:nvPr/>
        </p:nvSpPr>
        <p:spPr>
          <a:xfrm>
            <a:off x="381000" y="5562600"/>
            <a:ext cx="914400" cy="400110"/>
          </a:xfrm>
          <a:prstGeom prst="rect">
            <a:avLst/>
          </a:prstGeom>
          <a:noFill/>
        </p:spPr>
        <p:txBody>
          <a:bodyPr wrap="square" rtlCol="0">
            <a:spAutoFit/>
          </a:bodyPr>
          <a:lstStyle/>
          <a:p>
            <a:r>
              <a:rPr lang="en-US" sz="2000" dirty="0" smtClean="0"/>
              <a:t>Donor</a:t>
            </a:r>
          </a:p>
        </p:txBody>
      </p:sp>
      <p:cxnSp>
        <p:nvCxnSpPr>
          <p:cNvPr id="16" name="Straight Arrow Connector 15"/>
          <p:cNvCxnSpPr/>
          <p:nvPr/>
        </p:nvCxnSpPr>
        <p:spPr>
          <a:xfrm>
            <a:off x="2667000" y="4572000"/>
            <a:ext cx="3352800" cy="10668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p:nvPr/>
        </p:nvCxnSpPr>
        <p:spPr>
          <a:xfrm flipH="1">
            <a:off x="2667000" y="4572000"/>
            <a:ext cx="3276600" cy="10668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5" name="Flowchart: Connector 4"/>
          <p:cNvSpPr/>
          <p:nvPr/>
        </p:nvSpPr>
        <p:spPr>
          <a:xfrm>
            <a:off x="2476500" y="21336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Flowchart: Connector 17"/>
          <p:cNvSpPr/>
          <p:nvPr/>
        </p:nvSpPr>
        <p:spPr>
          <a:xfrm>
            <a:off x="5753100" y="21336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1" name="Straight Connector 20"/>
          <p:cNvCxnSpPr>
            <a:stCxn id="5" idx="6"/>
            <a:endCxn id="18" idx="2"/>
          </p:cNvCxnSpPr>
          <p:nvPr/>
        </p:nvCxnSpPr>
        <p:spPr>
          <a:xfrm>
            <a:off x="2667000" y="2228850"/>
            <a:ext cx="30861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Flowchart: Connector 23"/>
          <p:cNvSpPr/>
          <p:nvPr/>
        </p:nvSpPr>
        <p:spPr>
          <a:xfrm>
            <a:off x="2933700" y="342138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Flowchart: Connector 24"/>
          <p:cNvSpPr/>
          <p:nvPr/>
        </p:nvSpPr>
        <p:spPr>
          <a:xfrm>
            <a:off x="4210050" y="46482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Flowchart: Connector 25"/>
          <p:cNvSpPr/>
          <p:nvPr/>
        </p:nvSpPr>
        <p:spPr>
          <a:xfrm>
            <a:off x="6126480" y="33528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Flowchart: Connector 26"/>
          <p:cNvSpPr/>
          <p:nvPr/>
        </p:nvSpPr>
        <p:spPr>
          <a:xfrm>
            <a:off x="1085850" y="342138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8" name="Straight Connector 27"/>
          <p:cNvCxnSpPr>
            <a:stCxn id="27" idx="7"/>
            <a:endCxn id="5" idx="3"/>
          </p:cNvCxnSpPr>
          <p:nvPr/>
        </p:nvCxnSpPr>
        <p:spPr>
          <a:xfrm flipV="1">
            <a:off x="1248452" y="2296202"/>
            <a:ext cx="1255946" cy="1153076"/>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4" idx="1"/>
            <a:endCxn id="5" idx="4"/>
          </p:cNvCxnSpPr>
          <p:nvPr/>
        </p:nvCxnSpPr>
        <p:spPr>
          <a:xfrm flipH="1" flipV="1">
            <a:off x="2571750" y="2324100"/>
            <a:ext cx="389848" cy="112517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6" idx="0"/>
            <a:endCxn id="18" idx="5"/>
          </p:cNvCxnSpPr>
          <p:nvPr/>
        </p:nvCxnSpPr>
        <p:spPr>
          <a:xfrm flipH="1" flipV="1">
            <a:off x="5915702" y="2296202"/>
            <a:ext cx="306028" cy="105659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4" idx="6"/>
            <a:endCxn id="26" idx="2"/>
          </p:cNvCxnSpPr>
          <p:nvPr/>
        </p:nvCxnSpPr>
        <p:spPr>
          <a:xfrm flipV="1">
            <a:off x="3124200" y="3448050"/>
            <a:ext cx="3002280" cy="6858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4" idx="4"/>
            <a:endCxn id="25" idx="1"/>
          </p:cNvCxnSpPr>
          <p:nvPr/>
        </p:nvCxnSpPr>
        <p:spPr>
          <a:xfrm>
            <a:off x="3028950" y="3611880"/>
            <a:ext cx="1208998" cy="106421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5" idx="7"/>
            <a:endCxn id="26" idx="4"/>
          </p:cNvCxnSpPr>
          <p:nvPr/>
        </p:nvCxnSpPr>
        <p:spPr>
          <a:xfrm flipV="1">
            <a:off x="4372652" y="3543300"/>
            <a:ext cx="1849078" cy="113279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9" name="Flowchart: Connector 48"/>
          <p:cNvSpPr/>
          <p:nvPr/>
        </p:nvSpPr>
        <p:spPr>
          <a:xfrm>
            <a:off x="6286500" y="458343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50" name="Straight Connector 49"/>
          <p:cNvCxnSpPr>
            <a:stCxn id="49" idx="2"/>
            <a:endCxn id="25" idx="6"/>
          </p:cNvCxnSpPr>
          <p:nvPr/>
        </p:nvCxnSpPr>
        <p:spPr>
          <a:xfrm flipH="1">
            <a:off x="4400550" y="4678680"/>
            <a:ext cx="1885950" cy="6477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641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6"/>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7"/>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7" presetClass="emph" presetSubtype="2" fill="hold" nodeType="clickEffect">
                                  <p:stCondLst>
                                    <p:cond delay="0"/>
                                  </p:stCondLst>
                                  <p:childTnLst>
                                    <p:animClr clrSpc="rgb" dir="cw">
                                      <p:cBhvr>
                                        <p:cTn id="52" dur="500" fill="hold"/>
                                        <p:tgtEl>
                                          <p:spTgt spid="35"/>
                                        </p:tgtEl>
                                        <p:attrNameLst>
                                          <p:attrName>stroke.color</p:attrName>
                                        </p:attrNameLst>
                                      </p:cBhvr>
                                      <p:to>
                                        <a:srgbClr val="00CC00"/>
                                      </p:to>
                                    </p:animClr>
                                    <p:set>
                                      <p:cBhvr>
                                        <p:cTn id="53" dur="500" fill="hold"/>
                                        <p:tgtEl>
                                          <p:spTgt spid="35"/>
                                        </p:tgtEl>
                                        <p:attrNameLst>
                                          <p:attrName>stroke.on</p:attrName>
                                        </p:attrNameLst>
                                      </p:cBhvr>
                                      <p:to>
                                        <p:strVal val="true"/>
                                      </p:to>
                                    </p:set>
                                  </p:childTnLst>
                                </p:cTn>
                              </p:par>
                              <p:par>
                                <p:cTn id="54" presetID="7" presetClass="emph" presetSubtype="2" fill="hold" nodeType="withEffect">
                                  <p:stCondLst>
                                    <p:cond delay="0"/>
                                  </p:stCondLst>
                                  <p:childTnLst>
                                    <p:animClr clrSpc="rgb" dir="cw">
                                      <p:cBhvr>
                                        <p:cTn id="55" dur="500" fill="hold"/>
                                        <p:tgtEl>
                                          <p:spTgt spid="32"/>
                                        </p:tgtEl>
                                        <p:attrNameLst>
                                          <p:attrName>stroke.color</p:attrName>
                                        </p:attrNameLst>
                                      </p:cBhvr>
                                      <p:to>
                                        <a:srgbClr val="00CC00"/>
                                      </p:to>
                                    </p:animClr>
                                    <p:set>
                                      <p:cBhvr>
                                        <p:cTn id="56" dur="500" fill="hold"/>
                                        <p:tgtEl>
                                          <p:spTgt spid="32"/>
                                        </p:tgtEl>
                                        <p:attrNameLst>
                                          <p:attrName>stroke.on</p:attrName>
                                        </p:attrNameLst>
                                      </p:cBhvr>
                                      <p:to>
                                        <p:strVal val="true"/>
                                      </p:to>
                                    </p:set>
                                  </p:childTnLst>
                                </p:cTn>
                              </p:par>
                              <p:par>
                                <p:cTn id="57" presetID="7" presetClass="emph" presetSubtype="2" fill="hold" nodeType="withEffect">
                                  <p:stCondLst>
                                    <p:cond delay="0"/>
                                  </p:stCondLst>
                                  <p:childTnLst>
                                    <p:animClr clrSpc="rgb" dir="cw">
                                      <p:cBhvr>
                                        <p:cTn id="58" dur="500" fill="hold"/>
                                        <p:tgtEl>
                                          <p:spTgt spid="50"/>
                                        </p:tgtEl>
                                        <p:attrNameLst>
                                          <p:attrName>stroke.color</p:attrName>
                                        </p:attrNameLst>
                                      </p:cBhvr>
                                      <p:to>
                                        <a:srgbClr val="00CC00"/>
                                      </p:to>
                                    </p:animClr>
                                    <p:set>
                                      <p:cBhvr>
                                        <p:cTn id="59" dur="500" fill="hold"/>
                                        <p:tgtEl>
                                          <p:spTgt spid="5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p:bldP spid="14" grpId="0"/>
      <p:bldP spid="24" grpId="0" animBg="1"/>
      <p:bldP spid="25" grpId="0" animBg="1"/>
      <p:bldP spid="26" grpId="0" animBg="1"/>
      <p:bldP spid="27" grpId="0" animBg="1"/>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Model</a:t>
            </a:r>
            <a:endParaRPr lang="en-US" dirty="0"/>
          </a:p>
        </p:txBody>
      </p:sp>
      <p:sp>
        <p:nvSpPr>
          <p:cNvPr id="4" name="Slide Number Placeholder 3"/>
          <p:cNvSpPr>
            <a:spLocks noGrp="1"/>
          </p:cNvSpPr>
          <p:nvPr>
            <p:ph type="sldNum" sz="quarter" idx="12"/>
          </p:nvPr>
        </p:nvSpPr>
        <p:spPr>
          <a:xfrm>
            <a:off x="8531788" y="5638800"/>
            <a:ext cx="548640" cy="396240"/>
          </a:xfrm>
        </p:spPr>
        <p:txBody>
          <a:bodyPr/>
          <a:lstStyle/>
          <a:p>
            <a:fld id="{F5E0FD9D-E254-4EB6-8852-0A958A31EBDE}" type="slidenum">
              <a:rPr lang="en-US" smtClean="0"/>
              <a:t>4</a:t>
            </a:fld>
            <a:endParaRPr lang="en-US"/>
          </a:p>
        </p:txBody>
      </p:sp>
      <p:sp>
        <p:nvSpPr>
          <p:cNvPr id="5" name="Flowchart: Connector 4"/>
          <p:cNvSpPr/>
          <p:nvPr/>
        </p:nvSpPr>
        <p:spPr>
          <a:xfrm>
            <a:off x="2476500" y="27178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Flowchart: Connector 17"/>
          <p:cNvSpPr/>
          <p:nvPr/>
        </p:nvSpPr>
        <p:spPr>
          <a:xfrm>
            <a:off x="5753100" y="27178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1" name="Straight Connector 20"/>
          <p:cNvCxnSpPr>
            <a:stCxn id="5" idx="6"/>
            <a:endCxn id="18" idx="2"/>
          </p:cNvCxnSpPr>
          <p:nvPr/>
        </p:nvCxnSpPr>
        <p:spPr>
          <a:xfrm>
            <a:off x="2667000" y="2813050"/>
            <a:ext cx="30861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Flowchart: Connector 23"/>
          <p:cNvSpPr/>
          <p:nvPr/>
        </p:nvSpPr>
        <p:spPr>
          <a:xfrm>
            <a:off x="2933700" y="42037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Flowchart: Connector 24"/>
          <p:cNvSpPr/>
          <p:nvPr/>
        </p:nvSpPr>
        <p:spPr>
          <a:xfrm>
            <a:off x="4210050" y="54610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Flowchart: Connector 25"/>
          <p:cNvSpPr/>
          <p:nvPr/>
        </p:nvSpPr>
        <p:spPr>
          <a:xfrm>
            <a:off x="6126480" y="413512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Flowchart: Connector 26"/>
          <p:cNvSpPr/>
          <p:nvPr/>
        </p:nvSpPr>
        <p:spPr>
          <a:xfrm>
            <a:off x="1085850" y="400558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8" name="Straight Connector 27"/>
          <p:cNvCxnSpPr>
            <a:stCxn id="27" idx="7"/>
            <a:endCxn id="5" idx="3"/>
          </p:cNvCxnSpPr>
          <p:nvPr/>
        </p:nvCxnSpPr>
        <p:spPr>
          <a:xfrm flipV="1">
            <a:off x="1248452" y="2880402"/>
            <a:ext cx="1255946" cy="1153076"/>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4" idx="1"/>
            <a:endCxn id="5" idx="4"/>
          </p:cNvCxnSpPr>
          <p:nvPr/>
        </p:nvCxnSpPr>
        <p:spPr>
          <a:xfrm flipH="1" flipV="1">
            <a:off x="2571750" y="2908300"/>
            <a:ext cx="389848" cy="1323298"/>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6" idx="0"/>
            <a:endCxn id="18" idx="5"/>
          </p:cNvCxnSpPr>
          <p:nvPr/>
        </p:nvCxnSpPr>
        <p:spPr>
          <a:xfrm flipH="1" flipV="1">
            <a:off x="5915702" y="2880402"/>
            <a:ext cx="306028" cy="1254718"/>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4" idx="6"/>
            <a:endCxn id="26" idx="2"/>
          </p:cNvCxnSpPr>
          <p:nvPr/>
        </p:nvCxnSpPr>
        <p:spPr>
          <a:xfrm flipV="1">
            <a:off x="3124200" y="4230370"/>
            <a:ext cx="3002280" cy="6858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4" idx="4"/>
            <a:endCxn id="25" idx="1"/>
          </p:cNvCxnSpPr>
          <p:nvPr/>
        </p:nvCxnSpPr>
        <p:spPr>
          <a:xfrm>
            <a:off x="3028950" y="4394200"/>
            <a:ext cx="1208998" cy="109469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5" idx="7"/>
            <a:endCxn id="26" idx="4"/>
          </p:cNvCxnSpPr>
          <p:nvPr/>
        </p:nvCxnSpPr>
        <p:spPr>
          <a:xfrm flipV="1">
            <a:off x="4372652" y="4325620"/>
            <a:ext cx="1849078" cy="116327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Flowchart: Connector 28"/>
          <p:cNvSpPr/>
          <p:nvPr/>
        </p:nvSpPr>
        <p:spPr>
          <a:xfrm>
            <a:off x="6621780" y="5455878"/>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0" name="Straight Connector 29"/>
          <p:cNvCxnSpPr>
            <a:stCxn id="29" idx="2"/>
            <a:endCxn id="25" idx="6"/>
          </p:cNvCxnSpPr>
          <p:nvPr/>
        </p:nvCxnSpPr>
        <p:spPr>
          <a:xfrm flipH="1">
            <a:off x="4400550" y="5551128"/>
            <a:ext cx="2221230" cy="5122"/>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766673" y="4048697"/>
            <a:ext cx="4548527" cy="175260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Rectangle 33"/>
          <p:cNvSpPr/>
          <p:nvPr/>
        </p:nvSpPr>
        <p:spPr>
          <a:xfrm rot="20661681">
            <a:off x="389089" y="2375399"/>
            <a:ext cx="5795663" cy="1352917"/>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TextBox 2"/>
          <p:cNvSpPr txBox="1"/>
          <p:nvPr/>
        </p:nvSpPr>
        <p:spPr>
          <a:xfrm>
            <a:off x="1085850" y="2286000"/>
            <a:ext cx="1276350" cy="400110"/>
          </a:xfrm>
          <a:prstGeom prst="rect">
            <a:avLst/>
          </a:prstGeom>
          <a:noFill/>
        </p:spPr>
        <p:txBody>
          <a:bodyPr wrap="square" rtlCol="0">
            <a:spAutoFit/>
          </a:bodyPr>
          <a:lstStyle/>
          <a:p>
            <a:r>
              <a:rPr lang="en-US" sz="2000" dirty="0" smtClean="0"/>
              <a:t>Hospital 1</a:t>
            </a:r>
            <a:endParaRPr lang="en-US" sz="2000" dirty="0"/>
          </a:p>
        </p:txBody>
      </p:sp>
      <p:sp>
        <p:nvSpPr>
          <p:cNvPr id="22" name="TextBox 21"/>
          <p:cNvSpPr txBox="1"/>
          <p:nvPr/>
        </p:nvSpPr>
        <p:spPr>
          <a:xfrm>
            <a:off x="4440554" y="5943600"/>
            <a:ext cx="1475147" cy="400110"/>
          </a:xfrm>
          <a:prstGeom prst="rect">
            <a:avLst/>
          </a:prstGeom>
          <a:noFill/>
        </p:spPr>
        <p:txBody>
          <a:bodyPr wrap="square" rtlCol="0">
            <a:spAutoFit/>
          </a:bodyPr>
          <a:lstStyle/>
          <a:p>
            <a:r>
              <a:rPr lang="en-US" sz="2000" dirty="0" smtClean="0"/>
              <a:t>Hospital 2</a:t>
            </a:r>
            <a:endParaRPr lang="en-US" sz="2000" dirty="0"/>
          </a:p>
        </p:txBody>
      </p:sp>
    </p:spTree>
    <p:extLst>
      <p:ext uri="{BB962C8B-B14F-4D97-AF65-F5344CB8AC3E}">
        <p14:creationId xmlns:p14="http://schemas.microsoft.com/office/powerpoint/2010/main" val="813626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 Model - Hospitals </a:t>
            </a:r>
            <a:endParaRPr lang="en-US" dirty="0"/>
          </a:p>
        </p:txBody>
      </p:sp>
      <p:sp>
        <p:nvSpPr>
          <p:cNvPr id="4" name="Slide Number Placeholder 3"/>
          <p:cNvSpPr>
            <a:spLocks noGrp="1"/>
          </p:cNvSpPr>
          <p:nvPr>
            <p:ph type="sldNum" sz="quarter" idx="12"/>
          </p:nvPr>
        </p:nvSpPr>
        <p:spPr>
          <a:xfrm>
            <a:off x="8531788" y="5638800"/>
            <a:ext cx="548640" cy="396240"/>
          </a:xfrm>
        </p:spPr>
        <p:txBody>
          <a:bodyPr/>
          <a:lstStyle/>
          <a:p>
            <a:fld id="{F5E0FD9D-E254-4EB6-8852-0A958A31EBDE}" type="slidenum">
              <a:rPr lang="en-US" smtClean="0"/>
              <a:t>5</a:t>
            </a:fld>
            <a:endParaRPr lang="en-US"/>
          </a:p>
        </p:txBody>
      </p:sp>
      <p:sp>
        <p:nvSpPr>
          <p:cNvPr id="5" name="Flowchart: Connector 4"/>
          <p:cNvSpPr/>
          <p:nvPr/>
        </p:nvSpPr>
        <p:spPr>
          <a:xfrm>
            <a:off x="2476500" y="27178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Flowchart: Connector 17"/>
          <p:cNvSpPr/>
          <p:nvPr/>
        </p:nvSpPr>
        <p:spPr>
          <a:xfrm>
            <a:off x="5753100" y="27178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1" name="Straight Connector 20"/>
          <p:cNvCxnSpPr>
            <a:stCxn id="5" idx="6"/>
            <a:endCxn id="18" idx="2"/>
          </p:cNvCxnSpPr>
          <p:nvPr/>
        </p:nvCxnSpPr>
        <p:spPr>
          <a:xfrm>
            <a:off x="2667000" y="2813050"/>
            <a:ext cx="30861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Flowchart: Connector 23"/>
          <p:cNvSpPr/>
          <p:nvPr/>
        </p:nvSpPr>
        <p:spPr>
          <a:xfrm>
            <a:off x="2933700" y="42037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Flowchart: Connector 24"/>
          <p:cNvSpPr/>
          <p:nvPr/>
        </p:nvSpPr>
        <p:spPr>
          <a:xfrm>
            <a:off x="4210050" y="54610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Flowchart: Connector 25"/>
          <p:cNvSpPr/>
          <p:nvPr/>
        </p:nvSpPr>
        <p:spPr>
          <a:xfrm>
            <a:off x="6126480" y="413512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Flowchart: Connector 26"/>
          <p:cNvSpPr/>
          <p:nvPr/>
        </p:nvSpPr>
        <p:spPr>
          <a:xfrm>
            <a:off x="1085850" y="400558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8" name="Straight Connector 27"/>
          <p:cNvCxnSpPr>
            <a:stCxn id="27" idx="7"/>
            <a:endCxn id="5" idx="3"/>
          </p:cNvCxnSpPr>
          <p:nvPr/>
        </p:nvCxnSpPr>
        <p:spPr>
          <a:xfrm flipV="1">
            <a:off x="1248452" y="2880402"/>
            <a:ext cx="1255946" cy="1153076"/>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4" idx="1"/>
            <a:endCxn id="5" idx="4"/>
          </p:cNvCxnSpPr>
          <p:nvPr/>
        </p:nvCxnSpPr>
        <p:spPr>
          <a:xfrm flipH="1" flipV="1">
            <a:off x="2571750" y="2908300"/>
            <a:ext cx="389848" cy="132329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6" idx="0"/>
            <a:endCxn id="18" idx="5"/>
          </p:cNvCxnSpPr>
          <p:nvPr/>
        </p:nvCxnSpPr>
        <p:spPr>
          <a:xfrm flipH="1" flipV="1">
            <a:off x="5915702" y="2880402"/>
            <a:ext cx="306028" cy="1254718"/>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4" idx="6"/>
            <a:endCxn id="26" idx="2"/>
          </p:cNvCxnSpPr>
          <p:nvPr/>
        </p:nvCxnSpPr>
        <p:spPr>
          <a:xfrm flipV="1">
            <a:off x="3124200" y="4230370"/>
            <a:ext cx="3002280" cy="6858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24" idx="4"/>
            <a:endCxn id="25" idx="1"/>
          </p:cNvCxnSpPr>
          <p:nvPr/>
        </p:nvCxnSpPr>
        <p:spPr>
          <a:xfrm>
            <a:off x="3028950" y="4394200"/>
            <a:ext cx="1208998" cy="109469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25" idx="7"/>
            <a:endCxn id="26" idx="4"/>
          </p:cNvCxnSpPr>
          <p:nvPr/>
        </p:nvCxnSpPr>
        <p:spPr>
          <a:xfrm flipV="1">
            <a:off x="4372652" y="4325620"/>
            <a:ext cx="1849078" cy="1163278"/>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Flowchart: Connector 28"/>
          <p:cNvSpPr/>
          <p:nvPr/>
        </p:nvSpPr>
        <p:spPr>
          <a:xfrm>
            <a:off x="6621780" y="5455878"/>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0" name="Straight Connector 29"/>
          <p:cNvCxnSpPr>
            <a:stCxn id="29" idx="2"/>
            <a:endCxn id="25" idx="6"/>
          </p:cNvCxnSpPr>
          <p:nvPr/>
        </p:nvCxnSpPr>
        <p:spPr>
          <a:xfrm flipH="1">
            <a:off x="4400550" y="5551128"/>
            <a:ext cx="2221230" cy="5122"/>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766673" y="4048697"/>
            <a:ext cx="4548527" cy="175260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Rectangle 33"/>
          <p:cNvSpPr/>
          <p:nvPr/>
        </p:nvSpPr>
        <p:spPr>
          <a:xfrm rot="20661681">
            <a:off x="389089" y="2386757"/>
            <a:ext cx="5795663" cy="1352917"/>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1085850" y="2286000"/>
            <a:ext cx="1276350" cy="400110"/>
          </a:xfrm>
          <a:prstGeom prst="rect">
            <a:avLst/>
          </a:prstGeom>
          <a:noFill/>
        </p:spPr>
        <p:txBody>
          <a:bodyPr wrap="square" rtlCol="0">
            <a:spAutoFit/>
          </a:bodyPr>
          <a:lstStyle/>
          <a:p>
            <a:r>
              <a:rPr lang="en-US" sz="2000" dirty="0" smtClean="0"/>
              <a:t>Hospital 1</a:t>
            </a:r>
            <a:endParaRPr lang="en-US" sz="2000" dirty="0"/>
          </a:p>
        </p:txBody>
      </p:sp>
      <p:sp>
        <p:nvSpPr>
          <p:cNvPr id="23" name="TextBox 22"/>
          <p:cNvSpPr txBox="1"/>
          <p:nvPr/>
        </p:nvSpPr>
        <p:spPr>
          <a:xfrm>
            <a:off x="4440554" y="5943600"/>
            <a:ext cx="1475147" cy="400110"/>
          </a:xfrm>
          <a:prstGeom prst="rect">
            <a:avLst/>
          </a:prstGeom>
          <a:noFill/>
        </p:spPr>
        <p:txBody>
          <a:bodyPr wrap="square" rtlCol="0">
            <a:spAutoFit/>
          </a:bodyPr>
          <a:lstStyle/>
          <a:p>
            <a:r>
              <a:rPr lang="en-US" sz="2000" dirty="0" smtClean="0"/>
              <a:t>Hospital 2</a:t>
            </a:r>
            <a:endParaRPr lang="en-US" sz="2000" dirty="0"/>
          </a:p>
        </p:txBody>
      </p:sp>
    </p:spTree>
    <p:extLst>
      <p:ext uri="{BB962C8B-B14F-4D97-AF65-F5344CB8AC3E}">
        <p14:creationId xmlns:p14="http://schemas.microsoft.com/office/powerpoint/2010/main" val="1487577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7" presetClass="emph" presetSubtype="2" fill="hold" nodeType="clickEffect">
                                  <p:stCondLst>
                                    <p:cond delay="0"/>
                                  </p:stCondLst>
                                  <p:childTnLst>
                                    <p:animClr clrSpc="rgb" dir="cw">
                                      <p:cBhvr>
                                        <p:cTn id="18" dur="800" fill="hold"/>
                                        <p:tgtEl>
                                          <p:spTgt spid="28"/>
                                        </p:tgtEl>
                                        <p:attrNameLst>
                                          <p:attrName>stroke.color</p:attrName>
                                        </p:attrNameLst>
                                      </p:cBhvr>
                                      <p:to>
                                        <a:srgbClr val="00CC00"/>
                                      </p:to>
                                    </p:animClr>
                                    <p:set>
                                      <p:cBhvr>
                                        <p:cTn id="19" dur="800" fill="hold"/>
                                        <p:tgtEl>
                                          <p:spTgt spid="28"/>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rot="20075316">
            <a:off x="5192689" y="5343633"/>
            <a:ext cx="1951568" cy="91581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3172604" y="2761732"/>
            <a:ext cx="2398529" cy="91581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rot="2284130">
            <a:off x="1674970" y="5196959"/>
            <a:ext cx="1951568" cy="91581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Mix and Match</a:t>
            </a:r>
            <a:endParaRPr lang="en-US" dirty="0"/>
          </a:p>
        </p:txBody>
      </p:sp>
      <p:sp>
        <p:nvSpPr>
          <p:cNvPr id="4" name="Slide Number Placeholder 3"/>
          <p:cNvSpPr>
            <a:spLocks noGrp="1"/>
          </p:cNvSpPr>
          <p:nvPr>
            <p:ph type="sldNum" sz="quarter" idx="12"/>
          </p:nvPr>
        </p:nvSpPr>
        <p:spPr/>
        <p:txBody>
          <a:bodyPr/>
          <a:lstStyle/>
          <a:p>
            <a:fld id="{F5E0FD9D-E254-4EB6-8852-0A958A31EBDE}" type="slidenum">
              <a:rPr lang="en-US" smtClean="0"/>
              <a:t>6</a:t>
            </a:fld>
            <a:endParaRPr lang="en-US"/>
          </a:p>
        </p:txBody>
      </p:sp>
      <p:sp>
        <p:nvSpPr>
          <p:cNvPr id="5" name="Flowchart: Connector 4"/>
          <p:cNvSpPr/>
          <p:nvPr/>
        </p:nvSpPr>
        <p:spPr>
          <a:xfrm>
            <a:off x="3665303" y="3099031"/>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Flowchart: Connector 5"/>
          <p:cNvSpPr/>
          <p:nvPr/>
        </p:nvSpPr>
        <p:spPr>
          <a:xfrm>
            <a:off x="2187023" y="5326642"/>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7" name="Straight Connector 6"/>
          <p:cNvCxnSpPr>
            <a:stCxn id="5" idx="3"/>
            <a:endCxn id="6" idx="0"/>
          </p:cNvCxnSpPr>
          <p:nvPr/>
        </p:nvCxnSpPr>
        <p:spPr>
          <a:xfrm flipH="1">
            <a:off x="2282273" y="3261633"/>
            <a:ext cx="1410928" cy="206500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Flowchart: Connector 7"/>
          <p:cNvSpPr/>
          <p:nvPr/>
        </p:nvSpPr>
        <p:spPr>
          <a:xfrm>
            <a:off x="5475883" y="5934898"/>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Flowchart: Connector 8"/>
          <p:cNvSpPr/>
          <p:nvPr/>
        </p:nvSpPr>
        <p:spPr>
          <a:xfrm>
            <a:off x="4371869" y="3096405"/>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0" name="Flowchart: Connector 9"/>
          <p:cNvSpPr/>
          <p:nvPr/>
        </p:nvSpPr>
        <p:spPr>
          <a:xfrm>
            <a:off x="5003841" y="3124387"/>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Flowchart: Connector 10"/>
          <p:cNvSpPr/>
          <p:nvPr/>
        </p:nvSpPr>
        <p:spPr>
          <a:xfrm>
            <a:off x="2848280" y="5934898"/>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2" name="Straight Connector 11"/>
          <p:cNvCxnSpPr>
            <a:stCxn id="18" idx="1"/>
            <a:endCxn id="10" idx="5"/>
          </p:cNvCxnSpPr>
          <p:nvPr/>
        </p:nvCxnSpPr>
        <p:spPr>
          <a:xfrm flipH="1" flipV="1">
            <a:off x="5166443" y="3286989"/>
            <a:ext cx="1463332" cy="208151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Flowchart: Connector 12"/>
          <p:cNvSpPr/>
          <p:nvPr/>
        </p:nvSpPr>
        <p:spPr>
          <a:xfrm>
            <a:off x="2540125" y="5614921"/>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14" name="Straight Connector 13"/>
          <p:cNvCxnSpPr>
            <a:stCxn id="13" idx="7"/>
          </p:cNvCxnSpPr>
          <p:nvPr/>
        </p:nvCxnSpPr>
        <p:spPr>
          <a:xfrm flipV="1">
            <a:off x="2702727" y="3261633"/>
            <a:ext cx="1716873" cy="2381186"/>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Flowchart: Connector 16"/>
          <p:cNvSpPr/>
          <p:nvPr/>
        </p:nvSpPr>
        <p:spPr>
          <a:xfrm>
            <a:off x="6101121" y="5654864"/>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Flowchart: Connector 17"/>
          <p:cNvSpPr/>
          <p:nvPr/>
        </p:nvSpPr>
        <p:spPr>
          <a:xfrm>
            <a:off x="6601877" y="5340601"/>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2" name="Straight Connector 21"/>
          <p:cNvCxnSpPr>
            <a:stCxn id="11" idx="6"/>
            <a:endCxn id="8" idx="2"/>
          </p:cNvCxnSpPr>
          <p:nvPr/>
        </p:nvCxnSpPr>
        <p:spPr>
          <a:xfrm>
            <a:off x="3038780" y="6030148"/>
            <a:ext cx="2437103"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7" idx="1"/>
            <a:endCxn id="9" idx="4"/>
          </p:cNvCxnSpPr>
          <p:nvPr/>
        </p:nvCxnSpPr>
        <p:spPr>
          <a:xfrm flipH="1" flipV="1">
            <a:off x="4467119" y="3286905"/>
            <a:ext cx="1661900" cy="2395857"/>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3" idx="6"/>
            <a:endCxn id="8" idx="1"/>
          </p:cNvCxnSpPr>
          <p:nvPr/>
        </p:nvCxnSpPr>
        <p:spPr>
          <a:xfrm>
            <a:off x="2730625" y="5710171"/>
            <a:ext cx="2773156" cy="252625"/>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3" idx="6"/>
            <a:endCxn id="17" idx="2"/>
          </p:cNvCxnSpPr>
          <p:nvPr/>
        </p:nvCxnSpPr>
        <p:spPr>
          <a:xfrm>
            <a:off x="2730625" y="5710171"/>
            <a:ext cx="3370496" cy="39943"/>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8" idx="3"/>
            <a:endCxn id="17" idx="7"/>
          </p:cNvCxnSpPr>
          <p:nvPr/>
        </p:nvCxnSpPr>
        <p:spPr>
          <a:xfrm flipH="1">
            <a:off x="6263723" y="5503203"/>
            <a:ext cx="366052" cy="17955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0" idx="2"/>
            <a:endCxn id="9" idx="6"/>
          </p:cNvCxnSpPr>
          <p:nvPr/>
        </p:nvCxnSpPr>
        <p:spPr>
          <a:xfrm flipH="1" flipV="1">
            <a:off x="4562369" y="3191655"/>
            <a:ext cx="441472" cy="27982"/>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4145884" y="2362200"/>
            <a:ext cx="349916" cy="461665"/>
          </a:xfrm>
          <a:prstGeom prst="rect">
            <a:avLst/>
          </a:prstGeom>
          <a:noFill/>
        </p:spPr>
        <p:txBody>
          <a:bodyPr wrap="square" rtlCol="0">
            <a:spAutoFit/>
          </a:bodyPr>
          <a:lstStyle/>
          <a:p>
            <a:r>
              <a:rPr lang="en-US" sz="2400" dirty="0" smtClean="0"/>
              <a:t>0</a:t>
            </a:r>
            <a:endParaRPr lang="en-US" dirty="0"/>
          </a:p>
        </p:txBody>
      </p:sp>
      <p:sp>
        <p:nvSpPr>
          <p:cNvPr id="52" name="TextBox 51"/>
          <p:cNvSpPr txBox="1"/>
          <p:nvPr/>
        </p:nvSpPr>
        <p:spPr>
          <a:xfrm>
            <a:off x="1859884" y="5871865"/>
            <a:ext cx="349916" cy="461665"/>
          </a:xfrm>
          <a:prstGeom prst="rect">
            <a:avLst/>
          </a:prstGeom>
          <a:noFill/>
        </p:spPr>
        <p:txBody>
          <a:bodyPr wrap="square" rtlCol="0">
            <a:spAutoFit/>
          </a:bodyPr>
          <a:lstStyle/>
          <a:p>
            <a:r>
              <a:rPr lang="en-US" sz="2400" dirty="0" smtClean="0"/>
              <a:t>1</a:t>
            </a:r>
            <a:endParaRPr lang="en-US" dirty="0"/>
          </a:p>
        </p:txBody>
      </p:sp>
      <p:sp>
        <p:nvSpPr>
          <p:cNvPr id="53" name="TextBox 52"/>
          <p:cNvSpPr txBox="1"/>
          <p:nvPr/>
        </p:nvSpPr>
        <p:spPr>
          <a:xfrm>
            <a:off x="6584284" y="6096000"/>
            <a:ext cx="349916" cy="461665"/>
          </a:xfrm>
          <a:prstGeom prst="rect">
            <a:avLst/>
          </a:prstGeom>
          <a:noFill/>
        </p:spPr>
        <p:txBody>
          <a:bodyPr wrap="square" rtlCol="0">
            <a:spAutoFit/>
          </a:bodyPr>
          <a:lstStyle/>
          <a:p>
            <a:r>
              <a:rPr lang="en-US" sz="2400" dirty="0" smtClean="0"/>
              <a:t>1</a:t>
            </a:r>
            <a:endParaRPr lang="en-US" dirty="0"/>
          </a:p>
        </p:txBody>
      </p:sp>
      <p:sp>
        <p:nvSpPr>
          <p:cNvPr id="29" name="Content Placeholder 2"/>
          <p:cNvSpPr>
            <a:spLocks noGrp="1"/>
          </p:cNvSpPr>
          <p:nvPr>
            <p:ph idx="1"/>
          </p:nvPr>
        </p:nvSpPr>
        <p:spPr>
          <a:xfrm>
            <a:off x="457200" y="1600200"/>
            <a:ext cx="7620000" cy="4800600"/>
          </a:xfrm>
        </p:spPr>
        <p:txBody>
          <a:bodyPr/>
          <a:lstStyle/>
          <a:p>
            <a:r>
              <a:rPr lang="en-US" dirty="0" err="1" smtClean="0"/>
              <a:t>Ashlagi</a:t>
            </a:r>
            <a:r>
              <a:rPr lang="en-US" dirty="0"/>
              <a:t>, Fischer, </a:t>
            </a:r>
            <a:r>
              <a:rPr lang="en-US" dirty="0" err="1" smtClean="0"/>
              <a:t>Kash</a:t>
            </a:r>
            <a:r>
              <a:rPr lang="en-US" dirty="0"/>
              <a:t>, </a:t>
            </a:r>
            <a:r>
              <a:rPr lang="en-US" dirty="0" err="1" smtClean="0"/>
              <a:t>Procaccia</a:t>
            </a:r>
            <a:r>
              <a:rPr lang="en-US" dirty="0" smtClean="0"/>
              <a:t>, EC’10</a:t>
            </a:r>
          </a:p>
          <a:p>
            <a:pPr lvl="1"/>
            <a:r>
              <a:rPr lang="en-US" dirty="0"/>
              <a:t>2-approximation truthful mechanism</a:t>
            </a:r>
          </a:p>
        </p:txBody>
      </p:sp>
    </p:spTree>
    <p:extLst>
      <p:ext uri="{BB962C8B-B14F-4D97-AF65-F5344CB8AC3E}">
        <p14:creationId xmlns:p14="http://schemas.microsoft.com/office/powerpoint/2010/main" val="15343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1"/>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7" presetClass="emph" presetSubtype="2" fill="hold" nodeType="clickEffect">
                                  <p:stCondLst>
                                    <p:cond delay="0"/>
                                  </p:stCondLst>
                                  <p:childTnLst>
                                    <p:animClr clrSpc="rgb" dir="cw">
                                      <p:cBhvr>
                                        <p:cTn id="22" dur="500" fill="hold"/>
                                        <p:tgtEl>
                                          <p:spTgt spid="44"/>
                                        </p:tgtEl>
                                        <p:attrNameLst>
                                          <p:attrName>stroke.color</p:attrName>
                                        </p:attrNameLst>
                                      </p:cBhvr>
                                      <p:to>
                                        <a:srgbClr val="00CC00"/>
                                      </p:to>
                                    </p:animClr>
                                    <p:set>
                                      <p:cBhvr>
                                        <p:cTn id="23" dur="500" fill="hold"/>
                                        <p:tgtEl>
                                          <p:spTgt spid="44"/>
                                        </p:tgtEl>
                                        <p:attrNameLst>
                                          <p:attrName>stroke.on</p:attrName>
                                        </p:attrNameLst>
                                      </p:cBhvr>
                                      <p:to>
                                        <p:strVal val="true"/>
                                      </p:to>
                                    </p:set>
                                  </p:childTnLst>
                                </p:cTn>
                              </p:par>
                              <p:par>
                                <p:cTn id="24" presetID="7" presetClass="emph" presetSubtype="2" fill="hold" nodeType="withEffect">
                                  <p:stCondLst>
                                    <p:cond delay="0"/>
                                  </p:stCondLst>
                                  <p:childTnLst>
                                    <p:animClr clrSpc="rgb" dir="cw">
                                      <p:cBhvr>
                                        <p:cTn id="25" dur="500" fill="hold"/>
                                        <p:tgtEl>
                                          <p:spTgt spid="38"/>
                                        </p:tgtEl>
                                        <p:attrNameLst>
                                          <p:attrName>stroke.color</p:attrName>
                                        </p:attrNameLst>
                                      </p:cBhvr>
                                      <p:to>
                                        <a:srgbClr val="00CC00"/>
                                      </p:to>
                                    </p:animClr>
                                    <p:set>
                                      <p:cBhvr>
                                        <p:cTn id="26" dur="500" fill="hold"/>
                                        <p:tgtEl>
                                          <p:spTgt spid="38"/>
                                        </p:tgtEl>
                                        <p:attrNameLst>
                                          <p:attrName>stroke.on</p:attrName>
                                        </p:attrNameLst>
                                      </p:cBhvr>
                                      <p:to>
                                        <p:strVal val="true"/>
                                      </p:to>
                                    </p:set>
                                  </p:childTnLst>
                                </p:cTn>
                              </p:par>
                              <p:par>
                                <p:cTn id="27" presetID="7" presetClass="emph" presetSubtype="2" fill="hold" nodeType="withEffect">
                                  <p:stCondLst>
                                    <p:cond delay="0"/>
                                  </p:stCondLst>
                                  <p:childTnLst>
                                    <p:animClr clrSpc="rgb" dir="cw">
                                      <p:cBhvr>
                                        <p:cTn id="28" dur="500" fill="hold"/>
                                        <p:tgtEl>
                                          <p:spTgt spid="7"/>
                                        </p:tgtEl>
                                        <p:attrNameLst>
                                          <p:attrName>stroke.color</p:attrName>
                                        </p:attrNameLst>
                                      </p:cBhvr>
                                      <p:to>
                                        <a:srgbClr val="00CC00"/>
                                      </p:to>
                                    </p:animClr>
                                    <p:set>
                                      <p:cBhvr>
                                        <p:cTn id="29" dur="500" fill="hold"/>
                                        <p:tgtEl>
                                          <p:spTgt spid="7"/>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rot="19551785">
            <a:off x="5251083" y="4373343"/>
            <a:ext cx="1951568" cy="91581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Large Utility </a:t>
            </a:r>
            <a:r>
              <a:rPr lang="en-US" dirty="0"/>
              <a:t>V</a:t>
            </a:r>
            <a:r>
              <a:rPr lang="en-US" dirty="0" smtClean="0"/>
              <a:t>ariance</a:t>
            </a:r>
            <a:endParaRPr lang="en-US" dirty="0"/>
          </a:p>
        </p:txBody>
      </p:sp>
      <p:sp>
        <p:nvSpPr>
          <p:cNvPr id="4" name="Slide Number Placeholder 3"/>
          <p:cNvSpPr>
            <a:spLocks noGrp="1"/>
          </p:cNvSpPr>
          <p:nvPr>
            <p:ph type="sldNum" sz="quarter" idx="12"/>
          </p:nvPr>
        </p:nvSpPr>
        <p:spPr>
          <a:xfrm>
            <a:off x="8531788" y="5638800"/>
            <a:ext cx="548640" cy="396240"/>
          </a:xfrm>
        </p:spPr>
        <p:txBody>
          <a:bodyPr/>
          <a:lstStyle/>
          <a:p>
            <a:fld id="{F5E0FD9D-E254-4EB6-8852-0A958A31EBDE}" type="slidenum">
              <a:rPr lang="en-US" smtClean="0"/>
              <a:t>7</a:t>
            </a:fld>
            <a:endParaRPr lang="en-US"/>
          </a:p>
        </p:txBody>
      </p:sp>
      <p:sp>
        <p:nvSpPr>
          <p:cNvPr id="5" name="Flowchart: Connector 4"/>
          <p:cNvSpPr/>
          <p:nvPr/>
        </p:nvSpPr>
        <p:spPr>
          <a:xfrm>
            <a:off x="3665303" y="2180166"/>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Flowchart: Connector 17"/>
          <p:cNvSpPr/>
          <p:nvPr/>
        </p:nvSpPr>
        <p:spPr>
          <a:xfrm>
            <a:off x="2187023" y="4407777"/>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21" name="Straight Connector 20"/>
          <p:cNvCxnSpPr>
            <a:stCxn id="5" idx="3"/>
            <a:endCxn id="18" idx="0"/>
          </p:cNvCxnSpPr>
          <p:nvPr/>
        </p:nvCxnSpPr>
        <p:spPr>
          <a:xfrm flipH="1">
            <a:off x="2282273" y="2342768"/>
            <a:ext cx="1410928" cy="2065009"/>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4" name="Flowchart: Connector 23"/>
          <p:cNvSpPr/>
          <p:nvPr/>
        </p:nvSpPr>
        <p:spPr>
          <a:xfrm>
            <a:off x="5600700" y="506730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5" name="Flowchart: Connector 24"/>
          <p:cNvSpPr/>
          <p:nvPr/>
        </p:nvSpPr>
        <p:spPr>
          <a:xfrm>
            <a:off x="4371869" y="2177540"/>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Flowchart: Connector 25"/>
          <p:cNvSpPr/>
          <p:nvPr/>
        </p:nvSpPr>
        <p:spPr>
          <a:xfrm>
            <a:off x="5003841" y="2205522"/>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Flowchart: Connector 26"/>
          <p:cNvSpPr/>
          <p:nvPr/>
        </p:nvSpPr>
        <p:spPr>
          <a:xfrm>
            <a:off x="2848280" y="5016033"/>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46" name="Straight Connector 45"/>
          <p:cNvCxnSpPr>
            <a:stCxn id="27" idx="7"/>
            <a:endCxn id="26" idx="3"/>
          </p:cNvCxnSpPr>
          <p:nvPr/>
        </p:nvCxnSpPr>
        <p:spPr>
          <a:xfrm flipV="1">
            <a:off x="3010882" y="2368124"/>
            <a:ext cx="2020857" cy="2675807"/>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Flowchart: Connector 28"/>
          <p:cNvSpPr/>
          <p:nvPr/>
        </p:nvSpPr>
        <p:spPr>
          <a:xfrm>
            <a:off x="2540125" y="4696056"/>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30" name="Straight Connector 29"/>
          <p:cNvCxnSpPr>
            <a:stCxn id="29" idx="7"/>
            <a:endCxn id="25" idx="3"/>
          </p:cNvCxnSpPr>
          <p:nvPr/>
        </p:nvCxnSpPr>
        <p:spPr>
          <a:xfrm flipV="1">
            <a:off x="2702727" y="2340142"/>
            <a:ext cx="1697040" cy="2383812"/>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rot="2278296">
            <a:off x="1674970" y="4278094"/>
            <a:ext cx="1951568" cy="91581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3" name="Rectangle 52"/>
          <p:cNvSpPr/>
          <p:nvPr/>
        </p:nvSpPr>
        <p:spPr>
          <a:xfrm>
            <a:off x="3172604" y="1842867"/>
            <a:ext cx="2398529" cy="915810"/>
          </a:xfrm>
          <a:prstGeom prst="rect">
            <a:avLst/>
          </a:prstGeom>
          <a:solidFill>
            <a:schemeClr val="lt1">
              <a:alpha val="0"/>
            </a:schemeClr>
          </a:solid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1" name="Flowchart: Connector 60"/>
          <p:cNvSpPr/>
          <p:nvPr/>
        </p:nvSpPr>
        <p:spPr>
          <a:xfrm>
            <a:off x="6073223" y="4735999"/>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2" name="Flowchart: Connector 61"/>
          <p:cNvSpPr/>
          <p:nvPr/>
        </p:nvSpPr>
        <p:spPr>
          <a:xfrm>
            <a:off x="6601877" y="4421736"/>
            <a:ext cx="190500" cy="190500"/>
          </a:xfrm>
          <a:prstGeom prst="flowChartConnector">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1" name="TextBox 70"/>
          <p:cNvSpPr txBox="1"/>
          <p:nvPr/>
        </p:nvSpPr>
        <p:spPr>
          <a:xfrm>
            <a:off x="4145884" y="1443335"/>
            <a:ext cx="349916" cy="461665"/>
          </a:xfrm>
          <a:prstGeom prst="rect">
            <a:avLst/>
          </a:prstGeom>
          <a:noFill/>
        </p:spPr>
        <p:txBody>
          <a:bodyPr wrap="square" rtlCol="0">
            <a:spAutoFit/>
          </a:bodyPr>
          <a:lstStyle/>
          <a:p>
            <a:r>
              <a:rPr lang="en-US" sz="2400" dirty="0" smtClean="0"/>
              <a:t>0</a:t>
            </a:r>
            <a:endParaRPr lang="en-US" dirty="0"/>
          </a:p>
        </p:txBody>
      </p:sp>
      <p:sp>
        <p:nvSpPr>
          <p:cNvPr id="72" name="TextBox 71"/>
          <p:cNvSpPr txBox="1"/>
          <p:nvPr/>
        </p:nvSpPr>
        <p:spPr>
          <a:xfrm>
            <a:off x="1859884" y="4953000"/>
            <a:ext cx="349916" cy="461665"/>
          </a:xfrm>
          <a:prstGeom prst="rect">
            <a:avLst/>
          </a:prstGeom>
          <a:noFill/>
        </p:spPr>
        <p:txBody>
          <a:bodyPr wrap="square" rtlCol="0">
            <a:spAutoFit/>
          </a:bodyPr>
          <a:lstStyle/>
          <a:p>
            <a:r>
              <a:rPr lang="en-US" sz="2400" dirty="0"/>
              <a:t>0</a:t>
            </a:r>
            <a:endParaRPr lang="en-US" dirty="0"/>
          </a:p>
        </p:txBody>
      </p:sp>
      <p:sp>
        <p:nvSpPr>
          <p:cNvPr id="73" name="TextBox 72"/>
          <p:cNvSpPr txBox="1"/>
          <p:nvPr/>
        </p:nvSpPr>
        <p:spPr>
          <a:xfrm>
            <a:off x="6584284" y="5177135"/>
            <a:ext cx="349916" cy="461665"/>
          </a:xfrm>
          <a:prstGeom prst="rect">
            <a:avLst/>
          </a:prstGeom>
          <a:noFill/>
        </p:spPr>
        <p:txBody>
          <a:bodyPr wrap="square" rtlCol="0">
            <a:spAutoFit/>
          </a:bodyPr>
          <a:lstStyle/>
          <a:p>
            <a:r>
              <a:rPr lang="en-US" sz="2400" dirty="0" smtClean="0"/>
              <a:t>1</a:t>
            </a:r>
            <a:endParaRPr lang="en-US" dirty="0"/>
          </a:p>
        </p:txBody>
      </p:sp>
    </p:spTree>
    <p:extLst>
      <p:ext uri="{BB962C8B-B14F-4D97-AF65-F5344CB8AC3E}">
        <p14:creationId xmlns:p14="http://schemas.microsoft.com/office/powerpoint/2010/main" val="87581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0"/>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Low-Risk Mechanisms</a:t>
            </a:r>
            <a:endParaRPr lang="en-US" dirty="0"/>
          </a:p>
        </p:txBody>
      </p:sp>
      <p:sp>
        <p:nvSpPr>
          <p:cNvPr id="3" name="Content Placeholder 2"/>
          <p:cNvSpPr>
            <a:spLocks noGrp="1"/>
          </p:cNvSpPr>
          <p:nvPr>
            <p:ph idx="1"/>
          </p:nvPr>
        </p:nvSpPr>
        <p:spPr/>
        <p:txBody>
          <a:bodyPr/>
          <a:lstStyle/>
          <a:p>
            <a:r>
              <a:rPr lang="en-US" dirty="0" smtClean="0"/>
              <a:t>In a real application, agents may not accept a large variance on their </a:t>
            </a:r>
            <a:r>
              <a:rPr lang="en-US" dirty="0" smtClean="0"/>
              <a:t>utility. </a:t>
            </a:r>
            <a:endParaRPr lang="en-US" dirty="0"/>
          </a:p>
        </p:txBody>
      </p:sp>
      <p:sp>
        <p:nvSpPr>
          <p:cNvPr id="4" name="Slide Number Placeholder 3"/>
          <p:cNvSpPr>
            <a:spLocks noGrp="1"/>
          </p:cNvSpPr>
          <p:nvPr>
            <p:ph type="sldNum" sz="quarter" idx="12"/>
          </p:nvPr>
        </p:nvSpPr>
        <p:spPr/>
        <p:txBody>
          <a:bodyPr/>
          <a:lstStyle/>
          <a:p>
            <a:fld id="{F5E0FD9D-E254-4EB6-8852-0A958A31EBDE}" type="slidenum">
              <a:rPr lang="en-US" smtClean="0"/>
              <a:t>8</a:t>
            </a:fld>
            <a:endParaRPr lang="en-US"/>
          </a:p>
        </p:txBody>
      </p:sp>
      <mc:AlternateContent xmlns:mc="http://schemas.openxmlformats.org/markup-compatibility/2006">
        <mc:Choice xmlns:a14="http://schemas.microsoft.com/office/drawing/2010/main" Requires="a14">
          <p:sp>
            <p:nvSpPr>
              <p:cNvPr id="5" name="Rounded Rectangle 4"/>
              <p:cNvSpPr/>
              <p:nvPr/>
            </p:nvSpPr>
            <p:spPr>
              <a:xfrm>
                <a:off x="457200" y="2819400"/>
                <a:ext cx="7620000" cy="1066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400" b="1" dirty="0" smtClean="0">
                    <a:solidFill>
                      <a:schemeClr val="tx1"/>
                    </a:solidFill>
                  </a:rPr>
                  <a:t>Definition</a:t>
                </a:r>
                <a:r>
                  <a:rPr lang="en-US" sz="2400" dirty="0" smtClean="0">
                    <a:solidFill>
                      <a:schemeClr val="tx1"/>
                    </a:solidFill>
                  </a:rPr>
                  <a:t>: A mechanism is low-risk if the variance of the </a:t>
                </a:r>
                <a:r>
                  <a:rPr lang="en-US" sz="2400" dirty="0" smtClean="0">
                    <a:solidFill>
                      <a:schemeClr val="tx1"/>
                    </a:solidFill>
                  </a:rPr>
                  <a:t>utility of </a:t>
                </a:r>
                <a:r>
                  <a:rPr lang="en-US" sz="2400" dirty="0" smtClean="0">
                    <a:solidFill>
                      <a:schemeClr val="tx1"/>
                    </a:solidFill>
                  </a:rPr>
                  <a:t>all agents are </a:t>
                </a:r>
                <a14:m>
                  <m:oMath xmlns:m="http://schemas.openxmlformats.org/officeDocument/2006/math">
                    <m:r>
                      <a:rPr lang="en-US" sz="2400" b="0" i="1" smtClean="0">
                        <a:solidFill>
                          <a:schemeClr val="tx1"/>
                        </a:solidFill>
                        <a:latin typeface="Cambria Math"/>
                      </a:rPr>
                      <m:t>𝑂</m:t>
                    </m:r>
                    <m:r>
                      <a:rPr lang="en-US" sz="2400" b="0" i="1" smtClean="0">
                        <a:solidFill>
                          <a:schemeClr val="tx1"/>
                        </a:solidFill>
                        <a:latin typeface="Cambria Math"/>
                      </a:rPr>
                      <m:t>(1)</m:t>
                    </m:r>
                  </m:oMath>
                </a14:m>
                <a:r>
                  <a:rPr lang="en-US" sz="2400" dirty="0" smtClean="0">
                    <a:solidFill>
                      <a:schemeClr val="tx1"/>
                    </a:solidFill>
                  </a:rPr>
                  <a:t>.</a:t>
                </a:r>
                <a:endParaRPr lang="en-US" sz="2400" dirty="0">
                  <a:solidFill>
                    <a:schemeClr val="tx1"/>
                  </a:solidFill>
                </a:endParaRPr>
              </a:p>
            </p:txBody>
          </p:sp>
        </mc:Choice>
        <mc:Fallback>
          <p:sp>
            <p:nvSpPr>
              <p:cNvPr id="5" name="Rounded Rectangle 4"/>
              <p:cNvSpPr>
                <a:spLocks noRot="1" noChangeAspect="1" noMove="1" noResize="1" noEditPoints="1" noAdjustHandles="1" noChangeArrowheads="1" noChangeShapeType="1" noTextEdit="1"/>
              </p:cNvSpPr>
              <p:nvPr/>
            </p:nvSpPr>
            <p:spPr>
              <a:xfrm>
                <a:off x="457200" y="2819400"/>
                <a:ext cx="7620000" cy="1066800"/>
              </a:xfrm>
              <a:prstGeom prst="round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ounded Rectangle 7"/>
              <p:cNvSpPr/>
              <p:nvPr/>
            </p:nvSpPr>
            <p:spPr>
              <a:xfrm>
                <a:off x="457200" y="4495800"/>
                <a:ext cx="7620000" cy="1524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smtClean="0">
                    <a:solidFill>
                      <a:schemeClr val="tx1"/>
                    </a:solidFill>
                  </a:rPr>
                  <a:t>Theorem</a:t>
                </a:r>
                <a:r>
                  <a:rPr lang="en-US" sz="2400" dirty="0" smtClean="0">
                    <a:solidFill>
                      <a:schemeClr val="tx1"/>
                    </a:solidFill>
                  </a:rPr>
                  <a:t>: There exist a low-risk 2-approximation truthful mechanism for the kidney exchange game, in which the variance of the </a:t>
                </a:r>
                <a:r>
                  <a:rPr lang="en-US" sz="2400" dirty="0" smtClean="0">
                    <a:solidFill>
                      <a:schemeClr val="tx1"/>
                    </a:solidFill>
                  </a:rPr>
                  <a:t>utility of </a:t>
                </a:r>
                <a:r>
                  <a:rPr lang="en-US" sz="2400" dirty="0" smtClean="0">
                    <a:solidFill>
                      <a:schemeClr val="tx1"/>
                    </a:solidFill>
                  </a:rPr>
                  <a:t>each agent it at most </a:t>
                </a:r>
                <a14:m>
                  <m:oMath xmlns:m="http://schemas.openxmlformats.org/officeDocument/2006/math">
                    <m:r>
                      <a:rPr lang="en-US" sz="2400" b="0" i="1" smtClean="0">
                        <a:solidFill>
                          <a:schemeClr val="tx1"/>
                        </a:solidFill>
                        <a:latin typeface="Cambria Math"/>
                      </a:rPr>
                      <m:t>2+</m:t>
                    </m:r>
                    <m:r>
                      <a:rPr lang="en-US" sz="2400" b="0" i="1" smtClean="0">
                        <a:solidFill>
                          <a:schemeClr val="tx1"/>
                        </a:solidFill>
                        <a:latin typeface="Cambria Math"/>
                      </a:rPr>
                      <m:t>𝜖</m:t>
                    </m:r>
                  </m:oMath>
                </a14:m>
                <a:r>
                  <a:rPr lang="en-US" sz="2400" dirty="0" smtClean="0">
                    <a:solidFill>
                      <a:schemeClr val="tx1"/>
                    </a:solidFill>
                  </a:rPr>
                  <a:t> </a:t>
                </a:r>
                <a:endParaRPr lang="en-US" sz="2400" dirty="0">
                  <a:solidFill>
                    <a:schemeClr val="tx1"/>
                  </a:solidFill>
                </a:endParaRPr>
              </a:p>
            </p:txBody>
          </p:sp>
        </mc:Choice>
        <mc:Fallback>
          <p:sp>
            <p:nvSpPr>
              <p:cNvPr id="8" name="Rounded Rectangle 7"/>
              <p:cNvSpPr>
                <a:spLocks noRot="1" noChangeAspect="1" noMove="1" noResize="1" noEditPoints="1" noAdjustHandles="1" noChangeArrowheads="1" noChangeShapeType="1" noTextEdit="1"/>
              </p:cNvSpPr>
              <p:nvPr/>
            </p:nvSpPr>
            <p:spPr>
              <a:xfrm>
                <a:off x="457200" y="4495800"/>
                <a:ext cx="7620000" cy="1524000"/>
              </a:xfrm>
              <a:prstGeom prst="round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1873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4572000" y="4191000"/>
            <a:ext cx="3124200" cy="2362200"/>
          </a:xfrm>
          <a:prstGeom prst="round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ounded Rectangle 16"/>
          <p:cNvSpPr/>
          <p:nvPr/>
        </p:nvSpPr>
        <p:spPr>
          <a:xfrm>
            <a:off x="914400" y="4191000"/>
            <a:ext cx="3124200" cy="2362200"/>
          </a:xfrm>
          <a:prstGeom prst="round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 Low-Risk Mechanism</a:t>
            </a:r>
            <a:endParaRPr lang="en-US" dirty="0"/>
          </a:p>
        </p:txBody>
      </p:sp>
      <p:sp>
        <p:nvSpPr>
          <p:cNvPr id="4" name="Slide Number Placeholder 3"/>
          <p:cNvSpPr>
            <a:spLocks noGrp="1"/>
          </p:cNvSpPr>
          <p:nvPr>
            <p:ph type="sldNum" sz="quarter" idx="12"/>
          </p:nvPr>
        </p:nvSpPr>
        <p:spPr/>
        <p:txBody>
          <a:bodyPr/>
          <a:lstStyle/>
          <a:p>
            <a:fld id="{F5E0FD9D-E254-4EB6-8852-0A958A31EBDE}" type="slidenum">
              <a:rPr lang="en-US" smtClean="0"/>
              <a:t>9</a:t>
            </a:fld>
            <a:endParaRPr lang="en-US"/>
          </a:p>
        </p:txBody>
      </p:sp>
      <p:sp>
        <p:nvSpPr>
          <p:cNvPr id="7" name="Rounded Rectangle 6"/>
          <p:cNvSpPr/>
          <p:nvPr/>
        </p:nvSpPr>
        <p:spPr>
          <a:xfrm>
            <a:off x="12192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8" name="Rounded Rectangle 7"/>
          <p:cNvSpPr/>
          <p:nvPr/>
        </p:nvSpPr>
        <p:spPr>
          <a:xfrm>
            <a:off x="27432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11" name="Oval 10"/>
          <p:cNvSpPr/>
          <p:nvPr/>
        </p:nvSpPr>
        <p:spPr>
          <a:xfrm>
            <a:off x="1828800" y="4598670"/>
            <a:ext cx="1219200" cy="533400"/>
          </a:xfrm>
          <a:prstGeom prst="ellipse">
            <a:avLst/>
          </a:prstGeom>
          <a:solidFill>
            <a:srgbClr val="92D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R-Merge</a:t>
            </a:r>
            <a:endParaRPr lang="en-US" sz="1400" dirty="0"/>
          </a:p>
        </p:txBody>
      </p:sp>
      <p:sp>
        <p:nvSpPr>
          <p:cNvPr id="18" name="Oval 17"/>
          <p:cNvSpPr/>
          <p:nvPr/>
        </p:nvSpPr>
        <p:spPr>
          <a:xfrm>
            <a:off x="3630930" y="3200400"/>
            <a:ext cx="1219200" cy="533400"/>
          </a:xfrm>
          <a:prstGeom prst="ellipse">
            <a:avLst/>
          </a:prstGeom>
          <a:solidFill>
            <a:srgbClr val="92D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R-Merge</a:t>
            </a:r>
            <a:endParaRPr lang="en-US" sz="1400" dirty="0"/>
          </a:p>
        </p:txBody>
      </p:sp>
      <p:cxnSp>
        <p:nvCxnSpPr>
          <p:cNvPr id="23" name="Straight Arrow Connector 22"/>
          <p:cNvCxnSpPr>
            <a:stCxn id="7" idx="0"/>
            <a:endCxn id="11" idx="4"/>
          </p:cNvCxnSpPr>
          <p:nvPr/>
        </p:nvCxnSpPr>
        <p:spPr>
          <a:xfrm flipV="1">
            <a:off x="16764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a:stCxn id="8" idx="0"/>
            <a:endCxn id="11" idx="4"/>
          </p:cNvCxnSpPr>
          <p:nvPr/>
        </p:nvCxnSpPr>
        <p:spPr>
          <a:xfrm flipH="1" flipV="1">
            <a:off x="24384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sp>
        <p:nvSpPr>
          <p:cNvPr id="30" name="Rounded Rectangle 29"/>
          <p:cNvSpPr/>
          <p:nvPr/>
        </p:nvSpPr>
        <p:spPr>
          <a:xfrm>
            <a:off x="49530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31" name="Rounded Rectangle 30"/>
          <p:cNvSpPr/>
          <p:nvPr/>
        </p:nvSpPr>
        <p:spPr>
          <a:xfrm>
            <a:off x="6477000" y="5638800"/>
            <a:ext cx="914400" cy="533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M&amp;M</a:t>
            </a:r>
            <a:endParaRPr lang="en-US" dirty="0"/>
          </a:p>
        </p:txBody>
      </p:sp>
      <p:sp>
        <p:nvSpPr>
          <p:cNvPr id="32" name="Oval 31"/>
          <p:cNvSpPr/>
          <p:nvPr/>
        </p:nvSpPr>
        <p:spPr>
          <a:xfrm>
            <a:off x="5562600" y="4598670"/>
            <a:ext cx="1219200" cy="533400"/>
          </a:xfrm>
          <a:prstGeom prst="ellipse">
            <a:avLst/>
          </a:prstGeom>
          <a:solidFill>
            <a:srgbClr val="92D05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400" dirty="0" smtClean="0"/>
              <a:t>R-Merge</a:t>
            </a:r>
            <a:endParaRPr lang="en-US" sz="1400" dirty="0"/>
          </a:p>
        </p:txBody>
      </p:sp>
      <p:cxnSp>
        <p:nvCxnSpPr>
          <p:cNvPr id="33" name="Straight Arrow Connector 32"/>
          <p:cNvCxnSpPr>
            <a:stCxn id="30" idx="0"/>
            <a:endCxn id="32" idx="4"/>
          </p:cNvCxnSpPr>
          <p:nvPr/>
        </p:nvCxnSpPr>
        <p:spPr>
          <a:xfrm flipV="1">
            <a:off x="54102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34" name="Straight Arrow Connector 33"/>
          <p:cNvCxnSpPr>
            <a:stCxn id="31" idx="0"/>
            <a:endCxn id="32" idx="4"/>
          </p:cNvCxnSpPr>
          <p:nvPr/>
        </p:nvCxnSpPr>
        <p:spPr>
          <a:xfrm flipH="1" flipV="1">
            <a:off x="6172200" y="5132070"/>
            <a:ext cx="762000" cy="50673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35" name="Straight Arrow Connector 34"/>
          <p:cNvCxnSpPr>
            <a:stCxn id="17" idx="0"/>
            <a:endCxn id="18" idx="4"/>
          </p:cNvCxnSpPr>
          <p:nvPr/>
        </p:nvCxnSpPr>
        <p:spPr>
          <a:xfrm flipV="1">
            <a:off x="2476500" y="3733800"/>
            <a:ext cx="1764030" cy="45720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cxnSp>
        <p:nvCxnSpPr>
          <p:cNvPr id="38" name="Straight Arrow Connector 37"/>
          <p:cNvCxnSpPr>
            <a:stCxn id="19" idx="0"/>
            <a:endCxn id="18" idx="4"/>
          </p:cNvCxnSpPr>
          <p:nvPr/>
        </p:nvCxnSpPr>
        <p:spPr>
          <a:xfrm flipH="1" flipV="1">
            <a:off x="4240530" y="3733800"/>
            <a:ext cx="1893570" cy="457200"/>
          </a:xfrm>
          <a:prstGeom prst="straightConnector1">
            <a:avLst/>
          </a:prstGeom>
          <a:ln>
            <a:solidFill>
              <a:srgbClr val="0070C0"/>
            </a:solidFill>
            <a:tailEnd type="arrow"/>
          </a:ln>
        </p:spPr>
        <p:style>
          <a:lnRef idx="3">
            <a:schemeClr val="accent2"/>
          </a:lnRef>
          <a:fillRef idx="0">
            <a:schemeClr val="accent2"/>
          </a:fillRef>
          <a:effectRef idx="2">
            <a:schemeClr val="accent2"/>
          </a:effectRef>
          <a:fontRef idx="minor">
            <a:schemeClr val="tx1"/>
          </a:fontRef>
        </p:style>
      </p:cxnSp>
      <p:sp>
        <p:nvSpPr>
          <p:cNvPr id="43" name="Content Placeholder 2"/>
          <p:cNvSpPr>
            <a:spLocks noGrp="1"/>
          </p:cNvSpPr>
          <p:nvPr>
            <p:ph idx="1"/>
          </p:nvPr>
        </p:nvSpPr>
        <p:spPr>
          <a:xfrm>
            <a:off x="457200" y="1600200"/>
            <a:ext cx="8001000" cy="1447800"/>
          </a:xfrm>
        </p:spPr>
        <p:txBody>
          <a:bodyPr>
            <a:normAutofit lnSpcReduction="10000"/>
          </a:bodyPr>
          <a:lstStyle/>
          <a:p>
            <a:r>
              <a:rPr lang="en-US" b="1" dirty="0" smtClean="0"/>
              <a:t>Our main technical contribution:</a:t>
            </a:r>
            <a:r>
              <a:rPr lang="en-US" dirty="0" smtClean="0"/>
              <a:t> We can merge the outcome of two independent run of a mechanism </a:t>
            </a:r>
            <a:r>
              <a:rPr lang="en-US" dirty="0" err="1" smtClean="0"/>
              <a:t>s.t.</a:t>
            </a:r>
            <a:r>
              <a:rPr lang="en-US" dirty="0" smtClean="0"/>
              <a:t> for each agent</a:t>
            </a:r>
          </a:p>
          <a:p>
            <a:pPr lvl="1"/>
            <a:r>
              <a:rPr lang="en-US" dirty="0" smtClean="0"/>
              <a:t>The expected </a:t>
            </a:r>
            <a:r>
              <a:rPr lang="en-US" dirty="0" smtClean="0"/>
              <a:t>utility remains </a:t>
            </a:r>
            <a:r>
              <a:rPr lang="en-US" dirty="0" smtClean="0"/>
              <a:t>the same.</a:t>
            </a:r>
          </a:p>
          <a:p>
            <a:pPr lvl="1"/>
            <a:r>
              <a:rPr lang="en-US" dirty="0" smtClean="0"/>
              <a:t>The variance of the </a:t>
            </a:r>
            <a:r>
              <a:rPr lang="en-US" dirty="0" smtClean="0"/>
              <a:t>utility </a:t>
            </a:r>
            <a:r>
              <a:rPr lang="en-US" dirty="0" smtClean="0"/>
              <a:t>decreases</a:t>
            </a:r>
            <a:endParaRPr lang="en-US" dirty="0"/>
          </a:p>
        </p:txBody>
      </p:sp>
    </p:spTree>
    <p:extLst>
      <p:ext uri="{BB962C8B-B14F-4D97-AF65-F5344CB8AC3E}">
        <p14:creationId xmlns:p14="http://schemas.microsoft.com/office/powerpoint/2010/main" val="350304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18" grpId="0" animBg="1"/>
      <p:bldP spid="30" grpId="0" animBg="1"/>
      <p:bldP spid="31" grpId="0" animBg="1"/>
      <p:bldP spid="3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9646</TotalTime>
  <Words>315</Words>
  <Application>Microsoft Office PowerPoint</Application>
  <PresentationFormat>On-screen Show (4:3)</PresentationFormat>
  <Paragraphs>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New Mechanisms for Pairwise Kidney Exchange</vt:lpstr>
      <vt:lpstr>Pairwise Kidney Exchange</vt:lpstr>
      <vt:lpstr>Graph Model</vt:lpstr>
      <vt:lpstr>Graph Model</vt:lpstr>
      <vt:lpstr>Graph Model - Hospitals </vt:lpstr>
      <vt:lpstr>Mix and Match</vt:lpstr>
      <vt:lpstr>Large Utility Variance</vt:lpstr>
      <vt:lpstr>Low-Risk Mechanisms</vt:lpstr>
      <vt:lpstr>A Low-Risk Mechanism</vt:lpstr>
      <vt:lpstr>Deterministic Algorithms</vt:lpstr>
      <vt:lpstr>Deterministic Algorithms Almost truthfulness</vt:lpstr>
      <vt:lpstr>PowerPoint Presentation</vt:lpstr>
    </vt:vector>
  </TitlesOfParts>
  <Company>UMIACS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Mechanisms for Pairwise Kidney Exchange</dc:title>
  <dc:creator>hossein</dc:creator>
  <cp:lastModifiedBy>hossein</cp:lastModifiedBy>
  <cp:revision>47</cp:revision>
  <dcterms:created xsi:type="dcterms:W3CDTF">2015-09-11T19:43:54Z</dcterms:created>
  <dcterms:modified xsi:type="dcterms:W3CDTF">2015-09-27T05:17:14Z</dcterms:modified>
</cp:coreProperties>
</file>