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sldIdLst>
    <p:sldId id="256" r:id="rId2"/>
    <p:sldId id="280" r:id="rId3"/>
    <p:sldId id="281" r:id="rId4"/>
    <p:sldId id="275" r:id="rId5"/>
    <p:sldId id="277" r:id="rId6"/>
    <p:sldId id="284" r:id="rId7"/>
    <p:sldId id="285" r:id="rId8"/>
    <p:sldId id="323" r:id="rId9"/>
    <p:sldId id="324" r:id="rId10"/>
    <p:sldId id="286" r:id="rId11"/>
    <p:sldId id="287" r:id="rId12"/>
    <p:sldId id="288" r:id="rId13"/>
    <p:sldId id="289" r:id="rId14"/>
    <p:sldId id="292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304" r:id="rId27"/>
    <p:sldId id="305" r:id="rId28"/>
    <p:sldId id="325" r:id="rId29"/>
    <p:sldId id="326" r:id="rId30"/>
    <p:sldId id="308" r:id="rId31"/>
    <p:sldId id="309" r:id="rId32"/>
    <p:sldId id="310" r:id="rId33"/>
    <p:sldId id="311" r:id="rId34"/>
    <p:sldId id="312" r:id="rId35"/>
    <p:sldId id="313" r:id="rId36"/>
    <p:sldId id="314" r:id="rId37"/>
    <p:sldId id="315" r:id="rId38"/>
    <p:sldId id="322" r:id="rId39"/>
    <p:sldId id="316" r:id="rId40"/>
    <p:sldId id="321" r:id="rId41"/>
    <p:sldId id="317" r:id="rId42"/>
    <p:sldId id="319" r:id="rId43"/>
    <p:sldId id="320" r:id="rId4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9" y="2640"/>
                <a:ext cx="335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0" hangingPunct="0">
                  <a:defRPr/>
                </a:pPr>
                <a:endParaRPr lang="en-US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cs typeface="+mn-cs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</p:grpSp>
      <p:sp>
        <p:nvSpPr>
          <p:cNvPr id="718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718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1383DA7-F97E-4068-B552-03C2FBE6C8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36872247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8698C-6271-4E0C-AF78-69BDC0265B4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5118398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6D5412-39CC-48CB-82F6-48F9347265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7827661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12ABC5-C4FA-41BE-A369-D07A0A19EE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288741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48646F-B4DA-4EE5-9201-F47C92A77B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204847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94918A-5D5D-43F2-8913-C256179B9E5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8467316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1EBA6D-CBD1-4D46-88CA-0A309A9B4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4600675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C784A4-CF21-486E-A3BB-1EC08F6B668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163690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B337C-7B0C-450E-95A4-EA6A65741D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67537576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C4DDDD-AB8C-4E6F-BDDD-A940AFDB051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66063655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2C9A1-B06D-441B-ACC8-6ABCC05FD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0645038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9BA363-CF8C-42AE-8215-26ED7920969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5548777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endParaRPr kumimoji="1" lang="en-CA" altLang="en-US" sz="2400" smtClean="0">
              <a:cs typeface="+mn-cs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endParaRPr kumimoji="1" lang="en-CA" altLang="en-US" sz="2400" smtClean="0">
              <a:cs typeface="+mn-cs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endParaRPr kumimoji="1" lang="en-CA" altLang="en-US" sz="2400" smtClean="0">
              <a:cs typeface="+mn-cs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endParaRPr kumimoji="1" lang="en-CA" altLang="en-US" sz="2400" smtClean="0">
              <a:cs typeface="+mn-cs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endParaRPr kumimoji="1" lang="en-CA" altLang="en-US" sz="2400" smtClean="0"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endParaRPr kumimoji="1" lang="en-CA" altLang="en-US" sz="2400" smtClean="0"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0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>
              <a:defRPr/>
            </a:pPr>
            <a:endParaRPr kumimoji="1" lang="en-CA" altLang="en-US" sz="2400" smtClean="0">
              <a:cs typeface="+mn-cs"/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155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/>
                <a:cs typeface="+mn-cs"/>
              </a:defRPr>
            </a:lvl1pPr>
          </a:lstStyle>
          <a:p>
            <a:pPr>
              <a:defRPr/>
            </a:pPr>
            <a:fld id="{5A33E7BB-8EC7-489D-A986-3ACF36E48E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70" r:id="rId1"/>
    <p:sldLayoutId id="2147484159" r:id="rId2"/>
    <p:sldLayoutId id="2147484160" r:id="rId3"/>
    <p:sldLayoutId id="2147484161" r:id="rId4"/>
    <p:sldLayoutId id="2147484162" r:id="rId5"/>
    <p:sldLayoutId id="2147484163" r:id="rId6"/>
    <p:sldLayoutId id="2147484164" r:id="rId7"/>
    <p:sldLayoutId id="2147484165" r:id="rId8"/>
    <p:sldLayoutId id="2147484166" r:id="rId9"/>
    <p:sldLayoutId id="2147484167" r:id="rId10"/>
    <p:sldLayoutId id="2147484168" r:id="rId11"/>
    <p:sldLayoutId id="2147484169" r:id="rId12"/>
  </p:sldLayoutIdLst>
  <p:transition spd="med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Ten Open problems in Approximation Algorithms: Dead problems society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smtClean="0"/>
              <a:t>Guy Kortsarz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2 13  2021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Survivable network design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AKA: </a:t>
            </a:r>
            <a:r>
              <a:rPr lang="en-US" altLang="en-US" smtClean="0">
                <a:solidFill>
                  <a:srgbClr val="FF0000"/>
                </a:solidFill>
              </a:rPr>
              <a:t>Steiner Network</a:t>
            </a:r>
            <a:r>
              <a:rPr lang="en-US" altLang="en-US" smtClean="0"/>
              <a:t>.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Jain</a:t>
            </a:r>
            <a:r>
              <a:rPr lang="en-US" altLang="en-US" smtClean="0"/>
              <a:t> gave a somewhat surprising (maybe for me) ratio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. Is this the best? Can it be done by a combinatorial algorithm?</a:t>
            </a:r>
          </a:p>
          <a:p>
            <a:r>
              <a:rPr lang="en-US" altLang="en-US" smtClean="0"/>
              <a:t>Seems very </a:t>
            </a:r>
            <a:r>
              <a:rPr lang="en-US" altLang="en-US" smtClean="0">
                <a:solidFill>
                  <a:srgbClr val="00B050"/>
                </a:solidFill>
              </a:rPr>
              <a:t>hard </a:t>
            </a:r>
            <a:r>
              <a:rPr lang="en-US" altLang="en-US" smtClean="0"/>
              <a:t>to answer.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And of course we have TSP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recently a sensation: the </a:t>
            </a:r>
            <a:r>
              <a:rPr lang="en-US" altLang="en-US" smtClean="0">
                <a:solidFill>
                  <a:srgbClr val="FF0000"/>
                </a:solidFill>
              </a:rPr>
              <a:t>3/2 </a:t>
            </a:r>
            <a:r>
              <a:rPr lang="en-US" altLang="en-US" smtClean="0"/>
              <a:t>was broken to </a:t>
            </a:r>
            <a:r>
              <a:rPr lang="en-US" altLang="en-US" smtClean="0">
                <a:solidFill>
                  <a:srgbClr val="FF0000"/>
                </a:solidFill>
              </a:rPr>
              <a:t>3/2-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</a:t>
            </a:r>
            <a:r>
              <a:rPr lang="en-US" altLang="en-US" smtClean="0">
                <a:sym typeface="Symbol" pitchFamily="18" charset="2"/>
              </a:rPr>
              <a:t> for some small constant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. </a:t>
            </a:r>
            <a:r>
              <a:rPr lang="en-US" altLang="en-US" smtClean="0"/>
              <a:t>The asymmetric version has some  constant ratio. Somebody told me (I do not know if he would like it if I say his name) that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 is the right ratio.</a:t>
            </a:r>
          </a:p>
          <a:p>
            <a:r>
              <a:rPr lang="en-US" altLang="en-US" smtClean="0"/>
              <a:t>Anyway getting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 is a good open problem.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Inapproximability open problems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Lower bound of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 for </a:t>
            </a:r>
            <a:r>
              <a:rPr lang="en-US" altLang="en-US" smtClean="0">
                <a:solidFill>
                  <a:srgbClr val="FF0000"/>
                </a:solidFill>
              </a:rPr>
              <a:t>VC</a:t>
            </a:r>
            <a:r>
              <a:rPr lang="en-US" altLang="en-US" smtClean="0"/>
              <a:t>?</a:t>
            </a:r>
          </a:p>
          <a:p>
            <a:r>
              <a:rPr lang="en-US" altLang="en-US" smtClean="0"/>
              <a:t>“Normal” lower bound for coloring </a:t>
            </a:r>
            <a:r>
              <a:rPr lang="en-US" altLang="en-US" smtClean="0">
                <a:solidFill>
                  <a:srgbClr val="FF0000"/>
                </a:solidFill>
              </a:rPr>
              <a:t>3</a:t>
            </a:r>
            <a:r>
              <a:rPr lang="en-US" altLang="en-US" smtClean="0"/>
              <a:t>-colorable graphs?</a:t>
            </a:r>
          </a:p>
          <a:p>
            <a:r>
              <a:rPr lang="en-US" altLang="en-US" smtClean="0"/>
              <a:t>Can we prove in some way the </a:t>
            </a:r>
            <a:r>
              <a:rPr lang="en-US" altLang="en-US" smtClean="0">
                <a:solidFill>
                  <a:srgbClr val="00B050"/>
                </a:solidFill>
              </a:rPr>
              <a:t>Unique Game Conjecture?</a:t>
            </a:r>
          </a:p>
          <a:p>
            <a:r>
              <a:rPr lang="en-US" altLang="en-US" smtClean="0"/>
              <a:t>Is there a</a:t>
            </a:r>
            <a:r>
              <a:rPr lang="en-US" altLang="en-US" smtClean="0">
                <a:solidFill>
                  <a:srgbClr val="00B050"/>
                </a:solidFill>
              </a:rPr>
              <a:t> </a:t>
            </a:r>
            <a:r>
              <a:rPr lang="en-US" altLang="en-US" smtClean="0">
                <a:solidFill>
                  <a:srgbClr val="FF0000"/>
                </a:solidFill>
              </a:rPr>
              <a:t>log n</a:t>
            </a:r>
            <a:r>
              <a:rPr lang="en-US" altLang="en-US" smtClean="0">
                <a:solidFill>
                  <a:srgbClr val="00B050"/>
                </a:solidFill>
              </a:rPr>
              <a:t> </a:t>
            </a:r>
            <a:r>
              <a:rPr lang="en-US" altLang="en-US" smtClean="0"/>
              <a:t>lower bound for </a:t>
            </a:r>
            <a:r>
              <a:rPr lang="en-US" altLang="en-US" smtClean="0">
                <a:solidFill>
                  <a:srgbClr val="7030A0"/>
                </a:solidFill>
              </a:rPr>
              <a:t>Undirected Multicut</a:t>
            </a:r>
            <a:r>
              <a:rPr lang="en-US" altLang="en-US" smtClean="0"/>
              <a:t>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 Dead problems society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There is a film </a:t>
            </a:r>
            <a:r>
              <a:rPr lang="en-US" altLang="en-US" smtClean="0">
                <a:solidFill>
                  <a:srgbClr val="7030A0"/>
                </a:solidFill>
              </a:rPr>
              <a:t>Dead Poets Society</a:t>
            </a:r>
            <a:r>
              <a:rPr lang="en-US" altLang="en-US" smtClean="0"/>
              <a:t>, directed by  </a:t>
            </a:r>
            <a:r>
              <a:rPr lang="en-US" altLang="en-US" smtClean="0">
                <a:solidFill>
                  <a:srgbClr val="00B050"/>
                </a:solidFill>
              </a:rPr>
              <a:t>Peter Weir</a:t>
            </a:r>
            <a:r>
              <a:rPr lang="en-US" altLang="en-US" smtClean="0"/>
              <a:t>, a terribly demagogic film. </a:t>
            </a:r>
            <a:r>
              <a:rPr lang="en-US" altLang="en-US" smtClean="0">
                <a:solidFill>
                  <a:srgbClr val="FF0000"/>
                </a:solidFill>
              </a:rPr>
              <a:t>1989</a:t>
            </a:r>
          </a:p>
          <a:p>
            <a:r>
              <a:rPr lang="en-US" altLang="en-US" smtClean="0"/>
              <a:t>Nevertheless, the title is a rip off  of the name of that film.</a:t>
            </a:r>
          </a:p>
          <a:p>
            <a:r>
              <a:rPr lang="en-US" altLang="en-US" smtClean="0"/>
              <a:t>Why dead? Maybe because I have no clue how to solve them?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Problem 1: Approximating Multicommodity Buy-At-Bulk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State of affairs: </a:t>
            </a:r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</a:rPr>
              <a:t>3</a:t>
            </a:r>
            <a:r>
              <a:rPr lang="en-US" dirty="0" smtClean="0">
                <a:solidFill>
                  <a:srgbClr val="FF0000"/>
                </a:solidFill>
              </a:rPr>
              <a:t> n)</a:t>
            </a:r>
            <a:r>
              <a:rPr lang="en-US" dirty="0" smtClean="0"/>
              <a:t> ratio for polynomial demands Due to </a:t>
            </a:r>
            <a:r>
              <a:rPr lang="en-US" dirty="0" err="1" smtClean="0">
                <a:solidFill>
                  <a:srgbClr val="7030A0"/>
                </a:solidFill>
              </a:rPr>
              <a:t>Kortsarz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Nutov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TCS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2011</a:t>
            </a:r>
            <a:r>
              <a:rPr lang="en-US" dirty="0" smtClean="0"/>
              <a:t>. </a:t>
            </a:r>
          </a:p>
          <a:p>
            <a:pPr>
              <a:defRPr/>
            </a:pPr>
            <a:r>
              <a:rPr lang="en-US" dirty="0" smtClean="0"/>
              <a:t>For general demands best known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>
                <a:solidFill>
                  <a:srgbClr val="FF0000"/>
                </a:solidFill>
              </a:rPr>
              <a:t>4</a:t>
            </a:r>
            <a:r>
              <a:rPr lang="en-US" dirty="0" smtClean="0">
                <a:solidFill>
                  <a:srgbClr val="FF0000"/>
                </a:solidFill>
              </a:rPr>
              <a:t> n)</a:t>
            </a:r>
            <a:r>
              <a:rPr lang="en-US" dirty="0" smtClean="0"/>
              <a:t> by </a:t>
            </a:r>
            <a:r>
              <a:rPr lang="en-US" dirty="0" err="1" smtClean="0">
                <a:solidFill>
                  <a:srgbClr val="7030A0"/>
                </a:solidFill>
              </a:rPr>
              <a:t>Chekuri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Hajiaghayi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r>
              <a:rPr lang="en-US" dirty="0" err="1" smtClean="0">
                <a:solidFill>
                  <a:srgbClr val="7030A0"/>
                </a:solidFill>
              </a:rPr>
              <a:t>Kortsarz</a:t>
            </a:r>
            <a:r>
              <a:rPr lang="en-US" dirty="0" smtClean="0">
                <a:solidFill>
                  <a:srgbClr val="7030A0"/>
                </a:solidFill>
              </a:rPr>
              <a:t>, </a:t>
            </a:r>
            <a:r>
              <a:rPr lang="en-US" dirty="0" err="1" smtClean="0">
                <a:solidFill>
                  <a:srgbClr val="7030A0"/>
                </a:solidFill>
              </a:rPr>
              <a:t>Salavatipour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  <a:r>
              <a:rPr lang="en-US" dirty="0" smtClean="0"/>
              <a:t>In </a:t>
            </a:r>
            <a:r>
              <a:rPr lang="en-US" dirty="0" smtClean="0">
                <a:solidFill>
                  <a:srgbClr val="00B050"/>
                </a:solidFill>
              </a:rPr>
              <a:t>SICOMP</a:t>
            </a:r>
            <a:endParaRPr 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The best known lower bound 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</a:t>
            </a:r>
            <a:r>
              <a:rPr lang="en-US" altLang="en-US" smtClean="0">
                <a:solidFill>
                  <a:srgbClr val="FF0000"/>
                </a:solidFill>
              </a:rPr>
              <a:t>(sqrt{log n})</a:t>
            </a:r>
          </a:p>
          <a:p>
            <a:r>
              <a:rPr lang="en-US" altLang="en-US" smtClean="0">
                <a:solidFill>
                  <a:srgbClr val="7030A0"/>
                </a:solidFill>
              </a:rPr>
              <a:t>Matthew Andrews:</a:t>
            </a:r>
          </a:p>
          <a:p>
            <a:r>
              <a:rPr lang="en-US" altLang="en-US" smtClean="0">
                <a:solidFill>
                  <a:srgbClr val="FF0000"/>
                </a:solidFill>
              </a:rPr>
              <a:t>Hardness of Buy-at-Bulk Network Design. FOCS 2004.</a:t>
            </a:r>
          </a:p>
          <a:p>
            <a:r>
              <a:rPr lang="en-US" altLang="en-US" smtClean="0"/>
              <a:t>There is no progress in upper or lower bounds, as far as I know, for a very long time.  Please solve it next Friday.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Buy at Bulk with protection</a:t>
            </a: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See a paper by </a:t>
            </a:r>
            <a:r>
              <a:rPr lang="en-US" altLang="en-US" smtClean="0">
                <a:solidFill>
                  <a:srgbClr val="7030A0"/>
                </a:solidFill>
              </a:rPr>
              <a:t>Chandra Chekuri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For this problem there are many hard open problems.</a:t>
            </a:r>
          </a:p>
          <a:p>
            <a:r>
              <a:rPr lang="en-US" altLang="en-US" smtClean="0"/>
              <a:t>I do not know how to solve them.</a:t>
            </a:r>
          </a:p>
          <a:p>
            <a:r>
              <a:rPr lang="en-US" altLang="en-US" smtClean="0"/>
              <a:t>Maybe solve it between Breakfast to Lunch.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Problem 2: FPT-hardness for Clique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Is the </a:t>
            </a:r>
            <a:r>
              <a:rPr lang="en-US" altLang="en-US" smtClean="0">
                <a:solidFill>
                  <a:srgbClr val="FF0000"/>
                </a:solidFill>
              </a:rPr>
              <a:t>Clique</a:t>
            </a:r>
            <a:r>
              <a:rPr lang="en-US" altLang="en-US" smtClean="0"/>
              <a:t> problem completely </a:t>
            </a:r>
            <a:r>
              <a:rPr lang="en-US" altLang="en-US" smtClean="0">
                <a:solidFill>
                  <a:srgbClr val="FF0000"/>
                </a:solidFill>
              </a:rPr>
              <a:t>FPT</a:t>
            </a:r>
            <a:r>
              <a:rPr lang="en-US" altLang="en-US" smtClean="0"/>
              <a:t> inapproximable under the </a:t>
            </a:r>
            <a:r>
              <a:rPr lang="en-US" altLang="en-US" smtClean="0">
                <a:solidFill>
                  <a:srgbClr val="FF0000"/>
                </a:solidFill>
              </a:rPr>
              <a:t>ETH</a:t>
            </a:r>
            <a:r>
              <a:rPr lang="en-US" altLang="en-US" smtClean="0"/>
              <a:t>?</a:t>
            </a:r>
          </a:p>
          <a:p>
            <a:r>
              <a:rPr lang="en-US" altLang="en-US" smtClean="0"/>
              <a:t>Complete </a:t>
            </a:r>
            <a:r>
              <a:rPr lang="en-US" altLang="en-US" smtClean="0">
                <a:solidFill>
                  <a:srgbClr val="FF0000"/>
                </a:solidFill>
              </a:rPr>
              <a:t>FPT</a:t>
            </a:r>
            <a:r>
              <a:rPr lang="en-US" altLang="en-US" smtClean="0"/>
              <a:t> inapproximability is known for </a:t>
            </a:r>
            <a:r>
              <a:rPr lang="en-US" altLang="en-US" smtClean="0">
                <a:solidFill>
                  <a:srgbClr val="FF0000"/>
                </a:solidFill>
              </a:rPr>
              <a:t>Set Cover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See paper by </a:t>
            </a:r>
            <a:r>
              <a:rPr lang="en-US" altLang="en-US" smtClean="0">
                <a:solidFill>
                  <a:srgbClr val="7030A0"/>
                </a:solidFill>
              </a:rPr>
              <a:t>Karthik, Laekhanukit, Manurangsi.</a:t>
            </a:r>
          </a:p>
          <a:p>
            <a:r>
              <a:rPr lang="en-US" altLang="en-US" smtClean="0"/>
              <a:t>Known to be true under </a:t>
            </a:r>
            <a:r>
              <a:rPr lang="en-US" altLang="en-US" smtClean="0">
                <a:solidFill>
                  <a:srgbClr val="7030A0"/>
                </a:solidFill>
              </a:rPr>
              <a:t>GAP-ETH</a:t>
            </a:r>
            <a:r>
              <a:rPr lang="en-US" altLang="en-US" smtClean="0"/>
              <a:t>. Should be one of the easier problems.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Problem 3: Directed Steiner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solidFill>
                  <a:srgbClr val="FF0000"/>
                </a:solidFill>
              </a:rPr>
              <a:t>Best know ratio: O(n</a:t>
            </a:r>
            <a:r>
              <a:rPr lang="el-GR" baseline="30000" dirty="0" smtClean="0">
                <a:solidFill>
                  <a:srgbClr val="FF0000"/>
                </a:solidFill>
                <a:sym typeface="Symbol"/>
              </a:rPr>
              <a:t>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</a:t>
            </a:r>
          </a:p>
          <a:p>
            <a:pPr>
              <a:defRPr/>
            </a:pPr>
            <a:r>
              <a:rPr lang="en-US" dirty="0" smtClean="0">
                <a:sym typeface="Symbol"/>
              </a:rPr>
              <a:t> By </a:t>
            </a:r>
            <a:r>
              <a:rPr lang="en-US" dirty="0" err="1" smtClean="0">
                <a:solidFill>
                  <a:srgbClr val="7030A0"/>
                </a:solidFill>
                <a:sym typeface="Symbol"/>
              </a:rPr>
              <a:t>Charikar</a:t>
            </a:r>
            <a:r>
              <a:rPr lang="en-US" dirty="0" smtClean="0">
                <a:solidFill>
                  <a:srgbClr val="7030A0"/>
                </a:solidFill>
                <a:sym typeface="Symbol"/>
              </a:rPr>
              <a:t> </a:t>
            </a:r>
            <a:r>
              <a:rPr lang="en-US" dirty="0" smtClean="0">
                <a:sym typeface="Symbol"/>
              </a:rPr>
              <a:t>et al.  Implies </a:t>
            </a:r>
            <a:r>
              <a:rPr lang="en-US" dirty="0" err="1" smtClean="0">
                <a:sym typeface="Symbol"/>
              </a:rPr>
              <a:t>polylog</a:t>
            </a:r>
            <a:r>
              <a:rPr lang="en-US" dirty="0" smtClean="0">
                <a:sym typeface="Symbol"/>
              </a:rPr>
              <a:t> in Quasi-Poly time. Recently the best </a:t>
            </a:r>
            <a:r>
              <a:rPr lang="en-US" dirty="0" err="1">
                <a:sym typeface="Symbol"/>
              </a:rPr>
              <a:t>Q</a:t>
            </a:r>
            <a:r>
              <a:rPr lang="en-US" dirty="0" err="1" smtClean="0">
                <a:sym typeface="Symbol"/>
              </a:rPr>
              <a:t>usi</a:t>
            </a:r>
            <a:r>
              <a:rPr lang="en-US" dirty="0" smtClean="0">
                <a:sym typeface="Symbol"/>
              </a:rPr>
              <a:t>-Poly  time ratio possible was found: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  </a:t>
            </a:r>
            <a:r>
              <a:rPr lang="en-US" dirty="0" smtClean="0">
                <a:solidFill>
                  <a:srgbClr val="FF0000"/>
                </a:solidFill>
              </a:rPr>
              <a:t>O(log</a:t>
            </a:r>
            <a:r>
              <a:rPr lang="en-US" baseline="30000" dirty="0" smtClean="0">
                <a:solidFill>
                  <a:srgbClr val="FF0000"/>
                </a:solidFill>
              </a:rPr>
              <a:t>2</a:t>
            </a:r>
            <a:r>
              <a:rPr lang="en-US" dirty="0" smtClean="0">
                <a:solidFill>
                  <a:srgbClr val="FF0000"/>
                </a:solidFill>
              </a:rPr>
              <a:t>n/</a:t>
            </a:r>
            <a:r>
              <a:rPr lang="en-US" dirty="0" err="1" smtClean="0">
                <a:solidFill>
                  <a:srgbClr val="FF0000"/>
                </a:solidFill>
              </a:rPr>
              <a:t>loglog</a:t>
            </a:r>
            <a:r>
              <a:rPr lang="en-US" dirty="0" smtClean="0">
                <a:solidFill>
                  <a:srgbClr val="FF0000"/>
                </a:solidFill>
              </a:rPr>
              <a:t> n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) by </a:t>
            </a:r>
            <a:r>
              <a:rPr lang="it-IT" dirty="0" smtClean="0">
                <a:solidFill>
                  <a:srgbClr val="7030A0"/>
                </a:solidFill>
                <a:sym typeface="Symbol"/>
              </a:rPr>
              <a:t>Fabrizio Grandoni,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it-IT" dirty="0">
                <a:solidFill>
                  <a:srgbClr val="7030A0"/>
                </a:solidFill>
                <a:sym typeface="Symbol"/>
              </a:rPr>
              <a:t> </a:t>
            </a:r>
            <a:r>
              <a:rPr lang="it-IT" dirty="0" smtClean="0">
                <a:solidFill>
                  <a:srgbClr val="7030A0"/>
                </a:solidFill>
                <a:sym typeface="Symbol"/>
              </a:rPr>
              <a:t>  Bundit Laekhanukit, Shi Li.</a:t>
            </a:r>
            <a:endParaRPr lang="en-US" dirty="0" smtClean="0">
              <a:solidFill>
                <a:srgbClr val="7030A0"/>
              </a:solidFill>
              <a:sym typeface="Symbo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A conjecture of mine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 Under the </a:t>
            </a:r>
            <a:r>
              <a:rPr lang="en-US" dirty="0" smtClean="0">
                <a:solidFill>
                  <a:srgbClr val="FF0000"/>
                </a:solidFill>
              </a:rPr>
              <a:t>ETH </a:t>
            </a:r>
            <a:r>
              <a:rPr lang="en-US" dirty="0" smtClean="0"/>
              <a:t>conjecture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/>
              <a:t>    the </a:t>
            </a:r>
            <a:r>
              <a:rPr lang="en-US" dirty="0" smtClean="0">
                <a:solidFill>
                  <a:srgbClr val="00B050"/>
                </a:solidFill>
              </a:rPr>
              <a:t>Directed Steiner Tree</a:t>
            </a:r>
            <a:r>
              <a:rPr lang="en-US" dirty="0" smtClean="0"/>
              <a:t>  problem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admits no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/>
              <a:t> ratio in  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time polynomial in </a:t>
            </a:r>
            <a:r>
              <a:rPr lang="en-US" dirty="0" smtClean="0">
                <a:solidFill>
                  <a:srgbClr val="FF0000"/>
                </a:solidFill>
              </a:rPr>
              <a:t>n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A paper of </a:t>
            </a:r>
            <a:r>
              <a:rPr lang="en-US" dirty="0" err="1" smtClean="0">
                <a:solidFill>
                  <a:srgbClr val="7030A0"/>
                </a:solidFill>
              </a:rPr>
              <a:t>Chekuri</a:t>
            </a:r>
            <a:r>
              <a:rPr lang="en-US" dirty="0" smtClean="0">
                <a:solidFill>
                  <a:srgbClr val="7030A0"/>
                </a:solidFill>
              </a:rPr>
              <a:t> and Pal </a:t>
            </a:r>
            <a:r>
              <a:rPr lang="en-US" dirty="0" smtClean="0"/>
              <a:t>showed that under the </a:t>
            </a:r>
            <a:r>
              <a:rPr lang="en-US" dirty="0" smtClean="0">
                <a:solidFill>
                  <a:srgbClr val="FF0000"/>
                </a:solidFill>
              </a:rPr>
              <a:t>ETH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0000"/>
                </a:solidFill>
              </a:rPr>
              <a:t>Quasi(P)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</a:t>
            </a:r>
            <a:r>
              <a:rPr lang="en-US" dirty="0" smtClean="0">
                <a:solidFill>
                  <a:srgbClr val="FF0000"/>
                </a:solidFill>
              </a:rPr>
              <a:t>P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Can you think about it a few days and solve it? Thank you.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My field is approximation algorithms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What happened to it?</a:t>
            </a:r>
          </a:p>
          <a:p>
            <a:r>
              <a:rPr lang="en-US" altLang="en-US" smtClean="0"/>
              <a:t>It died of natural causes.</a:t>
            </a:r>
          </a:p>
          <a:p>
            <a:r>
              <a:rPr lang="en-US" altLang="en-US" smtClean="0"/>
              <a:t>It was in fashion for more than  </a:t>
            </a:r>
            <a:r>
              <a:rPr lang="en-US" altLang="en-US" smtClean="0">
                <a:solidFill>
                  <a:srgbClr val="FF0000"/>
                </a:solidFill>
              </a:rPr>
              <a:t>25 </a:t>
            </a:r>
            <a:r>
              <a:rPr lang="en-US" altLang="en-US" smtClean="0"/>
              <a:t>years since </a:t>
            </a:r>
            <a:r>
              <a:rPr lang="en-US" altLang="en-US" smtClean="0">
                <a:solidFill>
                  <a:srgbClr val="FF0000"/>
                </a:solidFill>
              </a:rPr>
              <a:t>1992</a:t>
            </a:r>
            <a:r>
              <a:rPr lang="en-US" altLang="en-US" smtClean="0"/>
              <a:t>. </a:t>
            </a:r>
          </a:p>
          <a:p>
            <a:r>
              <a:rPr lang="en-US" altLang="en-US" smtClean="0"/>
              <a:t>Today strong papers in approximation will have difficulty in being accepted to </a:t>
            </a:r>
            <a:r>
              <a:rPr lang="en-US" altLang="en-US" smtClean="0">
                <a:solidFill>
                  <a:srgbClr val="00B050"/>
                </a:solidFill>
              </a:rPr>
              <a:t>FOCS STOC SODA ICALP</a:t>
            </a:r>
            <a:r>
              <a:rPr lang="en-US" altLang="en-US" smtClean="0"/>
              <a:t>. But if it is good </a:t>
            </a:r>
            <a:r>
              <a:rPr lang="en-US" altLang="en-US" smtClean="0">
                <a:solidFill>
                  <a:srgbClr val="00B050"/>
                </a:solidFill>
              </a:rPr>
              <a:t>APPROX</a:t>
            </a:r>
            <a:r>
              <a:rPr lang="en-US" altLang="en-US" smtClean="0"/>
              <a:t> will accept it.</a:t>
            </a:r>
            <a:endParaRPr lang="en-US" altLang="en-US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 Problem 4: Shallow Light Trees</a:t>
            </a:r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Shallow light Steiner trees: Given a graph with length </a:t>
            </a:r>
            <a:r>
              <a:rPr lang="en-US" altLang="en-US" smtClean="0">
                <a:solidFill>
                  <a:srgbClr val="FF0000"/>
                </a:solidFill>
              </a:rPr>
              <a:t>1</a:t>
            </a:r>
            <a:r>
              <a:rPr lang="en-US" altLang="en-US" smtClean="0"/>
              <a:t> on the edges and arbitrary positive costs </a:t>
            </a:r>
            <a:r>
              <a:rPr lang="en-US" altLang="en-US" smtClean="0">
                <a:solidFill>
                  <a:srgbClr val="FF0000"/>
                </a:solidFill>
              </a:rPr>
              <a:t>c(e) </a:t>
            </a:r>
            <a:r>
              <a:rPr lang="en-US" altLang="en-US" smtClean="0"/>
              <a:t>on the edges, a root </a:t>
            </a:r>
            <a:r>
              <a:rPr lang="en-US" altLang="en-US" smtClean="0">
                <a:solidFill>
                  <a:srgbClr val="FF0000"/>
                </a:solidFill>
              </a:rPr>
              <a:t>r</a:t>
            </a:r>
            <a:r>
              <a:rPr lang="en-US" altLang="en-US" smtClean="0"/>
              <a:t>, and a height bound </a:t>
            </a:r>
            <a:r>
              <a:rPr lang="en-US" altLang="en-US" smtClean="0">
                <a:solidFill>
                  <a:srgbClr val="FF0000"/>
                </a:solidFill>
              </a:rPr>
              <a:t>h</a:t>
            </a:r>
            <a:r>
              <a:rPr lang="en-US" altLang="en-US" smtClean="0"/>
              <a:t>. And a collection of terminals.</a:t>
            </a:r>
          </a:p>
          <a:p>
            <a:r>
              <a:rPr lang="en-US" altLang="en-US" smtClean="0"/>
              <a:t>Question: Find a </a:t>
            </a:r>
            <a:r>
              <a:rPr lang="en-US" altLang="en-US" smtClean="0">
                <a:solidFill>
                  <a:srgbClr val="7030A0"/>
                </a:solidFill>
              </a:rPr>
              <a:t>Steiner tree </a:t>
            </a:r>
            <a:r>
              <a:rPr lang="en-US" altLang="en-US" smtClean="0"/>
              <a:t>of height at most </a:t>
            </a:r>
            <a:r>
              <a:rPr lang="en-US" altLang="en-US" smtClean="0">
                <a:solidFill>
                  <a:srgbClr val="FF0000"/>
                </a:solidFill>
              </a:rPr>
              <a:t>h</a:t>
            </a:r>
            <a:r>
              <a:rPr lang="en-US" altLang="en-US" smtClean="0"/>
              <a:t> and among them minimum cost (the height bound is hard const’)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The ratio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 ratio similar to the one of </a:t>
            </a:r>
            <a:r>
              <a:rPr lang="en-US" dirty="0" smtClean="0">
                <a:solidFill>
                  <a:srgbClr val="00B050"/>
                </a:solidFill>
              </a:rPr>
              <a:t>Directed Steiner Tree</a:t>
            </a:r>
            <a:r>
              <a:rPr lang="en-US" dirty="0" smtClean="0"/>
              <a:t> can be derived. </a:t>
            </a:r>
            <a:r>
              <a:rPr lang="en-US" dirty="0" err="1" smtClean="0">
                <a:solidFill>
                  <a:srgbClr val="7030A0"/>
                </a:solidFill>
              </a:rPr>
              <a:t>Kortsarz</a:t>
            </a:r>
            <a:r>
              <a:rPr lang="en-US" dirty="0" smtClean="0">
                <a:solidFill>
                  <a:srgbClr val="7030A0"/>
                </a:solidFill>
              </a:rPr>
              <a:t>, Peleg </a:t>
            </a:r>
            <a:r>
              <a:rPr lang="en-US" dirty="0" smtClean="0"/>
              <a:t>Known </a:t>
            </a:r>
            <a:r>
              <a:rPr lang="en-US" smtClean="0"/>
              <a:t>since </a:t>
            </a:r>
            <a:r>
              <a:rPr lang="en-US" smtClean="0">
                <a:solidFill>
                  <a:srgbClr val="FF0000"/>
                </a:solidFill>
              </a:rPr>
              <a:t>1997</a:t>
            </a:r>
            <a:r>
              <a:rPr lang="en-US" dirty="0" smtClean="0"/>
              <a:t>.</a:t>
            </a:r>
          </a:p>
          <a:p>
            <a:pPr>
              <a:defRPr/>
            </a:pPr>
            <a:r>
              <a:rPr lang="en-US" dirty="0" smtClean="0"/>
              <a:t>In fact if you can not have height even </a:t>
            </a:r>
            <a:r>
              <a:rPr lang="en-US" dirty="0" smtClean="0">
                <a:solidFill>
                  <a:srgbClr val="FF0000"/>
                </a:solidFill>
              </a:rPr>
              <a:t>h+1,</a:t>
            </a:r>
            <a:r>
              <a:rPr lang="en-US" dirty="0" smtClean="0"/>
              <a:t> as hard as </a:t>
            </a:r>
            <a:r>
              <a:rPr lang="en-US" dirty="0" smtClean="0">
                <a:solidFill>
                  <a:srgbClr val="FF0000"/>
                </a:solidFill>
              </a:rPr>
              <a:t>DST</a:t>
            </a:r>
            <a:r>
              <a:rPr lang="en-US" dirty="0" smtClean="0"/>
              <a:t> (easy but not published result).</a:t>
            </a:r>
          </a:p>
          <a:p>
            <a:pPr>
              <a:defRPr/>
            </a:pPr>
            <a:r>
              <a:rPr lang="en-US" dirty="0" smtClean="0"/>
              <a:t>My open question: is there </a:t>
            </a:r>
            <a:r>
              <a:rPr lang="en-US" dirty="0" err="1" smtClean="0"/>
              <a:t>bicriteria</a:t>
            </a:r>
            <a:endParaRPr lang="en-US" dirty="0" smtClean="0"/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FF0000"/>
                </a:solidFill>
              </a:rPr>
              <a:t>(O(1), </a:t>
            </a:r>
            <a:r>
              <a:rPr lang="en-US" dirty="0" err="1" smtClean="0">
                <a:solidFill>
                  <a:srgbClr val="FF0000"/>
                </a:solidFill>
              </a:rPr>
              <a:t>polylog</a:t>
            </a:r>
            <a:r>
              <a:rPr lang="en-US" dirty="0" smtClean="0">
                <a:solidFill>
                  <a:srgbClr val="FF0000"/>
                </a:solidFill>
              </a:rPr>
              <a:t> n)</a:t>
            </a:r>
            <a:r>
              <a:rPr lang="en-US" dirty="0" smtClean="0"/>
              <a:t> approximation? 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How hard is this question?</a:t>
            </a:r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 at least hope it is easier than polylog for </a:t>
            </a:r>
            <a:r>
              <a:rPr lang="en-US" altLang="en-US" smtClean="0">
                <a:solidFill>
                  <a:srgbClr val="FF0000"/>
                </a:solidFill>
              </a:rPr>
              <a:t>DST</a:t>
            </a:r>
            <a:r>
              <a:rPr lang="en-US" altLang="en-US" smtClean="0"/>
              <a:t>. </a:t>
            </a:r>
          </a:p>
          <a:p>
            <a:r>
              <a:rPr lang="en-US" altLang="en-US" smtClean="0"/>
              <a:t>But no advance for </a:t>
            </a:r>
            <a:r>
              <a:rPr lang="en-US" altLang="en-US" smtClean="0">
                <a:solidFill>
                  <a:srgbClr val="FF0000"/>
                </a:solidFill>
              </a:rPr>
              <a:t>22</a:t>
            </a:r>
            <a:r>
              <a:rPr lang="en-US" altLang="en-US" smtClean="0"/>
              <a:t> years.</a:t>
            </a:r>
          </a:p>
          <a:p>
            <a:endParaRPr lang="en-US" altLang="en-US" smtClean="0"/>
          </a:p>
          <a:p>
            <a:r>
              <a:rPr lang="en-US" altLang="en-US" smtClean="0"/>
              <a:t>Can you please solve this one in your spare time? Thanks.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Problem 5: The minimum Poise spanning Tree problem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Given a Spanning Tree </a:t>
            </a:r>
            <a:r>
              <a:rPr lang="en-US" altLang="en-US" smtClean="0">
                <a:solidFill>
                  <a:srgbClr val="FF0000"/>
                </a:solidFill>
              </a:rPr>
              <a:t>T</a:t>
            </a:r>
            <a:r>
              <a:rPr lang="en-US" altLang="en-US" smtClean="0"/>
              <a:t>, let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</a:t>
            </a:r>
            <a:r>
              <a:rPr lang="en-US" altLang="en-US" smtClean="0">
                <a:sym typeface="Symbol" pitchFamily="18" charset="2"/>
              </a:rPr>
              <a:t> be the largest degree and let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D </a:t>
            </a:r>
            <a:r>
              <a:rPr lang="en-US" altLang="en-US" smtClean="0">
                <a:sym typeface="Symbol" pitchFamily="18" charset="2"/>
              </a:rPr>
              <a:t>be its diameter.</a:t>
            </a:r>
          </a:p>
          <a:p>
            <a:r>
              <a:rPr lang="en-US" altLang="en-US" smtClean="0">
                <a:sym typeface="Symbol" pitchFamily="18" charset="2"/>
              </a:rPr>
              <a:t>The problem: find a Spanning tree with minimum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+D</a:t>
            </a:r>
          </a:p>
          <a:p>
            <a:r>
              <a:rPr lang="en-US" altLang="en-US" smtClean="0">
                <a:sym typeface="Symbol" pitchFamily="18" charset="2"/>
              </a:rPr>
              <a:t>Best known ratio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O(log n/log log n) </a:t>
            </a:r>
            <a:r>
              <a:rPr lang="en-US" altLang="en-US" smtClean="0">
                <a:solidFill>
                  <a:srgbClr val="7030A0"/>
                </a:solidFill>
                <a:sym typeface="Symbol" pitchFamily="18" charset="2"/>
              </a:rPr>
              <a:t>Elkin, Kortsarz  </a:t>
            </a:r>
            <a:r>
              <a:rPr lang="en-US" altLang="en-US" smtClean="0">
                <a:sym typeface="Symbol" pitchFamily="18" charset="2"/>
              </a:rPr>
              <a:t>2003. 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I have a conjecture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 think this problem has a </a:t>
            </a:r>
            <a:r>
              <a:rPr lang="en-US" altLang="en-US" smtClean="0">
                <a:solidFill>
                  <a:srgbClr val="7030A0"/>
                </a:solidFill>
              </a:rPr>
              <a:t>constant</a:t>
            </a:r>
            <a:r>
              <a:rPr lang="en-US" altLang="en-US" smtClean="0"/>
              <a:t> ratio.</a:t>
            </a:r>
          </a:p>
          <a:p>
            <a:r>
              <a:rPr lang="en-US" altLang="en-US" smtClean="0"/>
              <a:t>I will be more specific: the best ratio is </a:t>
            </a:r>
            <a:r>
              <a:rPr lang="en-US" altLang="en-US" smtClean="0">
                <a:solidFill>
                  <a:srgbClr val="FF0000"/>
                </a:solidFill>
              </a:rPr>
              <a:t>3,</a:t>
            </a:r>
            <a:r>
              <a:rPr lang="en-US" altLang="en-US" smtClean="0"/>
              <a:t> I think.</a:t>
            </a:r>
          </a:p>
          <a:p>
            <a:r>
              <a:rPr lang="en-US" altLang="en-US" smtClean="0"/>
              <a:t>It’s a bit long to say why I think so.</a:t>
            </a:r>
          </a:p>
          <a:p>
            <a:r>
              <a:rPr lang="en-US" altLang="en-US" smtClean="0"/>
              <a:t>Any constant ratio will be impressive.</a:t>
            </a:r>
          </a:p>
          <a:p>
            <a:r>
              <a:rPr lang="en-US" altLang="en-US" smtClean="0"/>
              <a:t>Maybe solve if over the weekend?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6: The directed Multicut problem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Maybe the most difficult problem I ever worked on.</a:t>
            </a:r>
          </a:p>
          <a:p>
            <a:r>
              <a:rPr lang="en-US" altLang="en-US" smtClean="0"/>
              <a:t>The best ratio is </a:t>
            </a:r>
            <a:r>
              <a:rPr lang="en-US" altLang="en-US" smtClean="0">
                <a:solidFill>
                  <a:srgbClr val="FF0000"/>
                </a:solidFill>
              </a:rPr>
              <a:t>O(sqrt{n}) </a:t>
            </a:r>
            <a:r>
              <a:rPr lang="en-US" altLang="en-US" smtClean="0"/>
              <a:t>by </a:t>
            </a:r>
            <a:r>
              <a:rPr lang="en-US" altLang="en-US" smtClean="0">
                <a:solidFill>
                  <a:srgbClr val="7030A0"/>
                </a:solidFill>
              </a:rPr>
              <a:t>Gupta.</a:t>
            </a:r>
          </a:p>
          <a:p>
            <a:r>
              <a:rPr lang="en-US" altLang="en-US" smtClean="0"/>
              <a:t>I think that the paper by </a:t>
            </a:r>
            <a:r>
              <a:rPr lang="en-US" altLang="en-US" smtClean="0">
                <a:solidFill>
                  <a:srgbClr val="7030A0"/>
                </a:solidFill>
              </a:rPr>
              <a:t>Charikar</a:t>
            </a:r>
            <a:r>
              <a:rPr lang="en-US" altLang="en-US" smtClean="0"/>
              <a:t> et al that claimed better than </a:t>
            </a:r>
            <a:r>
              <a:rPr lang="en-US" altLang="en-US" smtClean="0">
                <a:solidFill>
                  <a:srgbClr val="FF0000"/>
                </a:solidFill>
              </a:rPr>
              <a:t>O(sqrt{n}) </a:t>
            </a:r>
            <a:r>
              <a:rPr lang="en-US" altLang="en-US" smtClean="0"/>
              <a:t>is not correct. Its time for an erratum.</a:t>
            </a:r>
          </a:p>
          <a:p>
            <a:r>
              <a:rPr lang="en-US" altLang="en-US" smtClean="0"/>
              <a:t>Costs </a:t>
            </a:r>
            <a:r>
              <a:rPr lang="en-US" altLang="en-US" smtClean="0">
                <a:solidFill>
                  <a:srgbClr val="FF0000"/>
                </a:solidFill>
              </a:rPr>
              <a:t>1</a:t>
            </a:r>
            <a:r>
              <a:rPr lang="en-US" altLang="en-US" smtClean="0"/>
              <a:t> on edges may be easier.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What is known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 </a:t>
            </a:r>
            <a:r>
              <a:rPr lang="en-US" altLang="en-US" smtClean="0">
                <a:solidFill>
                  <a:srgbClr val="FF0000"/>
                </a:solidFill>
              </a:rPr>
              <a:t>O(opt)</a:t>
            </a:r>
            <a:r>
              <a:rPr lang="en-US" altLang="en-US" smtClean="0"/>
              <a:t> ratio. </a:t>
            </a:r>
            <a:r>
              <a:rPr lang="en-US" altLang="en-US" smtClean="0">
                <a:solidFill>
                  <a:srgbClr val="7030A0"/>
                </a:solidFill>
              </a:rPr>
              <a:t>Anupam Gupta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A paper of mine gives a </a:t>
            </a:r>
            <a:r>
              <a:rPr lang="en-US" altLang="en-US" smtClean="0">
                <a:solidFill>
                  <a:srgbClr val="FF0000"/>
                </a:solidFill>
              </a:rPr>
              <a:t>O(n</a:t>
            </a:r>
            <a:r>
              <a:rPr lang="en-US" altLang="en-US" baseline="30000" smtClean="0">
                <a:solidFill>
                  <a:srgbClr val="FF0000"/>
                </a:solidFill>
              </a:rPr>
              <a:t>2/3</a:t>
            </a:r>
            <a:r>
              <a:rPr lang="en-US" altLang="en-US" smtClean="0">
                <a:solidFill>
                  <a:srgbClr val="FF0000"/>
                </a:solidFill>
              </a:rPr>
              <a:t>/opt</a:t>
            </a:r>
            <a:r>
              <a:rPr lang="en-US" altLang="en-US" baseline="30000" smtClean="0">
                <a:solidFill>
                  <a:srgbClr val="FF0000"/>
                </a:solidFill>
              </a:rPr>
              <a:t>1/3</a:t>
            </a:r>
            <a:r>
              <a:rPr lang="en-US" altLang="en-US" smtClean="0">
                <a:solidFill>
                  <a:srgbClr val="FF0000"/>
                </a:solidFill>
              </a:rPr>
              <a:t>) </a:t>
            </a:r>
            <a:r>
              <a:rPr lang="en-US" altLang="en-US" smtClean="0"/>
              <a:t>ratio for unit costs. Nobody knows it.</a:t>
            </a:r>
          </a:p>
          <a:p>
            <a:r>
              <a:rPr lang="en-US" altLang="en-US" smtClean="0"/>
              <a:t>This means that if </a:t>
            </a:r>
            <a:r>
              <a:rPr lang="en-US" altLang="en-US" smtClean="0">
                <a:solidFill>
                  <a:srgbClr val="FF0000"/>
                </a:solidFill>
              </a:rPr>
              <a:t>opt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(sqrt{n}) </a:t>
            </a:r>
            <a:r>
              <a:rPr lang="en-US" altLang="en-US" smtClean="0">
                <a:sym typeface="Symbol" pitchFamily="18" charset="2"/>
              </a:rPr>
              <a:t>we can break the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sqrt{n}</a:t>
            </a:r>
            <a:r>
              <a:rPr lang="en-US" altLang="en-US" smtClean="0">
                <a:sym typeface="Symbol" pitchFamily="18" charset="2"/>
              </a:rPr>
              <a:t>.</a:t>
            </a:r>
          </a:p>
          <a:p>
            <a:r>
              <a:rPr lang="en-US" altLang="en-US" smtClean="0">
                <a:sym typeface="Symbol" pitchFamily="18" charset="2"/>
              </a:rPr>
              <a:t>So assume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opt=(sqrt{n})</a:t>
            </a:r>
            <a:r>
              <a:rPr lang="en-US" altLang="en-US" smtClean="0">
                <a:sym typeface="Symbol" pitchFamily="18" charset="2"/>
              </a:rPr>
              <a:t>, and improve the ratio. I will be happy if anyone gives better than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O(sqrt{n})</a:t>
            </a:r>
            <a:endParaRPr lang="en-US" altLang="en-US" smtClean="0">
              <a:sym typeface="Symbol" pitchFamily="18" charset="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Open problem 7: Directed Steiner Forest.</a:t>
            </a:r>
          </a:p>
        </p:txBody>
      </p:sp>
      <p:sp>
        <p:nvSpPr>
          <p:cNvPr id="296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directed graph  </a:t>
            </a:r>
            <a:r>
              <a:rPr lang="en-US" altLang="en-US" smtClean="0">
                <a:solidFill>
                  <a:srgbClr val="FF0000"/>
                </a:solidFill>
              </a:rPr>
              <a:t>G(V,E) </a:t>
            </a:r>
            <a:r>
              <a:rPr lang="en-US" altLang="en-US" smtClean="0"/>
              <a:t>and costs over the edges, and a collection of pairs </a:t>
            </a:r>
            <a:r>
              <a:rPr lang="en-US" altLang="en-US" smtClean="0">
                <a:solidFill>
                  <a:srgbClr val="FF0000"/>
                </a:solidFill>
              </a:rPr>
              <a:t>{s(i),t(i)}. </a:t>
            </a:r>
            <a:r>
              <a:rPr lang="en-US" altLang="en-US" smtClean="0">
                <a:solidFill>
                  <a:schemeClr val="bg2"/>
                </a:solidFill>
              </a:rPr>
              <a:t>The goal is to find a subgraph of minimum cost so that for every i, there is a directed path from  </a:t>
            </a:r>
            <a:r>
              <a:rPr lang="en-US" altLang="en-US" smtClean="0">
                <a:solidFill>
                  <a:srgbClr val="FF0000"/>
                </a:solidFill>
              </a:rPr>
              <a:t>s(i) to t(i).</a:t>
            </a:r>
          </a:p>
          <a:p>
            <a:r>
              <a:rPr lang="en-US" altLang="en-US" smtClean="0">
                <a:solidFill>
                  <a:srgbClr val="002060"/>
                </a:solidFill>
              </a:rPr>
              <a:t>This is the only problem but</a:t>
            </a:r>
            <a:r>
              <a:rPr lang="en-US" altLang="en-US" smtClean="0">
                <a:solidFill>
                  <a:srgbClr val="FF0000"/>
                </a:solidFill>
              </a:rPr>
              <a:t> Directed Steiner Tree </a:t>
            </a:r>
            <a:r>
              <a:rPr lang="en-US" altLang="en-US" smtClean="0">
                <a:solidFill>
                  <a:srgbClr val="002060"/>
                </a:solidFill>
              </a:rPr>
              <a:t>that has o(n) ratio.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 What is known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first ratio was </a:t>
            </a:r>
            <a:r>
              <a:rPr lang="en-US" altLang="en-US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4/5 </a:t>
            </a:r>
            <a:r>
              <a:rPr lang="en-US" altLang="en-US" baseline="30000" smtClean="0"/>
              <a:t>  </a:t>
            </a:r>
            <a:r>
              <a:rPr lang="en-US" altLang="en-US" smtClean="0"/>
              <a:t>By </a:t>
            </a:r>
            <a:r>
              <a:rPr lang="en-US" altLang="en-US" smtClean="0">
                <a:solidFill>
                  <a:srgbClr val="00B050"/>
                </a:solidFill>
              </a:rPr>
              <a:t>Feldman, K, and Nutov.</a:t>
            </a:r>
          </a:p>
          <a:p>
            <a:r>
              <a:rPr lang="en-US" altLang="en-US" smtClean="0"/>
              <a:t>Later I had a SODA paper with </a:t>
            </a:r>
            <a:r>
              <a:rPr lang="en-US" altLang="en-US" smtClean="0">
                <a:solidFill>
                  <a:srgbClr val="00B050"/>
                </a:solidFill>
              </a:rPr>
              <a:t>Bundit,  Eden an Mike. </a:t>
            </a:r>
            <a:r>
              <a:rPr lang="en-US" altLang="en-US" smtClean="0"/>
              <a:t>We improved the ratio for the unweighted case to  </a:t>
            </a:r>
            <a:r>
              <a:rPr lang="en-US" altLang="en-US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3/5  </a:t>
            </a:r>
          </a:p>
          <a:p>
            <a:r>
              <a:rPr lang="en-US" altLang="en-US" smtClean="0"/>
              <a:t>I think today </a:t>
            </a:r>
            <a:r>
              <a:rPr lang="en-US" altLang="en-US" smtClean="0">
                <a:solidFill>
                  <a:srgbClr val="FF0000"/>
                </a:solidFill>
              </a:rPr>
              <a:t>n</a:t>
            </a:r>
            <a:r>
              <a:rPr lang="en-US" altLang="en-US" baseline="30000" smtClean="0">
                <a:solidFill>
                  <a:srgbClr val="FF0000"/>
                </a:solidFill>
              </a:rPr>
              <a:t>3/5  </a:t>
            </a:r>
            <a:r>
              <a:rPr lang="en-US" altLang="en-US" smtClean="0"/>
              <a:t>is known also for the weighted case. I do not follow this problem.</a:t>
            </a:r>
          </a:p>
          <a:p>
            <a:endParaRPr lang="en-US" altLang="en-US" baseline="30000" smtClean="0">
              <a:solidFill>
                <a:srgbClr val="FF0000"/>
              </a:solidFill>
            </a:endParaRPr>
          </a:p>
          <a:p>
            <a:endParaRPr lang="en-US" altLang="en-US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 I would tell you to solve in on Friday but</a:t>
            </a:r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hardness is that the paper is Labelcover hard. Which means that we do not have even a polynomial lower bound. This may not change for a long time.</a:t>
            </a:r>
          </a:p>
          <a:p>
            <a:r>
              <a:rPr lang="en-US" altLang="en-US" smtClean="0"/>
              <a:t>But maybe we can get a </a:t>
            </a:r>
            <a:r>
              <a:rPr lang="en-US" altLang="en-US" smtClean="0">
                <a:solidFill>
                  <a:srgbClr val="FF0000"/>
                </a:solidFill>
              </a:rPr>
              <a:t>sqrt{n} </a:t>
            </a:r>
            <a:r>
              <a:rPr lang="en-US" altLang="en-US" smtClean="0"/>
              <a:t>ratio?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Now other fields are popular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Streaming</a:t>
            </a:r>
          </a:p>
          <a:p>
            <a:r>
              <a:rPr lang="en-US" altLang="en-US" smtClean="0"/>
              <a:t>Machine Learning</a:t>
            </a:r>
          </a:p>
          <a:p>
            <a:r>
              <a:rPr lang="en-US" altLang="en-US" smtClean="0"/>
              <a:t>Computer Security</a:t>
            </a:r>
          </a:p>
          <a:p>
            <a:r>
              <a:rPr lang="en-US" altLang="en-US" smtClean="0"/>
              <a:t>Quantom Algorithms.</a:t>
            </a:r>
          </a:p>
          <a:p>
            <a:r>
              <a:rPr lang="en-US" altLang="en-US" smtClean="0"/>
              <a:t>Algorithm Game theory (maybe it is over the hill as well)</a:t>
            </a:r>
          </a:p>
          <a:p>
            <a:r>
              <a:rPr lang="en-US" altLang="en-US" smtClean="0"/>
              <a:t>Computational biology.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Problem 8: Min cost vertex k-connected subgraph problem</a:t>
            </a:r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best ratio if </a:t>
            </a:r>
            <a:r>
              <a:rPr lang="en-US" altLang="en-US" smtClean="0">
                <a:solidFill>
                  <a:srgbClr val="FF0000"/>
                </a:solidFill>
              </a:rPr>
              <a:t>k=n-o(n) </a:t>
            </a:r>
            <a:r>
              <a:rPr lang="en-US" altLang="en-US" smtClean="0"/>
              <a:t>is </a:t>
            </a:r>
            <a:r>
              <a:rPr lang="en-US" altLang="en-US" smtClean="0">
                <a:solidFill>
                  <a:srgbClr val="FF0000"/>
                </a:solidFill>
              </a:rPr>
              <a:t>O(log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 n)</a:t>
            </a:r>
            <a:r>
              <a:rPr lang="en-US" altLang="en-US" smtClean="0"/>
              <a:t> by </a:t>
            </a:r>
            <a:r>
              <a:rPr lang="en-US" altLang="en-US" smtClean="0">
                <a:solidFill>
                  <a:srgbClr val="7030A0"/>
                </a:solidFill>
              </a:rPr>
              <a:t>Zeev Nutov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For all other values </a:t>
            </a:r>
            <a:r>
              <a:rPr lang="en-US" altLang="en-US" smtClean="0">
                <a:solidFill>
                  <a:srgbClr val="FF0000"/>
                </a:solidFill>
              </a:rPr>
              <a:t>O(log n)</a:t>
            </a:r>
            <a:r>
              <a:rPr lang="en-US" altLang="en-US" smtClean="0"/>
              <a:t> is possible.</a:t>
            </a:r>
          </a:p>
          <a:p>
            <a:r>
              <a:rPr lang="en-US" altLang="en-US" smtClean="0"/>
              <a:t>We are failing to give a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</a:t>
            </a:r>
            <a:r>
              <a:rPr lang="en-US" altLang="en-US" smtClean="0">
                <a:solidFill>
                  <a:srgbClr val="FF0000"/>
                </a:solidFill>
              </a:rPr>
              <a:t>(log n) </a:t>
            </a:r>
            <a:r>
              <a:rPr lang="en-US" altLang="en-US" smtClean="0"/>
              <a:t>lower bound after years of trying.</a:t>
            </a:r>
          </a:p>
          <a:p>
            <a:r>
              <a:rPr lang="en-US" altLang="en-US" smtClean="0"/>
              <a:t>Why? I think the usual reason.  I am just not smart enough. You are.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Problem 9: Many problems on Group Steiner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Is </a:t>
            </a:r>
            <a:r>
              <a:rPr lang="en-US" altLang="en-US" smtClean="0">
                <a:solidFill>
                  <a:srgbClr val="FF0000"/>
                </a:solidFill>
              </a:rPr>
              <a:t>O(log</a:t>
            </a:r>
            <a:r>
              <a:rPr lang="en-US" altLang="en-US" baseline="30000" smtClean="0">
                <a:solidFill>
                  <a:srgbClr val="FF0000"/>
                </a:solidFill>
              </a:rPr>
              <a:t>2</a:t>
            </a:r>
            <a:r>
              <a:rPr lang="en-US" altLang="en-US" smtClean="0">
                <a:solidFill>
                  <a:srgbClr val="FF0000"/>
                </a:solidFill>
              </a:rPr>
              <a:t>n/loglog n)</a:t>
            </a:r>
            <a:r>
              <a:rPr lang="en-US" altLang="en-US" smtClean="0"/>
              <a:t> possible in poly time on trees? The integrality gap can not be more than that. Many tried this one, some smart people, and failed.</a:t>
            </a:r>
          </a:p>
          <a:p>
            <a:r>
              <a:rPr lang="en-US" altLang="en-US" smtClean="0"/>
              <a:t>Is there a ratio for general graph that equals the ratio for trees?</a:t>
            </a:r>
          </a:p>
          <a:p>
            <a:r>
              <a:rPr lang="en-US" altLang="en-US" smtClean="0"/>
              <a:t>Do we need </a:t>
            </a:r>
            <a:r>
              <a:rPr lang="en-US" altLang="en-US" smtClean="0">
                <a:solidFill>
                  <a:srgbClr val="7030A0"/>
                </a:solidFill>
              </a:rPr>
              <a:t>FRT</a:t>
            </a:r>
            <a:r>
              <a:rPr lang="en-US" altLang="en-US" smtClean="0"/>
              <a:t> to solve the general case?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More open problems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Can we give a polylog ratio when the costs are on vertices?</a:t>
            </a:r>
          </a:p>
          <a:p>
            <a:r>
              <a:rPr lang="en-US" altLang="en-US" smtClean="0"/>
              <a:t>Is there a polylog ratio for general graphs if the vertices have degree bounds? The issue with degree bound is that they exclude the use of </a:t>
            </a:r>
            <a:r>
              <a:rPr lang="en-US" altLang="en-US" smtClean="0">
                <a:solidFill>
                  <a:srgbClr val="7030A0"/>
                </a:solidFill>
              </a:rPr>
              <a:t>FRT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For the latter there is polylog in quasi-poly time.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Problem 10: The Dense k-Subgraph</a:t>
            </a:r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1993, </a:t>
            </a:r>
            <a:r>
              <a:rPr lang="en-US" altLang="en-US" smtClean="0">
                <a:solidFill>
                  <a:srgbClr val="7030A0"/>
                </a:solidFill>
              </a:rPr>
              <a:t>Kortsarz and Peleg </a:t>
            </a:r>
            <a:r>
              <a:rPr lang="en-US" altLang="en-US" smtClean="0"/>
              <a:t>gave </a:t>
            </a:r>
            <a:r>
              <a:rPr lang="en-US" altLang="en-US" smtClean="0">
                <a:solidFill>
                  <a:srgbClr val="FF0000"/>
                </a:solidFill>
              </a:rPr>
              <a:t>O(n</a:t>
            </a:r>
            <a:r>
              <a:rPr lang="en-US" altLang="en-US" baseline="30000" smtClean="0">
                <a:solidFill>
                  <a:srgbClr val="FF0000"/>
                </a:solidFill>
              </a:rPr>
              <a:t>2/5</a:t>
            </a:r>
            <a:r>
              <a:rPr lang="en-US" altLang="en-US" smtClean="0">
                <a:solidFill>
                  <a:srgbClr val="FF0000"/>
                </a:solidFill>
              </a:rPr>
              <a:t>) </a:t>
            </a:r>
            <a:r>
              <a:rPr lang="en-US" altLang="en-US" smtClean="0"/>
              <a:t>ratio.</a:t>
            </a:r>
          </a:p>
          <a:p>
            <a:r>
              <a:rPr lang="en-US" altLang="en-US" smtClean="0"/>
              <a:t>In 2001 </a:t>
            </a:r>
            <a:r>
              <a:rPr lang="en-US" altLang="en-US" smtClean="0">
                <a:solidFill>
                  <a:srgbClr val="7030A0"/>
                </a:solidFill>
              </a:rPr>
              <a:t>Feige Kortsarz and Peleg </a:t>
            </a:r>
            <a:r>
              <a:rPr lang="en-US" altLang="en-US" smtClean="0"/>
              <a:t>gave an </a:t>
            </a:r>
            <a:r>
              <a:rPr lang="en-US" altLang="en-US" smtClean="0">
                <a:solidFill>
                  <a:srgbClr val="FF0000"/>
                </a:solidFill>
              </a:rPr>
              <a:t>O(n</a:t>
            </a:r>
            <a:r>
              <a:rPr lang="en-US" altLang="en-US" baseline="30000" smtClean="0">
                <a:solidFill>
                  <a:srgbClr val="FF0000"/>
                </a:solidFill>
              </a:rPr>
              <a:t>{1/3-</a:t>
            </a:r>
            <a:r>
              <a:rPr lang="en-US" altLang="en-US" baseline="30000" smtClean="0">
                <a:solidFill>
                  <a:srgbClr val="FF0000"/>
                </a:solidFill>
                <a:sym typeface="Symbol" pitchFamily="18" charset="2"/>
              </a:rPr>
              <a:t>}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) </a:t>
            </a:r>
            <a:r>
              <a:rPr lang="en-US" altLang="en-US" smtClean="0">
                <a:sym typeface="Symbol" pitchFamily="18" charset="2"/>
              </a:rPr>
              <a:t>ratio.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 </a:t>
            </a:r>
            <a:r>
              <a:rPr lang="en-US" altLang="en-US" smtClean="0">
                <a:sym typeface="Symbol" pitchFamily="18" charset="2"/>
              </a:rPr>
              <a:t>is very close to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1/60</a:t>
            </a:r>
            <a:r>
              <a:rPr lang="en-US" altLang="en-US" smtClean="0">
                <a:sym typeface="Symbol" pitchFamily="18" charset="2"/>
              </a:rPr>
              <a:t> (very very slightly above that).</a:t>
            </a:r>
          </a:p>
          <a:p>
            <a:r>
              <a:rPr lang="en-US" altLang="en-US" smtClean="0"/>
              <a:t>The best known is roughly </a:t>
            </a:r>
            <a:r>
              <a:rPr lang="en-US" altLang="en-US" smtClean="0">
                <a:solidFill>
                  <a:srgbClr val="FF0000"/>
                </a:solidFill>
              </a:rPr>
              <a:t>O(n</a:t>
            </a:r>
            <a:r>
              <a:rPr lang="en-US" altLang="en-US" baseline="30000" smtClean="0">
                <a:solidFill>
                  <a:srgbClr val="FF0000"/>
                </a:solidFill>
              </a:rPr>
              <a:t>1/4</a:t>
            </a:r>
            <a:r>
              <a:rPr lang="en-US" altLang="en-US" smtClean="0">
                <a:solidFill>
                  <a:srgbClr val="FF0000"/>
                </a:solidFill>
              </a:rPr>
              <a:t>) </a:t>
            </a:r>
            <a:r>
              <a:rPr lang="en-US" altLang="en-US" smtClean="0"/>
              <a:t>by </a:t>
            </a:r>
            <a:r>
              <a:rPr lang="en-US" altLang="en-US" smtClean="0">
                <a:solidFill>
                  <a:srgbClr val="7030A0"/>
                </a:solidFill>
              </a:rPr>
              <a:t>Charikar et al</a:t>
            </a:r>
            <a:r>
              <a:rPr lang="en-US" altLang="en-US" smtClean="0"/>
              <a:t>. Brilliant paper.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The question is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Is there any hardness under </a:t>
            </a:r>
            <a:r>
              <a:rPr lang="en-US" altLang="en-US" smtClean="0">
                <a:solidFill>
                  <a:srgbClr val="FF0000"/>
                </a:solidFill>
              </a:rPr>
              <a:t>P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NP</a:t>
            </a:r>
            <a:r>
              <a:rPr lang="en-US" altLang="en-US" smtClean="0">
                <a:sym typeface="Symbol" pitchFamily="18" charset="2"/>
              </a:rPr>
              <a:t>? So far we know lower bound under the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ETH</a:t>
            </a:r>
            <a:r>
              <a:rPr lang="en-US" altLang="en-US" smtClean="0">
                <a:sym typeface="Symbol" pitchFamily="18" charset="2"/>
              </a:rPr>
              <a:t> and under random assumptions.</a:t>
            </a:r>
          </a:p>
          <a:p>
            <a:r>
              <a:rPr lang="en-US" altLang="en-US" smtClean="0">
                <a:sym typeface="Symbol" pitchFamily="18" charset="2"/>
              </a:rPr>
              <a:t>I am certain that the ratio by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Charikar </a:t>
            </a:r>
            <a:r>
              <a:rPr lang="en-US" altLang="en-US" smtClean="0">
                <a:sym typeface="Symbol" pitchFamily="18" charset="2"/>
              </a:rPr>
              <a:t>et al is the best. This is related to the so called </a:t>
            </a:r>
            <a:r>
              <a:rPr lang="en-US" altLang="en-US" smtClean="0">
                <a:solidFill>
                  <a:srgbClr val="00B050"/>
                </a:solidFill>
                <a:sym typeface="Symbol" pitchFamily="18" charset="2"/>
              </a:rPr>
              <a:t>“Log Density Conjecture”</a:t>
            </a:r>
            <a:r>
              <a:rPr lang="en-US" altLang="en-US" smtClean="0">
                <a:sym typeface="Symbol" pitchFamily="18" charset="2"/>
              </a:rPr>
              <a:t>.</a:t>
            </a:r>
          </a:p>
          <a:p>
            <a:r>
              <a:rPr lang="en-US" altLang="en-US" smtClean="0">
                <a:sym typeface="Symbol" pitchFamily="18" charset="2"/>
              </a:rPr>
              <a:t>Maybe solve it next Monday?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Are my ten open problems any good?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 think they are.</a:t>
            </a:r>
          </a:p>
          <a:p>
            <a:r>
              <a:rPr lang="en-US" altLang="en-US" smtClean="0"/>
              <a:t>Approximation Algorithms reached a </a:t>
            </a:r>
            <a:r>
              <a:rPr lang="en-US" altLang="en-US" smtClean="0">
                <a:solidFill>
                  <a:srgbClr val="00B050"/>
                </a:solidFill>
              </a:rPr>
              <a:t>dead end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The important problems left  are very hard.</a:t>
            </a:r>
          </a:p>
          <a:p>
            <a:r>
              <a:rPr lang="en-US" altLang="en-US" smtClean="0"/>
              <a:t>I advise that students will not go for a Ph. D in Approximation Algorithms.</a:t>
            </a:r>
          </a:p>
          <a:p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What to do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Maybe do not do a Ph. D. and go to the industry?</a:t>
            </a:r>
          </a:p>
          <a:p>
            <a:pPr>
              <a:defRPr/>
            </a:pPr>
            <a:r>
              <a:rPr lang="en-US" altLang="en-US" dirty="0" smtClean="0"/>
              <a:t>Theory is a small field. Few come to 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  theory conferences.</a:t>
            </a:r>
          </a:p>
          <a:p>
            <a:pPr>
              <a:defRPr/>
            </a:pPr>
            <a:r>
              <a:rPr lang="en-US" altLang="en-US" dirty="0" smtClean="0"/>
              <a:t>The field does not have a lot of grant money.</a:t>
            </a:r>
          </a:p>
          <a:p>
            <a:pPr>
              <a:defRPr/>
            </a:pPr>
            <a:r>
              <a:rPr lang="en-US" altLang="en-US" dirty="0" smtClean="0"/>
              <a:t>Just do not go to theory (either applied fields or the industry).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  </a:t>
            </a:r>
            <a:r>
              <a:rPr lang="en-US" altLang="en-US" smtClean="0">
                <a:solidFill>
                  <a:schemeClr val="tx1"/>
                </a:solidFill>
              </a:rPr>
              <a:t>How did I work on it?</a:t>
            </a:r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 I  never gave up Approximation Algorithms</a:t>
            </a:r>
          </a:p>
          <a:p>
            <a:pPr>
              <a:defRPr/>
            </a:pPr>
            <a:r>
              <a:rPr lang="en-US" altLang="en-US" dirty="0" smtClean="0"/>
              <a:t>That being said, I have papers also on </a:t>
            </a:r>
            <a:r>
              <a:rPr lang="en-US" altLang="en-US" dirty="0"/>
              <a:t> 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On-Line algorithms,</a:t>
            </a:r>
            <a:r>
              <a:rPr lang="en-US" altLang="en-US" dirty="0" smtClean="0"/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Fixed Parameter Tractability, Mechanism Design</a:t>
            </a:r>
            <a:r>
              <a:rPr lang="en-US" altLang="en-US" dirty="0">
                <a:solidFill>
                  <a:srgbClr val="FF0000"/>
                </a:solidFill>
              </a:rPr>
              <a:t>,</a:t>
            </a:r>
            <a:r>
              <a:rPr lang="en-US" altLang="en-US" dirty="0" smtClean="0"/>
              <a:t> </a:t>
            </a:r>
            <a:r>
              <a:rPr lang="en-US" altLang="en-US" dirty="0">
                <a:solidFill>
                  <a:srgbClr val="FF0000"/>
                </a:solidFill>
              </a:rPr>
              <a:t> </a:t>
            </a:r>
            <a:r>
              <a:rPr lang="en-US" altLang="en-US" dirty="0" smtClean="0">
                <a:solidFill>
                  <a:srgbClr val="FF0000"/>
                </a:solidFill>
              </a:rPr>
              <a:t>exact solutions, </a:t>
            </a:r>
            <a:r>
              <a:rPr lang="en-US" altLang="en-US" dirty="0" err="1" smtClean="0">
                <a:solidFill>
                  <a:srgbClr val="FF0000"/>
                </a:solidFill>
              </a:rPr>
              <a:t>Matroids</a:t>
            </a:r>
            <a:r>
              <a:rPr lang="en-US" altLang="en-US" dirty="0" smtClean="0">
                <a:solidFill>
                  <a:srgbClr val="FF0000"/>
                </a:solidFill>
              </a:rPr>
              <a:t>.</a:t>
            </a:r>
          </a:p>
          <a:p>
            <a:pPr>
              <a:defRPr/>
            </a:pPr>
            <a:r>
              <a:rPr lang="en-US" altLang="en-US" dirty="0" smtClean="0"/>
              <a:t>I have theorems in </a:t>
            </a:r>
            <a:r>
              <a:rPr lang="en-US" altLang="en-US" dirty="0" smtClean="0">
                <a:solidFill>
                  <a:srgbClr val="00B050"/>
                </a:solidFill>
              </a:rPr>
              <a:t>pure graph theory.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altLang="en-US" dirty="0" smtClean="0"/>
          </a:p>
          <a:p>
            <a:pPr>
              <a:defRPr/>
            </a:pPr>
            <a:endParaRPr lang="en-US" altLang="en-US" dirty="0" smtClean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 Theoretical Computer Science should change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 time in which people like me are doing papers in theoretical computer science has to end.</a:t>
            </a:r>
          </a:p>
          <a:p>
            <a:r>
              <a:rPr lang="en-US" altLang="en-US" smtClean="0"/>
              <a:t>Theoterical computer science should becomes like math</a:t>
            </a:r>
          </a:p>
          <a:p>
            <a:r>
              <a:rPr lang="en-US" altLang="en-US" smtClean="0"/>
              <a:t>Only true geniuses should work on it, and in general not many should work on it.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solidFill>
                  <a:schemeClr val="tx1"/>
                </a:solidFill>
              </a:rPr>
              <a:t> My first paper was in </a:t>
            </a:r>
            <a:r>
              <a:rPr lang="en-US" altLang="en-US" smtClean="0">
                <a:solidFill>
                  <a:srgbClr val="FF0000"/>
                </a:solidFill>
              </a:rPr>
              <a:t>1992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In  </a:t>
            </a:r>
            <a:r>
              <a:rPr lang="en-US" altLang="en-US" smtClean="0">
                <a:solidFill>
                  <a:srgbClr val="FF0000"/>
                </a:solidFill>
              </a:rPr>
              <a:t>2022 </a:t>
            </a:r>
            <a:r>
              <a:rPr lang="en-US" altLang="en-US" smtClean="0"/>
              <a:t>it will be </a:t>
            </a:r>
            <a:r>
              <a:rPr lang="en-US" altLang="en-US" smtClean="0">
                <a:solidFill>
                  <a:srgbClr val="FF0000"/>
                </a:solidFill>
              </a:rPr>
              <a:t>30</a:t>
            </a:r>
            <a:r>
              <a:rPr lang="en-US" altLang="en-US" smtClean="0"/>
              <a:t> years from my first paper</a:t>
            </a:r>
          </a:p>
          <a:p>
            <a:r>
              <a:rPr lang="en-US" altLang="en-US" smtClean="0"/>
              <a:t>I was sick for </a:t>
            </a:r>
            <a:r>
              <a:rPr lang="en-US" altLang="en-US" smtClean="0">
                <a:solidFill>
                  <a:srgbClr val="FF0000"/>
                </a:solidFill>
              </a:rPr>
              <a:t>8</a:t>
            </a:r>
            <a:r>
              <a:rPr lang="en-US" altLang="en-US" smtClean="0"/>
              <a:t> of these years so I actually worked </a:t>
            </a:r>
            <a:r>
              <a:rPr lang="en-US" altLang="en-US" smtClean="0">
                <a:solidFill>
                  <a:srgbClr val="FF0000"/>
                </a:solidFill>
              </a:rPr>
              <a:t>23</a:t>
            </a:r>
            <a:r>
              <a:rPr lang="en-US" altLang="en-US" smtClean="0"/>
              <a:t> years.</a:t>
            </a:r>
          </a:p>
          <a:p>
            <a:r>
              <a:rPr lang="en-US" altLang="en-US" smtClean="0"/>
              <a:t>It is very tempting to leave research at that time. </a:t>
            </a:r>
          </a:p>
          <a:p>
            <a:r>
              <a:rPr lang="en-US" altLang="en-US" smtClean="0"/>
              <a:t>I do not have the same energy.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David P. Williamson With Shmoys: Open problems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They give </a:t>
            </a:r>
            <a:r>
              <a:rPr lang="en-US" altLang="en-US" smtClean="0">
                <a:solidFill>
                  <a:srgbClr val="FF0000"/>
                </a:solidFill>
              </a:rPr>
              <a:t>10</a:t>
            </a:r>
            <a:r>
              <a:rPr lang="en-US" altLang="en-US" smtClean="0"/>
              <a:t> problems some quite hard and open for a long time.</a:t>
            </a:r>
          </a:p>
          <a:p>
            <a:r>
              <a:rPr lang="en-US" altLang="en-US" smtClean="0"/>
              <a:t>Most of these problems I have no idea about and so I will not present them.</a:t>
            </a:r>
          </a:p>
          <a:p>
            <a:r>
              <a:rPr lang="en-US" altLang="en-US" smtClean="0"/>
              <a:t>I will take the very few that I somewhat know and say a word.</a:t>
            </a:r>
          </a:p>
          <a:p>
            <a:r>
              <a:rPr lang="en-US" altLang="en-US" smtClean="0"/>
              <a:t>I will not define the problem (famous).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I have enough papers</a:t>
            </a:r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More than that, the quality of the best papers counts. Not the quantity</a:t>
            </a:r>
          </a:p>
          <a:p>
            <a:r>
              <a:rPr lang="en-US" altLang="en-US" smtClean="0"/>
              <a:t>I now have </a:t>
            </a:r>
            <a:r>
              <a:rPr lang="en-US" altLang="en-US" smtClean="0">
                <a:solidFill>
                  <a:srgbClr val="FF0000"/>
                </a:solidFill>
              </a:rPr>
              <a:t>90 </a:t>
            </a:r>
            <a:r>
              <a:rPr lang="en-US" altLang="en-US" smtClean="0"/>
              <a:t>Journal papers (if I send everything I have now and its accepted).</a:t>
            </a:r>
          </a:p>
          <a:p>
            <a:r>
              <a:rPr lang="en-US" altLang="en-US" smtClean="0"/>
              <a:t>Five papers some of them good were not sent to journal. So </a:t>
            </a:r>
            <a:r>
              <a:rPr lang="en-US" altLang="en-US" smtClean="0">
                <a:solidFill>
                  <a:srgbClr val="FF0000"/>
                </a:solidFill>
              </a:rPr>
              <a:t>95 </a:t>
            </a:r>
            <a:r>
              <a:rPr lang="en-US" altLang="en-US" smtClean="0"/>
              <a:t>papers as of today. Will I reach </a:t>
            </a:r>
            <a:r>
              <a:rPr lang="en-US" altLang="en-US" smtClean="0">
                <a:solidFill>
                  <a:srgbClr val="FF0000"/>
                </a:solidFill>
              </a:rPr>
              <a:t>100</a:t>
            </a:r>
            <a:r>
              <a:rPr lang="en-US" altLang="en-US" smtClean="0"/>
              <a:t>? I do not know.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 October </a:t>
            </a:r>
            <a:r>
              <a:rPr lang="en-US" altLang="en-US" smtClean="0">
                <a:solidFill>
                  <a:srgbClr val="FF0000"/>
                </a:solidFill>
              </a:rPr>
              <a:t>2022</a:t>
            </a:r>
            <a:r>
              <a:rPr lang="en-US" altLang="en-US" smtClean="0">
                <a:solidFill>
                  <a:schemeClr val="tx1"/>
                </a:solidFill>
              </a:rPr>
              <a:t> I will have </a:t>
            </a:r>
            <a:r>
              <a:rPr lang="en-US" altLang="en-US" smtClean="0">
                <a:solidFill>
                  <a:srgbClr val="FF0000"/>
                </a:solidFill>
              </a:rPr>
              <a:t>7</a:t>
            </a:r>
            <a:r>
              <a:rPr lang="en-US" altLang="en-US" smtClean="0">
                <a:solidFill>
                  <a:schemeClr val="tx1"/>
                </a:solidFill>
              </a:rPr>
              <a:t> years to retirement</a:t>
            </a:r>
            <a:endParaRPr lang="en-US" altLang="en-US" smtClean="0">
              <a:solidFill>
                <a:srgbClr val="FF0000"/>
              </a:solidFill>
            </a:endParaRP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>
          <a:xfrm>
            <a:off x="533400" y="2057400"/>
            <a:ext cx="7772400" cy="41148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I am not sure I should continue with research by then.  My energy went down. And I do not want to just make weak paper for the sake of making papers. Sounds like a good time to retire from research.</a:t>
            </a:r>
            <a:endParaRPr lang="en-US" altLang="en-US" dirty="0" smtClean="0">
              <a:solidFill>
                <a:srgbClr val="00B050"/>
              </a:solidFill>
            </a:endParaRPr>
          </a:p>
          <a:p>
            <a:pPr>
              <a:defRPr/>
            </a:pPr>
            <a:r>
              <a:rPr lang="en-US" altLang="en-US" dirty="0" smtClean="0"/>
              <a:t>I have </a:t>
            </a:r>
            <a:r>
              <a:rPr lang="en-US" altLang="en-US" dirty="0" smtClean="0">
                <a:solidFill>
                  <a:srgbClr val="7030A0"/>
                </a:solidFill>
              </a:rPr>
              <a:t>heavy teaching </a:t>
            </a:r>
            <a:r>
              <a:rPr lang="en-US" altLang="en-US" dirty="0" smtClean="0"/>
              <a:t>load.</a:t>
            </a:r>
          </a:p>
          <a:p>
            <a:pPr>
              <a:defRPr/>
            </a:pPr>
            <a:r>
              <a:rPr lang="en-US" altLang="en-US" dirty="0"/>
              <a:t> </a:t>
            </a:r>
            <a:r>
              <a:rPr lang="en-US" altLang="en-US" dirty="0" smtClean="0"/>
              <a:t>But will need to find </a:t>
            </a:r>
            <a:r>
              <a:rPr lang="en-US" altLang="en-US" smtClean="0"/>
              <a:t>more things to do.</a:t>
            </a:r>
            <a:endParaRPr lang="en-US" altLang="en-US" dirty="0" smtClean="0"/>
          </a:p>
          <a:p>
            <a:pPr marL="0" indent="0" algn="ctr">
              <a:buFont typeface="Wingdings" pitchFamily="2" charset="2"/>
              <a:buNone/>
              <a:defRPr/>
            </a:pPr>
            <a:endParaRPr lang="en-US" altLang="en-US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>
                <a:solidFill>
                  <a:schemeClr val="tx1"/>
                </a:solidFill>
              </a:rPr>
              <a:t>Why did I present </a:t>
            </a:r>
            <a:r>
              <a:rPr lang="en-US" altLang="en-US" smtClean="0">
                <a:solidFill>
                  <a:srgbClr val="FF0000"/>
                </a:solidFill>
              </a:rPr>
              <a:t>10</a:t>
            </a:r>
            <a:r>
              <a:rPr lang="en-US" altLang="en-US" smtClean="0">
                <a:solidFill>
                  <a:schemeClr val="tx1"/>
                </a:solidFill>
              </a:rPr>
              <a:t> open problems?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Because I want every person from theory to write her 10 dead problems society.</a:t>
            </a:r>
          </a:p>
          <a:p>
            <a:r>
              <a:rPr lang="en-US" altLang="en-US" smtClean="0"/>
              <a:t>Why not do it? I know that the 10 chosen ones will be hard.</a:t>
            </a:r>
          </a:p>
          <a:p>
            <a:r>
              <a:rPr lang="en-US" altLang="en-US" smtClean="0"/>
              <a:t>But I feel people in theory </a:t>
            </a:r>
            <a:r>
              <a:rPr lang="en-US" altLang="en-US" smtClean="0">
                <a:solidFill>
                  <a:srgbClr val="FF0000"/>
                </a:solidFill>
              </a:rPr>
              <a:t>should write such a file.</a:t>
            </a:r>
          </a:p>
          <a:p>
            <a:r>
              <a:rPr lang="en-US" altLang="en-US" smtClean="0"/>
              <a:t>Everybody in theory should have such a powerpoint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Please do so. Its fun!</a:t>
            </a:r>
          </a:p>
        </p:txBody>
      </p:sp>
      <p:sp>
        <p:nvSpPr>
          <p:cNvPr id="460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 will be happy to hear your </a:t>
            </a:r>
            <a:r>
              <a:rPr lang="en-US" altLang="en-US" smtClean="0">
                <a:solidFill>
                  <a:srgbClr val="FF0000"/>
                </a:solidFill>
              </a:rPr>
              <a:t>10 </a:t>
            </a:r>
            <a:r>
              <a:rPr lang="en-US" altLang="en-US" smtClean="0"/>
              <a:t>favorite open problems. </a:t>
            </a:r>
          </a:p>
          <a:p>
            <a:r>
              <a:rPr lang="en-US" altLang="en-US" smtClean="0"/>
              <a:t> If it is in theory I am likely to understand</a:t>
            </a:r>
          </a:p>
          <a:p>
            <a:r>
              <a:rPr lang="en-US" altLang="en-US" smtClean="0"/>
              <a:t>Do not write on the famous open problems. Just those you worked a lot on.</a:t>
            </a:r>
          </a:p>
          <a:p>
            <a:r>
              <a:rPr lang="en-US" altLang="en-US" smtClean="0"/>
              <a:t>Looking forward to you </a:t>
            </a:r>
            <a:r>
              <a:rPr lang="en-US" altLang="en-US" smtClean="0">
                <a:solidFill>
                  <a:srgbClr val="FF0000"/>
                </a:solidFill>
              </a:rPr>
              <a:t>Dead Problems Society!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Coloring a 3-colorable graph with minimum colors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FF0000"/>
                </a:solidFill>
              </a:rPr>
              <a:t>SW</a:t>
            </a:r>
            <a:r>
              <a:rPr lang="en-US" altLang="en-US" smtClean="0"/>
              <a:t> ask if you can get </a:t>
            </a:r>
            <a:r>
              <a:rPr lang="en-US" altLang="en-US" smtClean="0">
                <a:solidFill>
                  <a:srgbClr val="FF0000"/>
                </a:solidFill>
              </a:rPr>
              <a:t>log n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I saw a paper by </a:t>
            </a:r>
            <a:r>
              <a:rPr lang="en-US" altLang="en-US" smtClean="0">
                <a:solidFill>
                  <a:srgbClr val="FF0000"/>
                </a:solidFill>
              </a:rPr>
              <a:t>Eden Chlamtác</a:t>
            </a:r>
          </a:p>
          <a:p>
            <a:r>
              <a:rPr lang="en-US" altLang="en-US" smtClean="0"/>
              <a:t>As far as I remember it gave a real possibility for </a:t>
            </a:r>
            <a:r>
              <a:rPr lang="en-US" altLang="en-US" smtClean="0">
                <a:solidFill>
                  <a:srgbClr val="FF0000"/>
                </a:solidFill>
              </a:rPr>
              <a:t>O(log n) </a:t>
            </a:r>
            <a:r>
              <a:rPr lang="en-US" altLang="en-US" smtClean="0"/>
              <a:t>but maybe in </a:t>
            </a:r>
            <a:r>
              <a:rPr lang="en-US" altLang="en-US" smtClean="0">
                <a:solidFill>
                  <a:srgbClr val="00B050"/>
                </a:solidFill>
              </a:rPr>
              <a:t>Quasi-Poly </a:t>
            </a:r>
            <a:r>
              <a:rPr lang="en-US" altLang="en-US" smtClean="0"/>
              <a:t>time.</a:t>
            </a:r>
          </a:p>
          <a:p>
            <a:r>
              <a:rPr lang="en-US" altLang="en-US" smtClean="0"/>
              <a:t>I will not be surprised if this one is solved.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Scheduling unrelated machines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Improving the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 seems quite hard.</a:t>
            </a:r>
          </a:p>
          <a:p>
            <a:r>
              <a:rPr lang="en-US" altLang="en-US" smtClean="0"/>
              <a:t>The algorithm that gives ratio </a:t>
            </a:r>
            <a:r>
              <a:rPr lang="en-US" altLang="en-US" smtClean="0">
                <a:solidFill>
                  <a:srgbClr val="FF0000"/>
                </a:solidFill>
              </a:rPr>
              <a:t>2 </a:t>
            </a:r>
            <a:r>
              <a:rPr lang="en-US" altLang="en-US" smtClean="0"/>
              <a:t>by LP is rather simple.</a:t>
            </a:r>
          </a:p>
          <a:p>
            <a:r>
              <a:rPr lang="en-US" altLang="en-US" smtClean="0"/>
              <a:t>Due to </a:t>
            </a:r>
            <a:r>
              <a:rPr lang="en-US" altLang="en-US" smtClean="0">
                <a:solidFill>
                  <a:srgbClr val="FF0000"/>
                </a:solidFill>
              </a:rPr>
              <a:t>Lenstra, Shmoys,Tardos </a:t>
            </a:r>
            <a:r>
              <a:rPr lang="en-US" altLang="en-US" smtClean="0">
                <a:solidFill>
                  <a:srgbClr val="7030A0"/>
                </a:solidFill>
              </a:rPr>
              <a:t>1990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They showed better than </a:t>
            </a:r>
            <a:r>
              <a:rPr lang="en-US" altLang="en-US" smtClean="0">
                <a:solidFill>
                  <a:srgbClr val="FF0000"/>
                </a:solidFill>
              </a:rPr>
              <a:t>3/2 </a:t>
            </a:r>
            <a:r>
              <a:rPr lang="en-US" altLang="en-US" smtClean="0"/>
              <a:t>is not possible. No progress (unless special cases count) for almost </a:t>
            </a:r>
            <a:r>
              <a:rPr lang="en-US" altLang="en-US" smtClean="0">
                <a:solidFill>
                  <a:srgbClr val="FF0000"/>
                </a:solidFill>
              </a:rPr>
              <a:t>30 </a:t>
            </a:r>
            <a:r>
              <a:rPr lang="en-US" altLang="en-US" smtClean="0"/>
              <a:t>years.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Minimum Steiner Forest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primal-dual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-approximation algorithm (</a:t>
            </a:r>
            <a:r>
              <a:rPr lang="en-US" altLang="en-US" smtClean="0">
                <a:solidFill>
                  <a:srgbClr val="7030A0"/>
                </a:solidFill>
              </a:rPr>
              <a:t>Agrawal, Klein, Ravi </a:t>
            </a:r>
            <a:r>
              <a:rPr lang="en-US" altLang="en-US" smtClean="0"/>
              <a:t>1995; see also </a:t>
            </a:r>
            <a:r>
              <a:rPr lang="en-US" altLang="en-US" smtClean="0">
                <a:solidFill>
                  <a:srgbClr val="7030A0"/>
                </a:solidFill>
              </a:rPr>
              <a:t>GW </a:t>
            </a:r>
            <a:r>
              <a:rPr lang="en-US" altLang="en-US" smtClean="0"/>
              <a:t>1995).</a:t>
            </a:r>
          </a:p>
          <a:p>
            <a:r>
              <a:rPr lang="en-US" altLang="en-US" smtClean="0"/>
              <a:t>This question is breaking the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.</a:t>
            </a:r>
          </a:p>
          <a:p>
            <a:r>
              <a:rPr lang="en-US" altLang="en-US" smtClean="0"/>
              <a:t>May not be possible.</a:t>
            </a:r>
          </a:p>
          <a:p>
            <a:r>
              <a:rPr lang="en-US" altLang="en-US" smtClean="0"/>
              <a:t>One of the most basic open problems.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Recently a 40 years central open problem was solved.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>
                <a:solidFill>
                  <a:srgbClr val="00B050"/>
                </a:solidFill>
              </a:rPr>
              <a:t>The tree Augmentation problem</a:t>
            </a:r>
            <a:r>
              <a:rPr lang="en-US" altLang="en-US" smtClean="0"/>
              <a:t>. Given a spanning tree </a:t>
            </a:r>
            <a:r>
              <a:rPr lang="en-US" altLang="en-US" smtClean="0">
                <a:solidFill>
                  <a:srgbClr val="FF0000"/>
                </a:solidFill>
              </a:rPr>
              <a:t>T(V,E’)</a:t>
            </a:r>
            <a:r>
              <a:rPr lang="en-US" altLang="en-US" smtClean="0"/>
              <a:t> in a graph </a:t>
            </a:r>
            <a:r>
              <a:rPr lang="en-US" altLang="en-US" smtClean="0">
                <a:solidFill>
                  <a:srgbClr val="FF0000"/>
                </a:solidFill>
              </a:rPr>
              <a:t>G(V,E)</a:t>
            </a:r>
            <a:r>
              <a:rPr lang="en-US" altLang="en-US" smtClean="0"/>
              <a:t> so that every edges has a cost </a:t>
            </a:r>
            <a:r>
              <a:rPr lang="en-US" altLang="en-US" smtClean="0">
                <a:solidFill>
                  <a:srgbClr val="FF0000"/>
                </a:solidFill>
              </a:rPr>
              <a:t>c(e)</a:t>
            </a:r>
            <a:r>
              <a:rPr lang="en-US" altLang="en-US" smtClean="0"/>
              <a:t>, find a minimum cost edges collection </a:t>
            </a:r>
            <a:r>
              <a:rPr lang="en-US" altLang="en-US" smtClean="0">
                <a:solidFill>
                  <a:srgbClr val="FF0000"/>
                </a:solidFill>
              </a:rPr>
              <a:t>F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E-E’ </a:t>
            </a:r>
            <a:r>
              <a:rPr lang="en-US" altLang="en-US" smtClean="0">
                <a:sym typeface="Symbol" pitchFamily="18" charset="2"/>
              </a:rPr>
              <a:t>so that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G+F</a:t>
            </a:r>
            <a:r>
              <a:rPr lang="en-US" altLang="en-US" smtClean="0">
                <a:sym typeface="Symbol" pitchFamily="18" charset="2"/>
              </a:rPr>
              <a:t> is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2</a:t>
            </a:r>
            <a:r>
              <a:rPr lang="en-US" altLang="en-US" smtClean="0">
                <a:sym typeface="Symbol" pitchFamily="18" charset="2"/>
              </a:rPr>
              <a:t>-edge connected. </a:t>
            </a:r>
            <a:r>
              <a:rPr lang="en-US" altLang="en-US" smtClean="0">
                <a:solidFill>
                  <a:srgbClr val="00B050"/>
                </a:solidFill>
                <a:sym typeface="Symbol" pitchFamily="18" charset="2"/>
              </a:rPr>
              <a:t>J. Byrka, F. Grandoni and A.J Ameli</a:t>
            </a:r>
            <a:r>
              <a:rPr lang="en-US" altLang="en-US" smtClean="0">
                <a:sym typeface="Symbol" pitchFamily="18" charset="2"/>
              </a:rPr>
              <a:t> give a ratio of less than </a:t>
            </a:r>
            <a:r>
              <a:rPr lang="en-US" altLang="en-US" smtClean="0">
                <a:solidFill>
                  <a:srgbClr val="FF0000"/>
                </a:solidFill>
                <a:sym typeface="Symbol" pitchFamily="18" charset="2"/>
              </a:rPr>
              <a:t>1.91</a:t>
            </a:r>
            <a:r>
              <a:rPr lang="en-US" altLang="en-US" smtClean="0">
                <a:sym typeface="Symbol" pitchFamily="18" charset="2"/>
              </a:rPr>
              <a:t>. </a:t>
            </a:r>
            <a:endParaRPr lang="en-US" altLang="en-US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mtClean="0"/>
              <a:t>I was amazed by this paper. Super brilliant paper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A new idea. Reduce </a:t>
            </a:r>
            <a:r>
              <a:rPr lang="en-US" altLang="en-US" smtClean="0">
                <a:solidFill>
                  <a:srgbClr val="FF0000"/>
                </a:solidFill>
              </a:rPr>
              <a:t>TAP </a:t>
            </a:r>
            <a:r>
              <a:rPr lang="en-US" altLang="en-US" smtClean="0"/>
              <a:t>to the </a:t>
            </a:r>
            <a:r>
              <a:rPr lang="en-US" altLang="en-US" smtClean="0">
                <a:solidFill>
                  <a:srgbClr val="FF0000"/>
                </a:solidFill>
              </a:rPr>
              <a:t>Undirected Steiner Tree</a:t>
            </a:r>
            <a:r>
              <a:rPr lang="en-US" altLang="en-US" smtClean="0"/>
              <a:t> case.</a:t>
            </a:r>
          </a:p>
          <a:p>
            <a:r>
              <a:rPr lang="en-US" altLang="en-US" smtClean="0"/>
              <a:t>Maybe </a:t>
            </a:r>
            <a:r>
              <a:rPr lang="en-US" altLang="en-US" smtClean="0">
                <a:solidFill>
                  <a:srgbClr val="FF0000"/>
                </a:solidFill>
              </a:rPr>
              <a:t>TAP </a:t>
            </a:r>
            <a:r>
              <a:rPr lang="en-US" altLang="en-US" smtClean="0"/>
              <a:t>is related to the minimum </a:t>
            </a:r>
            <a:r>
              <a:rPr lang="en-US" altLang="en-US" smtClean="0">
                <a:solidFill>
                  <a:srgbClr val="FF0000"/>
                </a:solidFill>
              </a:rPr>
              <a:t>Steiner Forest problem</a:t>
            </a:r>
            <a:r>
              <a:rPr lang="en-US" altLang="en-US" smtClean="0"/>
              <a:t>?</a:t>
            </a:r>
          </a:p>
          <a:p>
            <a:r>
              <a:rPr lang="en-US" altLang="en-US" smtClean="0"/>
              <a:t>Maybe we have  now a chance to get better than </a:t>
            </a:r>
            <a:r>
              <a:rPr lang="en-US" altLang="en-US" smtClean="0">
                <a:solidFill>
                  <a:srgbClr val="FF0000"/>
                </a:solidFill>
              </a:rPr>
              <a:t>2</a:t>
            </a:r>
            <a:r>
              <a:rPr lang="en-US" altLang="en-US" smtClean="0"/>
              <a:t> for </a:t>
            </a:r>
            <a:r>
              <a:rPr lang="en-US" altLang="en-US" smtClean="0">
                <a:solidFill>
                  <a:srgbClr val="FF0000"/>
                </a:solidFill>
              </a:rPr>
              <a:t>Steiner forest</a:t>
            </a:r>
            <a:r>
              <a:rPr lang="en-US" altLang="en-US" smtClean="0"/>
              <a:t>?</a:t>
            </a:r>
          </a:p>
          <a:p>
            <a:r>
              <a:rPr lang="en-US" altLang="en-US" smtClean="0"/>
              <a:t>I have no argument to support that. Just a feeling.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ends">
  <a:themeElements>
    <a:clrScheme name="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Blends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6862</TotalTime>
  <Words>2330</Words>
  <Application>Microsoft Office PowerPoint</Application>
  <PresentationFormat>On-screen Show (4:3)</PresentationFormat>
  <Paragraphs>196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9" baseType="lpstr">
      <vt:lpstr>Tahoma</vt:lpstr>
      <vt:lpstr>Arial</vt:lpstr>
      <vt:lpstr>Wingdings</vt:lpstr>
      <vt:lpstr>Calibri</vt:lpstr>
      <vt:lpstr>Symbol</vt:lpstr>
      <vt:lpstr>Blends</vt:lpstr>
      <vt:lpstr>Ten Open problems in Approximation Algorithms: Dead problems society</vt:lpstr>
      <vt:lpstr>My field is approximation algorithms</vt:lpstr>
      <vt:lpstr>Now other fields are popular</vt:lpstr>
      <vt:lpstr>David P. Williamson With Shmoys: Open problems</vt:lpstr>
      <vt:lpstr>Coloring a 3-colorable graph with minimum colors</vt:lpstr>
      <vt:lpstr>Scheduling unrelated machines</vt:lpstr>
      <vt:lpstr>Minimum Steiner Forest</vt:lpstr>
      <vt:lpstr>Recently a 40 years central open problem was solved.</vt:lpstr>
      <vt:lpstr>I was amazed by this paper. Super brilliant paper</vt:lpstr>
      <vt:lpstr> Survivable network design</vt:lpstr>
      <vt:lpstr> And of course we have TSP</vt:lpstr>
      <vt:lpstr>Inapproximability open problems</vt:lpstr>
      <vt:lpstr> Dead problems society</vt:lpstr>
      <vt:lpstr>Problem 1: Approximating Multicommodity Buy-At-Bulk</vt:lpstr>
      <vt:lpstr>The best known lower bound </vt:lpstr>
      <vt:lpstr>Buy at Bulk with protection</vt:lpstr>
      <vt:lpstr>Problem 2: FPT-hardness for Clique </vt:lpstr>
      <vt:lpstr>Problem 3: Directed Steiner Tree</vt:lpstr>
      <vt:lpstr>A conjecture of mine</vt:lpstr>
      <vt:lpstr> Problem 4: Shallow Light Trees</vt:lpstr>
      <vt:lpstr>The ratio</vt:lpstr>
      <vt:lpstr> How hard is this question?</vt:lpstr>
      <vt:lpstr>Problem 5: The minimum Poise spanning Tree problem</vt:lpstr>
      <vt:lpstr> I have a conjecture</vt:lpstr>
      <vt:lpstr>Problem 6: The directed Multicut problem</vt:lpstr>
      <vt:lpstr>What is known</vt:lpstr>
      <vt:lpstr>Open problem 7: Directed Steiner Forest.</vt:lpstr>
      <vt:lpstr> What is known</vt:lpstr>
      <vt:lpstr> I would tell you to solve in on Friday but</vt:lpstr>
      <vt:lpstr>Problem 8: Min cost vertex k-connected subgraph problem</vt:lpstr>
      <vt:lpstr>Problem 9: Many problems on Group Steiner</vt:lpstr>
      <vt:lpstr>More open problems</vt:lpstr>
      <vt:lpstr>Problem 10: The Dense k-Subgraph</vt:lpstr>
      <vt:lpstr>The question is</vt:lpstr>
      <vt:lpstr>Are my ten open problems any good?</vt:lpstr>
      <vt:lpstr>What to do</vt:lpstr>
      <vt:lpstr>  How did I work on it?</vt:lpstr>
      <vt:lpstr> Theoretical Computer Science should change</vt:lpstr>
      <vt:lpstr> My first paper was in 1992</vt:lpstr>
      <vt:lpstr>I have enough papers</vt:lpstr>
      <vt:lpstr> October 2022 I will have 7 years to retirement</vt:lpstr>
      <vt:lpstr>Why did I present 10 open problems?</vt:lpstr>
      <vt:lpstr>Please do so. Its fun!</vt:lpstr>
    </vt:vector>
  </TitlesOfParts>
  <Company>Home Use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kortsarts</dc:creator>
  <cp:lastModifiedBy>tempadmin</cp:lastModifiedBy>
  <cp:revision>505</cp:revision>
  <dcterms:created xsi:type="dcterms:W3CDTF">2009-02-21T17:16:45Z</dcterms:created>
  <dcterms:modified xsi:type="dcterms:W3CDTF">2021-02-13T21:44:29Z</dcterms:modified>
</cp:coreProperties>
</file>