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80" r:id="rId9"/>
    <p:sldId id="265" r:id="rId10"/>
    <p:sldId id="266" r:id="rId11"/>
    <p:sldId id="267" r:id="rId12"/>
    <p:sldId id="268" r:id="rId13"/>
    <p:sldId id="281" r:id="rId14"/>
    <p:sldId id="269" r:id="rId15"/>
    <p:sldId id="274" r:id="rId16"/>
    <p:sldId id="276" r:id="rId17"/>
    <p:sldId id="282" r:id="rId18"/>
    <p:sldId id="272" r:id="rId19"/>
    <p:sldId id="277" r:id="rId20"/>
    <p:sldId id="275" r:id="rId21"/>
    <p:sldId id="273" r:id="rId22"/>
    <p:sldId id="284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3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6EB27-C2B8-4077-BB1C-133D027B960C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0AE42-ACEB-49E1-84E6-77C8B165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99512F-B81D-4328-8BC5-9394A4B3CE27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E0DF54-4D3E-47DB-9A8C-8BD397E3E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Edge Covering problems with budget constrains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By R. Gandhi and G. </a:t>
            </a:r>
            <a:r>
              <a:rPr lang="en-US" dirty="0" err="1" smtClean="0"/>
              <a:t>Kortsarz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Presented by:  </a:t>
            </a:r>
            <a:r>
              <a:rPr lang="en-US" dirty="0" err="1" smtClean="0">
                <a:solidFill>
                  <a:srgbClr val="FF0000"/>
                </a:solidFill>
              </a:rPr>
              <a:t>Alantha</a:t>
            </a:r>
            <a:r>
              <a:rPr lang="en-US" dirty="0" smtClean="0">
                <a:solidFill>
                  <a:srgbClr val="FF0000"/>
                </a:solidFill>
              </a:rPr>
              <a:t> Newman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For a given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en-US" sz="3600" dirty="0" smtClean="0">
                <a:sym typeface="Symbol"/>
              </a:rPr>
              <a:t>,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k= n</a:t>
            </a:r>
            <a:r>
              <a:rPr lang="en-US" sz="3600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>
              <a:buNone/>
            </a:pPr>
            <a:r>
              <a:rPr lang="en-US" sz="3900" dirty="0" smtClean="0">
                <a:solidFill>
                  <a:srgbClr val="FF0000"/>
                </a:solidFill>
              </a:rPr>
              <a:t>   If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=</a:t>
            </a:r>
            <a:r>
              <a:rPr lang="en-US" sz="3900" dirty="0" smtClean="0">
                <a:solidFill>
                  <a:srgbClr val="FF0000"/>
                </a:solidFill>
              </a:rPr>
              <a:t>e(S,V-S)/deg(S)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is roughly </a:t>
            </a:r>
            <a:r>
              <a:rPr lang="en-US" sz="3900" dirty="0" smtClean="0">
                <a:solidFill>
                  <a:srgbClr val="C00000"/>
                </a:solidFill>
              </a:rPr>
              <a:t> </a:t>
            </a:r>
            <a:r>
              <a:rPr lang="en-US" sz="3900" dirty="0" smtClean="0">
                <a:solidFill>
                  <a:srgbClr val="00B050"/>
                </a:solidFill>
              </a:rPr>
              <a:t>one </a:t>
            </a:r>
            <a:r>
              <a:rPr lang="en-US" sz="3900" dirty="0" smtClean="0">
                <a:solidFill>
                  <a:srgbClr val="C00000"/>
                </a:solidFill>
              </a:rPr>
              <a:t> </a:t>
            </a:r>
            <a:r>
              <a:rPr lang="en-US" sz="3900" dirty="0" smtClean="0"/>
              <a:t>most edges are  outside </a:t>
            </a:r>
            <a:r>
              <a:rPr lang="en-US" sz="3900" dirty="0" smtClean="0">
                <a:solidFill>
                  <a:srgbClr val="FF0000"/>
                </a:solidFill>
              </a:rPr>
              <a:t>S.</a:t>
            </a:r>
            <a:r>
              <a:rPr lang="en-US" sz="3900" dirty="0" smtClean="0"/>
              <a:t> </a:t>
            </a:r>
          </a:p>
          <a:p>
            <a:pPr>
              <a:buNone/>
            </a:pPr>
            <a:r>
              <a:rPr lang="en-US" sz="3900" dirty="0" smtClean="0"/>
              <a:t>  For </a:t>
            </a:r>
            <a:r>
              <a:rPr lang="en-US" sz="3900" dirty="0" smtClean="0">
                <a:solidFill>
                  <a:srgbClr val="00B050"/>
                </a:solidFill>
              </a:rPr>
              <a:t>our problem </a:t>
            </a:r>
            <a:r>
              <a:rPr lang="en-US" sz="3900" dirty="0" smtClean="0"/>
              <a:t>the value of the solution about </a:t>
            </a:r>
            <a:r>
              <a:rPr lang="en-US" sz="3900" dirty="0" err="1" smtClean="0">
                <a:solidFill>
                  <a:srgbClr val="FF0000"/>
                </a:solidFill>
              </a:rPr>
              <a:t>k</a:t>
            </a:r>
            <a:r>
              <a:rPr lang="en-US" sz="3900" dirty="0" err="1" smtClean="0">
                <a:solidFill>
                  <a:srgbClr val="FF0000"/>
                </a:solidFill>
                <a:sym typeface="Symbol"/>
              </a:rPr>
              <a:t>d</a:t>
            </a:r>
            <a:endParaRPr lang="en-US" sz="39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Breaking the ratio of 2 is equivalent to disproving </a:t>
            </a:r>
            <a:r>
              <a:rPr lang="en-US" dirty="0" smtClean="0">
                <a:solidFill>
                  <a:srgbClr val="00B050"/>
                </a:solidFill>
              </a:rPr>
              <a:t>SSEC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3900" dirty="0" smtClean="0">
                <a:solidFill>
                  <a:schemeClr val="tx1"/>
                </a:solidFill>
                <a:sym typeface="Symbol"/>
              </a:rPr>
              <a:t>The good case is </a:t>
            </a:r>
            <a:r>
              <a:rPr lang="en-US" sz="39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900" dirty="0" smtClean="0">
                <a:solidFill>
                  <a:schemeClr val="tx1"/>
                </a:solidFill>
                <a:sym typeface="Symbol"/>
              </a:rPr>
              <a:t> with small expansion</a:t>
            </a:r>
          </a:p>
          <a:p>
            <a:pPr>
              <a:buNone/>
            </a:pPr>
            <a:r>
              <a:rPr lang="en-US" sz="3900" dirty="0" smtClean="0">
                <a:solidFill>
                  <a:schemeClr val="tx1"/>
                </a:solidFill>
                <a:sym typeface="Symbol"/>
              </a:rPr>
              <a:t>  If </a:t>
            </a:r>
            <a:r>
              <a:rPr lang="en-US" sz="3900" dirty="0" smtClean="0">
                <a:solidFill>
                  <a:srgbClr val="FF0000"/>
                </a:solidFill>
                <a:sym typeface="Symbol"/>
              </a:rPr>
              <a:t>=</a:t>
            </a:r>
            <a:r>
              <a:rPr lang="en-US" sz="3900" dirty="0" smtClean="0">
                <a:solidFill>
                  <a:srgbClr val="FF0000"/>
                </a:solidFill>
              </a:rPr>
              <a:t>e(S,V-S)/deg(S) </a:t>
            </a:r>
            <a:r>
              <a:rPr lang="en-US" sz="3900" dirty="0" smtClean="0"/>
              <a:t>close to </a:t>
            </a:r>
            <a:r>
              <a:rPr lang="en-US" sz="3900" dirty="0" smtClean="0">
                <a:solidFill>
                  <a:srgbClr val="FF0000"/>
                </a:solidFill>
              </a:rPr>
              <a:t>0</a:t>
            </a:r>
            <a:r>
              <a:rPr lang="en-US" sz="3900" dirty="0" smtClean="0"/>
              <a:t> almost all edges are internal to </a:t>
            </a:r>
            <a:r>
              <a:rPr lang="en-US" sz="3900" dirty="0" smtClean="0">
                <a:solidFill>
                  <a:srgbClr val="FF0000"/>
                </a:solidFill>
              </a:rPr>
              <a:t>S</a:t>
            </a:r>
            <a:r>
              <a:rPr lang="en-US" sz="3900" dirty="0" smtClean="0"/>
              <a:t>.</a:t>
            </a:r>
          </a:p>
          <a:p>
            <a:r>
              <a:rPr lang="en-US" sz="3900" dirty="0" smtClean="0"/>
              <a:t>This means the value for our problem may be very close to </a:t>
            </a:r>
            <a:r>
              <a:rPr lang="en-US" sz="3900" dirty="0" err="1" smtClean="0">
                <a:solidFill>
                  <a:srgbClr val="FF0000"/>
                </a:solidFill>
              </a:rPr>
              <a:t>k</a:t>
            </a:r>
            <a:r>
              <a:rPr lang="en-US" sz="3900" dirty="0" err="1" smtClean="0">
                <a:solidFill>
                  <a:srgbClr val="FF0000"/>
                </a:solidFill>
                <a:sym typeface="Symbol"/>
              </a:rPr>
              <a:t>d</a:t>
            </a:r>
            <a:r>
              <a:rPr lang="en-US" sz="3900" dirty="0" smtClean="0">
                <a:solidFill>
                  <a:srgbClr val="FF0000"/>
                </a:solidFill>
                <a:sym typeface="Symbol"/>
              </a:rPr>
              <a:t>/2</a:t>
            </a:r>
            <a:r>
              <a:rPr lang="en-US" sz="3900" dirty="0" smtClean="0">
                <a:solidFill>
                  <a:schemeClr val="tx1"/>
                </a:solidFill>
                <a:sym typeface="Symbol"/>
              </a:rPr>
              <a:t>.</a:t>
            </a:r>
            <a:r>
              <a:rPr lang="en-US" sz="3900" dirty="0" smtClean="0">
                <a:solidFill>
                  <a:srgbClr val="FF0000"/>
                </a:solidFill>
              </a:rPr>
              <a:t>  </a:t>
            </a:r>
            <a:r>
              <a:rPr lang="en-US" sz="3900" dirty="0" smtClean="0">
                <a:solidFill>
                  <a:schemeClr val="tx1"/>
                </a:solidFill>
              </a:rPr>
              <a:t>Good for </a:t>
            </a:r>
            <a:r>
              <a:rPr lang="en-US" sz="3900" dirty="0" smtClean="0">
                <a:solidFill>
                  <a:srgbClr val="FF0000"/>
                </a:solidFill>
              </a:rPr>
              <a:t>SSEC </a:t>
            </a:r>
            <a:r>
              <a:rPr lang="en-US" sz="3900" dirty="0" smtClean="0">
                <a:solidFill>
                  <a:schemeClr val="tx1"/>
                </a:solidFill>
              </a:rPr>
              <a:t>good for us.</a:t>
            </a:r>
          </a:p>
          <a:p>
            <a:pPr>
              <a:buNone/>
            </a:pPr>
            <a:r>
              <a:rPr lang="en-US" sz="39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en-US" sz="3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other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approximation of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is optimal(?)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approximation </a:t>
            </a:r>
            <a:r>
              <a:rPr lang="en-US" dirty="0" smtClean="0">
                <a:solidFill>
                  <a:srgbClr val="00B050"/>
                </a:solidFill>
              </a:rPr>
              <a:t>better than 2</a:t>
            </a:r>
            <a:r>
              <a:rPr lang="en-US" dirty="0" smtClean="0"/>
              <a:t> means that </a:t>
            </a:r>
            <a:r>
              <a:rPr lang="en-US" dirty="0" smtClean="0">
                <a:solidFill>
                  <a:srgbClr val="0070C0"/>
                </a:solidFill>
              </a:rPr>
              <a:t>the Small Set Expansion Conjecture fails!</a:t>
            </a:r>
          </a:p>
          <a:p>
            <a:r>
              <a:rPr lang="en-US" dirty="0" smtClean="0"/>
              <a:t>This problem reduces to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unique game </a:t>
            </a:r>
            <a:r>
              <a:rPr lang="en-US" dirty="0" smtClean="0">
                <a:solidFill>
                  <a:srgbClr val="0070C0"/>
                </a:solidFill>
              </a:rPr>
              <a:t>conjecture</a:t>
            </a:r>
            <a:r>
              <a:rPr lang="en-US" dirty="0" smtClean="0"/>
              <a:t> by </a:t>
            </a:r>
            <a:r>
              <a:rPr lang="en-US" dirty="0" err="1" smtClean="0">
                <a:solidFill>
                  <a:srgbClr val="FF0000"/>
                </a:solidFill>
              </a:rPr>
              <a:t>Khot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mtClean="0"/>
              <a:t>Seems </a:t>
            </a:r>
            <a:r>
              <a:rPr lang="en-US" dirty="0" smtClean="0"/>
              <a:t>hugely hard but easier than the </a:t>
            </a:r>
            <a:r>
              <a:rPr lang="en-US" dirty="0" smtClean="0">
                <a:solidFill>
                  <a:srgbClr val="FF0000"/>
                </a:solidFill>
              </a:rPr>
              <a:t>famed </a:t>
            </a:r>
            <a:r>
              <a:rPr lang="en-US" dirty="0" smtClean="0">
                <a:solidFill>
                  <a:srgbClr val="00B050"/>
                </a:solidFill>
              </a:rPr>
              <a:t>Unique Game conjecture.</a:t>
            </a:r>
            <a:endParaRPr lang="en-US" dirty="0" smtClean="0"/>
          </a:p>
          <a:p>
            <a:r>
              <a:rPr lang="en-US" dirty="0" smtClean="0"/>
              <a:t>In the words of the movie “</a:t>
            </a:r>
            <a:r>
              <a:rPr lang="en-US" dirty="0" smtClean="0">
                <a:solidFill>
                  <a:srgbClr val="7030A0"/>
                </a:solidFill>
              </a:rPr>
              <a:t>Marathon Man</a:t>
            </a:r>
            <a:r>
              <a:rPr lang="en-US" dirty="0" smtClean="0"/>
              <a:t>:”  </a:t>
            </a:r>
            <a:r>
              <a:rPr lang="en-US" b="1" dirty="0" smtClean="0">
                <a:solidFill>
                  <a:srgbClr val="FF0000"/>
                </a:solidFill>
              </a:rPr>
              <a:t>Is it safe?  (To assume its hard?)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 the </a:t>
            </a:r>
            <a:r>
              <a:rPr lang="en-US" dirty="0" smtClean="0">
                <a:solidFill>
                  <a:srgbClr val="00B050"/>
                </a:solidFill>
              </a:rPr>
              <a:t>Small Graph </a:t>
            </a:r>
            <a:r>
              <a:rPr lang="en-US" dirty="0" err="1" smtClean="0">
                <a:solidFill>
                  <a:srgbClr val="00B050"/>
                </a:solidFill>
              </a:rPr>
              <a:t>Expasion</a:t>
            </a:r>
            <a:r>
              <a:rPr lang="en-US" dirty="0" smtClean="0">
                <a:solidFill>
                  <a:srgbClr val="00B050"/>
                </a:solidFill>
              </a:rPr>
              <a:t> conjecture </a:t>
            </a:r>
            <a:r>
              <a:rPr lang="en-US" dirty="0" smtClean="0"/>
              <a:t>set </a:t>
            </a:r>
            <a:r>
              <a:rPr lang="en-US" dirty="0" smtClean="0">
                <a:solidFill>
                  <a:srgbClr val="0070C0"/>
                </a:solidFill>
              </a:rPr>
              <a:t>reliable?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Opinions vary. I think:  </a:t>
            </a:r>
            <a:r>
              <a:rPr lang="en-US" dirty="0" smtClean="0">
                <a:solidFill>
                  <a:srgbClr val="00B050"/>
                </a:solidFill>
              </a:rPr>
              <a:t>VERY RELIABLE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We tried to  disprove the </a:t>
            </a:r>
            <a:r>
              <a:rPr lang="en-US" dirty="0" smtClean="0">
                <a:solidFill>
                  <a:srgbClr val="00B050"/>
                </a:solidFill>
              </a:rPr>
              <a:t>SSGE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failed </a:t>
            </a:r>
          </a:p>
          <a:p>
            <a:r>
              <a:rPr lang="en-US" dirty="0" smtClean="0"/>
              <a:t>  The first problem with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so that breaking the ratio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disproves the conjecture is the  </a:t>
            </a:r>
            <a:r>
              <a:rPr lang="en-US" dirty="0" smtClean="0">
                <a:solidFill>
                  <a:srgbClr val="FF0000"/>
                </a:solidFill>
              </a:rPr>
              <a:t>At least size k Densest </a:t>
            </a:r>
            <a:r>
              <a:rPr lang="en-US" dirty="0" err="1" smtClean="0">
                <a:solidFill>
                  <a:srgbClr val="FF0000"/>
                </a:solidFill>
              </a:rPr>
              <a:t>subgraph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 I think unpublished (</a:t>
            </a:r>
            <a:r>
              <a:rPr lang="en-US" dirty="0" smtClean="0">
                <a:solidFill>
                  <a:srgbClr val="FF0000"/>
                </a:solidFill>
              </a:rPr>
              <a:t>U. </a:t>
            </a:r>
            <a:r>
              <a:rPr lang="en-US" dirty="0" err="1" smtClean="0">
                <a:solidFill>
                  <a:srgbClr val="FF0000"/>
                </a:solidFill>
              </a:rPr>
              <a:t>Feige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I suspect that in order to give good ratio for the </a:t>
            </a:r>
            <a:r>
              <a:rPr lang="en-US" dirty="0" smtClean="0">
                <a:solidFill>
                  <a:srgbClr val="00B050"/>
                </a:solidFill>
              </a:rPr>
              <a:t>SSEC </a:t>
            </a:r>
            <a:r>
              <a:rPr lang="en-US" dirty="0" smtClean="0"/>
              <a:t>you need a good algorithm for the </a:t>
            </a:r>
            <a:r>
              <a:rPr lang="en-US" dirty="0" smtClean="0">
                <a:solidFill>
                  <a:srgbClr val="FF0000"/>
                </a:solidFill>
              </a:rPr>
              <a:t>Dense k-</a:t>
            </a:r>
            <a:r>
              <a:rPr lang="en-US" dirty="0" err="1" smtClean="0">
                <a:solidFill>
                  <a:srgbClr val="FF0000"/>
                </a:solidFill>
              </a:rPr>
              <a:t>subgraph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Our second main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Say that we are given a graph </a:t>
            </a:r>
            <a:r>
              <a:rPr lang="en-US" dirty="0" smtClean="0">
                <a:solidFill>
                  <a:srgbClr val="FF0000"/>
                </a:solidFill>
              </a:rPr>
              <a:t>G(V,E) </a:t>
            </a:r>
            <a:r>
              <a:rPr lang="en-US" dirty="0" smtClean="0"/>
              <a:t>and a number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. Find the </a:t>
            </a:r>
            <a:r>
              <a:rPr lang="en-US" dirty="0" smtClean="0">
                <a:solidFill>
                  <a:srgbClr val="00B0F0"/>
                </a:solidFill>
              </a:rPr>
              <a:t>maximum number of vertices</a:t>
            </a:r>
            <a:r>
              <a:rPr lang="en-US" dirty="0" smtClean="0"/>
              <a:t> that are touched by at most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edges.</a:t>
            </a:r>
          </a:p>
          <a:p>
            <a:r>
              <a:rPr lang="en-US" dirty="0" smtClean="0"/>
              <a:t>Again for this problem a ratio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is simple.</a:t>
            </a:r>
          </a:p>
          <a:p>
            <a:r>
              <a:rPr lang="en-US" dirty="0" smtClean="0"/>
              <a:t>To the best of our knowledge this problem was first studied for approximation by  </a:t>
            </a:r>
            <a:r>
              <a:rPr lang="en-US" dirty="0" err="1" smtClean="0">
                <a:solidFill>
                  <a:srgbClr val="FF0000"/>
                </a:solidFill>
              </a:rPr>
              <a:t>Goldshmidt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Hochbaum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problem is motivated by application in </a:t>
            </a:r>
            <a:r>
              <a:rPr lang="en-US" dirty="0" smtClean="0">
                <a:solidFill>
                  <a:srgbClr val="00B050"/>
                </a:solidFill>
              </a:rPr>
              <a:t>loading of semi-conductor components </a:t>
            </a:r>
            <a:r>
              <a:rPr lang="en-US" dirty="0" smtClean="0"/>
              <a:t>to be </a:t>
            </a:r>
            <a:r>
              <a:rPr lang="en-US" dirty="0" smtClean="0">
                <a:solidFill>
                  <a:srgbClr val="00B050"/>
                </a:solidFill>
              </a:rPr>
              <a:t>assembled into products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weighted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Vertices have </a:t>
            </a:r>
            <a:r>
              <a:rPr lang="en-US" dirty="0" smtClean="0">
                <a:solidFill>
                  <a:srgbClr val="00B050"/>
                </a:solidFill>
              </a:rPr>
              <a:t>weights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Largest weight under 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en-US" dirty="0" smtClean="0"/>
              <a:t>touching edges:   Find a set 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of maximum weight so that the number of edges touching 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dirty="0" smtClean="0"/>
              <a:t>is at most </a:t>
            </a:r>
            <a:r>
              <a:rPr lang="en-US" dirty="0" smtClean="0">
                <a:solidFill>
                  <a:srgbClr val="FF0000"/>
                </a:solidFill>
              </a:rPr>
              <a:t>M.</a:t>
            </a:r>
            <a:endParaRPr lang="en-US" dirty="0" smtClean="0"/>
          </a:p>
          <a:p>
            <a:r>
              <a:rPr lang="en-US" dirty="0" smtClean="0"/>
              <a:t> Minimum edges under cost at least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:  Find a set 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dirty="0" smtClean="0"/>
              <a:t> of cost at least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 and minimize the number of edges touching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Our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Minimum edges under cost at least k</a:t>
            </a:r>
            <a:r>
              <a:rPr lang="en-US" sz="4000" dirty="0" smtClean="0"/>
              <a:t> admits a polynomial time  </a:t>
            </a:r>
            <a:r>
              <a:rPr lang="en-US" sz="4000" dirty="0" smtClean="0">
                <a:solidFill>
                  <a:srgbClr val="FF0000"/>
                </a:solidFill>
              </a:rPr>
              <a:t>2 </a:t>
            </a:r>
            <a:r>
              <a:rPr lang="en-US" sz="4000" dirty="0" smtClean="0">
                <a:sym typeface="Symbol"/>
              </a:rPr>
              <a:t>ratio. Improves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2(1+)</a:t>
            </a:r>
            <a:r>
              <a:rPr lang="en-US" sz="4000" dirty="0" smtClean="0">
                <a:sym typeface="Symbol"/>
              </a:rPr>
              <a:t> by </a:t>
            </a:r>
            <a:r>
              <a:rPr lang="en-US" sz="4000" dirty="0" smtClean="0">
                <a:solidFill>
                  <a:srgbClr val="FF0000"/>
                </a:solidFill>
              </a:rPr>
              <a:t>Carnes </a:t>
            </a:r>
            <a:r>
              <a:rPr lang="en-US" sz="4000" dirty="0" smtClean="0"/>
              <a:t>and </a:t>
            </a:r>
            <a:r>
              <a:rPr lang="en-US" sz="4000" dirty="0" err="1" smtClean="0">
                <a:solidFill>
                  <a:srgbClr val="FF0000"/>
                </a:solidFill>
              </a:rPr>
              <a:t>Shmoys</a:t>
            </a:r>
            <a:r>
              <a:rPr lang="en-US" sz="4000" dirty="0" smtClean="0"/>
              <a:t>.  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Maximum weight under at most M edges</a:t>
            </a:r>
            <a:r>
              <a:rPr lang="en-US" sz="4000" dirty="0" smtClean="0"/>
              <a:t>:  admits a polynomial time algorithm with ratio 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. Improves ratio </a:t>
            </a:r>
            <a:r>
              <a:rPr lang="en-US" sz="4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/>
              <a:t> by  </a:t>
            </a:r>
            <a:r>
              <a:rPr lang="en-US" sz="4000" dirty="0" smtClean="0">
                <a:solidFill>
                  <a:srgbClr val="FF0000"/>
                </a:solidFill>
              </a:rPr>
              <a:t>Goldschmidt</a:t>
            </a:r>
            <a:r>
              <a:rPr lang="en-US" sz="4000" dirty="0" smtClean="0"/>
              <a:t> and </a:t>
            </a:r>
            <a:r>
              <a:rPr lang="en-US" sz="4000" dirty="0" err="1" smtClean="0">
                <a:solidFill>
                  <a:srgbClr val="FF0000"/>
                </a:solidFill>
              </a:rPr>
              <a:t>Hochbaum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Goldschmidt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Hochbaum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show that these two problems are </a:t>
            </a:r>
            <a:r>
              <a:rPr lang="en-US" dirty="0" smtClean="0">
                <a:solidFill>
                  <a:srgbClr val="FF0000"/>
                </a:solidFill>
              </a:rPr>
              <a:t>NPC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Under the </a:t>
            </a:r>
            <a:r>
              <a:rPr lang="en-US" dirty="0" smtClean="0">
                <a:solidFill>
                  <a:srgbClr val="00B050"/>
                </a:solidFill>
              </a:rPr>
              <a:t>SSEC </a:t>
            </a:r>
            <a:r>
              <a:rPr lang="en-US" dirty="0" smtClean="0"/>
              <a:t>we show that our approximation is optimal for both problems.</a:t>
            </a:r>
          </a:p>
          <a:p>
            <a:r>
              <a:rPr lang="en-US" dirty="0" smtClean="0"/>
              <a:t>We show: Both problems even in the </a:t>
            </a:r>
            <a:r>
              <a:rPr lang="en-US" dirty="0" err="1" smtClean="0"/>
              <a:t>unweighted</a:t>
            </a:r>
            <a:r>
              <a:rPr lang="en-US" dirty="0" smtClean="0"/>
              <a:t> case admits no </a:t>
            </a: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 approximation </a:t>
            </a:r>
            <a:r>
              <a:rPr lang="en-US" dirty="0" smtClean="0">
                <a:sym typeface="Symbol"/>
              </a:rPr>
              <a:t>for any constant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&gt;0</a:t>
            </a:r>
            <a:r>
              <a:rPr lang="en-US" dirty="0" smtClean="0">
                <a:sym typeface="Symbol"/>
              </a:rPr>
              <a:t> unless the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SSEC </a:t>
            </a:r>
            <a:r>
              <a:rPr lang="en-US" dirty="0" smtClean="0">
                <a:sym typeface="Symbol"/>
              </a:rPr>
              <a:t>fails.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natural </a:t>
            </a:r>
            <a:r>
              <a:rPr lang="en-US" sz="4000" dirty="0" smtClean="0">
                <a:solidFill>
                  <a:srgbClr val="FF0000"/>
                </a:solidFill>
              </a:rPr>
              <a:t>LP</a:t>
            </a:r>
            <a:r>
              <a:rPr lang="en-US" sz="4000" dirty="0" smtClean="0"/>
              <a:t> for </a:t>
            </a:r>
            <a:r>
              <a:rPr lang="en-US" sz="4000" dirty="0" smtClean="0">
                <a:solidFill>
                  <a:srgbClr val="FF0000"/>
                </a:solidFill>
              </a:rPr>
              <a:t>Weight at least k and at most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M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edges</a:t>
            </a:r>
            <a:r>
              <a:rPr lang="en-US" sz="4000" dirty="0" smtClean="0"/>
              <a:t>  in the </a:t>
            </a:r>
            <a:r>
              <a:rPr lang="en-US" sz="4000" dirty="0" err="1" smtClean="0"/>
              <a:t>unweighted</a:t>
            </a:r>
            <a:r>
              <a:rPr lang="en-US" sz="4000" dirty="0" smtClean="0"/>
              <a:t> case, </a:t>
            </a:r>
            <a:r>
              <a:rPr lang="en-US" sz="4000" dirty="0" smtClean="0">
                <a:solidFill>
                  <a:srgbClr val="00B0F0"/>
                </a:solidFill>
              </a:rPr>
              <a:t> has integrality gap 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.  Not a surprise given the </a:t>
            </a:r>
            <a:r>
              <a:rPr lang="en-US" sz="4000" dirty="0" smtClean="0">
                <a:solidFill>
                  <a:srgbClr val="92D050"/>
                </a:solidFill>
              </a:rPr>
              <a:t>SSEC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However showing integrality gap </a:t>
            </a:r>
            <a:r>
              <a:rPr lang="en-US" sz="4000" dirty="0" smtClean="0">
                <a:solidFill>
                  <a:srgbClr val="FF0000"/>
                </a:solidFill>
              </a:rPr>
              <a:t>2 </a:t>
            </a:r>
            <a:r>
              <a:rPr lang="en-US" sz="4000" dirty="0" smtClean="0"/>
              <a:t>is quite  non trivial. Uses the </a:t>
            </a:r>
            <a:r>
              <a:rPr lang="en-US" sz="4000" dirty="0" smtClean="0">
                <a:solidFill>
                  <a:srgbClr val="0070C0"/>
                </a:solidFill>
              </a:rPr>
              <a:t>probabilistic method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two problems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We show that a ratio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en-US" sz="4000" dirty="0" smtClean="0">
                <a:sym typeface="Symbol"/>
              </a:rPr>
              <a:t> for </a:t>
            </a:r>
            <a:r>
              <a:rPr lang="en-US" sz="4000" dirty="0" smtClean="0">
                <a:solidFill>
                  <a:srgbClr val="0070C0"/>
                </a:solidFill>
                <a:sym typeface="Symbol"/>
              </a:rPr>
              <a:t>Minimum edges cost at least</a:t>
            </a:r>
            <a:r>
              <a:rPr lang="en-US" sz="4000" dirty="0" smtClean="0">
                <a:sym typeface="Symbol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sz="4000" dirty="0" smtClean="0">
                <a:sym typeface="Symbol"/>
              </a:rPr>
              <a:t> implies a ratio of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en-US" sz="4000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for</a:t>
            </a:r>
            <a:r>
              <a:rPr lang="en-US" sz="4000" dirty="0" smtClean="0">
                <a:solidFill>
                  <a:srgbClr val="0070C0"/>
                </a:solidFill>
                <a:sym typeface="Symbol"/>
              </a:rPr>
              <a:t>  Maximum weight at most</a:t>
            </a:r>
            <a:r>
              <a:rPr lang="en-US" sz="4000" dirty="0" smtClean="0">
                <a:sym typeface="Symbol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sz="4000" dirty="0" smtClean="0">
                <a:sym typeface="Symbol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sym typeface="Symbol"/>
              </a:rPr>
              <a:t>edges</a:t>
            </a:r>
            <a:r>
              <a:rPr lang="en-US" sz="4000" dirty="0" smtClean="0">
                <a:sym typeface="Symbol"/>
              </a:rPr>
              <a:t>.   It seems that the reverse does not hold.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problem, </a:t>
            </a:r>
            <a:r>
              <a:rPr lang="en-US" dirty="0" err="1" smtClean="0"/>
              <a:t>unweighted</a:t>
            </a:r>
            <a:r>
              <a:rPr lang="en-US" dirty="0" smtClean="0"/>
              <a:t>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Input:</a:t>
            </a:r>
            <a:r>
              <a:rPr lang="en-US" dirty="0" smtClean="0"/>
              <a:t>  A graph </a:t>
            </a:r>
            <a:r>
              <a:rPr lang="en-US" dirty="0" smtClean="0">
                <a:solidFill>
                  <a:srgbClr val="FF0000"/>
                </a:solidFill>
              </a:rPr>
              <a:t>G(V,E)</a:t>
            </a:r>
            <a:r>
              <a:rPr lang="en-US" dirty="0" smtClean="0"/>
              <a:t>  and a number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Required</a:t>
            </a:r>
            <a:r>
              <a:rPr lang="en-US" dirty="0" smtClean="0"/>
              <a:t>:  A subset 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that is touched by the </a:t>
            </a:r>
            <a:r>
              <a:rPr lang="en-US" dirty="0" smtClean="0">
                <a:solidFill>
                  <a:srgbClr val="00B050"/>
                </a:solidFill>
              </a:rPr>
              <a:t>minimum number </a:t>
            </a:r>
            <a:r>
              <a:rPr lang="en-US" dirty="0" smtClean="0"/>
              <a:t>of edges.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Touching edges of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:  An </a:t>
            </a:r>
            <a:r>
              <a:rPr lang="en-US" dirty="0" smtClean="0"/>
              <a:t>edge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u,v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so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either 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U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U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 smtClean="0">
                <a:sym typeface="Symbol"/>
              </a:rPr>
              <a:t>We denote this number by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t(U)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Further results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498080" cy="480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ym typeface="Symbol"/>
              </a:rPr>
              <a:t> We show that the density version of </a:t>
            </a:r>
            <a:r>
              <a:rPr lang="en-US" sz="3600" dirty="0" smtClean="0">
                <a:solidFill>
                  <a:srgbClr val="0070C0"/>
                </a:solidFill>
                <a:sym typeface="Symbol"/>
              </a:rPr>
              <a:t>Minimum edges for cost at least k </a:t>
            </a:r>
            <a:r>
              <a:rPr lang="en-US" sz="3600" dirty="0" smtClean="0">
                <a:sym typeface="Symbol"/>
              </a:rPr>
              <a:t>can be solved by </a:t>
            </a:r>
            <a:r>
              <a:rPr lang="en-US" sz="3600" dirty="0" smtClean="0">
                <a:solidFill>
                  <a:srgbClr val="0070C0"/>
                </a:solidFill>
                <a:sym typeface="Symbol"/>
              </a:rPr>
              <a:t>flow</a:t>
            </a:r>
            <a:r>
              <a:rPr lang="en-US" sz="3600" dirty="0" smtClean="0">
                <a:sym typeface="Symbol"/>
              </a:rPr>
              <a:t> (only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LP</a:t>
            </a:r>
            <a:r>
              <a:rPr lang="en-US" sz="3600" dirty="0" smtClean="0">
                <a:sym typeface="Symbol"/>
              </a:rPr>
              <a:t> solution was known).</a:t>
            </a:r>
          </a:p>
          <a:p>
            <a:r>
              <a:rPr lang="en-US" sz="3600" dirty="0" smtClean="0">
                <a:sym typeface="Symbol"/>
              </a:rPr>
              <a:t>Given a selected already set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 </a:t>
            </a:r>
            <a:r>
              <a:rPr lang="en-US" sz="3600" dirty="0" smtClean="0">
                <a:sym typeface="Symbol"/>
              </a:rPr>
              <a:t>the goal is to add a set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sz="3600" dirty="0" smtClean="0">
                <a:sym typeface="Symbol"/>
              </a:rPr>
              <a:t> and minimize 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(e(U)+e(U,S))/deg(S)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Some ideas of how to give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70C0"/>
                </a:solidFill>
              </a:rPr>
              <a:t>Maximum cost at most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en-US" dirty="0" smtClean="0">
                <a:solidFill>
                  <a:srgbClr val="0070C0"/>
                </a:solidFill>
              </a:rPr>
              <a:t>edges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use </a:t>
            </a:r>
            <a:r>
              <a:rPr lang="en-US" sz="3600" dirty="0" smtClean="0">
                <a:solidFill>
                  <a:srgbClr val="00B050"/>
                </a:solidFill>
              </a:rPr>
              <a:t>Dynamic </a:t>
            </a:r>
            <a:r>
              <a:rPr lang="en-US" sz="3600" dirty="0" err="1" smtClean="0">
                <a:solidFill>
                  <a:srgbClr val="00B050"/>
                </a:solidFill>
              </a:rPr>
              <a:t>Programing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We guess the number </a:t>
            </a:r>
            <a:r>
              <a:rPr lang="en-US" sz="3600" dirty="0" smtClean="0">
                <a:solidFill>
                  <a:srgbClr val="FF0000"/>
                </a:solidFill>
              </a:rPr>
              <a:t>P</a:t>
            </a:r>
            <a:r>
              <a:rPr lang="en-US" sz="3600" dirty="0" smtClean="0"/>
              <a:t> of edges between the optimum set </a:t>
            </a:r>
            <a:r>
              <a:rPr lang="en-US" sz="3600" dirty="0" smtClean="0">
                <a:solidFill>
                  <a:srgbClr val="FF0000"/>
                </a:solidFill>
              </a:rPr>
              <a:t>OPT</a:t>
            </a:r>
            <a:r>
              <a:rPr lang="en-US" sz="3600" dirty="0" smtClean="0"/>
              <a:t>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V-OPT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r>
              <a:rPr lang="en-US" sz="3600" dirty="0" smtClean="0"/>
              <a:t>We guess the sum  of degree of </a:t>
            </a:r>
            <a:r>
              <a:rPr lang="en-US" sz="3600" dirty="0" smtClean="0">
                <a:solidFill>
                  <a:srgbClr val="FF0000"/>
                </a:solidFill>
              </a:rPr>
              <a:t>OPT</a:t>
            </a:r>
            <a:r>
              <a:rPr lang="en-US" sz="3600" dirty="0" smtClean="0"/>
              <a:t> </a:t>
            </a:r>
            <a:r>
              <a:rPr lang="en-US" sz="3600" dirty="0" smtClean="0"/>
              <a:t>whom </a:t>
            </a:r>
            <a:r>
              <a:rPr lang="en-US" sz="3600" dirty="0" smtClean="0"/>
              <a:t>may  </a:t>
            </a:r>
            <a:r>
              <a:rPr lang="en-US" sz="3600" dirty="0" smtClean="0"/>
              <a:t>be </a:t>
            </a:r>
            <a:r>
              <a:rPr lang="en-US" sz="3600" dirty="0" smtClean="0">
                <a:solidFill>
                  <a:srgbClr val="FF0000"/>
                </a:solidFill>
              </a:rPr>
              <a:t>2M</a:t>
            </a:r>
            <a:r>
              <a:rPr lang="en-US" sz="3600" dirty="0" smtClean="0"/>
              <a:t>.  A serious technical problem: we are only able to compute  </a:t>
            </a:r>
            <a:r>
              <a:rPr lang="en-US" sz="3600" dirty="0" smtClean="0">
                <a:solidFill>
                  <a:srgbClr val="FF0000"/>
                </a:solidFill>
              </a:rPr>
              <a:t>A[n, P</a:t>
            </a:r>
            <a:r>
              <a:rPr lang="en-US" sz="3600" dirty="0" smtClean="0">
                <a:solidFill>
                  <a:srgbClr val="FF0000"/>
                </a:solidFill>
              </a:rPr>
              <a:t>, M]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reason for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only way, it seems, to assure feasibility.</a:t>
            </a:r>
          </a:p>
          <a:p>
            <a:r>
              <a:rPr lang="en-US" dirty="0" smtClean="0"/>
              <a:t>Indeed if </a:t>
            </a:r>
            <a:r>
              <a:rPr lang="en-US" dirty="0" smtClean="0">
                <a:solidFill>
                  <a:srgbClr val="FF0000"/>
                </a:solidFill>
              </a:rPr>
              <a:t>deg(U)≤M </a:t>
            </a:r>
            <a:r>
              <a:rPr lang="en-US" dirty="0" smtClean="0"/>
              <a:t>then </a:t>
            </a:r>
            <a:r>
              <a:rPr lang="en-US" dirty="0" smtClean="0">
                <a:solidFill>
                  <a:srgbClr val="FF0000"/>
                </a:solidFill>
              </a:rPr>
              <a:t>t(U)≤M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question is do we loose a lot by bounding the sum of degrees by 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en-US" dirty="0" smtClean="0"/>
              <a:t>while the sum may be</a:t>
            </a:r>
            <a:r>
              <a:rPr lang="en-US" dirty="0" smtClean="0">
                <a:solidFill>
                  <a:srgbClr val="FF0000"/>
                </a:solidFill>
              </a:rPr>
              <a:t> 2M</a:t>
            </a:r>
            <a:r>
              <a:rPr lang="en-US" dirty="0" smtClean="0"/>
              <a:t>?</a:t>
            </a:r>
          </a:p>
          <a:p>
            <a:r>
              <a:rPr lang="en-US" dirty="0" smtClean="0"/>
              <a:t>One more detail: we need to guess the highest cost vertex in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and add it the our solution.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rgbClr val="FF0000"/>
                </a:solidFill>
              </a:rPr>
              <a:t> deg(U)</a:t>
            </a:r>
            <a:r>
              <a:rPr lang="en-US" dirty="0" smtClean="0"/>
              <a:t>≤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/>
              <a:t> </a:t>
            </a:r>
            <a:r>
              <a:rPr lang="en-US" dirty="0" smtClean="0"/>
              <a:t>how much </a:t>
            </a:r>
            <a:r>
              <a:rPr lang="en-US" dirty="0" smtClean="0"/>
              <a:t>cost we loose?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dirty="0" smtClean="0">
                <a:solidFill>
                  <a:srgbClr val="FF0000"/>
                </a:solidFill>
              </a:rPr>
              <a:t> {x}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</a:t>
            </a:r>
            <a:r>
              <a:rPr lang="en-US" dirty="0" smtClean="0">
                <a:solidFill>
                  <a:srgbClr val="FF0000"/>
                </a:solidFill>
              </a:rPr>
              <a:t> B  </a:t>
            </a:r>
            <a:r>
              <a:rPr lang="en-US" dirty="0" smtClean="0"/>
              <a:t>so that </a:t>
            </a:r>
            <a:r>
              <a:rPr lang="en-US" dirty="0" smtClean="0">
                <a:solidFill>
                  <a:srgbClr val="FF0000"/>
                </a:solidFill>
              </a:rPr>
              <a:t>deg(</a:t>
            </a:r>
            <a:r>
              <a:rPr lang="en-US" dirty="0" err="1" smtClean="0">
                <a:solidFill>
                  <a:srgbClr val="FF0000"/>
                </a:solidFill>
              </a:rPr>
              <a:t>A+x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first to be above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Thus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feasible solution for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Clearly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too is a feasible solution for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  <a:r>
              <a:rPr lang="en-US" dirty="0" smtClean="0"/>
              <a:t>because </a:t>
            </a:r>
            <a:r>
              <a:rPr lang="en-US" dirty="0" smtClean="0">
                <a:solidFill>
                  <a:srgbClr val="FF0000"/>
                </a:solidFill>
              </a:rPr>
              <a:t>deg(</a:t>
            </a:r>
            <a:r>
              <a:rPr lang="en-US" dirty="0" err="1" smtClean="0">
                <a:solidFill>
                  <a:srgbClr val="FF0000"/>
                </a:solidFill>
              </a:rPr>
              <a:t>A+x</a:t>
            </a:r>
            <a:r>
              <a:rPr lang="en-US" dirty="0" smtClean="0">
                <a:solidFill>
                  <a:srgbClr val="FF0000"/>
                </a:solidFill>
              </a:rPr>
              <a:t>)&gt;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  <a:r>
              <a:rPr lang="en-US" dirty="0" smtClean="0"/>
              <a:t>and the total at most </a:t>
            </a:r>
            <a:r>
              <a:rPr lang="en-US" dirty="0" smtClean="0">
                <a:solidFill>
                  <a:srgbClr val="FF0000"/>
                </a:solidFill>
              </a:rPr>
              <a:t>2M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One of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/>
              <a:t>  the weight.  The fact that we guess the highest cost vertex in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compensate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Any Questions?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the properties of a good solution?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74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96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008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574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194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57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19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722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342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716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52600" y="18288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Let us check the case of a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d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dirty="0" smtClean="0"/>
              <a:t>regular graphs. The question is if the edges are internal or external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010400" y="5486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848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4" idx="6"/>
            <a:endCxn id="5" idx="2"/>
          </p:cNvCxnSpPr>
          <p:nvPr/>
        </p:nvCxnSpPr>
        <p:spPr>
          <a:xfrm>
            <a:off x="2362200" y="5715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2266122" y="5769113"/>
            <a:ext cx="1669774" cy="609600"/>
          </a:xfrm>
          <a:custGeom>
            <a:avLst/>
            <a:gdLst>
              <a:gd name="connsiteX0" fmla="*/ 0 w 1669774"/>
              <a:gd name="connsiteY0" fmla="*/ 75096 h 609600"/>
              <a:gd name="connsiteX1" fmla="*/ 1033669 w 1669774"/>
              <a:gd name="connsiteY1" fmla="*/ 605183 h 609600"/>
              <a:gd name="connsiteX2" fmla="*/ 1603513 w 1669774"/>
              <a:gd name="connsiteY2" fmla="*/ 101600 h 609600"/>
              <a:gd name="connsiteX3" fmla="*/ 1603513 w 1669774"/>
              <a:gd name="connsiteY3" fmla="*/ 101600 h 609600"/>
              <a:gd name="connsiteX4" fmla="*/ 1630017 w 1669774"/>
              <a:gd name="connsiteY4" fmla="*/ 61844 h 609600"/>
              <a:gd name="connsiteX5" fmla="*/ 1643269 w 1669774"/>
              <a:gd name="connsiteY5" fmla="*/ 114852 h 609600"/>
              <a:gd name="connsiteX6" fmla="*/ 1643269 w 1669774"/>
              <a:gd name="connsiteY6" fmla="*/ 114852 h 609600"/>
              <a:gd name="connsiteX7" fmla="*/ 1656521 w 1669774"/>
              <a:gd name="connsiteY7" fmla="*/ 8835 h 609600"/>
              <a:gd name="connsiteX8" fmla="*/ 1669774 w 1669774"/>
              <a:gd name="connsiteY8" fmla="*/ 61844 h 609600"/>
              <a:gd name="connsiteX9" fmla="*/ 1669774 w 1669774"/>
              <a:gd name="connsiteY9" fmla="*/ 61844 h 609600"/>
              <a:gd name="connsiteX10" fmla="*/ 1656521 w 1669774"/>
              <a:gd name="connsiteY10" fmla="*/ 61844 h 609600"/>
              <a:gd name="connsiteX11" fmla="*/ 1630017 w 1669774"/>
              <a:gd name="connsiteY11" fmla="*/ 6184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69774" h="609600">
                <a:moveTo>
                  <a:pt x="0" y="75096"/>
                </a:moveTo>
                <a:cubicBezTo>
                  <a:pt x="383208" y="337931"/>
                  <a:pt x="766417" y="600766"/>
                  <a:pt x="1033669" y="605183"/>
                </a:cubicBezTo>
                <a:cubicBezTo>
                  <a:pt x="1300921" y="609600"/>
                  <a:pt x="1603513" y="101600"/>
                  <a:pt x="1603513" y="101600"/>
                </a:cubicBezTo>
                <a:lnTo>
                  <a:pt x="1603513" y="101600"/>
                </a:lnTo>
                <a:cubicBezTo>
                  <a:pt x="1607930" y="94974"/>
                  <a:pt x="1623391" y="59635"/>
                  <a:pt x="1630017" y="61844"/>
                </a:cubicBezTo>
                <a:cubicBezTo>
                  <a:pt x="1636643" y="64053"/>
                  <a:pt x="1643269" y="114852"/>
                  <a:pt x="1643269" y="114852"/>
                </a:cubicBezTo>
                <a:lnTo>
                  <a:pt x="1643269" y="114852"/>
                </a:lnTo>
                <a:cubicBezTo>
                  <a:pt x="1645478" y="97182"/>
                  <a:pt x="1652104" y="17670"/>
                  <a:pt x="1656521" y="8835"/>
                </a:cubicBezTo>
                <a:cubicBezTo>
                  <a:pt x="1660939" y="0"/>
                  <a:pt x="1669774" y="61844"/>
                  <a:pt x="1669774" y="61844"/>
                </a:cubicBezTo>
                <a:lnTo>
                  <a:pt x="1669774" y="61844"/>
                </a:lnTo>
                <a:lnTo>
                  <a:pt x="1656521" y="61844"/>
                </a:lnTo>
                <a:lnTo>
                  <a:pt x="1630017" y="6184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305878" y="5738191"/>
            <a:ext cx="3237948" cy="662609"/>
          </a:xfrm>
          <a:custGeom>
            <a:avLst/>
            <a:gdLst>
              <a:gd name="connsiteX0" fmla="*/ 0 w 3237948"/>
              <a:gd name="connsiteY0" fmla="*/ 0 h 662609"/>
              <a:gd name="connsiteX1" fmla="*/ 2703444 w 3237948"/>
              <a:gd name="connsiteY1" fmla="*/ 649357 h 662609"/>
              <a:gd name="connsiteX2" fmla="*/ 3207026 w 3237948"/>
              <a:gd name="connsiteY2" fmla="*/ 79513 h 662609"/>
              <a:gd name="connsiteX3" fmla="*/ 3207026 w 3237948"/>
              <a:gd name="connsiteY3" fmla="*/ 79513 h 66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948" h="662609">
                <a:moveTo>
                  <a:pt x="0" y="0"/>
                </a:moveTo>
                <a:cubicBezTo>
                  <a:pt x="1084470" y="318052"/>
                  <a:pt x="2168940" y="636105"/>
                  <a:pt x="2703444" y="649357"/>
                </a:cubicBezTo>
                <a:cubicBezTo>
                  <a:pt x="3237948" y="662609"/>
                  <a:pt x="3207026" y="79513"/>
                  <a:pt x="3207026" y="79513"/>
                </a:cubicBezTo>
                <a:lnTo>
                  <a:pt x="3207026" y="7951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252870" y="5698435"/>
            <a:ext cx="4671390" cy="596347"/>
          </a:xfrm>
          <a:custGeom>
            <a:avLst/>
            <a:gdLst>
              <a:gd name="connsiteX0" fmla="*/ 0 w 4671390"/>
              <a:gd name="connsiteY0" fmla="*/ 0 h 596347"/>
              <a:gd name="connsiteX1" fmla="*/ 3949147 w 4671390"/>
              <a:gd name="connsiteY1" fmla="*/ 583095 h 596347"/>
              <a:gd name="connsiteX2" fmla="*/ 4333460 w 4671390"/>
              <a:gd name="connsiteY2" fmla="*/ 79513 h 5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71390" h="596347">
                <a:moveTo>
                  <a:pt x="0" y="0"/>
                </a:moveTo>
                <a:cubicBezTo>
                  <a:pt x="1613452" y="284921"/>
                  <a:pt x="3226904" y="569843"/>
                  <a:pt x="3949147" y="583095"/>
                </a:cubicBezTo>
                <a:cubicBezTo>
                  <a:pt x="4671390" y="596347"/>
                  <a:pt x="4502425" y="337930"/>
                  <a:pt x="4333460" y="795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10" idx="2"/>
          </p:cNvCxnSpPr>
          <p:nvPr/>
        </p:nvCxnSpPr>
        <p:spPr>
          <a:xfrm flipH="1">
            <a:off x="5486400" y="5715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3909391" y="5219148"/>
            <a:ext cx="2570922" cy="439530"/>
          </a:xfrm>
          <a:custGeom>
            <a:avLst/>
            <a:gdLst>
              <a:gd name="connsiteX0" fmla="*/ 0 w 2570922"/>
              <a:gd name="connsiteY0" fmla="*/ 439530 h 439530"/>
              <a:gd name="connsiteX1" fmla="*/ 1590261 w 2570922"/>
              <a:gd name="connsiteY1" fmla="*/ 2209 h 439530"/>
              <a:gd name="connsiteX2" fmla="*/ 2570922 w 2570922"/>
              <a:gd name="connsiteY2" fmla="*/ 426278 h 43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0922" h="439530">
                <a:moveTo>
                  <a:pt x="0" y="439530"/>
                </a:moveTo>
                <a:cubicBezTo>
                  <a:pt x="580887" y="221974"/>
                  <a:pt x="1161774" y="4418"/>
                  <a:pt x="1590261" y="2209"/>
                </a:cubicBezTo>
                <a:cubicBezTo>
                  <a:pt x="2018748" y="0"/>
                  <a:pt x="2294835" y="213139"/>
                  <a:pt x="2570922" y="42627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074504" y="5241235"/>
            <a:ext cx="2332383" cy="443948"/>
          </a:xfrm>
          <a:custGeom>
            <a:avLst/>
            <a:gdLst>
              <a:gd name="connsiteX0" fmla="*/ 0 w 2332383"/>
              <a:gd name="connsiteY0" fmla="*/ 443948 h 443948"/>
              <a:gd name="connsiteX1" fmla="*/ 1577009 w 2332383"/>
              <a:gd name="connsiteY1" fmla="*/ 6626 h 443948"/>
              <a:gd name="connsiteX2" fmla="*/ 2332383 w 2332383"/>
              <a:gd name="connsiteY2" fmla="*/ 404191 h 44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2383" h="443948">
                <a:moveTo>
                  <a:pt x="0" y="443948"/>
                </a:moveTo>
                <a:cubicBezTo>
                  <a:pt x="594139" y="228600"/>
                  <a:pt x="1188279" y="13252"/>
                  <a:pt x="1577009" y="6626"/>
                </a:cubicBezTo>
                <a:cubicBezTo>
                  <a:pt x="1965740" y="0"/>
                  <a:pt x="2149061" y="202095"/>
                  <a:pt x="2332383" y="4041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8" idx="6"/>
            <a:endCxn id="9" idx="2"/>
          </p:cNvCxnSpPr>
          <p:nvPr/>
        </p:nvCxnSpPr>
        <p:spPr>
          <a:xfrm>
            <a:off x="4724400" y="5715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3975652" y="5777948"/>
            <a:ext cx="1417983" cy="242956"/>
          </a:xfrm>
          <a:custGeom>
            <a:avLst/>
            <a:gdLst>
              <a:gd name="connsiteX0" fmla="*/ 0 w 1417983"/>
              <a:gd name="connsiteY0" fmla="*/ 0 h 242956"/>
              <a:gd name="connsiteX1" fmla="*/ 848139 w 1417983"/>
              <a:gd name="connsiteY1" fmla="*/ 238539 h 242956"/>
              <a:gd name="connsiteX2" fmla="*/ 1417983 w 1417983"/>
              <a:gd name="connsiteY2" fmla="*/ 26504 h 242956"/>
              <a:gd name="connsiteX3" fmla="*/ 1417983 w 1417983"/>
              <a:gd name="connsiteY3" fmla="*/ 26504 h 242956"/>
              <a:gd name="connsiteX4" fmla="*/ 1417983 w 1417983"/>
              <a:gd name="connsiteY4" fmla="*/ 26504 h 242956"/>
              <a:gd name="connsiteX5" fmla="*/ 1391478 w 1417983"/>
              <a:gd name="connsiteY5" fmla="*/ 26504 h 24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983" h="242956">
                <a:moveTo>
                  <a:pt x="0" y="0"/>
                </a:moveTo>
                <a:cubicBezTo>
                  <a:pt x="305904" y="117061"/>
                  <a:pt x="611809" y="234122"/>
                  <a:pt x="848139" y="238539"/>
                </a:cubicBezTo>
                <a:cubicBezTo>
                  <a:pt x="1084469" y="242956"/>
                  <a:pt x="1417983" y="26504"/>
                  <a:pt x="1417983" y="26504"/>
                </a:cubicBezTo>
                <a:lnTo>
                  <a:pt x="1417983" y="26504"/>
                </a:lnTo>
                <a:lnTo>
                  <a:pt x="1417983" y="26504"/>
                </a:lnTo>
                <a:lnTo>
                  <a:pt x="1391478" y="2650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4" idx="1"/>
            <a:endCxn id="20" idx="5"/>
          </p:cNvCxnSpPr>
          <p:nvPr/>
        </p:nvCxnSpPr>
        <p:spPr>
          <a:xfrm flipH="1" flipV="1">
            <a:off x="1631763" y="4984563"/>
            <a:ext cx="470274" cy="622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4598504" y="5777948"/>
            <a:ext cx="1921566" cy="373270"/>
          </a:xfrm>
          <a:custGeom>
            <a:avLst/>
            <a:gdLst>
              <a:gd name="connsiteX0" fmla="*/ 0 w 1921566"/>
              <a:gd name="connsiteY0" fmla="*/ 0 h 373270"/>
              <a:gd name="connsiteX1" fmla="*/ 1272209 w 1921566"/>
              <a:gd name="connsiteY1" fmla="*/ 371061 h 373270"/>
              <a:gd name="connsiteX2" fmla="*/ 1921566 w 1921566"/>
              <a:gd name="connsiteY2" fmla="*/ 13252 h 37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1566" h="373270">
                <a:moveTo>
                  <a:pt x="0" y="0"/>
                </a:moveTo>
                <a:cubicBezTo>
                  <a:pt x="475974" y="184426"/>
                  <a:pt x="951948" y="368852"/>
                  <a:pt x="1272209" y="371061"/>
                </a:cubicBezTo>
                <a:cubicBezTo>
                  <a:pt x="1592470" y="373270"/>
                  <a:pt x="1757018" y="193261"/>
                  <a:pt x="1921566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9" idx="7"/>
            <a:endCxn id="18" idx="3"/>
          </p:cNvCxnSpPr>
          <p:nvPr/>
        </p:nvCxnSpPr>
        <p:spPr>
          <a:xfrm flipV="1">
            <a:off x="5594163" y="4908363"/>
            <a:ext cx="6226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the properties of a good solution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74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96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008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05000" y="1600200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 this example most of the edges in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stay inside. Which means that </a:t>
            </a:r>
            <a:r>
              <a:rPr lang="en-US" sz="3600" dirty="0" smtClean="0">
                <a:solidFill>
                  <a:srgbClr val="FF0000"/>
                </a:solidFill>
              </a:rPr>
              <a:t>t(S)</a:t>
            </a:r>
            <a:r>
              <a:rPr lang="en-US" sz="3600" dirty="0" smtClean="0"/>
              <a:t> is close to  </a:t>
            </a:r>
            <a:r>
              <a:rPr lang="en-US" sz="3600" dirty="0" err="1" smtClean="0">
                <a:solidFill>
                  <a:srgbClr val="FF0000"/>
                </a:solidFill>
              </a:rPr>
              <a:t>k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d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/2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574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194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57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19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722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342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716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086600" y="5486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848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4" idx="6"/>
            <a:endCxn id="5" idx="2"/>
          </p:cNvCxnSpPr>
          <p:nvPr/>
        </p:nvCxnSpPr>
        <p:spPr>
          <a:xfrm>
            <a:off x="2362200" y="5715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2266122" y="5769113"/>
            <a:ext cx="1669774" cy="609600"/>
          </a:xfrm>
          <a:custGeom>
            <a:avLst/>
            <a:gdLst>
              <a:gd name="connsiteX0" fmla="*/ 0 w 1669774"/>
              <a:gd name="connsiteY0" fmla="*/ 75096 h 609600"/>
              <a:gd name="connsiteX1" fmla="*/ 1033669 w 1669774"/>
              <a:gd name="connsiteY1" fmla="*/ 605183 h 609600"/>
              <a:gd name="connsiteX2" fmla="*/ 1603513 w 1669774"/>
              <a:gd name="connsiteY2" fmla="*/ 101600 h 609600"/>
              <a:gd name="connsiteX3" fmla="*/ 1603513 w 1669774"/>
              <a:gd name="connsiteY3" fmla="*/ 101600 h 609600"/>
              <a:gd name="connsiteX4" fmla="*/ 1630017 w 1669774"/>
              <a:gd name="connsiteY4" fmla="*/ 61844 h 609600"/>
              <a:gd name="connsiteX5" fmla="*/ 1643269 w 1669774"/>
              <a:gd name="connsiteY5" fmla="*/ 114852 h 609600"/>
              <a:gd name="connsiteX6" fmla="*/ 1643269 w 1669774"/>
              <a:gd name="connsiteY6" fmla="*/ 114852 h 609600"/>
              <a:gd name="connsiteX7" fmla="*/ 1656521 w 1669774"/>
              <a:gd name="connsiteY7" fmla="*/ 8835 h 609600"/>
              <a:gd name="connsiteX8" fmla="*/ 1669774 w 1669774"/>
              <a:gd name="connsiteY8" fmla="*/ 61844 h 609600"/>
              <a:gd name="connsiteX9" fmla="*/ 1669774 w 1669774"/>
              <a:gd name="connsiteY9" fmla="*/ 61844 h 609600"/>
              <a:gd name="connsiteX10" fmla="*/ 1656521 w 1669774"/>
              <a:gd name="connsiteY10" fmla="*/ 61844 h 609600"/>
              <a:gd name="connsiteX11" fmla="*/ 1630017 w 1669774"/>
              <a:gd name="connsiteY11" fmla="*/ 6184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69774" h="609600">
                <a:moveTo>
                  <a:pt x="0" y="75096"/>
                </a:moveTo>
                <a:cubicBezTo>
                  <a:pt x="383208" y="337931"/>
                  <a:pt x="766417" y="600766"/>
                  <a:pt x="1033669" y="605183"/>
                </a:cubicBezTo>
                <a:cubicBezTo>
                  <a:pt x="1300921" y="609600"/>
                  <a:pt x="1603513" y="101600"/>
                  <a:pt x="1603513" y="101600"/>
                </a:cubicBezTo>
                <a:lnTo>
                  <a:pt x="1603513" y="101600"/>
                </a:lnTo>
                <a:cubicBezTo>
                  <a:pt x="1607930" y="94974"/>
                  <a:pt x="1623391" y="59635"/>
                  <a:pt x="1630017" y="61844"/>
                </a:cubicBezTo>
                <a:cubicBezTo>
                  <a:pt x="1636643" y="64053"/>
                  <a:pt x="1643269" y="114852"/>
                  <a:pt x="1643269" y="114852"/>
                </a:cubicBezTo>
                <a:lnTo>
                  <a:pt x="1643269" y="114852"/>
                </a:lnTo>
                <a:cubicBezTo>
                  <a:pt x="1645478" y="97182"/>
                  <a:pt x="1652104" y="17670"/>
                  <a:pt x="1656521" y="8835"/>
                </a:cubicBezTo>
                <a:cubicBezTo>
                  <a:pt x="1660939" y="0"/>
                  <a:pt x="1669774" y="61844"/>
                  <a:pt x="1669774" y="61844"/>
                </a:cubicBezTo>
                <a:lnTo>
                  <a:pt x="1669774" y="61844"/>
                </a:lnTo>
                <a:lnTo>
                  <a:pt x="1656521" y="61844"/>
                </a:lnTo>
                <a:lnTo>
                  <a:pt x="1630017" y="6184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305878" y="5738191"/>
            <a:ext cx="3237948" cy="662609"/>
          </a:xfrm>
          <a:custGeom>
            <a:avLst/>
            <a:gdLst>
              <a:gd name="connsiteX0" fmla="*/ 0 w 3237948"/>
              <a:gd name="connsiteY0" fmla="*/ 0 h 662609"/>
              <a:gd name="connsiteX1" fmla="*/ 2703444 w 3237948"/>
              <a:gd name="connsiteY1" fmla="*/ 649357 h 662609"/>
              <a:gd name="connsiteX2" fmla="*/ 3207026 w 3237948"/>
              <a:gd name="connsiteY2" fmla="*/ 79513 h 662609"/>
              <a:gd name="connsiteX3" fmla="*/ 3207026 w 3237948"/>
              <a:gd name="connsiteY3" fmla="*/ 79513 h 66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948" h="662609">
                <a:moveTo>
                  <a:pt x="0" y="0"/>
                </a:moveTo>
                <a:cubicBezTo>
                  <a:pt x="1084470" y="318052"/>
                  <a:pt x="2168940" y="636105"/>
                  <a:pt x="2703444" y="649357"/>
                </a:cubicBezTo>
                <a:cubicBezTo>
                  <a:pt x="3237948" y="662609"/>
                  <a:pt x="3207026" y="79513"/>
                  <a:pt x="3207026" y="79513"/>
                </a:cubicBezTo>
                <a:lnTo>
                  <a:pt x="3207026" y="7951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252870" y="5698435"/>
            <a:ext cx="4671390" cy="596347"/>
          </a:xfrm>
          <a:custGeom>
            <a:avLst/>
            <a:gdLst>
              <a:gd name="connsiteX0" fmla="*/ 0 w 4671390"/>
              <a:gd name="connsiteY0" fmla="*/ 0 h 596347"/>
              <a:gd name="connsiteX1" fmla="*/ 3949147 w 4671390"/>
              <a:gd name="connsiteY1" fmla="*/ 583095 h 596347"/>
              <a:gd name="connsiteX2" fmla="*/ 4333460 w 4671390"/>
              <a:gd name="connsiteY2" fmla="*/ 79513 h 5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71390" h="596347">
                <a:moveTo>
                  <a:pt x="0" y="0"/>
                </a:moveTo>
                <a:cubicBezTo>
                  <a:pt x="1613452" y="284921"/>
                  <a:pt x="3226904" y="569843"/>
                  <a:pt x="3949147" y="583095"/>
                </a:cubicBezTo>
                <a:cubicBezTo>
                  <a:pt x="4671390" y="596347"/>
                  <a:pt x="4502425" y="337930"/>
                  <a:pt x="4333460" y="795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10" idx="2"/>
          </p:cNvCxnSpPr>
          <p:nvPr/>
        </p:nvCxnSpPr>
        <p:spPr>
          <a:xfrm flipH="1">
            <a:off x="5486400" y="5715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3909391" y="5219148"/>
            <a:ext cx="2570922" cy="439530"/>
          </a:xfrm>
          <a:custGeom>
            <a:avLst/>
            <a:gdLst>
              <a:gd name="connsiteX0" fmla="*/ 0 w 2570922"/>
              <a:gd name="connsiteY0" fmla="*/ 439530 h 439530"/>
              <a:gd name="connsiteX1" fmla="*/ 1590261 w 2570922"/>
              <a:gd name="connsiteY1" fmla="*/ 2209 h 439530"/>
              <a:gd name="connsiteX2" fmla="*/ 2570922 w 2570922"/>
              <a:gd name="connsiteY2" fmla="*/ 426278 h 43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0922" h="439530">
                <a:moveTo>
                  <a:pt x="0" y="439530"/>
                </a:moveTo>
                <a:cubicBezTo>
                  <a:pt x="580887" y="221974"/>
                  <a:pt x="1161774" y="4418"/>
                  <a:pt x="1590261" y="2209"/>
                </a:cubicBezTo>
                <a:cubicBezTo>
                  <a:pt x="2018748" y="0"/>
                  <a:pt x="2294835" y="213139"/>
                  <a:pt x="2570922" y="42627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074504" y="5241235"/>
            <a:ext cx="2332383" cy="443948"/>
          </a:xfrm>
          <a:custGeom>
            <a:avLst/>
            <a:gdLst>
              <a:gd name="connsiteX0" fmla="*/ 0 w 2332383"/>
              <a:gd name="connsiteY0" fmla="*/ 443948 h 443948"/>
              <a:gd name="connsiteX1" fmla="*/ 1577009 w 2332383"/>
              <a:gd name="connsiteY1" fmla="*/ 6626 h 443948"/>
              <a:gd name="connsiteX2" fmla="*/ 2332383 w 2332383"/>
              <a:gd name="connsiteY2" fmla="*/ 404191 h 44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2383" h="443948">
                <a:moveTo>
                  <a:pt x="0" y="443948"/>
                </a:moveTo>
                <a:cubicBezTo>
                  <a:pt x="594139" y="228600"/>
                  <a:pt x="1188279" y="13252"/>
                  <a:pt x="1577009" y="6626"/>
                </a:cubicBezTo>
                <a:cubicBezTo>
                  <a:pt x="1965740" y="0"/>
                  <a:pt x="2149061" y="202095"/>
                  <a:pt x="2332383" y="4041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8" idx="6"/>
            <a:endCxn id="9" idx="2"/>
          </p:cNvCxnSpPr>
          <p:nvPr/>
        </p:nvCxnSpPr>
        <p:spPr>
          <a:xfrm>
            <a:off x="4724400" y="5715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3975652" y="5777948"/>
            <a:ext cx="1417983" cy="242956"/>
          </a:xfrm>
          <a:custGeom>
            <a:avLst/>
            <a:gdLst>
              <a:gd name="connsiteX0" fmla="*/ 0 w 1417983"/>
              <a:gd name="connsiteY0" fmla="*/ 0 h 242956"/>
              <a:gd name="connsiteX1" fmla="*/ 848139 w 1417983"/>
              <a:gd name="connsiteY1" fmla="*/ 238539 h 242956"/>
              <a:gd name="connsiteX2" fmla="*/ 1417983 w 1417983"/>
              <a:gd name="connsiteY2" fmla="*/ 26504 h 242956"/>
              <a:gd name="connsiteX3" fmla="*/ 1417983 w 1417983"/>
              <a:gd name="connsiteY3" fmla="*/ 26504 h 242956"/>
              <a:gd name="connsiteX4" fmla="*/ 1417983 w 1417983"/>
              <a:gd name="connsiteY4" fmla="*/ 26504 h 242956"/>
              <a:gd name="connsiteX5" fmla="*/ 1391478 w 1417983"/>
              <a:gd name="connsiteY5" fmla="*/ 26504 h 24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983" h="242956">
                <a:moveTo>
                  <a:pt x="0" y="0"/>
                </a:moveTo>
                <a:cubicBezTo>
                  <a:pt x="305904" y="117061"/>
                  <a:pt x="611809" y="234122"/>
                  <a:pt x="848139" y="238539"/>
                </a:cubicBezTo>
                <a:cubicBezTo>
                  <a:pt x="1084469" y="242956"/>
                  <a:pt x="1417983" y="26504"/>
                  <a:pt x="1417983" y="26504"/>
                </a:cubicBezTo>
                <a:lnTo>
                  <a:pt x="1417983" y="26504"/>
                </a:lnTo>
                <a:lnTo>
                  <a:pt x="1417983" y="26504"/>
                </a:lnTo>
                <a:lnTo>
                  <a:pt x="1391478" y="2650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4" idx="1"/>
            <a:endCxn id="20" idx="5"/>
          </p:cNvCxnSpPr>
          <p:nvPr/>
        </p:nvCxnSpPr>
        <p:spPr>
          <a:xfrm flipH="1" flipV="1">
            <a:off x="1631763" y="4984563"/>
            <a:ext cx="470274" cy="622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4598504" y="5777948"/>
            <a:ext cx="1921566" cy="373270"/>
          </a:xfrm>
          <a:custGeom>
            <a:avLst/>
            <a:gdLst>
              <a:gd name="connsiteX0" fmla="*/ 0 w 1921566"/>
              <a:gd name="connsiteY0" fmla="*/ 0 h 373270"/>
              <a:gd name="connsiteX1" fmla="*/ 1272209 w 1921566"/>
              <a:gd name="connsiteY1" fmla="*/ 371061 h 373270"/>
              <a:gd name="connsiteX2" fmla="*/ 1921566 w 1921566"/>
              <a:gd name="connsiteY2" fmla="*/ 13252 h 37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1566" h="373270">
                <a:moveTo>
                  <a:pt x="0" y="0"/>
                </a:moveTo>
                <a:cubicBezTo>
                  <a:pt x="475974" y="184426"/>
                  <a:pt x="951948" y="368852"/>
                  <a:pt x="1272209" y="371061"/>
                </a:cubicBezTo>
                <a:cubicBezTo>
                  <a:pt x="1592470" y="373270"/>
                  <a:pt x="1757018" y="193261"/>
                  <a:pt x="1921566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9" idx="7"/>
            <a:endCxn id="18" idx="3"/>
          </p:cNvCxnSpPr>
          <p:nvPr/>
        </p:nvCxnSpPr>
        <p:spPr>
          <a:xfrm flipV="1">
            <a:off x="5594163" y="4908363"/>
            <a:ext cx="6226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the properties of a good solution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7400" y="563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96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484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05000" y="16002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But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can behave badly.  Namely most edges go to </a:t>
            </a:r>
            <a:r>
              <a:rPr lang="en-US" sz="3600" dirty="0" smtClean="0">
                <a:solidFill>
                  <a:srgbClr val="FF0000"/>
                </a:solidFill>
              </a:rPr>
              <a:t>V-U</a:t>
            </a:r>
          </a:p>
          <a:p>
            <a:r>
              <a:rPr lang="en-US" sz="3600" dirty="0" smtClean="0"/>
              <a:t>In this case </a:t>
            </a:r>
            <a:r>
              <a:rPr lang="en-US" sz="3600" dirty="0" smtClean="0">
                <a:solidFill>
                  <a:srgbClr val="FF0000"/>
                </a:solidFill>
              </a:rPr>
              <a:t>t(S) </a:t>
            </a:r>
            <a:r>
              <a:rPr lang="en-US" sz="3600" dirty="0" smtClean="0"/>
              <a:t>close to </a:t>
            </a:r>
            <a:r>
              <a:rPr lang="en-US" sz="3600" dirty="0" smtClean="0">
                <a:solidFill>
                  <a:srgbClr val="FF0000"/>
                </a:solidFill>
              </a:rPr>
              <a:t>dk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12" name="Oval 11"/>
          <p:cNvSpPr/>
          <p:nvPr/>
        </p:nvSpPr>
        <p:spPr>
          <a:xfrm>
            <a:off x="20574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194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57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19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722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342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716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086600" y="5486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848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8" idx="6"/>
            <a:endCxn id="9" idx="2"/>
          </p:cNvCxnSpPr>
          <p:nvPr/>
        </p:nvCxnSpPr>
        <p:spPr>
          <a:xfrm>
            <a:off x="4724400" y="5715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3975652" y="5777948"/>
            <a:ext cx="1417983" cy="242956"/>
          </a:xfrm>
          <a:custGeom>
            <a:avLst/>
            <a:gdLst>
              <a:gd name="connsiteX0" fmla="*/ 0 w 1417983"/>
              <a:gd name="connsiteY0" fmla="*/ 0 h 242956"/>
              <a:gd name="connsiteX1" fmla="*/ 848139 w 1417983"/>
              <a:gd name="connsiteY1" fmla="*/ 238539 h 242956"/>
              <a:gd name="connsiteX2" fmla="*/ 1417983 w 1417983"/>
              <a:gd name="connsiteY2" fmla="*/ 26504 h 242956"/>
              <a:gd name="connsiteX3" fmla="*/ 1417983 w 1417983"/>
              <a:gd name="connsiteY3" fmla="*/ 26504 h 242956"/>
              <a:gd name="connsiteX4" fmla="*/ 1417983 w 1417983"/>
              <a:gd name="connsiteY4" fmla="*/ 26504 h 242956"/>
              <a:gd name="connsiteX5" fmla="*/ 1391478 w 1417983"/>
              <a:gd name="connsiteY5" fmla="*/ 26504 h 24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983" h="242956">
                <a:moveTo>
                  <a:pt x="0" y="0"/>
                </a:moveTo>
                <a:cubicBezTo>
                  <a:pt x="305904" y="117061"/>
                  <a:pt x="611809" y="234122"/>
                  <a:pt x="848139" y="238539"/>
                </a:cubicBezTo>
                <a:cubicBezTo>
                  <a:pt x="1084469" y="242956"/>
                  <a:pt x="1417983" y="26504"/>
                  <a:pt x="1417983" y="26504"/>
                </a:cubicBezTo>
                <a:lnTo>
                  <a:pt x="1417983" y="26504"/>
                </a:lnTo>
                <a:lnTo>
                  <a:pt x="1417983" y="26504"/>
                </a:lnTo>
                <a:lnTo>
                  <a:pt x="1391478" y="2650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4" idx="1"/>
            <a:endCxn id="20" idx="5"/>
          </p:cNvCxnSpPr>
          <p:nvPr/>
        </p:nvCxnSpPr>
        <p:spPr>
          <a:xfrm flipH="1" flipV="1">
            <a:off x="1631763" y="4984563"/>
            <a:ext cx="4702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9" idx="7"/>
            <a:endCxn id="18" idx="3"/>
          </p:cNvCxnSpPr>
          <p:nvPr/>
        </p:nvCxnSpPr>
        <p:spPr>
          <a:xfrm flipV="1">
            <a:off x="5594163" y="4908363"/>
            <a:ext cx="6226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7"/>
            <a:endCxn id="14" idx="3"/>
          </p:cNvCxnSpPr>
          <p:nvPr/>
        </p:nvCxnSpPr>
        <p:spPr>
          <a:xfrm flipV="1">
            <a:off x="2317563" y="4908363"/>
            <a:ext cx="546474" cy="775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1"/>
            <a:endCxn id="12" idx="5"/>
          </p:cNvCxnSpPr>
          <p:nvPr/>
        </p:nvCxnSpPr>
        <p:spPr>
          <a:xfrm flipH="1" flipV="1">
            <a:off x="2317563" y="4984563"/>
            <a:ext cx="622674" cy="622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1"/>
            <a:endCxn id="17" idx="5"/>
          </p:cNvCxnSpPr>
          <p:nvPr/>
        </p:nvCxnSpPr>
        <p:spPr>
          <a:xfrm flipH="1" flipV="1">
            <a:off x="5517963" y="4908363"/>
            <a:ext cx="7750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8" idx="7"/>
            <a:endCxn id="18" idx="3"/>
          </p:cNvCxnSpPr>
          <p:nvPr/>
        </p:nvCxnSpPr>
        <p:spPr>
          <a:xfrm flipV="1">
            <a:off x="4679763" y="4908363"/>
            <a:ext cx="15370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5" idx="7"/>
            <a:endCxn id="15" idx="3"/>
          </p:cNvCxnSpPr>
          <p:nvPr/>
        </p:nvCxnSpPr>
        <p:spPr>
          <a:xfrm flipV="1">
            <a:off x="3155763" y="4908363"/>
            <a:ext cx="5464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6" idx="0"/>
            <a:endCxn id="16" idx="3"/>
          </p:cNvCxnSpPr>
          <p:nvPr/>
        </p:nvCxnSpPr>
        <p:spPr>
          <a:xfrm flipV="1">
            <a:off x="3886200" y="4908363"/>
            <a:ext cx="578037" cy="654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6" idx="1"/>
            <a:endCxn id="14" idx="5"/>
          </p:cNvCxnSpPr>
          <p:nvPr/>
        </p:nvCxnSpPr>
        <p:spPr>
          <a:xfrm flipH="1" flipV="1">
            <a:off x="3079563" y="4908363"/>
            <a:ext cx="6988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7"/>
          </p:cNvCxnSpPr>
          <p:nvPr/>
        </p:nvCxnSpPr>
        <p:spPr>
          <a:xfrm flipV="1">
            <a:off x="6508563" y="4800600"/>
            <a:ext cx="1492437" cy="806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0" idx="7"/>
            <a:endCxn id="19" idx="3"/>
          </p:cNvCxnSpPr>
          <p:nvPr/>
        </p:nvCxnSpPr>
        <p:spPr>
          <a:xfrm flipV="1">
            <a:off x="6508563" y="4908363"/>
            <a:ext cx="4702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" idx="0"/>
            <a:endCxn id="15" idx="5"/>
          </p:cNvCxnSpPr>
          <p:nvPr/>
        </p:nvCxnSpPr>
        <p:spPr>
          <a:xfrm flipH="1" flipV="1">
            <a:off x="3917763" y="4908363"/>
            <a:ext cx="654237" cy="654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" idx="0"/>
            <a:endCxn id="17" idx="3"/>
          </p:cNvCxnSpPr>
          <p:nvPr/>
        </p:nvCxnSpPr>
        <p:spPr>
          <a:xfrm flipV="1">
            <a:off x="4572000" y="4908363"/>
            <a:ext cx="730437" cy="654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9" idx="1"/>
            <a:endCxn id="16" idx="5"/>
          </p:cNvCxnSpPr>
          <p:nvPr/>
        </p:nvCxnSpPr>
        <p:spPr>
          <a:xfrm flipH="1" flipV="1">
            <a:off x="4679763" y="4908363"/>
            <a:ext cx="6988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9" idx="7"/>
            <a:endCxn id="19" idx="3"/>
          </p:cNvCxnSpPr>
          <p:nvPr/>
        </p:nvCxnSpPr>
        <p:spPr>
          <a:xfrm flipV="1">
            <a:off x="5594163" y="4908363"/>
            <a:ext cx="1384674" cy="6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5"/>
            <a:endCxn id="24" idx="2"/>
          </p:cNvCxnSpPr>
          <p:nvPr/>
        </p:nvCxnSpPr>
        <p:spPr>
          <a:xfrm flipV="1">
            <a:off x="5594163" y="4800600"/>
            <a:ext cx="2254437" cy="1022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" idx="0"/>
            <a:endCxn id="12" idx="6"/>
          </p:cNvCxnSpPr>
          <p:nvPr/>
        </p:nvCxnSpPr>
        <p:spPr>
          <a:xfrm flipH="1" flipV="1">
            <a:off x="2362200" y="4876800"/>
            <a:ext cx="1524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trivial ratio of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7526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Let </a:t>
            </a:r>
            <a:r>
              <a:rPr lang="en-US" sz="3600" dirty="0" smtClean="0">
                <a:solidFill>
                  <a:srgbClr val="FF0000"/>
                </a:solidFill>
              </a:rPr>
              <a:t>OPT, |OPT|=k,  </a:t>
            </a:r>
            <a:r>
              <a:rPr lang="en-US" sz="3600" dirty="0" smtClean="0"/>
              <a:t>be the best solution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29718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Let  </a:t>
            </a:r>
            <a:r>
              <a:rPr lang="en-US" sz="3600" dirty="0" smtClean="0">
                <a:solidFill>
                  <a:srgbClr val="FF0000"/>
                </a:solidFill>
              </a:rPr>
              <a:t>U</a:t>
            </a:r>
            <a:r>
              <a:rPr lang="en-US" sz="3600" dirty="0" smtClean="0"/>
              <a:t> be the </a:t>
            </a:r>
            <a:r>
              <a:rPr lang="en-US" sz="3600" dirty="0" smtClean="0">
                <a:solidFill>
                  <a:srgbClr val="FF0000"/>
                </a:solidFill>
              </a:rPr>
              <a:t>k </a:t>
            </a:r>
            <a:r>
              <a:rPr lang="en-US" sz="3600" dirty="0" smtClean="0"/>
              <a:t>least degrees vertices</a:t>
            </a:r>
            <a:r>
              <a:rPr lang="en-US" dirty="0" smtClean="0"/>
              <a:t> </a:t>
            </a:r>
            <a:r>
              <a:rPr lang="en-US" sz="3600" dirty="0" smtClean="0"/>
              <a:t>, thus </a:t>
            </a:r>
            <a:r>
              <a:rPr lang="en-US" sz="3600" dirty="0" smtClean="0">
                <a:solidFill>
                  <a:srgbClr val="FF0000"/>
                </a:solidFill>
              </a:rPr>
              <a:t>deg(OPT)≥ deg(U)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43434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Clearly </a:t>
            </a:r>
            <a:r>
              <a:rPr lang="en-US" sz="3600" dirty="0" smtClean="0">
                <a:solidFill>
                  <a:srgbClr val="FF0000"/>
                </a:solidFill>
              </a:rPr>
              <a:t>t(OPT)≥deg(OPT)/2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8768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Therefore:   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  t(U)≤deg(U)≤deg(OPT)   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  ≤2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3600" dirty="0" smtClean="0">
                <a:solidFill>
                  <a:srgbClr val="FF0000"/>
                </a:solidFill>
              </a:rPr>
              <a:t>t(OPT)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  tried to improve the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but there is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we became aware of only recently.</a:t>
            </a:r>
          </a:p>
          <a:p>
            <a:r>
              <a:rPr lang="en-US" dirty="0" smtClean="0"/>
              <a:t>Let G be a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-regular graph. Consider only “small” 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and: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=</a:t>
            </a:r>
            <a:r>
              <a:rPr lang="en-US" dirty="0" smtClean="0">
                <a:solidFill>
                  <a:srgbClr val="FF0000"/>
                </a:solidFill>
              </a:rPr>
              <a:t> e(S,V-S)/deg(S)</a:t>
            </a:r>
          </a:p>
          <a:p>
            <a:r>
              <a:rPr lang="en-US" dirty="0" smtClean="0"/>
              <a:t>The without restriction:  the </a:t>
            </a:r>
            <a:r>
              <a:rPr lang="en-US" dirty="0" smtClean="0">
                <a:solidFill>
                  <a:srgbClr val="00B050"/>
                </a:solidFill>
              </a:rPr>
              <a:t>Sparsest Cut </a:t>
            </a:r>
            <a:r>
              <a:rPr lang="en-US" dirty="0" smtClean="0"/>
              <a:t>problem and admits a 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>
                <a:solidFill>
                  <a:srgbClr val="FF0000"/>
                </a:solidFill>
              </a:rPr>
              <a:t>{log n}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by </a:t>
            </a:r>
            <a:r>
              <a:rPr lang="en-US" dirty="0" err="1" smtClean="0">
                <a:solidFill>
                  <a:srgbClr val="0070C0"/>
                </a:solidFill>
              </a:rPr>
              <a:t>Arora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Rao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Vazirani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of small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What happens if we bound the size of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question of if there is a small set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with bad expansion </a:t>
            </a:r>
            <a:r>
              <a:rPr lang="en-US" dirty="0" smtClean="0">
                <a:solidFill>
                  <a:srgbClr val="FF0000"/>
                </a:solidFill>
              </a:rPr>
              <a:t>may be harder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   </a:t>
            </a:r>
            <a:r>
              <a:rPr lang="en-US" dirty="0" smtClean="0">
                <a:solidFill>
                  <a:srgbClr val="FF0000"/>
                </a:solidFill>
              </a:rPr>
              <a:t>0≤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≤1/2</a:t>
            </a:r>
          </a:p>
          <a:p>
            <a:r>
              <a:rPr lang="en-US" dirty="0" smtClean="0">
                <a:sym typeface="Symbol"/>
              </a:rPr>
              <a:t>And allow only sets with at most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n </a:t>
            </a:r>
            <a:r>
              <a:rPr lang="en-US" dirty="0" smtClean="0">
                <a:sym typeface="Symbol"/>
              </a:rPr>
              <a:t>vertices. What is the worst expansion?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03592" cy="5257800"/>
          </a:xfr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r>
              <a:rPr lang="en-US" sz="3600" dirty="0" smtClean="0"/>
              <a:t>Let G be a </a:t>
            </a:r>
            <a:r>
              <a:rPr lang="en-US" sz="3600" dirty="0" smtClean="0">
                <a:solidFill>
                  <a:srgbClr val="FF0000"/>
                </a:solidFill>
              </a:rPr>
              <a:t>d</a:t>
            </a:r>
            <a:r>
              <a:rPr lang="en-US" sz="3600" dirty="0" smtClean="0"/>
              <a:t>-regular graph.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Let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≤0.5</a:t>
            </a:r>
            <a:r>
              <a:rPr lang="en-US" sz="3600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  <a:sym typeface="Symbol"/>
              </a:rPr>
              <a:t>Let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=</a:t>
            </a:r>
            <a:r>
              <a:rPr lang="en-US" sz="3600" dirty="0" smtClean="0">
                <a:solidFill>
                  <a:srgbClr val="FF0000"/>
                </a:solidFill>
              </a:rPr>
              <a:t>Min </a:t>
            </a:r>
            <a:r>
              <a:rPr lang="en-US" sz="3600" baseline="-25000" dirty="0" smtClean="0">
                <a:solidFill>
                  <a:srgbClr val="FF0000"/>
                </a:solidFill>
              </a:rPr>
              <a:t>|S|≤ 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n </a:t>
            </a:r>
            <a:r>
              <a:rPr lang="en-US" sz="3600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e(S,V-S)/deg(S)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</a:t>
            </a:r>
            <a:r>
              <a:rPr lang="en-US" sz="3600" dirty="0" smtClean="0">
                <a:solidFill>
                  <a:srgbClr val="00B050"/>
                </a:solidFill>
              </a:rPr>
              <a:t> SSEC:  </a:t>
            </a:r>
            <a:r>
              <a:rPr lang="en-US" sz="3600" dirty="0" smtClean="0"/>
              <a:t>It is hard to tell between the following two cases, </a:t>
            </a:r>
            <a:r>
              <a:rPr lang="en-US" sz="3600" dirty="0" smtClean="0"/>
              <a:t>for small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3600" dirty="0" smtClean="0">
                <a:sym typeface="Symbol"/>
              </a:rPr>
              <a:t>: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≥ 1- and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≤</a:t>
            </a:r>
            <a:endParaRPr lang="en-US" sz="3600" dirty="0" smtClean="0">
              <a:solidFill>
                <a:schemeClr val="tx1"/>
              </a:solidFill>
              <a:sym typeface="Symbol"/>
            </a:endParaRPr>
          </a:p>
          <a:p>
            <a:r>
              <a:rPr lang="en-US" sz="3600" dirty="0" smtClean="0">
                <a:solidFill>
                  <a:schemeClr val="tx1"/>
                </a:solidFill>
                <a:sym typeface="Symbol"/>
              </a:rPr>
              <a:t>Due to </a:t>
            </a:r>
            <a:r>
              <a:rPr lang="en-US" sz="3600" dirty="0" err="1" smtClean="0">
                <a:solidFill>
                  <a:srgbClr val="FF0000"/>
                </a:solidFill>
              </a:rPr>
              <a:t>Raghavendra</a:t>
            </a:r>
            <a:r>
              <a:rPr lang="en-US" sz="3600" dirty="0" smtClean="0"/>
              <a:t> and </a:t>
            </a:r>
            <a:r>
              <a:rPr lang="en-US" sz="3600" dirty="0" err="1" smtClean="0">
                <a:solidFill>
                  <a:srgbClr val="FF0000"/>
                </a:solidFill>
              </a:rPr>
              <a:t>Steurer</a:t>
            </a:r>
            <a:r>
              <a:rPr lang="en-US" sz="3600" dirty="0" smtClean="0"/>
              <a:t>.</a:t>
            </a:r>
            <a:endParaRPr lang="en-US" sz="3600" dirty="0" smtClean="0">
              <a:solidFill>
                <a:schemeClr val="tx1"/>
              </a:solidFill>
              <a:sym typeface="Symbol"/>
            </a:endParaRP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Small Set Expansion Conjecture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10822</TotalTime>
  <Words>1278</Words>
  <Application>Microsoft Office PowerPoint</Application>
  <PresentationFormat>On-screen Show (4:3)</PresentationFormat>
  <Paragraphs>107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Edge Covering problems with budget constrains</vt:lpstr>
      <vt:lpstr>First problem, unweighted case</vt:lpstr>
      <vt:lpstr>What is the properties of a good solution?</vt:lpstr>
      <vt:lpstr>What is the properties of a good solution</vt:lpstr>
      <vt:lpstr>What is the properties of a good solution</vt:lpstr>
      <vt:lpstr>A trivial ratio of 2   </vt:lpstr>
      <vt:lpstr>We  tried to improve the 2 but there is a problem</vt:lpstr>
      <vt:lpstr>The case of small S</vt:lpstr>
      <vt:lpstr>The Small Set Expansion Conjecture</vt:lpstr>
      <vt:lpstr>Breaking the ratio of 2 is equivalent to disproving SSEC</vt:lpstr>
      <vt:lpstr>The other case</vt:lpstr>
      <vt:lpstr>The approximation of 2 is optimal(?)</vt:lpstr>
      <vt:lpstr>Is the Small Graph Expasion conjecture set reliable?</vt:lpstr>
      <vt:lpstr>Our second main problem </vt:lpstr>
      <vt:lpstr>The weighted case</vt:lpstr>
      <vt:lpstr>Our results </vt:lpstr>
      <vt:lpstr> Lower bounds</vt:lpstr>
      <vt:lpstr>Our results</vt:lpstr>
      <vt:lpstr>Comparing the two problems</vt:lpstr>
      <vt:lpstr>Further results </vt:lpstr>
      <vt:lpstr>Some ideas of how to give ratio 2 for Maximum cost at most M edges</vt:lpstr>
      <vt:lpstr>The reason for that</vt:lpstr>
      <vt:lpstr>If deg(U)≤M,  how much cost we loose?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Covering problems with budget constrains</dc:title>
  <dc:creator>Widener</dc:creator>
  <cp:lastModifiedBy>Widener</cp:lastModifiedBy>
  <cp:revision>87</cp:revision>
  <dcterms:created xsi:type="dcterms:W3CDTF">2014-05-01T16:13:37Z</dcterms:created>
  <dcterms:modified xsi:type="dcterms:W3CDTF">2014-05-13T03:36:43Z</dcterms:modified>
</cp:coreProperties>
</file>