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78" r:id="rId3"/>
    <p:sldId id="282" r:id="rId4"/>
    <p:sldId id="279" r:id="rId5"/>
    <p:sldId id="281" r:id="rId6"/>
    <p:sldId id="322" r:id="rId7"/>
    <p:sldId id="324" r:id="rId8"/>
    <p:sldId id="327" r:id="rId9"/>
    <p:sldId id="316" r:id="rId10"/>
    <p:sldId id="328" r:id="rId11"/>
    <p:sldId id="329" r:id="rId12"/>
    <p:sldId id="330" r:id="rId13"/>
    <p:sldId id="317" r:id="rId14"/>
    <p:sldId id="331" r:id="rId15"/>
    <p:sldId id="318" r:id="rId16"/>
    <p:sldId id="319" r:id="rId17"/>
    <p:sldId id="320" r:id="rId18"/>
    <p:sldId id="332" r:id="rId19"/>
    <p:sldId id="335" r:id="rId20"/>
    <p:sldId id="334" r:id="rId21"/>
    <p:sldId id="336" r:id="rId22"/>
    <p:sldId id="321" r:id="rId23"/>
    <p:sldId id="280" r:id="rId24"/>
    <p:sldId id="266" r:id="rId25"/>
    <p:sldId id="260" r:id="rId26"/>
    <p:sldId id="275" r:id="rId27"/>
    <p:sldId id="263" r:id="rId28"/>
    <p:sldId id="264" r:id="rId29"/>
    <p:sldId id="313" r:id="rId30"/>
    <p:sldId id="314" r:id="rId31"/>
    <p:sldId id="270" r:id="rId32"/>
    <p:sldId id="294" r:id="rId33"/>
    <p:sldId id="300" r:id="rId34"/>
    <p:sldId id="303" r:id="rId35"/>
    <p:sldId id="276" r:id="rId36"/>
    <p:sldId id="307" r:id="rId37"/>
    <p:sldId id="306" r:id="rId38"/>
    <p:sldId id="309" r:id="rId39"/>
    <p:sldId id="310" r:id="rId40"/>
    <p:sldId id="311" r:id="rId41"/>
    <p:sldId id="312" r:id="rId42"/>
    <p:sldId id="299" r:id="rId43"/>
    <p:sldId id="295" r:id="rId44"/>
    <p:sldId id="304" r:id="rId45"/>
    <p:sldId id="308" r:id="rId46"/>
    <p:sldId id="272" r:id="rId47"/>
    <p:sldId id="33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CAE7-B633-664B-AED6-5E6064285687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680CD-D273-B649-B9B9-A94FA98F4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80CD-D273-B649-B9B9-A94FA98F49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20F5-6A8D-EE44-9B6B-62420B7805A8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62ED-C624-4648-B47B-D0DEAF0FD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69" y="211245"/>
            <a:ext cx="8393361" cy="2428083"/>
          </a:xfrm>
        </p:spPr>
        <p:txBody>
          <a:bodyPr>
            <a:normAutofit/>
          </a:bodyPr>
          <a:lstStyle/>
          <a:p>
            <a:r>
              <a:rPr lang="en-US" dirty="0" smtClean="0"/>
              <a:t>On the Advantage of Overlapping Clustering for  </a:t>
            </a:r>
            <a:br>
              <a:rPr lang="en-US" dirty="0" smtClean="0"/>
            </a:br>
            <a:r>
              <a:rPr lang="en-US" dirty="0" smtClean="0"/>
              <a:t>Minimizing Conductance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7783"/>
            <a:ext cx="6573242" cy="3200993"/>
          </a:xfrm>
        </p:spPr>
        <p:txBody>
          <a:bodyPr>
            <a:normAutofit/>
          </a:bodyPr>
          <a:lstStyle/>
          <a:p>
            <a:r>
              <a:rPr lang="en-US" dirty="0" err="1" smtClean="0"/>
              <a:t>Rohit</a:t>
            </a:r>
            <a:r>
              <a:rPr lang="en-US" dirty="0" smtClean="0"/>
              <a:t> </a:t>
            </a:r>
            <a:r>
              <a:rPr lang="en-US" dirty="0" err="1" smtClean="0"/>
              <a:t>Khandekar</a:t>
            </a:r>
            <a:r>
              <a:rPr lang="en-US" dirty="0"/>
              <a:t>,</a:t>
            </a:r>
            <a:r>
              <a:rPr lang="en-US" dirty="0" smtClean="0"/>
              <a:t> Guy </a:t>
            </a:r>
            <a:r>
              <a:rPr lang="en-US" dirty="0" err="1" smtClean="0"/>
              <a:t>Kortsarz</a:t>
            </a:r>
            <a:r>
              <a:rPr lang="en-US" dirty="0" smtClean="0"/>
              <a:t>,</a:t>
            </a:r>
          </a:p>
          <a:p>
            <a:r>
              <a:rPr lang="en-US" smtClean="0"/>
              <a:t>and Vahab </a:t>
            </a:r>
            <a:r>
              <a:rPr lang="en-US" dirty="0"/>
              <a:t>Mirrokni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31187" cy="702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Overlapping vs. Non-overlapping: Results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786" y="1062768"/>
            <a:ext cx="8868214" cy="318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Paper: [</a:t>
            </a:r>
            <a:r>
              <a:rPr lang="en-US" dirty="0" err="1"/>
              <a:t>Khandekar</a:t>
            </a:r>
            <a:r>
              <a:rPr lang="en-US" dirty="0"/>
              <a:t>, </a:t>
            </a:r>
            <a:r>
              <a:rPr lang="en-US" dirty="0" err="1"/>
              <a:t>Kortsarz</a:t>
            </a:r>
            <a:r>
              <a:rPr lang="en-US" dirty="0"/>
              <a:t>, M.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Overlapping vs. no-overlapping Clustering:</a:t>
            </a:r>
            <a:endParaRPr lang="en-US" dirty="0"/>
          </a:p>
          <a:p>
            <a:pPr lvl="1"/>
            <a:r>
              <a:rPr lang="en-US" dirty="0" smtClean="0"/>
              <a:t>Min-Sum: Within a </a:t>
            </a:r>
            <a:r>
              <a:rPr lang="en-US" dirty="0" smtClean="0">
                <a:solidFill>
                  <a:schemeClr val="accent2"/>
                </a:solidFill>
              </a:rPr>
              <a:t>factor 2 using Uncrossing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Min-Max: </a:t>
            </a:r>
            <a:r>
              <a:rPr lang="en-US" dirty="0" err="1" smtClean="0">
                <a:solidFill>
                  <a:srgbClr val="1F497D"/>
                </a:solidFill>
              </a:rPr>
              <a:t>Overalpping</a:t>
            </a:r>
            <a:r>
              <a:rPr lang="en-US" dirty="0" smtClean="0">
                <a:solidFill>
                  <a:srgbClr val="1F497D"/>
                </a:solidFill>
              </a:rPr>
              <a:t> clustering might be much better.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31187" cy="702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Overlapping Clustering is Easier</a:t>
            </a:r>
            <a:endParaRPr lang="en-US" dirty="0"/>
          </a:p>
        </p:txBody>
      </p:sp>
      <p:pic>
        <p:nvPicPr>
          <p:cNvPr id="4" name="Picture 3" descr="Screen shot 2011-09-21 at 3.0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481"/>
            <a:ext cx="9144000" cy="40828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087" y="1208372"/>
            <a:ext cx="8965956" cy="1011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Paper: [</a:t>
            </a:r>
            <a:r>
              <a:rPr lang="en-US" dirty="0" err="1" smtClean="0"/>
              <a:t>Khandekar</a:t>
            </a:r>
            <a:r>
              <a:rPr lang="en-US" dirty="0" smtClean="0"/>
              <a:t>, </a:t>
            </a:r>
            <a:r>
              <a:rPr lang="en-US" dirty="0" err="1" smtClean="0"/>
              <a:t>Kortsarz</a:t>
            </a:r>
            <a:r>
              <a:rPr lang="en-US" dirty="0" smtClean="0"/>
              <a:t>, M.]</a:t>
            </a:r>
          </a:p>
          <a:p>
            <a:pPr marL="0" indent="0">
              <a:buNone/>
            </a:pPr>
            <a:r>
              <a:rPr lang="en-US" dirty="0" err="1" smtClean="0"/>
              <a:t>Approximability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31187" cy="702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pic>
        <p:nvPicPr>
          <p:cNvPr id="4" name="Picture 3" descr="Screen shot 2011-09-21 at 3.0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5144"/>
            <a:ext cx="9144000" cy="40828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786" y="1062769"/>
            <a:ext cx="8868214" cy="17215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Khandekar</a:t>
            </a:r>
            <a:r>
              <a:rPr lang="en-US" dirty="0" smtClean="0"/>
              <a:t>, </a:t>
            </a:r>
            <a:r>
              <a:rPr lang="en-US" dirty="0" err="1" smtClean="0"/>
              <a:t>Kortsarz</a:t>
            </a:r>
            <a:r>
              <a:rPr lang="en-US" dirty="0" smtClean="0"/>
              <a:t>, M.]</a:t>
            </a:r>
          </a:p>
          <a:p>
            <a:pPr marL="0" indent="0">
              <a:buNone/>
            </a:pPr>
            <a:r>
              <a:rPr lang="en-US" dirty="0" smtClean="0"/>
              <a:t>Overlap vs. no-overlap:</a:t>
            </a:r>
            <a:endParaRPr lang="en-US" dirty="0"/>
          </a:p>
          <a:p>
            <a:pPr lvl="1"/>
            <a:r>
              <a:rPr lang="en-US" dirty="0" smtClean="0"/>
              <a:t>Min-Sum: Within a </a:t>
            </a:r>
            <a:r>
              <a:rPr lang="en-US" dirty="0" smtClean="0">
                <a:solidFill>
                  <a:schemeClr val="accent2"/>
                </a:solidFill>
              </a:rPr>
              <a:t>factor 2 using Uncrossing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Min-Max: Might be arbitrarily different.</a:t>
            </a:r>
          </a:p>
          <a:p>
            <a:pPr lvl="1"/>
            <a:endParaRPr lang="en-US" dirty="0" smtClean="0">
              <a:solidFill>
                <a:srgbClr val="1F497D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 vs. no-overlap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Min-Sum: Overlap is within a </a:t>
            </a:r>
            <a:r>
              <a:rPr lang="en-US" dirty="0" smtClean="0">
                <a:solidFill>
                  <a:srgbClr val="3366FF"/>
                </a:solidFill>
              </a:rPr>
              <a:t>factor 2 </a:t>
            </a:r>
            <a:r>
              <a:rPr lang="en-US" dirty="0" smtClean="0"/>
              <a:t>of no-overlap. This is done through uncrossing:</a:t>
            </a:r>
          </a:p>
          <a:p>
            <a:pPr lvl="1"/>
            <a:r>
              <a:rPr lang="en-US" dirty="0" smtClean="0"/>
              <a:t>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21" y="2834582"/>
            <a:ext cx="6727933" cy="3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 vs. no-overlap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Min-Sum: Overlap is within a </a:t>
            </a:r>
            <a:r>
              <a:rPr lang="en-US" dirty="0" smtClean="0">
                <a:solidFill>
                  <a:srgbClr val="3366FF"/>
                </a:solidFill>
              </a:rPr>
              <a:t>factor 2 </a:t>
            </a:r>
            <a:r>
              <a:rPr lang="en-US" dirty="0" smtClean="0"/>
              <a:t>of no-overlap. This is done through uncrossing:</a:t>
            </a:r>
          </a:p>
          <a:p>
            <a:pPr lvl="1"/>
            <a:r>
              <a:rPr lang="en-US" dirty="0" smtClean="0"/>
              <a:t>                                    </a:t>
            </a:r>
          </a:p>
          <a:p>
            <a:r>
              <a:rPr lang="en-US" dirty="0" smtClean="0"/>
              <a:t>Min-Max: For a family of graphs, min-max solution is very different for overlap vs. no-overlap:</a:t>
            </a:r>
          </a:p>
          <a:p>
            <a:pPr lvl="1"/>
            <a:r>
              <a:rPr lang="en-US" dirty="0" smtClean="0"/>
              <a:t>For Overlap, it is                             . </a:t>
            </a:r>
          </a:p>
          <a:p>
            <a:pPr lvl="1"/>
            <a:r>
              <a:rPr lang="en-US" dirty="0" smtClean="0"/>
              <a:t>For no-overlap is             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21" y="2834582"/>
            <a:ext cx="6727933" cy="343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519" y="4661578"/>
            <a:ext cx="2133600" cy="54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12" y="5356423"/>
            <a:ext cx="850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vs. no-overlap: Min-Max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08"/>
            <a:ext cx="8229600" cy="4870055"/>
          </a:xfrm>
        </p:spPr>
        <p:txBody>
          <a:bodyPr/>
          <a:lstStyle/>
          <a:p>
            <a:r>
              <a:rPr lang="en-US" dirty="0" smtClean="0"/>
              <a:t>Min-Max: For some graphs, min-max conductance from overlap &lt;&lt; no-overlap.</a:t>
            </a:r>
          </a:p>
          <a:p>
            <a:pPr lvl="1"/>
            <a:r>
              <a:rPr lang="en-US" dirty="0" smtClean="0"/>
              <a:t>For an integer </a:t>
            </a:r>
            <a:r>
              <a:rPr lang="en-US" i="1" dirty="0" smtClean="0">
                <a:solidFill>
                  <a:schemeClr val="tx2"/>
                </a:solidFill>
              </a:rPr>
              <a:t>k</a:t>
            </a:r>
            <a:r>
              <a:rPr lang="en-US" dirty="0" smtClean="0"/>
              <a:t>, let                                , where </a:t>
            </a:r>
            <a:r>
              <a:rPr lang="en-US" i="1" dirty="0" smtClean="0">
                <a:solidFill>
                  <a:srgbClr val="1F497D"/>
                </a:solidFill>
              </a:rPr>
              <a:t>H</a:t>
            </a:r>
            <a:r>
              <a:rPr lang="en-US" dirty="0" smtClean="0"/>
              <a:t> is a 3-regular expander on       nodes, and 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.</a:t>
            </a:r>
          </a:p>
          <a:p>
            <a:pPr lvl="1"/>
            <a:r>
              <a:rPr lang="en-US" dirty="0" smtClean="0"/>
              <a:t>Overlap: for each                ,                                      , thus min-max conductance</a:t>
            </a:r>
          </a:p>
          <a:p>
            <a:pPr lvl="1"/>
            <a:r>
              <a:rPr lang="en-US" dirty="0" smtClean="0"/>
              <a:t>Non-overlap: Conductance of at least one cluster is at least            , since </a:t>
            </a:r>
            <a:r>
              <a:rPr lang="en-US" i="1" dirty="0" smtClean="0">
                <a:solidFill>
                  <a:srgbClr val="3366FF"/>
                </a:solidFill>
              </a:rPr>
              <a:t>H</a:t>
            </a:r>
            <a:r>
              <a:rPr lang="en-US" dirty="0" smtClean="0"/>
              <a:t> is an expander.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953" y="2333788"/>
            <a:ext cx="2315156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32" y="3385954"/>
            <a:ext cx="2596828" cy="361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981" y="2755415"/>
            <a:ext cx="387958" cy="40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160" y="3832383"/>
            <a:ext cx="11938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414" y="3747167"/>
            <a:ext cx="29210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670" y="4285884"/>
            <a:ext cx="1945964" cy="498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792" y="5254227"/>
            <a:ext cx="850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Max-Min Clustering: Basic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17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Racke</a:t>
            </a:r>
            <a:r>
              <a:rPr lang="en-US" dirty="0" smtClean="0"/>
              <a:t>: Embed </a:t>
            </a:r>
            <a:r>
              <a:rPr lang="en-US" dirty="0"/>
              <a:t>the graph into a family of trees while preserving the cut </a:t>
            </a:r>
            <a:r>
              <a:rPr lang="en-US" dirty="0" smtClean="0"/>
              <a:t>values.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Solve the problem using a greedy algorithm or dynamic program on trees</a:t>
            </a:r>
          </a:p>
          <a:p>
            <a:pPr marL="1371600" lvl="2" indent="-514350"/>
            <a:r>
              <a:rPr lang="en-US" dirty="0" smtClean="0"/>
              <a:t>Max-Min Clustering:</a:t>
            </a:r>
          </a:p>
          <a:p>
            <a:pPr marL="1828800" lvl="3" indent="-514350"/>
            <a:r>
              <a:rPr lang="en-US" dirty="0" smtClean="0"/>
              <a:t>A Greedy Algorithm works</a:t>
            </a:r>
          </a:p>
          <a:p>
            <a:pPr marL="1828800" lvl="3" indent="-514350"/>
            <a:r>
              <a:rPr lang="en-US" dirty="0" smtClean="0"/>
              <a:t>Use a simple dynamic program in each step</a:t>
            </a:r>
          </a:p>
          <a:p>
            <a:pPr marL="1371600" lvl="2" indent="-514350"/>
            <a:r>
              <a:rPr lang="en-US" dirty="0" smtClean="0"/>
              <a:t>Max-Min non-overlapping clustering:</a:t>
            </a:r>
          </a:p>
          <a:p>
            <a:pPr marL="1828800" lvl="3" indent="-514350"/>
            <a:r>
              <a:rPr lang="en-US" dirty="0" smtClean="0"/>
              <a:t> Need a complex dynamic program.</a:t>
            </a:r>
          </a:p>
        </p:txBody>
      </p:sp>
    </p:spTree>
    <p:extLst>
      <p:ext uri="{BB962C8B-B14F-4D97-AF65-F5344CB8AC3E}">
        <p14:creationId xmlns:p14="http://schemas.microsoft.com/office/powerpoint/2010/main" val="3262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0" y="274638"/>
            <a:ext cx="85472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Tree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122" cy="4945518"/>
          </a:xfrm>
        </p:spPr>
        <p:txBody>
          <a:bodyPr>
            <a:normAutofit/>
          </a:bodyPr>
          <a:lstStyle/>
          <a:p>
            <a:r>
              <a:rPr lang="en-US" dirty="0" err="1" smtClean="0"/>
              <a:t>Racke</a:t>
            </a:r>
            <a:r>
              <a:rPr lang="en-US" dirty="0" smtClean="0"/>
              <a:t>: For any graph </a:t>
            </a:r>
            <a:r>
              <a:rPr lang="en-US" i="1" dirty="0" smtClean="0">
                <a:solidFill>
                  <a:srgbClr val="3366FF"/>
                </a:solidFill>
              </a:rPr>
              <a:t>G(V,E)</a:t>
            </a:r>
            <a:r>
              <a:rPr lang="en-US" dirty="0" smtClean="0"/>
              <a:t>, there exists an embedding of </a:t>
            </a:r>
            <a:r>
              <a:rPr lang="en-US" i="1" dirty="0" smtClean="0">
                <a:solidFill>
                  <a:srgbClr val="3366FF"/>
                </a:solidFill>
              </a:rPr>
              <a:t>G</a:t>
            </a:r>
            <a:r>
              <a:rPr lang="en-US" dirty="0" smtClean="0"/>
              <a:t> to a convex combination of trees       such that the value of each cut is preserved within a             factor in expectation.</a:t>
            </a:r>
          </a:p>
          <a:p>
            <a:pPr lvl="1"/>
            <a:r>
              <a:rPr lang="en-US" dirty="0" smtClean="0">
                <a:sym typeface="Wingdings"/>
              </a:rPr>
              <a:t>We lose a            approximation factor here.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Solve the problem on trees:</a:t>
            </a:r>
          </a:p>
          <a:p>
            <a:pPr lvl="1"/>
            <a:r>
              <a:rPr lang="en-US" dirty="0" smtClean="0"/>
              <a:t>Use a dynamic program on trees to implement steps of the algorithm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12" y="2673493"/>
            <a:ext cx="269999" cy="27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022" y="3189417"/>
            <a:ext cx="768188" cy="357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89" y="3709792"/>
            <a:ext cx="768188" cy="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0" y="274638"/>
            <a:ext cx="8547250" cy="1143000"/>
          </a:xfrm>
        </p:spPr>
        <p:txBody>
          <a:bodyPr>
            <a:normAutofit/>
          </a:bodyPr>
          <a:lstStyle/>
          <a:p>
            <a:r>
              <a:rPr lang="en-US" dirty="0"/>
              <a:t>Max-</a:t>
            </a:r>
            <a:r>
              <a:rPr lang="en-US" dirty="0" smtClean="0"/>
              <a:t>Min Overlapping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122" cy="494551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>
                <a:solidFill>
                  <a:srgbClr val="3366FF"/>
                </a:solidFill>
              </a:rPr>
              <a:t>t = </a:t>
            </a:r>
            <a:r>
              <a:rPr lang="en-US" i="1" dirty="0" smtClean="0">
                <a:solidFill>
                  <a:srgbClr val="3366FF"/>
                </a:solidFill>
              </a:rPr>
              <a:t>1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Guess </a:t>
            </a:r>
            <a:r>
              <a:rPr lang="en-US" dirty="0"/>
              <a:t>the value of optimal solution </a:t>
            </a:r>
            <a:r>
              <a:rPr lang="en-US" dirty="0" smtClean="0"/>
              <a:t>OPT</a:t>
            </a:r>
          </a:p>
          <a:p>
            <a:pPr marL="914400" lvl="1" indent="-514350"/>
            <a:r>
              <a:rPr lang="en-US" dirty="0" smtClean="0"/>
              <a:t> i.e., </a:t>
            </a:r>
            <a:r>
              <a:rPr lang="en-US" dirty="0"/>
              <a:t>try the following values for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i="1" dirty="0">
                <a:solidFill>
                  <a:srgbClr val="3366FF"/>
                </a:solidFill>
              </a:rPr>
              <a:t>OPT: </a:t>
            </a:r>
            <a:r>
              <a:rPr lang="en-US" i="1" dirty="0" err="1">
                <a:solidFill>
                  <a:srgbClr val="3366FF"/>
                </a:solidFill>
              </a:rPr>
              <a:t>V</a:t>
            </a:r>
            <a:r>
              <a:rPr lang="en-US" i="1" dirty="0" err="1" smtClean="0">
                <a:solidFill>
                  <a:srgbClr val="3366FF"/>
                </a:solidFill>
              </a:rPr>
              <a:t>ol</a:t>
            </a:r>
            <a:r>
              <a:rPr lang="en-US" i="1" dirty="0">
                <a:solidFill>
                  <a:srgbClr val="3366FF"/>
                </a:solidFill>
              </a:rPr>
              <a:t>(V (G)</a:t>
            </a:r>
            <a:r>
              <a:rPr lang="en-US" i="1" dirty="0" smtClean="0">
                <a:solidFill>
                  <a:srgbClr val="3366FF"/>
                </a:solidFill>
              </a:rPr>
              <a:t>)/ </a:t>
            </a:r>
            <a:r>
              <a:rPr lang="da-DK" i="1" dirty="0" smtClean="0">
                <a:solidFill>
                  <a:srgbClr val="3366FF"/>
                </a:solidFill>
              </a:rPr>
              <a:t>2</a:t>
            </a:r>
            <a:r>
              <a:rPr lang="da-DK" i="1" baseline="30000" dirty="0" smtClean="0">
                <a:solidFill>
                  <a:srgbClr val="3366FF"/>
                </a:solidFill>
              </a:rPr>
              <a:t>^i</a:t>
            </a:r>
            <a:r>
              <a:rPr lang="da-DK" i="1" dirty="0" smtClean="0"/>
              <a:t> </a:t>
            </a:r>
            <a:r>
              <a:rPr lang="da-DK" dirty="0" smtClean="0"/>
              <a:t>for  </a:t>
            </a:r>
            <a:r>
              <a:rPr lang="da-DK" i="1" dirty="0" smtClean="0">
                <a:solidFill>
                  <a:srgbClr val="3366FF"/>
                </a:solidFill>
              </a:rPr>
              <a:t>0&lt;i&lt;</a:t>
            </a:r>
            <a:r>
              <a:rPr lang="en-US" i="1" dirty="0" smtClean="0">
                <a:solidFill>
                  <a:srgbClr val="3366FF"/>
                </a:solidFill>
              </a:rPr>
              <a:t>log </a:t>
            </a:r>
            <a:r>
              <a:rPr lang="en-US" i="1" dirty="0" err="1">
                <a:solidFill>
                  <a:srgbClr val="3366FF"/>
                </a:solidFill>
              </a:rPr>
              <a:t>vol</a:t>
            </a:r>
            <a:r>
              <a:rPr lang="en-US" i="1" dirty="0">
                <a:solidFill>
                  <a:srgbClr val="3366FF"/>
                </a:solidFill>
              </a:rPr>
              <a:t>(V (G)</a:t>
            </a:r>
            <a:r>
              <a:rPr lang="en-US" i="1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Greedy Loop to find </a:t>
            </a:r>
            <a:r>
              <a:rPr lang="en-US" i="1" dirty="0">
                <a:solidFill>
                  <a:srgbClr val="3366FF"/>
                </a:solidFill>
              </a:rPr>
              <a:t>S</a:t>
            </a:r>
            <a:r>
              <a:rPr lang="en-US" i="1" baseline="-25000" dirty="0">
                <a:solidFill>
                  <a:srgbClr val="3366FF"/>
                </a:solidFill>
              </a:rPr>
              <a:t>1</a:t>
            </a:r>
            <a:r>
              <a:rPr lang="en-US" i="1" dirty="0">
                <a:solidFill>
                  <a:srgbClr val="3366FF"/>
                </a:solidFill>
              </a:rPr>
              <a:t>,S</a:t>
            </a:r>
            <a:r>
              <a:rPr lang="en-US" i="1" baseline="-25000" dirty="0">
                <a:solidFill>
                  <a:srgbClr val="3366FF"/>
                </a:solidFill>
              </a:rPr>
              <a:t>2</a:t>
            </a:r>
            <a:r>
              <a:rPr lang="en-US" i="1" dirty="0">
                <a:solidFill>
                  <a:srgbClr val="3366FF"/>
                </a:solidFill>
              </a:rPr>
              <a:t>,…,</a:t>
            </a:r>
            <a:r>
              <a:rPr lang="en-US" i="1" dirty="0" smtClean="0">
                <a:solidFill>
                  <a:srgbClr val="3366FF"/>
                </a:solidFill>
              </a:rPr>
              <a:t>S</a:t>
            </a:r>
            <a:r>
              <a:rPr lang="en-US" i="1" baseline="-25000" dirty="0" smtClean="0">
                <a:solidFill>
                  <a:srgbClr val="3366FF"/>
                </a:solidFill>
              </a:rPr>
              <a:t>t</a:t>
            </a:r>
            <a:r>
              <a:rPr lang="en-US" dirty="0"/>
              <a:t>:</a:t>
            </a:r>
            <a:r>
              <a:rPr lang="en-US" dirty="0" smtClean="0"/>
              <a:t>                          While union of clusters do not cover all nodes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a </a:t>
            </a:r>
            <a:r>
              <a:rPr lang="en-US" dirty="0" smtClean="0"/>
              <a:t>subset </a:t>
            </a:r>
            <a:r>
              <a:rPr lang="en-US" i="1" dirty="0" smtClean="0">
                <a:solidFill>
                  <a:srgbClr val="3366FF"/>
                </a:solidFill>
              </a:rPr>
              <a:t>S</a:t>
            </a:r>
            <a:r>
              <a:rPr lang="en-US" i="1" baseline="-25000" dirty="0" smtClean="0">
                <a:solidFill>
                  <a:srgbClr val="3366FF"/>
                </a:solidFill>
              </a:rPr>
              <a:t>t</a:t>
            </a:r>
            <a:r>
              <a:rPr lang="en-US" dirty="0" smtClean="0"/>
              <a:t> of </a:t>
            </a:r>
            <a:r>
              <a:rPr lang="en-US" i="1" dirty="0">
                <a:solidFill>
                  <a:srgbClr val="3366FF"/>
                </a:solidFill>
              </a:rPr>
              <a:t>V (G)</a:t>
            </a:r>
            <a:r>
              <a:rPr lang="en-US" dirty="0"/>
              <a:t> with the conductance of at most </a:t>
            </a:r>
            <a:r>
              <a:rPr lang="en-US" i="1" dirty="0">
                <a:solidFill>
                  <a:srgbClr val="3366FF"/>
                </a:solidFill>
              </a:rPr>
              <a:t>OPT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which maximizes the total </a:t>
            </a:r>
            <a:r>
              <a:rPr lang="en-US" dirty="0" smtClean="0">
                <a:solidFill>
                  <a:srgbClr val="FF0000"/>
                </a:solidFill>
              </a:rPr>
              <a:t>weight of </a:t>
            </a:r>
            <a:r>
              <a:rPr lang="en-US" dirty="0">
                <a:solidFill>
                  <a:srgbClr val="FF0000"/>
                </a:solidFill>
              </a:rPr>
              <a:t>uncovered </a:t>
            </a:r>
            <a:r>
              <a:rPr lang="en-US" dirty="0" smtClean="0">
                <a:solidFill>
                  <a:srgbClr val="FF0000"/>
                </a:solidFill>
              </a:rPr>
              <a:t>nodes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Implement this step using a simple dynamic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  <a:p>
            <a:pPr lvl="1"/>
            <a:r>
              <a:rPr lang="en-US" i="1" dirty="0">
                <a:solidFill>
                  <a:srgbClr val="3366FF"/>
                </a:solidFill>
              </a:rPr>
              <a:t>t := t + </a:t>
            </a:r>
            <a:r>
              <a:rPr lang="en-US" i="1" dirty="0" smtClean="0">
                <a:solidFill>
                  <a:srgbClr val="3366FF"/>
                </a:solidFill>
              </a:rPr>
              <a:t>1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Output </a:t>
            </a:r>
            <a:r>
              <a:rPr lang="en-US" i="1" dirty="0" smtClean="0">
                <a:solidFill>
                  <a:srgbClr val="3366FF"/>
                </a:solidFill>
              </a:rPr>
              <a:t>S</a:t>
            </a:r>
            <a:r>
              <a:rPr lang="en-US" i="1" baseline="-25000" dirty="0" smtClean="0">
                <a:solidFill>
                  <a:srgbClr val="3366FF"/>
                </a:solidFill>
              </a:rPr>
              <a:t>1</a:t>
            </a:r>
            <a:r>
              <a:rPr lang="en-US" i="1" dirty="0" smtClean="0">
                <a:solidFill>
                  <a:srgbClr val="3366FF"/>
                </a:solidFill>
              </a:rPr>
              <a:t>,S</a:t>
            </a:r>
            <a:r>
              <a:rPr lang="en-US" i="1" baseline="-25000" dirty="0" smtClean="0">
                <a:solidFill>
                  <a:srgbClr val="3366FF"/>
                </a:solidFill>
              </a:rPr>
              <a:t>2</a:t>
            </a:r>
            <a:r>
              <a:rPr lang="en-US" i="1" dirty="0" smtClean="0">
                <a:solidFill>
                  <a:srgbClr val="3366FF"/>
                </a:solidFill>
              </a:rPr>
              <a:t>,…,S</a:t>
            </a:r>
            <a:r>
              <a:rPr lang="en-US" i="1" baseline="-25000" dirty="0" smtClean="0">
                <a:solidFill>
                  <a:srgbClr val="3366FF"/>
                </a:solidFill>
              </a:rPr>
              <a:t>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0" y="274638"/>
            <a:ext cx="85472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Max-</a:t>
            </a:r>
            <a:r>
              <a:rPr lang="en-US" dirty="0" smtClean="0"/>
              <a:t>Min Non-Overlapping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600200"/>
            <a:ext cx="8604453" cy="4945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Iteratively finding new clusters does not work anymore. We first design a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uasi-Poly-Time </a:t>
            </a:r>
            <a:r>
              <a:rPr lang="en-US" dirty="0" err="1" smtClean="0"/>
              <a:t>Alg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should guess </a:t>
            </a:r>
            <a:r>
              <a:rPr lang="en-US" i="1" dirty="0" smtClean="0">
                <a:solidFill>
                  <a:srgbClr val="0000FF"/>
                </a:solidFill>
              </a:rPr>
              <a:t>OPT</a:t>
            </a:r>
            <a:r>
              <a:rPr lang="en-US" dirty="0" smtClean="0"/>
              <a:t> again,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the </a:t>
            </a:r>
            <a:r>
              <a:rPr lang="en-US" dirty="0" smtClean="0">
                <a:solidFill>
                  <a:srgbClr val="FF0000"/>
                </a:solidFill>
              </a:rPr>
              <a:t>decomposition</a:t>
            </a:r>
            <a:r>
              <a:rPr lang="en-US" dirty="0" smtClean="0"/>
              <a:t> of the tree into classes of </a:t>
            </a:r>
            <a:r>
              <a:rPr lang="en-US" dirty="0" err="1" smtClean="0"/>
              <a:t>subtrees</a:t>
            </a:r>
            <a:r>
              <a:rPr lang="en-US" dirty="0" smtClean="0"/>
              <a:t> with </a:t>
            </a:r>
            <a:r>
              <a:rPr lang="en-US" i="1" dirty="0" smtClean="0">
                <a:solidFill>
                  <a:srgbClr val="0000FF"/>
                </a:solidFill>
              </a:rPr>
              <a:t>2</a:t>
            </a:r>
            <a:r>
              <a:rPr lang="en-US" i="1" baseline="30000" dirty="0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OPT </a:t>
            </a:r>
            <a:r>
              <a:rPr lang="en-US" dirty="0" smtClean="0"/>
              <a:t>conductance for each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dirty="0" smtClean="0"/>
              <a:t>, and guess the #of </a:t>
            </a:r>
            <a:r>
              <a:rPr lang="en-US" dirty="0" err="1" smtClean="0"/>
              <a:t>substrees</a:t>
            </a:r>
            <a:r>
              <a:rPr lang="en-US" dirty="0" smtClean="0"/>
              <a:t> of each class,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esign a complex quasi-poly-time dynamic program that verifies existence of such decomposition. Then… </a:t>
            </a:r>
            <a:endParaRPr lang="en-US" i="1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Formulation and Motivations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Our Results</a:t>
            </a:r>
          </a:p>
          <a:p>
            <a:r>
              <a:rPr lang="en-US" dirty="0" smtClean="0"/>
              <a:t>Overlapping vs. Non-Overlapping Clustering</a:t>
            </a:r>
          </a:p>
          <a:p>
            <a:r>
              <a:rPr lang="en-US" dirty="0" smtClean="0"/>
              <a:t>Approximation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0" y="274638"/>
            <a:ext cx="85472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Quasi-Poly-Time </a:t>
            </a:r>
            <a:r>
              <a:rPr lang="en-US" dirty="0" smtClean="0">
                <a:sym typeface="Wingdings"/>
              </a:rPr>
              <a:t> Poly-Time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600200"/>
            <a:ext cx="8604453" cy="49455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Observations needed for Quasi-poly-time </a:t>
            </a:r>
            <a:r>
              <a:rPr lang="en-US" dirty="0" smtClean="0">
                <a:sym typeface="Wingdings"/>
              </a:rPr>
              <a:t> Poly-time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depth of the tree </a:t>
            </a:r>
            <a:r>
              <a:rPr lang="en-US" i="1" dirty="0">
                <a:solidFill>
                  <a:srgbClr val="3366FF"/>
                </a:solidFill>
              </a:rPr>
              <a:t>T</a:t>
            </a:r>
            <a:r>
              <a:rPr lang="en-US" dirty="0"/>
              <a:t> is </a:t>
            </a:r>
            <a:r>
              <a:rPr lang="en-US" i="1" dirty="0">
                <a:solidFill>
                  <a:srgbClr val="3366FF"/>
                </a:solidFill>
              </a:rPr>
              <a:t>O(log n)</a:t>
            </a:r>
            <a:r>
              <a:rPr lang="en-US" dirty="0"/>
              <a:t>, say a </a:t>
            </a:r>
            <a:r>
              <a:rPr lang="en-US" i="1" dirty="0">
                <a:solidFill>
                  <a:srgbClr val="3366FF"/>
                </a:solidFill>
              </a:rPr>
              <a:t>log n</a:t>
            </a:r>
            <a:r>
              <a:rPr lang="en-US" dirty="0"/>
              <a:t> for some constant </a:t>
            </a:r>
            <a:r>
              <a:rPr lang="en-US" i="1" dirty="0">
                <a:solidFill>
                  <a:srgbClr val="3366FF"/>
                </a:solidFill>
              </a:rPr>
              <a:t>a &gt; 0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number of classes can be reduced from </a:t>
            </a:r>
            <a:r>
              <a:rPr lang="en-US" i="1" dirty="0">
                <a:solidFill>
                  <a:srgbClr val="3366FF"/>
                </a:solidFill>
              </a:rPr>
              <a:t>O(log n) </a:t>
            </a:r>
            <a:r>
              <a:rPr lang="en-US" dirty="0"/>
              <a:t>to </a:t>
            </a:r>
            <a:r>
              <a:rPr lang="en-US" i="1" dirty="0">
                <a:solidFill>
                  <a:srgbClr val="3366FF"/>
                </a:solidFill>
              </a:rPr>
              <a:t>O</a:t>
            </a:r>
            <a:r>
              <a:rPr lang="en-US" i="1" dirty="0" smtClean="0">
                <a:solidFill>
                  <a:srgbClr val="3366FF"/>
                </a:solidFill>
              </a:rPr>
              <a:t>(log n/log </a:t>
            </a:r>
            <a:r>
              <a:rPr lang="en-US" i="1" dirty="0">
                <a:solidFill>
                  <a:srgbClr val="3366FF"/>
                </a:solidFill>
              </a:rPr>
              <a:t>log n)</a:t>
            </a:r>
            <a:r>
              <a:rPr lang="en-US" dirty="0"/>
              <a:t> by defining class </a:t>
            </a:r>
            <a:r>
              <a:rPr lang="en-US" i="1" dirty="0">
                <a:solidFill>
                  <a:srgbClr val="3366FF"/>
                </a:solidFill>
              </a:rPr>
              <a:t>0</a:t>
            </a:r>
            <a:r>
              <a:rPr lang="en-US" dirty="0"/>
              <a:t> to </a:t>
            </a:r>
            <a:r>
              <a:rPr lang="en-US" dirty="0" smtClean="0"/>
              <a:t>be the </a:t>
            </a:r>
            <a:r>
              <a:rPr lang="en-US" dirty="0"/>
              <a:t>set of trees </a:t>
            </a:r>
            <a:r>
              <a:rPr lang="en-US" dirty="0">
                <a:solidFill>
                  <a:srgbClr val="3366FF"/>
                </a:solidFill>
              </a:rPr>
              <a:t>T</a:t>
            </a:r>
            <a:r>
              <a:rPr lang="en-US" dirty="0"/>
              <a:t> with </a:t>
            </a:r>
            <a:r>
              <a:rPr lang="en-US" i="1" dirty="0" smtClean="0">
                <a:solidFill>
                  <a:srgbClr val="3366FF"/>
                </a:solidFill>
              </a:rPr>
              <a:t>conductance(</a:t>
            </a:r>
            <a:r>
              <a:rPr lang="en-US" i="1" dirty="0">
                <a:solidFill>
                  <a:srgbClr val="3366FF"/>
                </a:solidFill>
              </a:rPr>
              <a:t>T) &lt; (log n)  OPT</a:t>
            </a:r>
            <a:r>
              <a:rPr lang="en-US" dirty="0"/>
              <a:t> and class </a:t>
            </a:r>
            <a:r>
              <a:rPr lang="en-US" i="1" dirty="0" smtClean="0">
                <a:solidFill>
                  <a:srgbClr val="3366FF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/>
              <a:t>to be set of trees </a:t>
            </a:r>
            <a:r>
              <a:rPr lang="en-US" i="1" dirty="0">
                <a:solidFill>
                  <a:srgbClr val="3366FF"/>
                </a:solidFill>
              </a:rPr>
              <a:t>T</a:t>
            </a:r>
            <a:r>
              <a:rPr lang="en-US" dirty="0"/>
              <a:t> with </a:t>
            </a:r>
            <a:r>
              <a:rPr lang="en-US" i="1" dirty="0">
                <a:solidFill>
                  <a:srgbClr val="3366FF"/>
                </a:solidFill>
              </a:rPr>
              <a:t>(log n</a:t>
            </a:r>
            <a:r>
              <a:rPr lang="en-US" i="1" dirty="0" smtClean="0">
                <a:solidFill>
                  <a:srgbClr val="3366FF"/>
                </a:solidFill>
              </a:rPr>
              <a:t>)</a:t>
            </a:r>
            <a:r>
              <a:rPr lang="en-US" i="1" baseline="30000" dirty="0" smtClean="0">
                <a:solidFill>
                  <a:srgbClr val="3366FF"/>
                </a:solidFill>
              </a:rPr>
              <a:t>k</a:t>
            </a:r>
            <a:r>
              <a:rPr lang="en-US" i="1" dirty="0" smtClean="0">
                <a:solidFill>
                  <a:srgbClr val="3366FF"/>
                </a:solidFill>
              </a:rPr>
              <a:t>  </a:t>
            </a:r>
            <a:r>
              <a:rPr lang="en-US" i="1" dirty="0">
                <a:solidFill>
                  <a:srgbClr val="3366FF"/>
                </a:solidFill>
              </a:rPr>
              <a:t>OPT </a:t>
            </a:r>
            <a:r>
              <a:rPr lang="en-US" i="1" dirty="0" smtClean="0">
                <a:solidFill>
                  <a:srgbClr val="3366FF"/>
                </a:solidFill>
              </a:rPr>
              <a:t>&lt; Conductance(</a:t>
            </a:r>
            <a:r>
              <a:rPr lang="en-US" i="1" dirty="0">
                <a:solidFill>
                  <a:srgbClr val="3366FF"/>
                </a:solidFill>
              </a:rPr>
              <a:t>T) </a:t>
            </a:r>
            <a:r>
              <a:rPr lang="en-US" i="1" dirty="0" smtClean="0">
                <a:solidFill>
                  <a:srgbClr val="3366FF"/>
                </a:solidFill>
              </a:rPr>
              <a:t>&lt; </a:t>
            </a:r>
            <a:r>
              <a:rPr lang="en-US" i="1" dirty="0">
                <a:solidFill>
                  <a:srgbClr val="3366FF"/>
                </a:solidFill>
              </a:rPr>
              <a:t>(log n</a:t>
            </a:r>
            <a:r>
              <a:rPr lang="en-US" i="1" dirty="0" smtClean="0">
                <a:solidFill>
                  <a:srgbClr val="3366FF"/>
                </a:solidFill>
              </a:rPr>
              <a:t>)</a:t>
            </a:r>
            <a:r>
              <a:rPr lang="en-US" i="1" baseline="30000" dirty="0" smtClean="0">
                <a:solidFill>
                  <a:srgbClr val="3366FF"/>
                </a:solidFill>
              </a:rPr>
              <a:t>k</a:t>
            </a:r>
            <a:r>
              <a:rPr lang="en-US" i="1" baseline="30000" dirty="0">
                <a:solidFill>
                  <a:srgbClr val="3366FF"/>
                </a:solidFill>
              </a:rPr>
              <a:t>+</a:t>
            </a:r>
            <a:r>
              <a:rPr lang="en-US" i="1" baseline="30000" dirty="0" smtClean="0">
                <a:solidFill>
                  <a:srgbClr val="3366FF"/>
                </a:solidFill>
              </a:rPr>
              <a:t>1</a:t>
            </a:r>
            <a:r>
              <a:rPr lang="en-US" i="1" dirty="0" smtClean="0">
                <a:solidFill>
                  <a:srgbClr val="3366FF"/>
                </a:solidFill>
              </a:rPr>
              <a:t>OPT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Lose another log n factor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here.</a:t>
            </a:r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Carefully restrict the vectors considered in the dynamic program.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Main Conclusion: Poly-log approximation for Min-Max non-overlap is much harder than logarithmic approximation for overlap. </a:t>
            </a:r>
          </a:p>
        </p:txBody>
      </p:sp>
    </p:spTree>
    <p:extLst>
      <p:ext uri="{BB962C8B-B14F-4D97-AF65-F5344CB8AC3E}">
        <p14:creationId xmlns:p14="http://schemas.microsoft.com/office/powerpoint/2010/main" val="34992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Min-Sum Clustering: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17"/>
          </a:xfrm>
        </p:spPr>
        <p:txBody>
          <a:bodyPr>
            <a:normAutofit/>
          </a:bodyPr>
          <a:lstStyle/>
          <a:p>
            <a:r>
              <a:rPr lang="en-US" dirty="0" smtClean="0"/>
              <a:t>Min-Sum overlap and non-overlap are similar.</a:t>
            </a:r>
          </a:p>
          <a:p>
            <a:r>
              <a:rPr lang="en-US" dirty="0" smtClean="0"/>
              <a:t>Reduce Min-Sum non-overlap to Balanced Partitioning: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Since the number and volume of clusters is almost </a:t>
            </a:r>
            <a:r>
              <a:rPr lang="en-US" smtClean="0">
                <a:solidFill>
                  <a:srgbClr val="FF0000"/>
                </a:solidFill>
              </a:rPr>
              <a:t>fixed </a:t>
            </a:r>
            <a:r>
              <a:rPr lang="en-US" smtClean="0"/>
              <a:t>(combining </a:t>
            </a:r>
            <a:r>
              <a:rPr lang="en-US" dirty="0" smtClean="0"/>
              <a:t>disjoint clusters up to volume </a:t>
            </a:r>
            <a:r>
              <a:rPr lang="en-US" i="1" dirty="0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 does not increase the objective function).</a:t>
            </a:r>
          </a:p>
          <a:p>
            <a:pPr lvl="1"/>
            <a:r>
              <a:rPr lang="en-US" i="1" dirty="0" smtClean="0">
                <a:solidFill>
                  <a:srgbClr val="3366FF"/>
                </a:solidFill>
              </a:rPr>
              <a:t>Log(n)</a:t>
            </a:r>
            <a:r>
              <a:rPr lang="en-US" dirty="0" smtClean="0"/>
              <a:t>-approximation for balanced partitioning. </a:t>
            </a:r>
          </a:p>
        </p:txBody>
      </p:sp>
    </p:spTree>
    <p:extLst>
      <p:ext uri="{BB962C8B-B14F-4D97-AF65-F5344CB8AC3E}">
        <p14:creationId xmlns:p14="http://schemas.microsoft.com/office/powerpoint/2010/main" val="6391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31187" cy="702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Results</a:t>
            </a:r>
            <a:endParaRPr lang="en-US" dirty="0"/>
          </a:p>
        </p:txBody>
      </p:sp>
      <p:pic>
        <p:nvPicPr>
          <p:cNvPr id="4" name="Picture 3" descr="Screen shot 2011-09-21 at 3.0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5144"/>
            <a:ext cx="9144000" cy="40828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786" y="1062769"/>
            <a:ext cx="8868214" cy="17215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Overlap vs. no-overlap:</a:t>
            </a:r>
            <a:endParaRPr lang="en-US" dirty="0"/>
          </a:p>
          <a:p>
            <a:pPr lvl="1"/>
            <a:r>
              <a:rPr lang="en-US" dirty="0" smtClean="0"/>
              <a:t>Min-Sum: Within a </a:t>
            </a:r>
            <a:r>
              <a:rPr lang="en-US" dirty="0" smtClean="0">
                <a:solidFill>
                  <a:schemeClr val="accent2"/>
                </a:solidFill>
              </a:rPr>
              <a:t>factor 2 using Uncrossing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Min-Max: Might be arbitrarily different.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Algorithms: Algorithms based on </a:t>
            </a:r>
            <a:r>
              <a:rPr lang="en-US" dirty="0" smtClean="0">
                <a:solidFill>
                  <a:srgbClr val="FF0000"/>
                </a:solidFill>
              </a:rPr>
              <a:t>local message passing</a:t>
            </a:r>
            <a:r>
              <a:rPr lang="en-US" dirty="0" smtClean="0"/>
              <a:t> among nodes.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 Algorithms:</a:t>
            </a:r>
          </a:p>
          <a:p>
            <a:r>
              <a:rPr lang="en-US" dirty="0" smtClean="0"/>
              <a:t>Applicable in distributed large-scale graphs.</a:t>
            </a:r>
          </a:p>
          <a:p>
            <a:r>
              <a:rPr lang="en-US" dirty="0" smtClean="0"/>
              <a:t>Faster, Simpler implementation (</a:t>
            </a:r>
            <a:r>
              <a:rPr lang="en-US" dirty="0" err="1" smtClean="0"/>
              <a:t>Mapreduce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, </a:t>
            </a:r>
            <a:r>
              <a:rPr lang="en-US" dirty="0" err="1" smtClean="0"/>
              <a:t>Pregel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Suitable for incremental computations.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643"/>
          </a:xfrm>
        </p:spPr>
        <p:txBody>
          <a:bodyPr/>
          <a:lstStyle/>
          <a:p>
            <a:r>
              <a:rPr lang="en-US" dirty="0" smtClean="0"/>
              <a:t>Local Clustering: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Conductance of a cluster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/>
              <a:t> </a:t>
            </a:r>
            <a:r>
              <a:rPr lang="en-US" dirty="0" smtClean="0"/>
              <a:t>=     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: Given a node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, find a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in-conductance cluster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containing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Local Algorithms based on </a:t>
            </a:r>
          </a:p>
          <a:p>
            <a:pPr lvl="1"/>
            <a:r>
              <a:rPr lang="en-US" dirty="0" smtClean="0"/>
              <a:t>Truncated Random Walk(ST), </a:t>
            </a:r>
            <a:r>
              <a:rPr lang="en-US" dirty="0" smtClean="0">
                <a:solidFill>
                  <a:srgbClr val="FF0000"/>
                </a:solidFill>
              </a:rPr>
              <a:t>PPR Vectors (ACL)</a:t>
            </a:r>
            <a:r>
              <a:rPr lang="en-US" dirty="0" smtClean="0"/>
              <a:t>, Evolving Set(AP)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5" descr="Screen shot 2011-09-08 at 10.4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b="6025"/>
          <a:stretch>
            <a:fillRect/>
          </a:stretch>
        </p:blipFill>
        <p:spPr>
          <a:xfrm>
            <a:off x="6205203" y="3191586"/>
            <a:ext cx="2938797" cy="172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037" y="1983949"/>
            <a:ext cx="2159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598"/>
          </a:xfrm>
        </p:spPr>
        <p:txBody>
          <a:bodyPr/>
          <a:lstStyle/>
          <a:p>
            <a:r>
              <a:rPr lang="en-US" dirty="0" smtClean="0"/>
              <a:t>Approximate PPR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739"/>
            <a:ext cx="8229600" cy="5011483"/>
          </a:xfrm>
        </p:spPr>
        <p:txBody>
          <a:bodyPr/>
          <a:lstStyle/>
          <a:p>
            <a:r>
              <a:rPr lang="en-US" sz="2400" dirty="0" smtClean="0"/>
              <a:t>Personalized PageRank: Random </a:t>
            </a:r>
            <a:r>
              <a:rPr lang="en-US" sz="2400" dirty="0"/>
              <a:t>Walk with </a:t>
            </a:r>
            <a:r>
              <a:rPr lang="en-US" sz="2400" dirty="0" smtClean="0"/>
              <a:t>Restart.</a:t>
            </a:r>
            <a:endParaRPr lang="en-US" sz="24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PPR Vector for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: vector of PPR value from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sz="2400" dirty="0" smtClean="0">
                <a:sym typeface="Wingdings"/>
              </a:rPr>
              <a:t>Contribution PR (CPR) vector for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400" dirty="0" smtClean="0">
                <a:sym typeface="Wingdings"/>
              </a:rPr>
              <a:t>: vector of PPR value</a:t>
            </a:r>
            <a:r>
              <a:rPr lang="en-US" dirty="0" smtClean="0">
                <a:sym typeface="Wingdings"/>
              </a:rPr>
              <a:t> to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u</a:t>
            </a:r>
            <a:r>
              <a:rPr lang="en-US" sz="2400" dirty="0" smtClean="0">
                <a:sym typeface="Wingdings"/>
              </a:rPr>
              <a:t>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: Compute approximate PPR or CPR Vectors with an additive error of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1-09-09 at 12.3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43" y="4187236"/>
            <a:ext cx="4612020" cy="246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22" y="3609876"/>
            <a:ext cx="165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PushFlow</a:t>
            </a:r>
            <a:r>
              <a:rPr lang="en-US" dirty="0" smtClean="0"/>
              <a:t> Algorithms</a:t>
            </a:r>
            <a:endParaRPr lang="en-US" dirty="0"/>
          </a:p>
        </p:txBody>
      </p:sp>
      <p:pic>
        <p:nvPicPr>
          <p:cNvPr id="4" name="Picture 3" descr="Screen shot 2011-09-09 at 2.52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" y="1587865"/>
            <a:ext cx="8292373" cy="5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2579"/>
          </a:xfrm>
        </p:spPr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 err="1" smtClean="0"/>
              <a:t>PushFlow</a:t>
            </a:r>
            <a:r>
              <a:rPr lang="en-US" dirty="0" smtClean="0"/>
              <a:t> Algorithms for approximating both PPR and </a:t>
            </a:r>
            <a:r>
              <a:rPr lang="en-US" dirty="0"/>
              <a:t>C</a:t>
            </a:r>
            <a:r>
              <a:rPr lang="en-US" dirty="0" smtClean="0"/>
              <a:t>PR vectors </a:t>
            </a:r>
            <a:r>
              <a:rPr lang="en-US" sz="2400" dirty="0" smtClean="0"/>
              <a:t>(ACL07,ABCHMT08)</a:t>
            </a:r>
          </a:p>
          <a:p>
            <a:r>
              <a:rPr lang="en-US" dirty="0" smtClean="0"/>
              <a:t>Theoretical Guarantees in approximation:</a:t>
            </a:r>
          </a:p>
          <a:p>
            <a:pPr lvl="1"/>
            <a:r>
              <a:rPr lang="en-US" dirty="0" smtClean="0"/>
              <a:t>Running time:                     [ACL07]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O(k) </a:t>
            </a:r>
            <a:r>
              <a:rPr lang="en-US" dirty="0" smtClean="0"/>
              <a:t>Push Operations to compute top PPR or CPR </a:t>
            </a:r>
            <a:r>
              <a:rPr lang="en-US" dirty="0"/>
              <a:t>values               [</a:t>
            </a:r>
            <a:r>
              <a:rPr lang="en-US" dirty="0" smtClean="0"/>
              <a:t>ABCHMT08]</a:t>
            </a:r>
          </a:p>
          <a:p>
            <a:pPr marL="514350" indent="-457200"/>
            <a:r>
              <a:rPr lang="en-US" dirty="0" smtClean="0"/>
              <a:t>Simple </a:t>
            </a:r>
            <a:r>
              <a:rPr lang="en-US" dirty="0" err="1" smtClean="0"/>
              <a:t>Pregel</a:t>
            </a:r>
            <a:r>
              <a:rPr lang="en-US" dirty="0" smtClean="0"/>
              <a:t> or </a:t>
            </a:r>
            <a:r>
              <a:rPr lang="en-US" dirty="0" err="1" smtClean="0"/>
              <a:t>Mapreduce</a:t>
            </a:r>
            <a:r>
              <a:rPr lang="en-US" dirty="0" smtClean="0"/>
              <a:t> Implementation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59" y="2936196"/>
            <a:ext cx="15240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28" y="4089274"/>
            <a:ext cx="914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Personalized PR: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4418"/>
          </a:xfrm>
        </p:spPr>
        <p:txBody>
          <a:bodyPr>
            <a:normAutofit/>
          </a:bodyPr>
          <a:lstStyle/>
          <a:p>
            <a:pPr marL="839788">
              <a:lnSpc>
                <a:spcPct val="11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Example: </a:t>
            </a:r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150M-node graph, with average </a:t>
            </a:r>
            <a:r>
              <a:rPr lang="en-US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outdegree</a:t>
            </a:r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of 250 (total of 37B edges).</a:t>
            </a:r>
          </a:p>
          <a:p>
            <a:pPr marL="839788">
              <a:lnSpc>
                <a:spcPct val="11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11 iterations,               , 3</a:t>
            </a:r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000 machines, 2G RAM each 2G disk</a:t>
            </a:r>
            <a:r>
              <a:rPr lang="en-US" dirty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Wingdings"/>
              </a:rPr>
              <a:t>1 hour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Wingdings"/>
              </a:rPr>
              <a:t>.</a:t>
            </a:r>
          </a:p>
          <a:p>
            <a:pPr marL="954088" indent="-457200">
              <a:lnSpc>
                <a:spcPct val="110000"/>
              </a:lnSpc>
              <a:spcBef>
                <a:spcPts val="1600"/>
              </a:spcBef>
              <a:buClr>
                <a:srgbClr val="000000"/>
              </a:buClr>
              <a:buSzPct val="100000"/>
            </a:pPr>
            <a:r>
              <a:rPr lang="en-US" dirty="0">
                <a:latin typeface="Arial Bold" charset="0"/>
                <a:ea typeface="ＭＳ Ｐゴシック" charset="0"/>
                <a:cs typeface="Arial Bold" charset="0"/>
                <a:sym typeface="Wingdings"/>
              </a:rPr>
              <a:t>w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Wingdings"/>
              </a:rPr>
              <a:t>ith E. Carmi, L. Foschini, S. </a:t>
            </a:r>
            <a:r>
              <a:rPr lang="en-US" dirty="0" err="1" smtClean="0">
                <a:latin typeface="Arial Bold" charset="0"/>
                <a:ea typeface="ＭＳ Ｐゴシック" charset="0"/>
                <a:cs typeface="Arial Bold" charset="0"/>
                <a:sym typeface="Wingdings"/>
              </a:rPr>
              <a:t>Lattanzi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Wingdings"/>
              </a:rPr>
              <a:t> </a:t>
            </a:r>
          </a:p>
          <a:p>
            <a:pPr marL="839788">
              <a:lnSpc>
                <a:spcPct val="11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 Bold" charset="0"/>
              <a:ea typeface="ＭＳ Ｐゴシック" charset="0"/>
              <a:cs typeface="Lucida Grande" charset="0"/>
              <a:sym typeface="Arial Bold" charset="0"/>
            </a:endParaRPr>
          </a:p>
          <a:p>
            <a:pPr marL="496888" indent="0">
              <a:lnSpc>
                <a:spcPct val="110000"/>
              </a:lnSpc>
              <a:spcBef>
                <a:spcPts val="1600"/>
              </a:spcBef>
              <a:buClr>
                <a:srgbClr val="000000"/>
              </a:buClr>
              <a:buSzPct val="100000"/>
              <a:buNone/>
            </a:pPr>
            <a:endParaRPr lang="en-US" dirty="0" smtClean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80" y="3328511"/>
            <a:ext cx="1543242" cy="3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PPR-based Local Clustering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905"/>
            <a:ext cx="8229600" cy="5342819"/>
          </a:xfrm>
        </p:spPr>
        <p:txBody>
          <a:bodyPr>
            <a:normAutofit/>
          </a:bodyPr>
          <a:lstStyle/>
          <a:p>
            <a:r>
              <a:rPr lang="en-US" dirty="0" smtClean="0"/>
              <a:t>Compute approximate PPR vector for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Sweep(</a:t>
            </a:r>
            <a:r>
              <a:rPr lang="en-US" i="1" dirty="0" smtClean="0">
                <a:solidFill>
                  <a:srgbClr val="0000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): For each vertex </a:t>
            </a:r>
            <a:r>
              <a:rPr lang="en-US" i="1" dirty="0" smtClean="0">
                <a:solidFill>
                  <a:srgbClr val="0000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find 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 min-conductance </a:t>
            </a:r>
            <a: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set among subsets</a:t>
            </a:r>
            <a:br>
              <a:rPr lang="en-US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</a:br>
            <a:endParaRPr lang="en-US" dirty="0" smtClean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where     ‘s are sorted in the decreasing order of         .</a:t>
            </a:r>
          </a:p>
          <a:p>
            <a:r>
              <a:rPr lang="en-US" dirty="0" err="1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Thm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[ACL]:If the conductance of the output is   , and the optimum is  	 , then                  where </a:t>
            </a:r>
            <a:r>
              <a:rPr lang="en-US" i="1" dirty="0" smtClean="0">
                <a:solidFill>
                  <a:srgbClr val="0000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k</a:t>
            </a:r>
            <a:r>
              <a:rPr lang="en-US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is the volume of the optimum.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02" y="2910163"/>
            <a:ext cx="36576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87" y="3468963"/>
            <a:ext cx="4064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87" y="3966665"/>
            <a:ext cx="865029" cy="597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78" y="5017073"/>
            <a:ext cx="2540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958" y="5017073"/>
            <a:ext cx="2921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928173"/>
            <a:ext cx="1828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Overlapping Clustering: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842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Natural </a:t>
            </a:r>
            <a:r>
              <a:rPr lang="en-US" dirty="0"/>
              <a:t>Social </a:t>
            </a:r>
            <a:r>
              <a:rPr lang="en-US" dirty="0" smtClean="0"/>
              <a:t>Communities[MSST08,ABL10,…] </a:t>
            </a:r>
            <a:r>
              <a:rPr lang="en-US" dirty="0" smtClean="0">
                <a:sym typeface="Wingdings"/>
              </a:rPr>
              <a:t>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Better clusters (AGM)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Easier </a:t>
            </a:r>
            <a:r>
              <a:rPr lang="en-US" dirty="0"/>
              <a:t>to compute </a:t>
            </a:r>
            <a:r>
              <a:rPr lang="en-US" dirty="0" smtClean="0"/>
              <a:t>(GLMY)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Useful </a:t>
            </a:r>
            <a:r>
              <a:rPr lang="en-US" dirty="0"/>
              <a:t>for </a:t>
            </a:r>
            <a:r>
              <a:rPr lang="en-US" dirty="0" smtClean="0"/>
              <a:t>Distributed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Computation (AGM)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/>
            <a:r>
              <a:rPr lang="en-US" dirty="0" smtClean="0"/>
              <a:t>Good Clusters </a:t>
            </a:r>
            <a:r>
              <a:rPr lang="en-US" dirty="0" smtClean="0">
                <a:sym typeface="Wingdings"/>
              </a:rPr>
              <a:t> Low Conductance?</a:t>
            </a:r>
            <a:endParaRPr lang="en-US" dirty="0" smtClean="0"/>
          </a:p>
          <a:p>
            <a:pPr marL="857250" lvl="1" indent="-457200"/>
            <a:r>
              <a:rPr lang="en-US" dirty="0" smtClean="0"/>
              <a:t>Inside: Well-connected, </a:t>
            </a:r>
          </a:p>
          <a:p>
            <a:pPr lvl="1" indent="-342900"/>
            <a:r>
              <a:rPr lang="en-US" dirty="0" smtClean="0"/>
              <a:t>Toward outside: Not so well-connected.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1-09-09 at 3.10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01" y="1842245"/>
            <a:ext cx="2616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28" y="274638"/>
            <a:ext cx="85381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Overlapping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Modified Algorithm:</a:t>
            </a:r>
          </a:p>
          <a:p>
            <a:pPr lvl="1"/>
            <a:r>
              <a:rPr lang="en-US" dirty="0" smtClean="0"/>
              <a:t>Find a seed set of nodes that are far from each other.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Candidate Clusters</a:t>
            </a:r>
            <a:r>
              <a:rPr lang="en-US" dirty="0" smtClean="0"/>
              <a:t>: Find a cluster around each node</a:t>
            </a:r>
            <a:r>
              <a:rPr lang="en-US" dirty="0"/>
              <a:t> </a:t>
            </a:r>
            <a:r>
              <a:rPr lang="en-US" dirty="0" smtClean="0"/>
              <a:t>using the local PPR-based algorithms.</a:t>
            </a:r>
          </a:p>
          <a:p>
            <a:pPr lvl="1"/>
            <a:r>
              <a:rPr lang="en-US" dirty="0" smtClean="0"/>
              <a:t>Solve a </a:t>
            </a:r>
            <a:r>
              <a:rPr lang="en-US" dirty="0" smtClean="0">
                <a:solidFill>
                  <a:srgbClr val="3366FF"/>
                </a:solidFill>
              </a:rPr>
              <a:t>covering problem </a:t>
            </a:r>
            <a:r>
              <a:rPr lang="en-US" dirty="0" smtClean="0"/>
              <a:t>over candidate clusters.</a:t>
            </a:r>
          </a:p>
          <a:p>
            <a:pPr lvl="1"/>
            <a:r>
              <a:rPr lang="en-US" dirty="0" smtClean="0"/>
              <a:t>Post-process by </a:t>
            </a:r>
            <a:r>
              <a:rPr lang="en-US" dirty="0" smtClean="0">
                <a:solidFill>
                  <a:srgbClr val="3366FF"/>
                </a:solidFill>
              </a:rPr>
              <a:t>combining/removing </a:t>
            </a:r>
            <a:r>
              <a:rPr lang="en-US" dirty="0" smtClean="0"/>
              <a:t>clusters.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Large-scale Community </a:t>
            </a:r>
            <a:r>
              <a:rPr lang="en-US" dirty="0"/>
              <a:t>Detection on </a:t>
            </a:r>
            <a:r>
              <a:rPr lang="en-US" dirty="0" err="1"/>
              <a:t>Youtube</a:t>
            </a:r>
            <a:r>
              <a:rPr lang="en-US" dirty="0"/>
              <a:t> graph (</a:t>
            </a:r>
            <a:r>
              <a:rPr lang="en-US" dirty="0" err="1"/>
              <a:t>Gargi</a:t>
            </a:r>
            <a:r>
              <a:rPr lang="en-US" dirty="0"/>
              <a:t>, Lu, M., Yoon)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n public graphs (Andersen, </a:t>
            </a:r>
            <a:r>
              <a:rPr lang="en-US" dirty="0" err="1" smtClean="0"/>
              <a:t>Gleich</a:t>
            </a:r>
            <a:r>
              <a:rPr lang="en-US" dirty="0" smtClean="0"/>
              <a:t>, M.) </a:t>
            </a:r>
          </a:p>
        </p:txBody>
      </p:sp>
    </p:spTree>
    <p:extLst>
      <p:ext uri="{BB962C8B-B14F-4D97-AF65-F5344CB8AC3E}">
        <p14:creationId xmlns:p14="http://schemas.microsoft.com/office/powerpoint/2010/main" val="71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Large-scale Overlapping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2922" cy="5019687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Clustering a </a:t>
            </a:r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dirty="0"/>
              <a:t>video </a:t>
            </a:r>
            <a:r>
              <a:rPr lang="en-US" dirty="0" err="1" smtClean="0"/>
              <a:t>subgraph</a:t>
            </a:r>
            <a:r>
              <a:rPr lang="en-US" dirty="0" smtClean="0"/>
              <a:t> </a:t>
            </a:r>
            <a:r>
              <a:rPr lang="en-US" dirty="0"/>
              <a:t>(Lu, </a:t>
            </a:r>
            <a:r>
              <a:rPr lang="en-US" dirty="0" err="1"/>
              <a:t>Gargi</a:t>
            </a:r>
            <a:r>
              <a:rPr lang="en-US" dirty="0"/>
              <a:t>, M., </a:t>
            </a:r>
            <a:r>
              <a:rPr lang="en-US" dirty="0" smtClean="0"/>
              <a:t>Yoon, </a:t>
            </a:r>
            <a:r>
              <a:rPr lang="en-US" dirty="0" smtClean="0">
                <a:solidFill>
                  <a:srgbClr val="0000FF"/>
                </a:solidFill>
              </a:rPr>
              <a:t>ICWSM 2011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Clustered </a:t>
            </a:r>
            <a:r>
              <a:rPr lang="en-US" dirty="0">
                <a:solidFill>
                  <a:srgbClr val="FF0000"/>
                </a:solidFill>
              </a:rPr>
              <a:t>graphs with </a:t>
            </a:r>
            <a:r>
              <a:rPr lang="en-US" dirty="0" smtClean="0">
                <a:solidFill>
                  <a:srgbClr val="FF0000"/>
                </a:solidFill>
              </a:rPr>
              <a:t>120M nodes and 2B edges </a:t>
            </a:r>
            <a:r>
              <a:rPr lang="en-US" dirty="0">
                <a:solidFill>
                  <a:srgbClr val="FF0000"/>
                </a:solidFill>
              </a:rPr>
              <a:t>in 5 hours.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/site/</a:t>
            </a:r>
            <a:r>
              <a:rPr lang="en-US" dirty="0" err="1" smtClean="0"/>
              <a:t>ytcommunity</a:t>
            </a:r>
            <a:endParaRPr lang="en-US" dirty="0" smtClean="0"/>
          </a:p>
          <a:p>
            <a:r>
              <a:rPr lang="en-US" dirty="0" smtClean="0"/>
              <a:t>Overlapping clusters for Distributed Computation (Andersen, </a:t>
            </a:r>
            <a:r>
              <a:rPr lang="en-US" dirty="0" err="1" smtClean="0"/>
              <a:t>Gleich</a:t>
            </a:r>
            <a:r>
              <a:rPr lang="en-US" dirty="0" smtClean="0"/>
              <a:t>, M.) </a:t>
            </a:r>
          </a:p>
          <a:p>
            <a:pPr lvl="1"/>
            <a:r>
              <a:rPr lang="en-US" dirty="0" smtClean="0"/>
              <a:t>Ran on graphs with up to 8 million nodes.</a:t>
            </a:r>
          </a:p>
          <a:p>
            <a:pPr lvl="1"/>
            <a:r>
              <a:rPr lang="en-US" dirty="0" smtClean="0"/>
              <a:t>Compared with Metis and GRACLUS </a:t>
            </a:r>
            <a:r>
              <a:rPr lang="en-US" dirty="0" smtClean="0">
                <a:sym typeface="Wingdings"/>
              </a:rPr>
              <a:t> Much better quality. </a:t>
            </a:r>
          </a:p>
        </p:txBody>
      </p:sp>
    </p:spTree>
    <p:extLst>
      <p:ext uri="{BB962C8B-B14F-4D97-AF65-F5344CB8AC3E}">
        <p14:creationId xmlns:p14="http://schemas.microsoft.com/office/powerpoint/2010/main" val="38186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Experiments: Public Data</a:t>
            </a:r>
            <a:endParaRPr lang="en-US" dirty="0"/>
          </a:p>
        </p:txBody>
      </p:sp>
      <p:pic>
        <p:nvPicPr>
          <p:cNvPr id="12" name="Picture 11" descr="Screen shot 2011-09-21 at 8.2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066"/>
            <a:ext cx="9144000" cy="45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88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Conductance</a:t>
            </a:r>
            <a:endParaRPr lang="en-US" dirty="0"/>
          </a:p>
        </p:txBody>
      </p:sp>
      <p:pic>
        <p:nvPicPr>
          <p:cNvPr id="3" name="Picture 2" descr="Screen shot 2011-09-21 at 8.0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042"/>
            <a:ext cx="9144000" cy="24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3245"/>
            <a:ext cx="8392922" cy="31450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get clusters with low conductance and volume up to 10% of total volume</a:t>
            </a:r>
          </a:p>
          <a:p>
            <a:r>
              <a:rPr lang="en-US" dirty="0" smtClean="0"/>
              <a:t>Start from various sizes and combine.</a:t>
            </a:r>
          </a:p>
          <a:p>
            <a:pPr lvl="1"/>
            <a:r>
              <a:rPr lang="en-US" dirty="0" smtClean="0"/>
              <a:t>Small</a:t>
            </a:r>
            <a:r>
              <a:rPr lang="en-US" dirty="0"/>
              <a:t> </a:t>
            </a:r>
            <a:r>
              <a:rPr lang="en-US" dirty="0" smtClean="0"/>
              <a:t>clusters: up to volume 1000</a:t>
            </a:r>
          </a:p>
          <a:p>
            <a:pPr lvl="1"/>
            <a:r>
              <a:rPr lang="en-US" dirty="0" smtClean="0"/>
              <a:t>Medium clusters: up to volume 10000</a:t>
            </a:r>
          </a:p>
          <a:p>
            <a:pPr lvl="1"/>
            <a:r>
              <a:rPr lang="en-US" dirty="0" smtClean="0"/>
              <a:t>Large Clusters: up to 10% of total volume.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7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Heuristic: Combining Clusters</a:t>
            </a:r>
            <a:endParaRPr lang="en-US" dirty="0"/>
          </a:p>
        </p:txBody>
      </p:sp>
      <p:pic>
        <p:nvPicPr>
          <p:cNvPr id="3" name="Picture 2" descr="Screen shot 2011-09-21 at 8.0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335"/>
            <a:ext cx="9144000" cy="28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Ongoing/Future Large-scale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Design practical algorithms for overlapping clustering with good theoretical guarantee </a:t>
            </a:r>
          </a:p>
          <a:p>
            <a:r>
              <a:rPr lang="en-US" dirty="0"/>
              <a:t>Overlapping clusters </a:t>
            </a:r>
            <a:r>
              <a:rPr lang="en-US" dirty="0" smtClean="0"/>
              <a:t>and </a:t>
            </a:r>
            <a:r>
              <a:rPr lang="en-US" dirty="0"/>
              <a:t>G+ </a:t>
            </a:r>
            <a:r>
              <a:rPr lang="en-US" dirty="0" smtClean="0"/>
              <a:t>circles?</a:t>
            </a:r>
          </a:p>
          <a:p>
            <a:r>
              <a:rPr lang="en-US" dirty="0" smtClean="0"/>
              <a:t>Local algorithm for low-rank embedding of large graphs </a:t>
            </a:r>
            <a:r>
              <a:rPr lang="en-US" dirty="0" smtClean="0">
                <a:sym typeface="Wingdings"/>
              </a:rPr>
              <a:t> [Useful for online clustering]</a:t>
            </a:r>
            <a:endParaRPr lang="en-US" dirty="0" smtClean="0"/>
          </a:p>
          <a:p>
            <a:pPr lvl="1"/>
            <a:r>
              <a:rPr lang="en-US" dirty="0" smtClean="0"/>
              <a:t>Message-passing-based low-rank matrix approximation</a:t>
            </a:r>
          </a:p>
          <a:p>
            <a:pPr lvl="1"/>
            <a:r>
              <a:rPr lang="en-US" dirty="0" smtClean="0"/>
              <a:t>Ran on a graph with 50M nodes and in 3 hours (using 1000 machines)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Keshavan</a:t>
            </a:r>
            <a:r>
              <a:rPr lang="en-US" dirty="0" smtClean="0"/>
              <a:t>, Thakur.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Overlapping Clustering: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Theory</a:t>
            </a:r>
            <a:r>
              <a:rPr lang="en-US" dirty="0"/>
              <a:t>: Approximation </a:t>
            </a:r>
            <a:r>
              <a:rPr lang="en-US" dirty="0" smtClean="0"/>
              <a:t>Algorithms for Minimizing Conductance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 smtClean="0"/>
              <a:t>: Local Clustering and Large-scale </a:t>
            </a:r>
            <a:r>
              <a:rPr lang="en-US" dirty="0"/>
              <a:t>O</a:t>
            </a:r>
            <a:r>
              <a:rPr lang="en-US" dirty="0" smtClean="0"/>
              <a:t>verlapping Clustering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Idea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0000FF"/>
                </a:solidFill>
              </a:rPr>
              <a:t>Helping Distributed Computation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for Distributed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5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mplement scalable distributed algorithms</a:t>
            </a:r>
          </a:p>
          <a:p>
            <a:pPr lvl="1"/>
            <a:r>
              <a:rPr lang="en-US" dirty="0" smtClean="0"/>
              <a:t>Partition the graph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ssign clusters to machines</a:t>
            </a:r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address </a:t>
            </a:r>
            <a:r>
              <a:rPr lang="en-US" dirty="0" smtClean="0">
                <a:solidFill>
                  <a:srgbClr val="0000FF"/>
                </a:solidFill>
              </a:rPr>
              <a:t>communication</a:t>
            </a:r>
            <a:r>
              <a:rPr lang="en-US" dirty="0" smtClean="0"/>
              <a:t> among machines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 nodes should go to the same machine</a:t>
            </a:r>
          </a:p>
          <a:p>
            <a:r>
              <a:rPr lang="en-US" dirty="0">
                <a:solidFill>
                  <a:srgbClr val="3366FF"/>
                </a:solidFill>
                <a:sym typeface="Wingdings"/>
              </a:rPr>
              <a:t>Idea</a:t>
            </a:r>
            <a:r>
              <a:rPr lang="en-US" dirty="0">
                <a:sym typeface="Wingdings"/>
              </a:rPr>
              <a:t>: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Overlapping clusters </a:t>
            </a:r>
            <a:r>
              <a:rPr lang="en-US" dirty="0" smtClean="0">
                <a:sym typeface="Wingdings"/>
              </a:rPr>
              <a:t>[Andersen, </a:t>
            </a:r>
            <a:r>
              <a:rPr lang="en-US" dirty="0" err="1" smtClean="0">
                <a:sym typeface="Wingdings"/>
              </a:rPr>
              <a:t>Gleich</a:t>
            </a:r>
            <a:r>
              <a:rPr lang="en-US" dirty="0" smtClean="0">
                <a:sym typeface="Wingdings"/>
              </a:rPr>
              <a:t>, M.]</a:t>
            </a:r>
            <a:endParaRPr lang="en-US" dirty="0" smtClean="0"/>
          </a:p>
          <a:p>
            <a:r>
              <a:rPr lang="en-US" dirty="0"/>
              <a:t>Given a graph </a:t>
            </a:r>
            <a:r>
              <a:rPr lang="en-US" b="1" i="1" dirty="0">
                <a:solidFill>
                  <a:srgbClr val="0000FF"/>
                </a:solidFill>
              </a:rPr>
              <a:t>G</a:t>
            </a:r>
            <a:r>
              <a:rPr lang="en-US" dirty="0"/>
              <a:t>, </a:t>
            </a:r>
            <a:r>
              <a:rPr lang="en-US" dirty="0" smtClean="0"/>
              <a:t>overlapping </a:t>
            </a:r>
            <a:r>
              <a:rPr lang="en-US" dirty="0"/>
              <a:t>clustering </a:t>
            </a:r>
            <a:r>
              <a:rPr lang="en-US" b="1" i="1" dirty="0">
                <a:solidFill>
                  <a:srgbClr val="0000FF"/>
                </a:solidFill>
              </a:rPr>
              <a:t>(C, y) </a:t>
            </a:r>
            <a:r>
              <a:rPr lang="en-US" dirty="0"/>
              <a:t>is </a:t>
            </a:r>
          </a:p>
          <a:p>
            <a:pPr lvl="1"/>
            <a:r>
              <a:rPr lang="en-US" dirty="0"/>
              <a:t>a set of clusters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/>
              <a:t> </a:t>
            </a:r>
            <a:r>
              <a:rPr lang="en-US" dirty="0" smtClean="0"/>
              <a:t>each with volume &lt; </a:t>
            </a:r>
            <a:r>
              <a:rPr lang="en-US" b="1" i="1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and </a:t>
            </a:r>
            <a:endParaRPr lang="en-US" dirty="0"/>
          </a:p>
          <a:p>
            <a:pPr lvl="1"/>
            <a:r>
              <a:rPr lang="en-US" dirty="0"/>
              <a:t>a mapping from each </a:t>
            </a:r>
            <a:r>
              <a:rPr lang="en-US" dirty="0" smtClean="0"/>
              <a:t>node </a:t>
            </a:r>
            <a:r>
              <a:rPr lang="en-US" b="1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/>
              <a:t>to a home cluster </a:t>
            </a:r>
            <a:r>
              <a:rPr lang="en-US" b="1" i="1" dirty="0" smtClean="0">
                <a:solidFill>
                  <a:srgbClr val="0000FF"/>
                </a:solidFill>
              </a:rPr>
              <a:t>y(v)</a:t>
            </a:r>
            <a:r>
              <a:rPr lang="en-US" dirty="0" smtClean="0"/>
              <a:t>.</a:t>
            </a:r>
          </a:p>
          <a:p>
            <a:pPr marL="514350" indent="-457200"/>
            <a:r>
              <a:rPr lang="en-US" dirty="0" smtClean="0"/>
              <a:t>Message to an outside cluster for </a:t>
            </a:r>
            <a:r>
              <a:rPr lang="en-US" b="1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 goes to </a:t>
            </a:r>
            <a:r>
              <a:rPr lang="en-US" b="1" i="1" dirty="0" smtClean="0">
                <a:solidFill>
                  <a:srgbClr val="0000FF"/>
                </a:solidFill>
              </a:rPr>
              <a:t>y(v)</a:t>
            </a:r>
            <a:r>
              <a:rPr lang="en-US" dirty="0" smtClean="0"/>
              <a:t>.</a:t>
            </a:r>
          </a:p>
          <a:p>
            <a:pPr marL="914400" lvl="1" indent="-457200"/>
            <a:r>
              <a:rPr lang="en-US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/>
              <a:t>: </a:t>
            </a:r>
            <a:r>
              <a:rPr lang="en-US" dirty="0" err="1" smtClean="0"/>
              <a:t>e.g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PushFlow</a:t>
            </a:r>
            <a:r>
              <a:rPr lang="en-US" dirty="0" smtClean="0"/>
              <a:t> to outside clusters</a:t>
            </a:r>
          </a:p>
          <a:p>
            <a:pPr marL="91440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Metric: Swapping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 </a:t>
            </a:r>
            <a:r>
              <a:rPr lang="en-US" dirty="0" smtClean="0">
                <a:solidFill>
                  <a:srgbClr val="0000FF"/>
                </a:solidFill>
              </a:rPr>
              <a:t>random walk</a:t>
            </a:r>
            <a:r>
              <a:rPr lang="en-US" dirty="0" smtClean="0"/>
              <a:t> on an overlapping clustering, the </a:t>
            </a:r>
            <a:r>
              <a:rPr lang="en-US" dirty="0"/>
              <a:t>walk moves </a:t>
            </a:r>
            <a:r>
              <a:rPr lang="en-US" dirty="0" smtClean="0"/>
              <a:t>from cluster </a:t>
            </a:r>
            <a:r>
              <a:rPr lang="en-US" dirty="0"/>
              <a:t>to cluster.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>
                <a:solidFill>
                  <a:srgbClr val="0000FF"/>
                </a:solidFill>
              </a:rPr>
              <a:t>leaving</a:t>
            </a:r>
            <a:r>
              <a:rPr lang="en-US" dirty="0"/>
              <a:t> a cluster, </a:t>
            </a:r>
            <a:r>
              <a:rPr lang="en-US" dirty="0">
                <a:solidFill>
                  <a:srgbClr val="0000FF"/>
                </a:solidFill>
              </a:rPr>
              <a:t>it goes to the </a:t>
            </a:r>
            <a:r>
              <a:rPr lang="en-US" dirty="0" smtClean="0">
                <a:solidFill>
                  <a:srgbClr val="0000FF"/>
                </a:solidFill>
              </a:rPr>
              <a:t>home cluster</a:t>
            </a:r>
            <a:r>
              <a:rPr lang="en-US" dirty="0" smtClean="0"/>
              <a:t> </a:t>
            </a:r>
            <a:r>
              <a:rPr lang="en-US" dirty="0"/>
              <a:t>of the new </a:t>
            </a:r>
            <a:r>
              <a:rPr lang="en-US" dirty="0" smtClean="0"/>
              <a:t>node.</a:t>
            </a:r>
          </a:p>
          <a:p>
            <a:r>
              <a:rPr lang="en-US" dirty="0" smtClean="0"/>
              <a:t>Swap: A transition between clusters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a communication if the underlying </a:t>
            </a:r>
            <a:r>
              <a:rPr lang="en-US" dirty="0" smtClean="0"/>
              <a:t>graph is </a:t>
            </a:r>
            <a:r>
              <a:rPr lang="en-US" dirty="0"/>
              <a:t>distributed.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Swapping Probability := probability of swap in a long random walk.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Swapping Probability: Lemmas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Lemma 1: Swapping Probability for Partitioning      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Lemma 2: </a:t>
            </a:r>
            <a:r>
              <a:rPr lang="en-US" dirty="0"/>
              <a:t>O</a:t>
            </a:r>
            <a:r>
              <a:rPr lang="en-US" dirty="0" smtClean="0"/>
              <a:t>ptimal swapping probability for overlapping clustering might be arbitrarily better than swapping partitioning.</a:t>
            </a:r>
          </a:p>
          <a:p>
            <a:pPr lvl="1"/>
            <a:r>
              <a:rPr lang="en-US" dirty="0" smtClean="0"/>
              <a:t>Cycles, Paths, Trees,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17" y="2121397"/>
            <a:ext cx="2587753" cy="874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61" y="2260004"/>
            <a:ext cx="33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 and Local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87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Conductance of a cluster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=       </a:t>
            </a:r>
          </a:p>
          <a:p>
            <a:endParaRPr lang="en-US" dirty="0" smtClean="0"/>
          </a:p>
          <a:p>
            <a:r>
              <a:rPr lang="en-US" dirty="0"/>
              <a:t>Approximation Algorithms</a:t>
            </a:r>
          </a:p>
          <a:p>
            <a:pPr lvl="1"/>
            <a:r>
              <a:rPr lang="en-US" i="1" dirty="0" smtClean="0">
                <a:solidFill>
                  <a:srgbClr val="3366FF"/>
                </a:solidFill>
              </a:rPr>
              <a:t>O</a:t>
            </a:r>
            <a:r>
              <a:rPr lang="en-US" i="1" dirty="0">
                <a:solidFill>
                  <a:srgbClr val="3366FF"/>
                </a:solidFill>
              </a:rPr>
              <a:t>(log n)</a:t>
            </a:r>
            <a:r>
              <a:rPr lang="en-US" dirty="0"/>
              <a:t>(LR)   and                       </a:t>
            </a:r>
            <a:r>
              <a:rPr lang="en-US" dirty="0" smtClean="0"/>
              <a:t>(</a:t>
            </a:r>
            <a:r>
              <a:rPr lang="en-US" dirty="0"/>
              <a:t>ARV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Local Clustering</a:t>
            </a:r>
            <a:r>
              <a:rPr lang="en-US" dirty="0" smtClean="0"/>
              <a:t>: Given a node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find a min-conductance cluster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containing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Local Algorithms based on </a:t>
            </a:r>
          </a:p>
          <a:p>
            <a:pPr lvl="1"/>
            <a:r>
              <a:rPr lang="en-US" dirty="0" smtClean="0"/>
              <a:t>Truncated Random Walk(ST03), </a:t>
            </a:r>
            <a:r>
              <a:rPr lang="en-US" dirty="0" smtClean="0">
                <a:solidFill>
                  <a:srgbClr val="FF0000"/>
                </a:solidFill>
              </a:rPr>
              <a:t>PPR Vectors (ACL07)</a:t>
            </a:r>
            <a:endParaRPr lang="en-US" dirty="0" smtClean="0"/>
          </a:p>
          <a:p>
            <a:pPr lvl="1"/>
            <a:r>
              <a:rPr lang="en-US" dirty="0" smtClean="0"/>
              <a:t>Empirical study: A cluster with good conductance  (LLM10)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5" descr="Screen shot 2011-09-08 at 10.4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b="6025"/>
          <a:stretch>
            <a:fillRect/>
          </a:stretch>
        </p:blipFill>
        <p:spPr>
          <a:xfrm>
            <a:off x="6045033" y="2870962"/>
            <a:ext cx="2938797" cy="1729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38" y="1842148"/>
            <a:ext cx="3419149" cy="947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363" y="3226620"/>
            <a:ext cx="1404875" cy="3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Lemma 2: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88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</a:t>
            </a:r>
            <a:r>
              <a:rPr lang="en-US" sz="2800" dirty="0"/>
              <a:t>c</a:t>
            </a:r>
            <a:r>
              <a:rPr lang="en-US" sz="2800" dirty="0" smtClean="0"/>
              <a:t>ycle        with                       nodes</a:t>
            </a:r>
            <a:r>
              <a:rPr lang="en-US" dirty="0" smtClean="0"/>
              <a:t>. </a:t>
            </a:r>
          </a:p>
          <a:p>
            <a:pPr marL="457200" indent="-457200"/>
            <a:r>
              <a:rPr lang="en-US" sz="2800" dirty="0" smtClean="0"/>
              <a:t>Partitioning: </a:t>
            </a:r>
            <a:r>
              <a:rPr lang="en-US" sz="2800" i="1" dirty="0">
                <a:solidFill>
                  <a:srgbClr val="0000FF"/>
                </a:solidFill>
              </a:rPr>
              <a:t>2/B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/>
              <a:t> paths of volume </a:t>
            </a:r>
            <a:r>
              <a:rPr lang="en-US" sz="2800" i="1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err="1" smtClean="0">
                <a:sym typeface="Wingdings"/>
              </a:rPr>
              <a:t>Lemma</a:t>
            </a:r>
            <a:r>
              <a:rPr lang="en-US" sz="2800" dirty="0" smtClean="0">
                <a:sym typeface="Wingdings"/>
              </a:rPr>
              <a:t> 1)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Overlapping Clustering: Total volume:</a:t>
            </a:r>
            <a:r>
              <a:rPr lang="en-US" sz="2800" i="1" dirty="0" smtClean="0">
                <a:solidFill>
                  <a:srgbClr val="0000FF"/>
                </a:solidFill>
              </a:rPr>
              <a:t>4n=4MB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When the walk leaves a cluster, it goes to the center of another cluster.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 random walk travels               in 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 steps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it takes 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B^2/2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to leave a cluster after a swap.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Swapping Probability =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4/B^2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1-09-22 at 6.3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6" y="3186799"/>
            <a:ext cx="7642405" cy="1185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64" y="1814651"/>
            <a:ext cx="408280" cy="318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758" y="1726909"/>
            <a:ext cx="17145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623" y="5070181"/>
            <a:ext cx="953871" cy="4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26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Experiments: Setup</a:t>
            </a:r>
            <a:endParaRPr lang="en-US" dirty="0"/>
          </a:p>
        </p:txBody>
      </p:sp>
      <p:pic>
        <p:nvPicPr>
          <p:cNvPr id="12" name="Picture 11" descr="Screen shot 2011-09-21 at 8.2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1" y="2839805"/>
            <a:ext cx="8145797" cy="401819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89492"/>
            <a:ext cx="8229600" cy="1853591"/>
          </a:xfrm>
        </p:spPr>
        <p:txBody>
          <a:bodyPr>
            <a:normAutofit/>
          </a:bodyPr>
          <a:lstStyle/>
          <a:p>
            <a:r>
              <a:rPr lang="en-US" dirty="0" smtClean="0"/>
              <a:t>We empirically study this idea.</a:t>
            </a:r>
          </a:p>
          <a:p>
            <a:r>
              <a:rPr lang="en-US" dirty="0" smtClean="0"/>
              <a:t>Used overlapping local clustering…</a:t>
            </a:r>
          </a:p>
          <a:p>
            <a:r>
              <a:rPr lang="en-US" dirty="0" smtClean="0"/>
              <a:t>Compared with Metis and GRACLUS.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Swapping Probability and Communication</a:t>
            </a:r>
            <a:endParaRPr lang="en-US" dirty="0"/>
          </a:p>
        </p:txBody>
      </p:sp>
      <p:pic>
        <p:nvPicPr>
          <p:cNvPr id="3" name="Picture 2" descr="Screen shot 2011-09-21 at 8.0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496"/>
            <a:ext cx="9144000" cy="47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Swapping Probability</a:t>
            </a:r>
            <a:endParaRPr lang="en-US" dirty="0"/>
          </a:p>
        </p:txBody>
      </p:sp>
      <p:pic>
        <p:nvPicPr>
          <p:cNvPr id="6" name="Picture 5" descr="Screen shot 2011-09-21 at 8.0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008"/>
            <a:ext cx="9144000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Swapping </a:t>
            </a:r>
            <a:r>
              <a:rPr lang="en-US" dirty="0" smtClean="0"/>
              <a:t>Probability, Conductance </a:t>
            </a:r>
            <a:r>
              <a:rPr lang="en-US" dirty="0"/>
              <a:t>and Communication</a:t>
            </a:r>
          </a:p>
        </p:txBody>
      </p:sp>
      <p:pic>
        <p:nvPicPr>
          <p:cNvPr id="4" name="Picture 3" descr="Screen shot 2011-09-21 at 8.1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57"/>
            <a:ext cx="9144000" cy="2144351"/>
          </a:xfrm>
          <a:prstGeom prst="rect">
            <a:avLst/>
          </a:prstGeom>
        </p:spPr>
      </p:pic>
      <p:pic>
        <p:nvPicPr>
          <p:cNvPr id="5" name="Picture 4" descr="Screen shot 2011-09-21 at 8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03"/>
            <a:ext cx="9144000" cy="2153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289" y="1405761"/>
            <a:ext cx="464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Swapping Probability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89" y="4203748"/>
            <a:ext cx="464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challenge and an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Challenge</a:t>
            </a:r>
            <a:r>
              <a:rPr lang="en-US" dirty="0" smtClean="0"/>
              <a:t>: To accelerate the distributed implementation of local algorithms, close nodes (clusters) should go to the same machine </a:t>
            </a:r>
            <a:r>
              <a:rPr lang="en-US" dirty="0" smtClean="0">
                <a:sym typeface="Wingdings"/>
              </a:rPr>
              <a:t> Chicken or Egg Problem.</a:t>
            </a:r>
          </a:p>
          <a:p>
            <a:r>
              <a:rPr lang="en-US" dirty="0" smtClean="0">
                <a:solidFill>
                  <a:srgbClr val="3366FF"/>
                </a:solidFill>
                <a:sym typeface="Wingdings"/>
              </a:rPr>
              <a:t>Idea</a:t>
            </a:r>
            <a:r>
              <a:rPr lang="en-US" dirty="0" smtClean="0">
                <a:sym typeface="Wingdings"/>
              </a:rPr>
              <a:t>: Use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Overlapping clusters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ym typeface="Wingdings"/>
              </a:rPr>
              <a:t>Simpler for preprocessing.</a:t>
            </a:r>
          </a:p>
          <a:p>
            <a:pPr lvl="1"/>
            <a:r>
              <a:rPr lang="en-US" dirty="0" smtClean="0">
                <a:sym typeface="Wingdings"/>
              </a:rPr>
              <a:t>Improve communication cost  (Andersen, </a:t>
            </a:r>
            <a:r>
              <a:rPr lang="en-US" dirty="0" err="1" smtClean="0">
                <a:sym typeface="Wingdings"/>
              </a:rPr>
              <a:t>Gleich</a:t>
            </a:r>
            <a:r>
              <a:rPr lang="en-US" dirty="0" smtClean="0">
                <a:sym typeface="Wingdings"/>
              </a:rPr>
              <a:t>, M.) 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Apply the idea iteratively?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Message-Passing-based Embedding</a:t>
            </a:r>
            <a:endParaRPr lang="en-US" dirty="0"/>
          </a:p>
        </p:txBody>
      </p:sp>
      <p:pic>
        <p:nvPicPr>
          <p:cNvPr id="4" name="Picture 3" descr="Screen shot 2011-09-09 at 9.4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96300" cy="3263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7044" y="4709936"/>
            <a:ext cx="7681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Pregel</a:t>
            </a:r>
            <a:r>
              <a:rPr lang="en-US" sz="2400" dirty="0"/>
              <a:t> </a:t>
            </a:r>
            <a:r>
              <a:rPr lang="en-US" sz="2400" dirty="0" smtClean="0"/>
              <a:t>Implementation of Message-passing-based low-rank </a:t>
            </a:r>
            <a:r>
              <a:rPr lang="en-US" sz="2400" smtClean="0"/>
              <a:t>matrix approximation</a:t>
            </a:r>
            <a:r>
              <a:rPr lang="en-US" sz="2400"/>
              <a:t>.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Ran on G+ graph with 40 million nodes and used for friend suggestion: Better link prediction than PPR.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8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ractical </a:t>
            </a:r>
            <a:r>
              <a:rPr lang="en-US" dirty="0"/>
              <a:t>algorithms </a:t>
            </a:r>
            <a:r>
              <a:rPr lang="en-US" dirty="0" smtClean="0"/>
              <a:t>with </a:t>
            </a:r>
            <a:r>
              <a:rPr lang="en-US" dirty="0"/>
              <a:t>good theoretical </a:t>
            </a:r>
            <a:r>
              <a:rPr lang="en-US" dirty="0" smtClean="0"/>
              <a:t>guarantees?</a:t>
            </a:r>
          </a:p>
          <a:p>
            <a:r>
              <a:rPr lang="en-US" dirty="0" smtClean="0"/>
              <a:t>Overlapping clustering for other clustering metrics, e.g., density, modularity?</a:t>
            </a:r>
          </a:p>
          <a:p>
            <a:r>
              <a:rPr lang="en-US" dirty="0" smtClean="0"/>
              <a:t>How about Minimizing norms other than Sum and Max, e.g., L</a:t>
            </a:r>
            <a:r>
              <a:rPr lang="en-US" baseline="-25000" dirty="0" smtClean="0"/>
              <a:t>2 </a:t>
            </a:r>
            <a:r>
              <a:rPr lang="en-US" dirty="0" smtClean="0"/>
              <a:t> or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norms?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You!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752" y="274638"/>
            <a:ext cx="92697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Overlapping Clustering: 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057"/>
          </a:xfrm>
        </p:spPr>
        <p:txBody>
          <a:bodyPr/>
          <a:lstStyle/>
          <a:p>
            <a:r>
              <a:rPr lang="en-US" dirty="0" smtClean="0"/>
              <a:t>Find a set of (at most </a:t>
            </a:r>
            <a:r>
              <a:rPr lang="en-US" i="1" dirty="0" smtClean="0">
                <a:solidFill>
                  <a:srgbClr val="3366FF"/>
                </a:solidFill>
              </a:rPr>
              <a:t>K</a:t>
            </a:r>
            <a:r>
              <a:rPr lang="en-US" dirty="0" smtClean="0"/>
              <a:t>) overlapping clusters: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each cluster with volume &lt;=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covering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all nodes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   and minimize:</a:t>
            </a:r>
          </a:p>
          <a:p>
            <a:pPr lvl="1"/>
            <a:r>
              <a:rPr lang="en-US" dirty="0" smtClean="0"/>
              <a:t>Maximum conductance of clusters (</a:t>
            </a:r>
            <a:r>
              <a:rPr lang="en-US" dirty="0" smtClean="0">
                <a:solidFill>
                  <a:srgbClr val="1F497D"/>
                </a:solidFill>
              </a:rPr>
              <a:t>Min-Max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Sum of the conductance of clusters (</a:t>
            </a:r>
            <a:r>
              <a:rPr lang="en-US" dirty="0" smtClean="0">
                <a:solidFill>
                  <a:srgbClr val="1F497D"/>
                </a:solidFill>
              </a:rPr>
              <a:t>Min-Sum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Overlapping vs. non-overlapping variants?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81" y="2279442"/>
            <a:ext cx="2336800" cy="469900"/>
          </a:xfrm>
          <a:prstGeom prst="rect">
            <a:avLst/>
          </a:prstGeom>
        </p:spPr>
      </p:pic>
      <p:pic>
        <p:nvPicPr>
          <p:cNvPr id="5" name="Picture 4" descr="Screen shot 2011-09-09 at 3.10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61" y="2202408"/>
            <a:ext cx="2462258" cy="23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Overlapping Clustering: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8425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Natural </a:t>
            </a:r>
            <a:r>
              <a:rPr lang="en-US" dirty="0">
                <a:solidFill>
                  <a:srgbClr val="FF0000"/>
                </a:solidFill>
              </a:rPr>
              <a:t>Social </a:t>
            </a:r>
            <a:r>
              <a:rPr lang="en-US" dirty="0" smtClean="0">
                <a:solidFill>
                  <a:srgbClr val="FF0000"/>
                </a:solidFill>
              </a:rPr>
              <a:t>Communities[Mishra, </a:t>
            </a:r>
            <a:r>
              <a:rPr lang="en-US" dirty="0" err="1" smtClean="0">
                <a:solidFill>
                  <a:srgbClr val="FF0000"/>
                </a:solidFill>
              </a:rPr>
              <a:t>Schrieber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Santhon</a:t>
            </a:r>
            <a:r>
              <a:rPr lang="en-US" dirty="0" smtClean="0">
                <a:solidFill>
                  <a:srgbClr val="FF0000"/>
                </a:solidFill>
              </a:rPr>
              <a:t>, Tarjan08, ABL10, AGSS12]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Useful for Distributed </a:t>
            </a:r>
            <a:r>
              <a:rPr lang="en-US" dirty="0" smtClean="0">
                <a:solidFill>
                  <a:srgbClr val="FF0000"/>
                </a:solidFill>
              </a:rPr>
              <a:t>Computation[AGM: Andersen, </a:t>
            </a:r>
            <a:r>
              <a:rPr lang="en-US" dirty="0" err="1" smtClean="0">
                <a:solidFill>
                  <a:srgbClr val="FF0000"/>
                </a:solidFill>
              </a:rPr>
              <a:t>Gleich</a:t>
            </a:r>
            <a:r>
              <a:rPr lang="en-US" dirty="0" smtClean="0">
                <a:solidFill>
                  <a:srgbClr val="FF0000"/>
                </a:solidFill>
              </a:rPr>
              <a:t>, Mirrokni]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clusters (AGM)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Easier </a:t>
            </a:r>
            <a:r>
              <a:rPr lang="en-US" dirty="0"/>
              <a:t>to compute </a:t>
            </a:r>
            <a:r>
              <a:rPr lang="en-US" dirty="0" smtClean="0"/>
              <a:t>(GLMY)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5" name="Picture 4" descr="Screen shot 2011-09-09 at 3.10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01" y="1842244"/>
            <a:ext cx="2616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Overlapping Clustering: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8425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 </a:t>
            </a:r>
            <a:r>
              <a:rPr lang="en-US" dirty="0"/>
              <a:t>Social </a:t>
            </a:r>
            <a:r>
              <a:rPr lang="en-US" dirty="0" smtClean="0"/>
              <a:t>Communities[MSST08, ABL10, AGSS12] </a:t>
            </a:r>
            <a:r>
              <a:rPr lang="en-US" dirty="0" smtClean="0">
                <a:sym typeface="Wingdings"/>
              </a:rPr>
              <a:t>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Useful for Distributed Computation (AGM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Better </a:t>
            </a:r>
            <a:r>
              <a:rPr lang="en-US" dirty="0">
                <a:solidFill>
                  <a:srgbClr val="FF0000"/>
                </a:solidFill>
              </a:rPr>
              <a:t>clusters </a:t>
            </a:r>
            <a:r>
              <a:rPr lang="en-US" dirty="0" smtClean="0">
                <a:solidFill>
                  <a:srgbClr val="FF0000"/>
                </a:solidFill>
              </a:rPr>
              <a:t>(AGM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Easier to compute (GLMY)</a:t>
            </a:r>
          </a:p>
        </p:txBody>
      </p:sp>
      <p:pic>
        <p:nvPicPr>
          <p:cNvPr id="5" name="Picture 4" descr="Screen shot 2011-09-09 at 3.10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01" y="1842245"/>
            <a:ext cx="2616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150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Better and Easier Clustering: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2922" cy="5019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Previous Work: Practical Justification</a:t>
            </a:r>
          </a:p>
          <a:p>
            <a:r>
              <a:rPr lang="en-US" dirty="0" smtClean="0"/>
              <a:t>Finding overlapping clusters for public graphs(Andersen, </a:t>
            </a:r>
            <a:r>
              <a:rPr lang="en-US" dirty="0" err="1" smtClean="0"/>
              <a:t>Gleich</a:t>
            </a:r>
            <a:r>
              <a:rPr lang="en-US" dirty="0" smtClean="0"/>
              <a:t>, M</a:t>
            </a:r>
            <a:r>
              <a:rPr lang="en-US" dirty="0"/>
              <a:t>.,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ACM WSDM 2012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Ran on graphs with up to 8 million nodes.</a:t>
            </a:r>
          </a:p>
          <a:p>
            <a:pPr lvl="1"/>
            <a:r>
              <a:rPr lang="en-US" dirty="0" smtClean="0"/>
              <a:t>Compared with Metis and GRACLUS </a:t>
            </a:r>
            <a:r>
              <a:rPr lang="en-US" dirty="0" smtClean="0">
                <a:sym typeface="Wingdings"/>
              </a:rPr>
              <a:t> Much better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conductance.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Clustering a </a:t>
            </a:r>
            <a:r>
              <a:rPr lang="en-US" dirty="0" err="1"/>
              <a:t>Youtube</a:t>
            </a:r>
            <a:r>
              <a:rPr lang="en-US" dirty="0"/>
              <a:t> video </a:t>
            </a:r>
            <a:r>
              <a:rPr lang="en-US" dirty="0" err="1"/>
              <a:t>subgraph</a:t>
            </a:r>
            <a:r>
              <a:rPr lang="en-US" dirty="0"/>
              <a:t> (Lu, </a:t>
            </a:r>
            <a:r>
              <a:rPr lang="en-US" dirty="0" err="1"/>
              <a:t>Gargi</a:t>
            </a:r>
            <a:r>
              <a:rPr lang="en-US" dirty="0"/>
              <a:t>, M., Yoon, </a:t>
            </a:r>
            <a:r>
              <a:rPr lang="en-US" dirty="0">
                <a:solidFill>
                  <a:srgbClr val="0000FF"/>
                </a:solidFill>
              </a:rPr>
              <a:t>ICWSM 2011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Clustered graphs with 120M nodes and 2B edges in 5 hours.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/site/</a:t>
            </a:r>
            <a:r>
              <a:rPr lang="en-US" dirty="0" err="1"/>
              <a:t>ytcommunity</a:t>
            </a:r>
            <a:endParaRPr lang="en-US" dirty="0"/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526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31187" cy="702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Goal: Theoretical Study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786" y="1062769"/>
            <a:ext cx="8868214" cy="3827748"/>
          </a:xfrm>
        </p:spPr>
        <p:txBody>
          <a:bodyPr>
            <a:normAutofit/>
          </a:bodyPr>
          <a:lstStyle/>
          <a:p>
            <a:r>
              <a:rPr lang="en-US" dirty="0"/>
              <a:t>Confirm </a:t>
            </a:r>
            <a:r>
              <a:rPr lang="en-US" dirty="0" smtClean="0"/>
              <a:t>theoretically that </a:t>
            </a:r>
            <a:r>
              <a:rPr lang="en-US" dirty="0"/>
              <a:t>overlapping clustering is </a:t>
            </a:r>
            <a:r>
              <a:rPr lang="en-US" dirty="0">
                <a:solidFill>
                  <a:srgbClr val="FF0000"/>
                </a:solidFill>
              </a:rPr>
              <a:t>easier</a:t>
            </a:r>
            <a:r>
              <a:rPr lang="en-US" dirty="0"/>
              <a:t> and can lead to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clusters?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Theoretical comparison of overlapping vs. non-overlapping clustering,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approximability</a:t>
            </a:r>
            <a:r>
              <a:rPr lang="en-US" dirty="0" smtClean="0"/>
              <a:t> of the problems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17890</TotalTime>
  <Words>2061</Words>
  <Application>Microsoft Office PowerPoint</Application>
  <PresentationFormat>On-screen Show (4:3)</PresentationFormat>
  <Paragraphs>274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Arial Bold</vt:lpstr>
      <vt:lpstr>Calibri</vt:lpstr>
      <vt:lpstr>Lucida Grande</vt:lpstr>
      <vt:lpstr>Wingdings</vt:lpstr>
      <vt:lpstr>Office Theme</vt:lpstr>
      <vt:lpstr>On the Advantage of Overlapping Clustering for   Minimizing Conductance</vt:lpstr>
      <vt:lpstr>Outline</vt:lpstr>
      <vt:lpstr>Overlapping Clustering: Motivations</vt:lpstr>
      <vt:lpstr>Conductance and Local Clustering</vt:lpstr>
      <vt:lpstr>Overlapping Clustering: Problem Definition</vt:lpstr>
      <vt:lpstr>Overlapping Clustering: Previous Work</vt:lpstr>
      <vt:lpstr>Overlapping Clustering: Previous Work</vt:lpstr>
      <vt:lpstr>Better and Easier Clustering: Practice</vt:lpstr>
      <vt:lpstr>Our Goal: Theoretical Study</vt:lpstr>
      <vt:lpstr>Overlapping vs. Non-overlapping: Results</vt:lpstr>
      <vt:lpstr>Overlapping Clustering is Easier</vt:lpstr>
      <vt:lpstr>Summary of Results</vt:lpstr>
      <vt:lpstr>Overlap vs. no-overlap</vt:lpstr>
      <vt:lpstr>Overlap vs. no-overlap</vt:lpstr>
      <vt:lpstr>Overlap vs. no-overlap: Min-Max</vt:lpstr>
      <vt:lpstr>Max-Min Clustering: Basic Framework</vt:lpstr>
      <vt:lpstr>Tree Embedding</vt:lpstr>
      <vt:lpstr>Max-Min Overlapping Clustering</vt:lpstr>
      <vt:lpstr>Max-Min Non-Overlapping Clustering</vt:lpstr>
      <vt:lpstr>Quasi-Poly-Time  Poly-Time</vt:lpstr>
      <vt:lpstr>Min-Sum Clustering: Basic Idea</vt:lpstr>
      <vt:lpstr>Summary Results</vt:lpstr>
      <vt:lpstr>Local Graph Algorithms</vt:lpstr>
      <vt:lpstr>Local Clustering: Recap</vt:lpstr>
      <vt:lpstr>Approximate PPR vector</vt:lpstr>
      <vt:lpstr>Local PushFlow Algorithms</vt:lpstr>
      <vt:lpstr>Local Algorithms</vt:lpstr>
      <vt:lpstr>Full Personalized PR: Mapreduce</vt:lpstr>
      <vt:lpstr>PPR-based Local Clustering Algorithm</vt:lpstr>
      <vt:lpstr>Local Overlapping Clustering</vt:lpstr>
      <vt:lpstr>Large-scale Overlapping Clustering</vt:lpstr>
      <vt:lpstr>Experiments: Public Data</vt:lpstr>
      <vt:lpstr>Average Conductance</vt:lpstr>
      <vt:lpstr>Impact of Heuristic: Combining Clusters</vt:lpstr>
      <vt:lpstr>Ongoing/Future Large-scale clustering</vt:lpstr>
      <vt:lpstr>Outline</vt:lpstr>
      <vt:lpstr>Clustering for Distributed Computation</vt:lpstr>
      <vt:lpstr>Formal Metric: Swapping Probability</vt:lpstr>
      <vt:lpstr>Swapping Probability: Lemmas</vt:lpstr>
      <vt:lpstr>Lemma 2: Example</vt:lpstr>
      <vt:lpstr>Experiments: Setup</vt:lpstr>
      <vt:lpstr>Swapping Probability and Communication</vt:lpstr>
      <vt:lpstr>Swapping Probability</vt:lpstr>
      <vt:lpstr>Swapping Probability, Conductance and Communication</vt:lpstr>
      <vt:lpstr>A challenge and an idea</vt:lpstr>
      <vt:lpstr>Message-Passing-based Embedding</vt:lpstr>
      <vt:lpstr>Open Problems</vt:lpstr>
    </vt:vector>
  </TitlesOfParts>
  <Company>Google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Vahab Mirrokni</dc:creator>
  <cp:lastModifiedBy>forensics</cp:lastModifiedBy>
  <cp:revision>495</cp:revision>
  <dcterms:created xsi:type="dcterms:W3CDTF">2011-09-08T23:21:35Z</dcterms:created>
  <dcterms:modified xsi:type="dcterms:W3CDTF">2022-07-25T19:48:03Z</dcterms:modified>
</cp:coreProperties>
</file>