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39"/>
  </p:notesMasterIdLst>
  <p:sldIdLst>
    <p:sldId id="1330" r:id="rId2"/>
    <p:sldId id="734" r:id="rId3"/>
    <p:sldId id="735" r:id="rId4"/>
    <p:sldId id="736" r:id="rId5"/>
    <p:sldId id="737" r:id="rId6"/>
    <p:sldId id="762" r:id="rId7"/>
    <p:sldId id="1178" r:id="rId8"/>
    <p:sldId id="763" r:id="rId9"/>
    <p:sldId id="738" r:id="rId10"/>
    <p:sldId id="741" r:id="rId11"/>
    <p:sldId id="742" r:id="rId12"/>
    <p:sldId id="743" r:id="rId13"/>
    <p:sldId id="744" r:id="rId14"/>
    <p:sldId id="745" r:id="rId15"/>
    <p:sldId id="746" r:id="rId16"/>
    <p:sldId id="747" r:id="rId17"/>
    <p:sldId id="748" r:id="rId18"/>
    <p:sldId id="764" r:id="rId19"/>
    <p:sldId id="749" r:id="rId20"/>
    <p:sldId id="750" r:id="rId21"/>
    <p:sldId id="751" r:id="rId22"/>
    <p:sldId id="752" r:id="rId23"/>
    <p:sldId id="753" r:id="rId24"/>
    <p:sldId id="754" r:id="rId25"/>
    <p:sldId id="755" r:id="rId26"/>
    <p:sldId id="756" r:id="rId27"/>
    <p:sldId id="757" r:id="rId28"/>
    <p:sldId id="758" r:id="rId29"/>
    <p:sldId id="759" r:id="rId30"/>
    <p:sldId id="760" r:id="rId31"/>
    <p:sldId id="1179" r:id="rId32"/>
    <p:sldId id="1180" r:id="rId33"/>
    <p:sldId id="728" r:id="rId34"/>
    <p:sldId id="732" r:id="rId35"/>
    <p:sldId id="729" r:id="rId36"/>
    <p:sldId id="733" r:id="rId37"/>
    <p:sldId id="476" r:id="rId38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1884" autoAdjust="0"/>
  </p:normalViewPr>
  <p:slideViewPr>
    <p:cSldViewPr>
      <p:cViewPr varScale="1">
        <p:scale>
          <a:sx n="70" d="100"/>
          <a:sy n="70" d="100"/>
        </p:scale>
        <p:origin x="1798" y="29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03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0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3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5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36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cs typeface="Arial" panose="020B0604020202020204" pitchFamily="34" charset="0"/>
              </a:rPr>
              <a:t>wigderson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9ECBD0-11EA-4CFA-B601-90FD39B90B07}" type="slidenum">
              <a:rPr lang="en-US" altLang="en-US" smtClean="0"/>
              <a:pPr/>
              <a:t>37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30237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Connectivity </a:t>
            </a:r>
            <a:r>
              <a:rPr lang="en-US" sz="3600" dirty="0" err="1" smtClean="0">
                <a:solidFill>
                  <a:srgbClr val="00B0F0"/>
                </a:solidFill>
              </a:rPr>
              <a:t>froms</a:t>
            </a:r>
            <a:r>
              <a:rPr lang="en-US" sz="3600" dirty="0" smtClean="0">
                <a:solidFill>
                  <a:srgbClr val="00B0F0"/>
                </a:solidFill>
              </a:rPr>
              <a:t> to t in log n space random walks and non uniform algorithms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66FF"/>
                </a:solidFill>
              </a:rPr>
              <a:t>Random Walks on undirected graphs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Given a graph choose a neighbor at random with probability </a:t>
            </a:r>
            <a:r>
              <a:rPr lang="en-US" dirty="0" smtClean="0">
                <a:solidFill>
                  <a:srgbClr val="FF0000"/>
                </a:solidFill>
              </a:rPr>
              <a:t>1/d(v)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048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886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105400" y="548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105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9342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048000" y="3962400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3505200" y="579120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429000" y="502920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7086600" y="3886200"/>
            <a:ext cx="76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5562600" y="5105400"/>
            <a:ext cx="1219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5562600" y="3733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4267200" y="40386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486400" y="4038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cxnSp>
        <p:nvCxnSpPr>
          <p:cNvPr id="12307" name="AutoShape 19"/>
          <p:cNvCxnSpPr>
            <a:cxnSpLocks noChangeShapeType="1"/>
            <a:stCxn id="12294" idx="0"/>
            <a:endCxn id="12306" idx="4"/>
          </p:cNvCxnSpPr>
          <p:nvPr/>
        </p:nvCxnSpPr>
        <p:spPr bwMode="auto">
          <a:xfrm flipH="1" flipV="1">
            <a:off x="4038600" y="3581400"/>
            <a:ext cx="76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AutoShape 20"/>
          <p:cNvCxnSpPr>
            <a:cxnSpLocks noChangeShapeType="1"/>
            <a:stCxn id="12306" idx="6"/>
            <a:endCxn id="12296" idx="1"/>
          </p:cNvCxnSpPr>
          <p:nvPr/>
        </p:nvCxnSpPr>
        <p:spPr bwMode="auto">
          <a:xfrm>
            <a:off x="4267200" y="3352800"/>
            <a:ext cx="904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  <p:cxnSp>
        <p:nvCxnSpPr>
          <p:cNvPr id="12310" name="AutoShape 22"/>
          <p:cNvCxnSpPr>
            <a:cxnSpLocks noChangeShapeType="1"/>
            <a:stCxn id="12309" idx="4"/>
            <a:endCxn id="12293" idx="1"/>
          </p:cNvCxnSpPr>
          <p:nvPr/>
        </p:nvCxnSpPr>
        <p:spPr bwMode="auto">
          <a:xfrm>
            <a:off x="2819400" y="4191000"/>
            <a:ext cx="295275" cy="159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993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66FF"/>
                </a:solidFill>
              </a:rPr>
              <a:t>Random Walks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Given a graph choose a vertex at random.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048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86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105400" y="548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105400" y="3657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>
              <a:solidFill>
                <a:srgbClr val="92D050"/>
              </a:solidFill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934200" y="3429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048000" y="3962400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505200" y="579120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429000" y="502920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7086600" y="3886200"/>
            <a:ext cx="76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5562600" y="5105400"/>
            <a:ext cx="1219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562600" y="3733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267200" y="40386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5486400" y="4038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cxnSp>
        <p:nvCxnSpPr>
          <p:cNvPr id="14355" name="AutoShape 19"/>
          <p:cNvCxnSpPr>
            <a:cxnSpLocks noChangeShapeType="1"/>
            <a:stCxn id="14342" idx="0"/>
            <a:endCxn id="14354" idx="4"/>
          </p:cNvCxnSpPr>
          <p:nvPr/>
        </p:nvCxnSpPr>
        <p:spPr bwMode="auto">
          <a:xfrm flipH="1" flipV="1">
            <a:off x="4038600" y="3581400"/>
            <a:ext cx="76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20"/>
          <p:cNvCxnSpPr>
            <a:cxnSpLocks noChangeShapeType="1"/>
            <a:stCxn id="14354" idx="6"/>
            <a:endCxn id="14344" idx="1"/>
          </p:cNvCxnSpPr>
          <p:nvPr/>
        </p:nvCxnSpPr>
        <p:spPr bwMode="auto">
          <a:xfrm>
            <a:off x="4267200" y="3352800"/>
            <a:ext cx="904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  <p:cxnSp>
        <p:nvCxnSpPr>
          <p:cNvPr id="14358" name="AutoShape 22"/>
          <p:cNvCxnSpPr>
            <a:cxnSpLocks noChangeShapeType="1"/>
            <a:stCxn id="14357" idx="4"/>
            <a:endCxn id="14341" idx="1"/>
          </p:cNvCxnSpPr>
          <p:nvPr/>
        </p:nvCxnSpPr>
        <p:spPr bwMode="auto">
          <a:xfrm>
            <a:off x="2819400" y="4191000"/>
            <a:ext cx="295275" cy="159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548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66FF"/>
                </a:solidFill>
              </a:rPr>
              <a:t>Random Walks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Given a graph choose a vertex at random.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048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86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105400" y="548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105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934200" y="34290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048000" y="3962400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505200" y="579120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429000" y="502920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7086600" y="3886200"/>
            <a:ext cx="76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5562600" y="5105400"/>
            <a:ext cx="1219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562600" y="3733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267200" y="40386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5486400" y="4038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33CC33"/>
              </a:solidFill>
              <a:cs typeface="Arial" panose="020B0604020202020204" pitchFamily="34" charset="0"/>
            </a:endParaRPr>
          </a:p>
        </p:txBody>
      </p:sp>
      <p:cxnSp>
        <p:nvCxnSpPr>
          <p:cNvPr id="14355" name="AutoShape 19"/>
          <p:cNvCxnSpPr>
            <a:cxnSpLocks noChangeShapeType="1"/>
            <a:stCxn id="14342" idx="0"/>
            <a:endCxn id="14354" idx="4"/>
          </p:cNvCxnSpPr>
          <p:nvPr/>
        </p:nvCxnSpPr>
        <p:spPr bwMode="auto">
          <a:xfrm flipH="1" flipV="1">
            <a:off x="4038600" y="3581400"/>
            <a:ext cx="76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20"/>
          <p:cNvCxnSpPr>
            <a:cxnSpLocks noChangeShapeType="1"/>
            <a:stCxn id="14354" idx="6"/>
            <a:endCxn id="14344" idx="1"/>
          </p:cNvCxnSpPr>
          <p:nvPr/>
        </p:nvCxnSpPr>
        <p:spPr bwMode="auto">
          <a:xfrm>
            <a:off x="4267200" y="3352800"/>
            <a:ext cx="904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  <p:cxnSp>
        <p:nvCxnSpPr>
          <p:cNvPr id="14358" name="AutoShape 22"/>
          <p:cNvCxnSpPr>
            <a:cxnSpLocks noChangeShapeType="1"/>
            <a:stCxn id="14357" idx="4"/>
            <a:endCxn id="14341" idx="1"/>
          </p:cNvCxnSpPr>
          <p:nvPr/>
        </p:nvCxnSpPr>
        <p:spPr bwMode="auto">
          <a:xfrm>
            <a:off x="2819400" y="4191000"/>
            <a:ext cx="295275" cy="159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88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66FF"/>
                </a:solidFill>
              </a:rPr>
              <a:t>Random Walks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Given a graph choose a vertex at random.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048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886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105400" y="548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105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9342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048000" y="3962400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3505200" y="579120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3429000" y="502920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7086600" y="3886200"/>
            <a:ext cx="76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5562600" y="5105400"/>
            <a:ext cx="1219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5562600" y="3733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4267200" y="40386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5486400" y="4038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33CC33"/>
              </a:solidFill>
              <a:cs typeface="Arial" panose="020B0604020202020204" pitchFamily="34" charset="0"/>
            </a:endParaRPr>
          </a:p>
        </p:txBody>
      </p:sp>
      <p:cxnSp>
        <p:nvCxnSpPr>
          <p:cNvPr id="15379" name="AutoShape 19"/>
          <p:cNvCxnSpPr>
            <a:cxnSpLocks noChangeShapeType="1"/>
            <a:stCxn id="15366" idx="0"/>
            <a:endCxn id="15378" idx="4"/>
          </p:cNvCxnSpPr>
          <p:nvPr/>
        </p:nvCxnSpPr>
        <p:spPr bwMode="auto">
          <a:xfrm flipH="1" flipV="1">
            <a:off x="4038600" y="3581400"/>
            <a:ext cx="76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20"/>
          <p:cNvCxnSpPr>
            <a:cxnSpLocks noChangeShapeType="1"/>
            <a:stCxn id="15378" idx="6"/>
            <a:endCxn id="15368" idx="1"/>
          </p:cNvCxnSpPr>
          <p:nvPr/>
        </p:nvCxnSpPr>
        <p:spPr bwMode="auto">
          <a:xfrm>
            <a:off x="4267200" y="3352800"/>
            <a:ext cx="904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  <p:cxnSp>
        <p:nvCxnSpPr>
          <p:cNvPr id="15382" name="AutoShape 22"/>
          <p:cNvCxnSpPr>
            <a:cxnSpLocks noChangeShapeType="1"/>
            <a:stCxn id="15381" idx="4"/>
            <a:endCxn id="15365" idx="1"/>
          </p:cNvCxnSpPr>
          <p:nvPr/>
        </p:nvCxnSpPr>
        <p:spPr bwMode="auto">
          <a:xfrm>
            <a:off x="2819400" y="4191000"/>
            <a:ext cx="295275" cy="159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611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66FF"/>
                </a:solidFill>
              </a:rPr>
              <a:t>Random Walks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Given a graph choose a vertex at random.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048000" y="571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886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105400" y="548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1054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934200" y="34290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048000" y="3962400"/>
            <a:ext cx="838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505200" y="5791200"/>
            <a:ext cx="1600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3429000" y="502920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7086600" y="3886200"/>
            <a:ext cx="76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5562600" y="5105400"/>
            <a:ext cx="1219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5562600" y="3733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4267200" y="40386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486400" y="4038600"/>
            <a:ext cx="1371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33CC33"/>
              </a:solidFill>
              <a:cs typeface="Arial" panose="020B0604020202020204" pitchFamily="34" charset="0"/>
            </a:endParaRPr>
          </a:p>
        </p:txBody>
      </p:sp>
      <p:cxnSp>
        <p:nvCxnSpPr>
          <p:cNvPr id="18451" name="AutoShape 19"/>
          <p:cNvCxnSpPr>
            <a:cxnSpLocks noChangeShapeType="1"/>
            <a:stCxn id="18438" idx="0"/>
            <a:endCxn id="18450" idx="4"/>
          </p:cNvCxnSpPr>
          <p:nvPr/>
        </p:nvCxnSpPr>
        <p:spPr bwMode="auto">
          <a:xfrm flipH="1" flipV="1">
            <a:off x="4038600" y="3581400"/>
            <a:ext cx="762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2" name="AutoShape 20"/>
          <p:cNvCxnSpPr>
            <a:cxnSpLocks noChangeShapeType="1"/>
            <a:stCxn id="18450" idx="6"/>
            <a:endCxn id="18440" idx="1"/>
          </p:cNvCxnSpPr>
          <p:nvPr/>
        </p:nvCxnSpPr>
        <p:spPr bwMode="auto">
          <a:xfrm>
            <a:off x="4267200" y="3352800"/>
            <a:ext cx="904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/>
            <a:endParaRPr lang="en-US" altLang="en-US" sz="1800" b="0" i="0" dirty="0">
              <a:solidFill>
                <a:srgbClr val="00CC00"/>
              </a:solidFill>
              <a:cs typeface="Arial" panose="020B0604020202020204" pitchFamily="34" charset="0"/>
            </a:endParaRPr>
          </a:p>
        </p:txBody>
      </p:sp>
      <p:cxnSp>
        <p:nvCxnSpPr>
          <p:cNvPr id="18454" name="AutoShape 22"/>
          <p:cNvCxnSpPr>
            <a:cxnSpLocks noChangeShapeType="1"/>
            <a:stCxn id="18453" idx="4"/>
            <a:endCxn id="18437" idx="1"/>
          </p:cNvCxnSpPr>
          <p:nvPr/>
        </p:nvCxnSpPr>
        <p:spPr bwMode="auto">
          <a:xfrm>
            <a:off x="2819400" y="4191000"/>
            <a:ext cx="295275" cy="159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056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Markov chains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200" dirty="0" smtClean="0"/>
              <a:t>Generalization of random walks on undirected graph.</a:t>
            </a:r>
          </a:p>
          <a:p>
            <a:pPr eaLnBrk="1" hangingPunct="1">
              <a:defRPr/>
            </a:pPr>
            <a:r>
              <a:rPr lang="en-US" sz="3200" dirty="0" smtClean="0"/>
              <a:t>The graph is directed</a:t>
            </a:r>
          </a:p>
          <a:p>
            <a:pPr eaLnBrk="1" hangingPunct="1">
              <a:defRPr/>
            </a:pPr>
            <a:r>
              <a:rPr lang="en-US" sz="3200" dirty="0" smtClean="0"/>
              <a:t>The sum over the values of outgoing edges is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 but it does not need to be uniform.</a:t>
            </a:r>
          </a:p>
          <a:p>
            <a:pPr>
              <a:defRPr/>
            </a:pPr>
            <a:r>
              <a:rPr lang="en-US" sz="3200" dirty="0" smtClean="0"/>
              <a:t>Column </a:t>
            </a:r>
            <a:r>
              <a:rPr lang="en-US" sz="3200" dirty="0" smtClean="0">
                <a:solidFill>
                  <a:srgbClr val="FF0000"/>
                </a:solidFill>
              </a:rPr>
              <a:t>i</a:t>
            </a:r>
            <a:r>
              <a:rPr lang="en-US" sz="3200" dirty="0" smtClean="0"/>
              <a:t>: the probabilities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ji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  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Say we start with probability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x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cs typeface="Arial" charset="0"/>
              </a:rPr>
              <a:t>to be in vertex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i.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0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=(x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,x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,….,x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el-GR" sz="3200" baseline="-25000" dirty="0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1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Changing from state to state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Probability(state=i)=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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j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j *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ji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This is the inner product of the current state and </a:t>
            </a:r>
            <a:r>
              <a:rPr lang="en-US" sz="3200" dirty="0">
                <a:cs typeface="Arial" charset="0"/>
                <a:sym typeface="Symbol" pitchFamily="18" charset="2"/>
              </a:rPr>
              <a:t> </a:t>
            </a:r>
            <a:r>
              <a:rPr lang="en-US" sz="3200" dirty="0" smtClean="0">
                <a:cs typeface="Arial" charset="0"/>
                <a:sym typeface="Symbol" pitchFamily="18" charset="2"/>
              </a:rPr>
              <a:t>column  </a:t>
            </a:r>
            <a:r>
              <a:rPr lang="en-US" sz="32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3200" dirty="0" smtClean="0">
                <a:cs typeface="Arial" charset="0"/>
                <a:sym typeface="Symbol" pitchFamily="18" charset="2"/>
              </a:rPr>
              <a:t> of the matrix.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Therefore if we are in  distribution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0</a:t>
            </a:r>
            <a:r>
              <a:rPr lang="en-US" sz="3200" baseline="-25000" dirty="0" smtClean="0">
                <a:cs typeface="Arial" charset="0"/>
                <a:sym typeface="Symbol" pitchFamily="18" charset="2"/>
              </a:rPr>
              <a:t> </a:t>
            </a:r>
            <a:endParaRPr lang="en-US" sz="3200" dirty="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baseline="-25000" dirty="0" smtClean="0">
                <a:cs typeface="Arial" charset="0"/>
                <a:sym typeface="Symbol" pitchFamily="18" charset="2"/>
              </a:rPr>
              <a:t>      </a:t>
            </a:r>
            <a:r>
              <a:rPr lang="en-US" sz="3200" dirty="0" smtClean="0">
                <a:cs typeface="Arial" charset="0"/>
                <a:sym typeface="Symbol" pitchFamily="18" charset="2"/>
              </a:rPr>
              <a:t>after one step the distribution is at state: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   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=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0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*P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And after </a:t>
            </a:r>
            <a:r>
              <a:rPr lang="en-US" sz="32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3200" dirty="0" smtClean="0">
                <a:cs typeface="Arial" charset="0"/>
                <a:sym typeface="Symbol" pitchFamily="18" charset="2"/>
              </a:rPr>
              <a:t> stages its in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=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Π</a:t>
            </a:r>
            <a:r>
              <a:rPr lang="en-US" sz="3200" baseline="-25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0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*(P)</a:t>
            </a:r>
            <a:r>
              <a:rPr lang="en-US" sz="3200" baseline="300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i</a:t>
            </a:r>
            <a:endParaRPr lang="en-US" sz="3200" baseline="30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What is a steady state?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cs typeface="Arial" charset="0"/>
                <a:sym typeface="Symbol" pitchFamily="18" charset="2"/>
              </a:rPr>
              <a:t>                      </a:t>
            </a:r>
            <a:endParaRPr lang="el-GR" sz="3200" dirty="0" smtClean="0"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29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Steady state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828800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/>
              <a:t>Steady state is </a:t>
            </a:r>
            <a:r>
              <a:rPr lang="el-GR" sz="128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2800" dirty="0" smtClean="0">
                <a:cs typeface="Arial" charset="0"/>
              </a:rPr>
              <a:t>so that: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l-GR" sz="128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*P= </a:t>
            </a:r>
            <a:r>
              <a:rPr lang="el-GR" sz="128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12800" dirty="0" smtClean="0">
                <a:cs typeface="Arial" charset="0"/>
              </a:rPr>
              <a:t>. For any 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i </a:t>
            </a:r>
            <a:r>
              <a:rPr lang="en-US" sz="12800" dirty="0" smtClean="0">
                <a:cs typeface="Arial" charset="0"/>
              </a:rPr>
              <a:t>and any round the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>
                <a:cs typeface="Arial" charset="0"/>
              </a:rPr>
              <a:t>probability to be at 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12800" dirty="0" smtClean="0">
                <a:cs typeface="Arial" charset="0"/>
              </a:rPr>
              <a:t> is the same.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>
                <a:cs typeface="Arial" charset="0"/>
              </a:rPr>
              <a:t>Conditions for convergence: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>
                <a:cs typeface="Arial" charset="0"/>
              </a:rPr>
              <a:t>Let 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h</a:t>
            </a:r>
            <a:r>
              <a:rPr lang="en-US" sz="12800" baseline="-25000" dirty="0" smtClean="0">
                <a:solidFill>
                  <a:srgbClr val="FF0000"/>
                </a:solidFill>
                <a:cs typeface="Arial" charset="0"/>
              </a:rPr>
              <a:t>ii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2800" dirty="0" smtClean="0">
                <a:cs typeface="Arial" charset="0"/>
              </a:rPr>
              <a:t> the time to get back to 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i </a:t>
            </a:r>
            <a:r>
              <a:rPr lang="en-US" sz="12800" dirty="0" smtClean="0">
                <a:cs typeface="Arial" charset="0"/>
              </a:rPr>
              <a:t>from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 i.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>
                <a:cs typeface="Arial" charset="0"/>
              </a:rPr>
              <a:t>It must be finite.</a:t>
            </a:r>
            <a:r>
              <a:rPr lang="en-US" sz="1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2800" dirty="0" smtClean="0">
                <a:cs typeface="Arial" charset="0"/>
              </a:rPr>
              <a:t>The graph needs to be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2800" dirty="0" smtClean="0">
                <a:cs typeface="Arial" charset="0"/>
              </a:rPr>
              <a:t> </a:t>
            </a:r>
            <a:r>
              <a:rPr lang="en-US" sz="12800" dirty="0" smtClean="0">
                <a:solidFill>
                  <a:srgbClr val="0070C0"/>
                </a:solidFill>
                <a:cs typeface="Arial" charset="0"/>
              </a:rPr>
              <a:t>aperiodic </a:t>
            </a:r>
            <a:r>
              <a:rPr lang="en-US" sz="12800" dirty="0" smtClean="0">
                <a:cs typeface="Arial" charset="0"/>
              </a:rPr>
              <a:t>and </a:t>
            </a:r>
            <a:r>
              <a:rPr lang="en-US" sz="12800" dirty="0" smtClean="0">
                <a:solidFill>
                  <a:srgbClr val="0070C0"/>
                </a:solidFill>
                <a:cs typeface="Arial" charset="0"/>
              </a:rPr>
              <a:t>irreducible.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l-GR" sz="2800" dirty="0" smtClean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Being </a:t>
            </a:r>
            <a:r>
              <a:rPr lang="en-US" dirty="0" smtClean="0">
                <a:solidFill>
                  <a:srgbClr val="00B0F0"/>
                </a:solidFill>
              </a:rPr>
              <a:t>irreducible and aporiodic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Irreducible</a:t>
            </a:r>
            <a:r>
              <a:rPr lang="en-US" dirty="0" smtClean="0"/>
              <a:t>: If the graph is not </a:t>
            </a:r>
            <a:r>
              <a:rPr lang="en-US" dirty="0" smtClean="0">
                <a:solidFill>
                  <a:srgbClr val="00B050"/>
                </a:solidFill>
              </a:rPr>
              <a:t>strongly connected, </a:t>
            </a:r>
            <a:r>
              <a:rPr lang="en-US" dirty="0" smtClean="0"/>
              <a:t>you </a:t>
            </a:r>
          </a:p>
          <a:p>
            <a:pPr marL="0" indent="0">
              <a:buNone/>
            </a:pPr>
            <a:r>
              <a:rPr lang="en-US" dirty="0" smtClean="0"/>
              <a:t>can get into a subgraph with no out edges. Depending </a:t>
            </a:r>
          </a:p>
          <a:p>
            <a:pPr marL="0" indent="0">
              <a:buNone/>
            </a:pPr>
            <a:r>
              <a:rPr lang="en-US" dirty="0" smtClean="0"/>
              <a:t>on where you start you may get into different such sets.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There is no way to get to a steady state.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Being </a:t>
            </a:r>
            <a:r>
              <a:rPr lang="en-US" dirty="0" smtClean="0">
                <a:solidFill>
                  <a:srgbClr val="00B0F0"/>
                </a:solidFill>
              </a:rPr>
              <a:t>Aperiodic</a:t>
            </a:r>
            <a:r>
              <a:rPr lang="en-US" dirty="0" smtClean="0"/>
              <a:t>. This means that you can not have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zero probability to be at some state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/>
              <a:t>in even times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if you start at some vertex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/>
              <a:t>and you can not be in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odd times if you start at a vertex </a:t>
            </a:r>
            <a:r>
              <a:rPr lang="en-US" dirty="0" smtClean="0">
                <a:solidFill>
                  <a:srgbClr val="FF0000"/>
                </a:solidFill>
              </a:rPr>
              <a:t>v.</a:t>
            </a:r>
            <a:r>
              <a:rPr lang="en-US" dirty="0" smtClean="0"/>
              <a:t> This does not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allow a steady state.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Undirected case: aperiodic means not bipartite graph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600" dirty="0" smtClean="0"/>
              <a:t>If the graph is bipartite and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 are its sets then if we start with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we can not be on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vertex in after odd number of transitions.</a:t>
            </a:r>
          </a:p>
          <a:p>
            <a:pPr eaLnBrk="1" hangingPunct="1">
              <a:defRPr/>
            </a:pPr>
            <a:r>
              <a:rPr lang="en-US" sz="3600" dirty="0" smtClean="0"/>
              <a:t>Therefore a steady state is not possible.</a:t>
            </a:r>
          </a:p>
          <a:p>
            <a:pPr eaLnBrk="1" hangingPunct="1">
              <a:defRPr/>
            </a:pPr>
            <a:r>
              <a:rPr lang="en-US" sz="3600" dirty="0" smtClean="0"/>
              <a:t>One way to avoid the graph being bipartite: make the probability to go to a neighbor </a:t>
            </a:r>
            <a:r>
              <a:rPr lang="en-US" sz="3600" dirty="0" smtClean="0">
                <a:solidFill>
                  <a:srgbClr val="FF0000"/>
                </a:solidFill>
              </a:rPr>
              <a:t>1/(2d)</a:t>
            </a:r>
            <a:r>
              <a:rPr lang="en-US" sz="3600" dirty="0" smtClean="0"/>
              <a:t> and add a self loop whose probability is </a:t>
            </a:r>
            <a:r>
              <a:rPr lang="en-US" sz="3600" dirty="0" smtClean="0">
                <a:solidFill>
                  <a:srgbClr val="FF0000"/>
                </a:solidFill>
              </a:rPr>
              <a:t>½</a:t>
            </a:r>
            <a:r>
              <a:rPr lang="en-US" sz="3600" dirty="0" smtClean="0"/>
              <a:t>.</a:t>
            </a:r>
          </a:p>
          <a:p>
            <a:pPr eaLnBrk="1" hangingPunct="1">
              <a:defRPr/>
            </a:pPr>
            <a:r>
              <a:rPr lang="en-US" sz="3600" dirty="0" smtClean="0"/>
              <a:t>Namely, you stay at the same vertex with probability </a:t>
            </a:r>
            <a:r>
              <a:rPr lang="en-US" sz="3600" dirty="0" smtClean="0">
                <a:solidFill>
                  <a:srgbClr val="FF0000"/>
                </a:solidFill>
              </a:rPr>
              <a:t>½.</a:t>
            </a:r>
            <a:r>
              <a:rPr lang="en-US" sz="3600" dirty="0" smtClean="0"/>
              <a:t> </a:t>
            </a:r>
            <a:endParaRPr lang="en-US" sz="3600" b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2722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Is there is a path from s to t in an undirected graph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If you have </a:t>
            </a:r>
            <a:r>
              <a:rPr lang="el-GR" sz="3600" dirty="0" smtClean="0">
                <a:solidFill>
                  <a:srgbClr val="FF0000"/>
                </a:solidFill>
              </a:rPr>
              <a:t>Ω</a:t>
            </a:r>
            <a:r>
              <a:rPr lang="en-US" sz="3600" dirty="0" smtClean="0">
                <a:solidFill>
                  <a:srgbClr val="FF0000"/>
                </a:solidFill>
              </a:rPr>
              <a:t>(n) </a:t>
            </a:r>
            <a:r>
              <a:rPr lang="en-US" sz="3600" dirty="0" smtClean="0"/>
              <a:t>space you can do </a:t>
            </a:r>
            <a:r>
              <a:rPr lang="en-US" sz="3600" dirty="0" smtClean="0">
                <a:solidFill>
                  <a:srgbClr val="FF0000"/>
                </a:solidFill>
              </a:rPr>
              <a:t>BFS.</a:t>
            </a:r>
          </a:p>
          <a:p>
            <a:pPr marL="0" indent="0">
              <a:buNone/>
            </a:pPr>
            <a:r>
              <a:rPr lang="en-US" sz="3600" dirty="0" smtClean="0"/>
              <a:t>But the question is what if there is an </a:t>
            </a:r>
            <a:r>
              <a:rPr lang="en-US" sz="3600" dirty="0" smtClean="0">
                <a:solidFill>
                  <a:srgbClr val="FF0000"/>
                </a:solidFill>
              </a:rPr>
              <a:t>O(log n) </a:t>
            </a:r>
            <a:r>
              <a:rPr lang="en-US" sz="3600" dirty="0" smtClean="0"/>
              <a:t>space. No </a:t>
            </a:r>
            <a:r>
              <a:rPr lang="en-US" sz="3600" dirty="0" smtClean="0">
                <a:solidFill>
                  <a:srgbClr val="FF0000"/>
                </a:solidFill>
              </a:rPr>
              <a:t>BSF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You can only hold a constant number of vertices at the same time.</a:t>
            </a:r>
          </a:p>
          <a:p>
            <a:pPr marL="0" indent="0">
              <a:buNone/>
            </a:pPr>
            <a:r>
              <a:rPr lang="en-US" sz="3600" dirty="0" smtClean="0"/>
              <a:t>We are going to see how to do it with high probability via </a:t>
            </a:r>
            <a:r>
              <a:rPr lang="en-US" sz="3600" dirty="0" smtClean="0">
                <a:solidFill>
                  <a:srgbClr val="FF0000"/>
                </a:solidFill>
              </a:rPr>
              <a:t>random walks</a:t>
            </a:r>
            <a:r>
              <a:rPr lang="en-US" sz="3600" dirty="0" smtClean="0"/>
              <a:t>. And how to give a </a:t>
            </a:r>
            <a:r>
              <a:rPr lang="en-US" sz="3600" dirty="0" smtClean="0">
                <a:solidFill>
                  <a:srgbClr val="0070C0"/>
                </a:solidFill>
              </a:rPr>
              <a:t>non uniform algorithm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62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Fundamental theorem of Markov chains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Theorem: Given an aperiodic irreducible </a:t>
            </a:r>
            <a:r>
              <a:rPr lang="en-US" sz="3600" dirty="0" smtClean="0">
                <a:solidFill>
                  <a:srgbClr val="00B050"/>
                </a:solidFill>
              </a:rPr>
              <a:t>MC </a:t>
            </a:r>
            <a:r>
              <a:rPr lang="en-US" sz="3600" dirty="0" smtClean="0"/>
              <a:t>so that </a:t>
            </a: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ii 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is not infinite for any </a:t>
            </a:r>
            <a:r>
              <a:rPr lang="en-US" sz="3600" dirty="0" smtClean="0">
                <a:solidFill>
                  <a:srgbClr val="FF0000"/>
                </a:solidFill>
              </a:rPr>
              <a:t>i,</a:t>
            </a:r>
            <a:r>
              <a:rPr lang="en-US" sz="3600" dirty="0" smtClean="0"/>
              <a:t> then:</a:t>
            </a:r>
            <a:endParaRPr lang="en-US" sz="3600" baseline="-25000" dirty="0" smtClean="0"/>
          </a:p>
          <a:p>
            <a:pPr marL="514350" indent="-514350" eaLnBrk="1" hangingPunct="1">
              <a:buFont typeface="Wingdings" panose="05000000000000000000" pitchFamily="2" charset="2"/>
              <a:buAutoNum type="arabicParenR"/>
              <a:defRPr/>
            </a:pPr>
            <a:r>
              <a:rPr lang="en-US" sz="3600" dirty="0" smtClean="0"/>
              <a:t>There is a </a:t>
            </a:r>
            <a:r>
              <a:rPr lang="en-US" sz="3600" dirty="0" smtClean="0">
                <a:solidFill>
                  <a:srgbClr val="008000"/>
                </a:solidFill>
              </a:rPr>
              <a:t>unique</a:t>
            </a:r>
            <a:r>
              <a:rPr lang="en-US" sz="3600" dirty="0" smtClean="0"/>
              <a:t> steady state</a:t>
            </a:r>
            <a:r>
              <a:rPr lang="en-US" sz="3600" dirty="0"/>
              <a:t> </a:t>
            </a:r>
            <a:r>
              <a:rPr lang="en-US" sz="3600" dirty="0" smtClean="0"/>
              <a:t>so that  </a:t>
            </a:r>
            <a:r>
              <a:rPr lang="el-GR" sz="36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*P= </a:t>
            </a:r>
            <a:r>
              <a:rPr lang="el-GR" sz="3600" dirty="0" smtClean="0">
                <a:solidFill>
                  <a:srgbClr val="FF0000"/>
                </a:solidFill>
                <a:cs typeface="Arial" charset="0"/>
              </a:rPr>
              <a:t>Π</a:t>
            </a:r>
            <a:endParaRPr lang="en-US" sz="3600" dirty="0"/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2) </a:t>
            </a: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 smtClean="0">
                <a:solidFill>
                  <a:srgbClr val="FF0000"/>
                </a:solidFill>
              </a:rPr>
              <a:t>ii</a:t>
            </a:r>
            <a:r>
              <a:rPr lang="en-US" sz="3600" dirty="0" smtClean="0">
                <a:solidFill>
                  <a:srgbClr val="FF0000"/>
                </a:solidFill>
              </a:rPr>
              <a:t>=1/</a:t>
            </a:r>
            <a:r>
              <a:rPr lang="el-GR" sz="3600" dirty="0" smtClean="0">
                <a:solidFill>
                  <a:srgbClr val="FF0000"/>
                </a:solidFill>
                <a:cs typeface="Arial" charset="0"/>
              </a:rPr>
              <a:t>Π</a:t>
            </a:r>
            <a:r>
              <a:rPr lang="en-US" sz="3600" baseline="-25000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3600" baseline="-25000" dirty="0" smtClean="0">
                <a:cs typeface="Arial" charset="0"/>
              </a:rPr>
              <a:t> . 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>
                <a:cs typeface="Arial" charset="0"/>
              </a:rPr>
              <a:t>Geometric distribution argument.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3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Because its unique you just have to find the correct </a:t>
            </a:r>
            <a:r>
              <a:rPr lang="el-GR" sz="4000" dirty="0" smtClean="0">
                <a:solidFill>
                  <a:srgbClr val="00B0F0"/>
                </a:solidFill>
                <a:cs typeface="Arial" charset="0"/>
              </a:rPr>
              <a:t>Π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For random walks in an undirected graph we claim that  the steady state is: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(2d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/m,2d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/m,……,2d</a:t>
            </a:r>
            <a:r>
              <a:rPr lang="en-US" sz="3200" baseline="-25000" dirty="0" smtClean="0">
                <a:solidFill>
                  <a:srgbClr val="FF0000"/>
                </a:solidFill>
              </a:rPr>
              <a:t>m</a:t>
            </a:r>
            <a:r>
              <a:rPr lang="en-US" sz="3200" dirty="0" smtClean="0">
                <a:solidFill>
                  <a:srgbClr val="FF0000"/>
                </a:solidFill>
              </a:rPr>
              <a:t>/m)</a:t>
            </a:r>
          </a:p>
          <a:p>
            <a:pPr eaLnBrk="1" hangingPunct="1">
              <a:defRPr/>
            </a:pPr>
            <a:r>
              <a:rPr lang="en-US" sz="3200" dirty="0" smtClean="0"/>
              <a:t>It is trivial to show that this is the steady state. Multiply this vector and the </a:t>
            </a: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 smtClean="0"/>
              <a:t>column.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   The only important ones are neighbors of </a:t>
            </a:r>
            <a:r>
              <a:rPr lang="en-US" sz="3200" dirty="0" smtClean="0">
                <a:solidFill>
                  <a:srgbClr val="FF0000"/>
                </a:solidFill>
              </a:rPr>
              <a:t>i.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    So </a:t>
            </a:r>
            <a:r>
              <a:rPr lang="en-US" sz="3200" dirty="0" smtClean="0">
                <a:solidFill>
                  <a:srgbClr val="FF0000"/>
                </a:solidFill>
              </a:rPr>
              <a:t>sum</a:t>
            </a:r>
            <a:r>
              <a:rPr lang="en-US" sz="3200" baseline="-25000" dirty="0" smtClean="0">
                <a:solidFill>
                  <a:srgbClr val="FF0000"/>
                </a:solidFill>
              </a:rPr>
              <a:t>(j,i)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E 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 1/d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*(2d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j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/m)=2d</a:t>
            </a:r>
            <a:r>
              <a:rPr lang="en-US" sz="3200" baseline="-25000" dirty="0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sym typeface="Symbol" pitchFamily="18" charset="2"/>
              </a:rPr>
              <a:t>/m</a:t>
            </a:r>
            <a:endParaRPr lang="en-US" sz="3200" baseline="-25000" dirty="0" smtClean="0">
              <a:solidFill>
                <a:srgbClr val="FF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05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The expected time to visit all the vertices of a graph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matrix is doubly stochastic if and only if all columns and all rows sum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Exercise: show that  doubly stochastic matrices  imply uniform, namely, </a:t>
            </a:r>
            <a:r>
              <a:rPr lang="en-US" dirty="0" smtClean="0">
                <a:solidFill>
                  <a:srgbClr val="FF0000"/>
                </a:solidFill>
              </a:rPr>
              <a:t>{1/n} </a:t>
            </a:r>
            <a:r>
              <a:rPr lang="en-US" dirty="0" smtClean="0"/>
              <a:t>steady state.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Define a new </a:t>
            </a:r>
            <a:r>
              <a:rPr lang="en-US" dirty="0" smtClean="0">
                <a:solidFill>
                  <a:srgbClr val="00B050"/>
                </a:solidFill>
              </a:rPr>
              <a:t>Markov chain </a:t>
            </a:r>
            <a:r>
              <a:rPr lang="en-US" dirty="0" smtClean="0"/>
              <a:t>of edges with directions which means </a:t>
            </a:r>
            <a:r>
              <a:rPr lang="en-US" dirty="0" smtClean="0">
                <a:solidFill>
                  <a:srgbClr val="FF0000"/>
                </a:solidFill>
              </a:rPr>
              <a:t>2m</a:t>
            </a:r>
            <a:r>
              <a:rPr lang="en-US" dirty="0" smtClean="0"/>
              <a:t> states.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 is very simple to compute the probability of going from an edge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/>
              <a:t>(with direction) to an edge </a:t>
            </a:r>
            <a:r>
              <a:rPr lang="en-US" dirty="0" smtClean="0">
                <a:solidFill>
                  <a:srgbClr val="FF0000"/>
                </a:solidFill>
              </a:rPr>
              <a:t>e’</a:t>
            </a:r>
            <a:r>
              <a:rPr lang="en-US" dirty="0"/>
              <a:t> </a:t>
            </a:r>
            <a:r>
              <a:rPr lang="en-US" dirty="0" smtClean="0"/>
              <a:t>(with direction).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Exercise: show that the Matrix is </a:t>
            </a:r>
            <a:r>
              <a:rPr lang="en-US" dirty="0" smtClean="0">
                <a:solidFill>
                  <a:srgbClr val="00B050"/>
                </a:solidFill>
              </a:rPr>
              <a:t>doubly stochastic.</a:t>
            </a:r>
          </a:p>
        </p:txBody>
      </p:sp>
    </p:spTree>
    <p:extLst>
      <p:ext uri="{BB962C8B-B14F-4D97-AF65-F5344CB8AC3E}">
        <p14:creationId xmlns:p14="http://schemas.microsoft.com/office/powerpoint/2010/main" val="5416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The time we spend on every edge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sz="4000" dirty="0" smtClean="0"/>
              <a:t>By the above, we spend </a:t>
            </a:r>
            <a:r>
              <a:rPr lang="en-US" sz="4000" dirty="0" smtClean="0">
                <a:solidFill>
                  <a:srgbClr val="00B050"/>
                </a:solidFill>
              </a:rPr>
              <a:t>the same time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on every edge in the both directions over all edges </a:t>
            </a:r>
            <a:r>
              <a:rPr lang="en-US" sz="4000" dirty="0" smtClean="0"/>
              <a:t>(of course this happens in the infinity:  you have to curve the noise</a:t>
            </a:r>
            <a:r>
              <a:rPr lang="en-US" sz="4000" dirty="0"/>
              <a:t> </a:t>
            </a:r>
            <a:r>
              <a:rPr lang="en-US" sz="4000" dirty="0" smtClean="0"/>
              <a:t>of the probabilities we started with).</a:t>
            </a:r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Now, say that I want to bound </a:t>
            </a:r>
            <a:r>
              <a:rPr lang="en-US" sz="4000" dirty="0" smtClean="0">
                <a:solidFill>
                  <a:srgbClr val="FF0000"/>
                </a:solidFill>
              </a:rPr>
              <a:t>h</a:t>
            </a:r>
            <a:r>
              <a:rPr lang="en-US" sz="4000" baseline="-25000" dirty="0" smtClean="0">
                <a:solidFill>
                  <a:srgbClr val="FF0000"/>
                </a:solidFill>
              </a:rPr>
              <a:t>ij</a:t>
            </a:r>
            <a:r>
              <a:rPr lang="en-US" sz="4000" baseline="-25000" dirty="0" smtClean="0"/>
              <a:t> </a:t>
            </a:r>
            <a:r>
              <a:rPr lang="en-US" sz="4000" dirty="0" smtClean="0"/>
              <a:t>the expected time we get from </a:t>
            </a:r>
            <a:r>
              <a:rPr lang="en-US" sz="4000" dirty="0" smtClean="0">
                <a:solidFill>
                  <a:srgbClr val="FF0000"/>
                </a:solidFill>
              </a:rPr>
              <a:t>i</a:t>
            </a:r>
            <a:r>
              <a:rPr lang="en-US" sz="4000" dirty="0" smtClean="0"/>
              <a:t> to </a:t>
            </a:r>
            <a:r>
              <a:rPr lang="en-US" sz="4000" dirty="0" smtClean="0">
                <a:solidFill>
                  <a:srgbClr val="FF0000"/>
                </a:solidFill>
              </a:rPr>
              <a:t>j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9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Showing h</a:t>
            </a:r>
            <a:r>
              <a:rPr lang="en-US" baseline="-25000" dirty="0" smtClean="0">
                <a:solidFill>
                  <a:srgbClr val="00B0F0"/>
                </a:solidFill>
              </a:rPr>
              <a:t>ij</a:t>
            </a:r>
            <a:r>
              <a:rPr lang="en-US" dirty="0" smtClean="0">
                <a:solidFill>
                  <a:srgbClr val="00B0F0"/>
                </a:solidFill>
              </a:rPr>
              <a:t>+h</a:t>
            </a:r>
            <a:r>
              <a:rPr lang="en-US" baseline="-25000" dirty="0" smtClean="0">
                <a:solidFill>
                  <a:srgbClr val="00B0F0"/>
                </a:solidFill>
              </a:rPr>
              <a:t>ji</a:t>
            </a:r>
            <a:r>
              <a:rPr lang="en-US" dirty="0" smtClean="0">
                <a:solidFill>
                  <a:srgbClr val="00B0F0"/>
                </a:solidFill>
                <a:cs typeface="Arial" charset="0"/>
              </a:rPr>
              <a:t>≤</a:t>
            </a:r>
            <a:r>
              <a:rPr lang="en-US" dirty="0" smtClean="0">
                <a:solidFill>
                  <a:srgbClr val="00B0F0"/>
                </a:solidFill>
              </a:rPr>
              <a:t> 2m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Assume that we start at </a:t>
            </a:r>
            <a:r>
              <a:rPr lang="en-US" sz="2800" dirty="0" smtClean="0">
                <a:solidFill>
                  <a:srgbClr val="FF0000"/>
                </a:solidFill>
              </a:rPr>
              <a:t>i---&gt;j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By the Markov chain of the edges it will take </a:t>
            </a:r>
            <a:r>
              <a:rPr lang="en-US" sz="2800" dirty="0" smtClean="0">
                <a:solidFill>
                  <a:srgbClr val="FF0000"/>
                </a:solidFill>
              </a:rPr>
              <a:t>2m</a:t>
            </a:r>
            <a:r>
              <a:rPr lang="en-US" sz="2800" dirty="0" smtClean="0"/>
              <a:t> steps until we do this move again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Forget about how you got to </a:t>
            </a:r>
            <a:r>
              <a:rPr lang="en-US" sz="2800" dirty="0" smtClean="0">
                <a:solidFill>
                  <a:srgbClr val="FF0000"/>
                </a:solidFill>
              </a:rPr>
              <a:t>j </a:t>
            </a:r>
            <a:r>
              <a:rPr lang="en-US" sz="2800" dirty="0" smtClean="0"/>
              <a:t>(no memory).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Since we are doing now </a:t>
            </a:r>
            <a:r>
              <a:rPr lang="en-US" sz="2800" dirty="0" smtClean="0">
                <a:solidFill>
                  <a:srgbClr val="FF0000"/>
                </a:solidFill>
              </a:rPr>
              <a:t>i----&gt;j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again</a:t>
            </a:r>
            <a:r>
              <a:rPr lang="en-US" sz="2800" dirty="0" smtClean="0"/>
              <a:t> we know that: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a) As it was in </a:t>
            </a:r>
            <a:r>
              <a:rPr lang="en-US" sz="2800" dirty="0" smtClean="0">
                <a:solidFill>
                  <a:srgbClr val="FF0000"/>
                </a:solidFill>
              </a:rPr>
              <a:t>j</a:t>
            </a:r>
            <a:r>
              <a:rPr lang="en-US" sz="2800" dirty="0" smtClean="0"/>
              <a:t>, it returned to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This is half the inequality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ji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b) Now it goes </a:t>
            </a:r>
            <a:r>
              <a:rPr lang="en-US" sz="2800" dirty="0" smtClean="0">
                <a:solidFill>
                  <a:srgbClr val="FF0000"/>
                </a:solidFill>
              </a:rPr>
              <a:t>i----&gt; j</a:t>
            </a:r>
            <a:r>
              <a:rPr lang="en-US" sz="2800" dirty="0" smtClean="0"/>
              <a:t>. This takes at most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ij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aseline="-25000" dirty="0" smtClean="0"/>
              <a:t>      </a:t>
            </a:r>
            <a:r>
              <a:rPr lang="en-US" sz="2800" dirty="0" smtClean="0"/>
              <a:t>c) Since this takes at most </a:t>
            </a:r>
            <a:r>
              <a:rPr lang="en-US" sz="2800" dirty="0" smtClean="0">
                <a:solidFill>
                  <a:srgbClr val="FF0000"/>
                </a:solidFill>
              </a:rPr>
              <a:t>2m</a:t>
            </a:r>
            <a:r>
              <a:rPr lang="en-US" sz="2800" dirty="0" smtClean="0"/>
              <a:t> the claim follows.</a:t>
            </a:r>
            <a:endParaRPr lang="en-US" sz="2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8475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Consider a spanning tree and any walk on the spanning tree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Choose any paths that traverses the tree so that the walk goes from a parent to a child once and back once. Let </a:t>
            </a:r>
            <a:r>
              <a:rPr lang="en-US" sz="4000" dirty="0" smtClean="0">
                <a:solidFill>
                  <a:srgbClr val="FF0000"/>
                </a:solidFill>
              </a:rPr>
              <a:t>i </a:t>
            </a:r>
            <a:r>
              <a:rPr lang="en-US" sz="4000" dirty="0" smtClean="0"/>
              <a:t>be the parent of </a:t>
            </a:r>
            <a:r>
              <a:rPr lang="en-US" sz="4000" dirty="0" smtClean="0">
                <a:solidFill>
                  <a:srgbClr val="FF0000"/>
                </a:solidFill>
              </a:rPr>
              <a:t>j</a:t>
            </a:r>
            <a:r>
              <a:rPr lang="en-US" sz="4000" dirty="0" smtClean="0"/>
              <a:t>.</a:t>
            </a:r>
          </a:p>
          <a:p>
            <a:pPr eaLnBrk="1" hangingPunct="1">
              <a:defRPr/>
            </a:pPr>
            <a:r>
              <a:rPr lang="en-US" sz="4000" dirty="0" smtClean="0"/>
              <a:t>Per parent child we have </a:t>
            </a:r>
            <a:r>
              <a:rPr lang="en-US" sz="4000" dirty="0" smtClean="0">
                <a:solidFill>
                  <a:srgbClr val="FF0000"/>
                </a:solidFill>
              </a:rPr>
              <a:t>h</a:t>
            </a:r>
            <a:r>
              <a:rPr lang="en-US" sz="4000" baseline="-25000" dirty="0" smtClean="0">
                <a:solidFill>
                  <a:srgbClr val="FF0000"/>
                </a:solidFill>
              </a:rPr>
              <a:t>ij</a:t>
            </a:r>
            <a:r>
              <a:rPr lang="en-US" sz="4000" dirty="0" smtClean="0">
                <a:solidFill>
                  <a:srgbClr val="FF0000"/>
                </a:solidFill>
              </a:rPr>
              <a:t>+h</a:t>
            </a:r>
            <a:r>
              <a:rPr lang="en-US" sz="4000" baseline="-25000" dirty="0" smtClean="0">
                <a:solidFill>
                  <a:srgbClr val="FF0000"/>
                </a:solidFill>
              </a:rPr>
              <a:t>ji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≤2m</a:t>
            </a:r>
          </a:p>
          <a:p>
            <a:pPr eaLnBrk="1" hangingPunct="1">
              <a:defRPr/>
            </a:pPr>
            <a:r>
              <a:rPr lang="en-US" sz="4000" dirty="0" smtClean="0">
                <a:cs typeface="Arial" charset="0"/>
              </a:rPr>
              <a:t>Thus over the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n-1</a:t>
            </a:r>
            <a:r>
              <a:rPr lang="en-US" sz="4000" dirty="0" smtClean="0">
                <a:cs typeface="Arial" charset="0"/>
              </a:rPr>
              <a:t> edges of the graph the cover time is at most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2m(n-1)&lt;n</a:t>
            </a:r>
            <a:r>
              <a:rPr lang="en-US" sz="4000" baseline="30000" dirty="0" smtClean="0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65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Tight example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1524000" y="2819400"/>
            <a:ext cx="19812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43434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cxnSp>
        <p:nvCxnSpPr>
          <p:cNvPr id="29702" name="AutoShape 7"/>
          <p:cNvCxnSpPr>
            <a:cxnSpLocks noChangeShapeType="1"/>
          </p:cNvCxnSpPr>
          <p:nvPr/>
        </p:nvCxnSpPr>
        <p:spPr bwMode="auto">
          <a:xfrm flipV="1">
            <a:off x="3505200" y="3886200"/>
            <a:ext cx="10287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52578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4" name="Oval 9"/>
          <p:cNvSpPr>
            <a:spLocks noChangeArrowheads="1"/>
          </p:cNvSpPr>
          <p:nvPr/>
        </p:nvSpPr>
        <p:spPr bwMode="auto">
          <a:xfrm>
            <a:off x="60198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5" name="Oval 10"/>
          <p:cNvSpPr>
            <a:spLocks noChangeArrowheads="1"/>
          </p:cNvSpPr>
          <p:nvPr/>
        </p:nvSpPr>
        <p:spPr bwMode="auto">
          <a:xfrm>
            <a:off x="65532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6" name="Oval 11"/>
          <p:cNvSpPr>
            <a:spLocks noChangeArrowheads="1"/>
          </p:cNvSpPr>
          <p:nvPr/>
        </p:nvSpPr>
        <p:spPr bwMode="auto">
          <a:xfrm>
            <a:off x="67818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70866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74676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cxnSp>
        <p:nvCxnSpPr>
          <p:cNvPr id="29709" name="AutoShape 14"/>
          <p:cNvCxnSpPr>
            <a:cxnSpLocks noChangeShapeType="1"/>
            <a:stCxn id="29701" idx="6"/>
            <a:endCxn id="29703" idx="2"/>
          </p:cNvCxnSpPr>
          <p:nvPr/>
        </p:nvCxnSpPr>
        <p:spPr bwMode="auto">
          <a:xfrm>
            <a:off x="4724400" y="39243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AutoShape 15"/>
          <p:cNvCxnSpPr>
            <a:cxnSpLocks noChangeShapeType="1"/>
            <a:stCxn id="29703" idx="6"/>
            <a:endCxn id="29704" idx="2"/>
          </p:cNvCxnSpPr>
          <p:nvPr/>
        </p:nvCxnSpPr>
        <p:spPr bwMode="auto">
          <a:xfrm>
            <a:off x="5638800" y="3924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Oval 17"/>
          <p:cNvSpPr>
            <a:spLocks noChangeArrowheads="1"/>
          </p:cNvSpPr>
          <p:nvPr/>
        </p:nvSpPr>
        <p:spPr bwMode="auto">
          <a:xfrm>
            <a:off x="81534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12" name="Text Box 18"/>
          <p:cNvSpPr txBox="1">
            <a:spLocks noChangeArrowheads="1"/>
          </p:cNvSpPr>
          <p:nvPr/>
        </p:nvSpPr>
        <p:spPr bwMode="auto">
          <a:xfrm>
            <a:off x="1981200" y="38100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n/2 vertices</a:t>
            </a:r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1981200" y="3352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clique</a:t>
            </a:r>
          </a:p>
        </p:txBody>
      </p:sp>
      <p:sp>
        <p:nvSpPr>
          <p:cNvPr id="29714" name="Oval 20"/>
          <p:cNvSpPr>
            <a:spLocks noChangeArrowheads="1"/>
          </p:cNvSpPr>
          <p:nvPr/>
        </p:nvSpPr>
        <p:spPr bwMode="auto">
          <a:xfrm>
            <a:off x="32766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32766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u1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343400" y="4191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u2</a:t>
            </a:r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u</a:t>
            </a:r>
            <a:r>
              <a:rPr lang="en-US" altLang="en-US" sz="1800" baseline="-25000" dirty="0"/>
              <a:t>n/2</a:t>
            </a:r>
          </a:p>
        </p:txBody>
      </p:sp>
    </p:spTree>
    <p:extLst>
      <p:ext uri="{BB962C8B-B14F-4D97-AF65-F5344CB8AC3E}">
        <p14:creationId xmlns:p14="http://schemas.microsoft.com/office/powerpoint/2010/main" val="1293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Bridges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200" dirty="0" smtClean="0"/>
              <a:t>Remark: for bridge edges </a:t>
            </a:r>
            <a:r>
              <a:rPr lang="en-US" sz="3200" dirty="0" smtClean="0">
                <a:solidFill>
                  <a:srgbClr val="FF0000"/>
                </a:solidFill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</a:rPr>
              <a:t>ij</a:t>
            </a:r>
            <a:r>
              <a:rPr lang="en-US" sz="3200" dirty="0" smtClean="0">
                <a:solidFill>
                  <a:srgbClr val="FF0000"/>
                </a:solidFill>
              </a:rPr>
              <a:t>+h</a:t>
            </a:r>
            <a:r>
              <a:rPr lang="en-US" sz="3200" baseline="-25000" dirty="0" smtClean="0">
                <a:solidFill>
                  <a:srgbClr val="FF0000"/>
                </a:solidFill>
              </a:rPr>
              <a:t>ji</a:t>
            </a:r>
            <a:r>
              <a:rPr lang="en-US" sz="3200" dirty="0" smtClean="0">
                <a:solidFill>
                  <a:srgbClr val="FF0000"/>
                </a:solidFill>
              </a:rPr>
              <a:t>=2m</a:t>
            </a:r>
            <a:r>
              <a:rPr lang="en-US" sz="3200" dirty="0" smtClean="0"/>
              <a:t> (follows from proof).</a:t>
            </a:r>
          </a:p>
          <a:p>
            <a:pPr eaLnBrk="1" hangingPunct="1">
              <a:defRPr/>
            </a:pPr>
            <a:r>
              <a:rPr lang="en-US" sz="3200" dirty="0" smtClean="0"/>
              <a:t>Say you are the intersection vertex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 of the clique and of the path. Its harder to go right than left.</a:t>
            </a:r>
          </a:p>
          <a:p>
            <a:pPr eaLnBrk="1" hangingPunct="1">
              <a:defRPr/>
            </a:pPr>
            <a:r>
              <a:rPr lang="en-US" sz="3200" dirty="0" smtClean="0"/>
              <a:t>Thus it takes about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time to go from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the same time to go from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</a:rPr>
              <a:t>3 </a:t>
            </a:r>
            <a:r>
              <a:rPr lang="en-US" sz="3200" dirty="0" smtClean="0"/>
              <a:t>etc.</a:t>
            </a:r>
          </a:p>
          <a:p>
            <a:pPr eaLnBrk="1" hangingPunct="1">
              <a:defRPr/>
            </a:pPr>
            <a:r>
              <a:rPr lang="en-US" sz="3200" dirty="0" smtClean="0"/>
              <a:t>This gives </a:t>
            </a:r>
            <a:r>
              <a:rPr lang="el-GR" sz="3200" dirty="0" smtClean="0">
                <a:solidFill>
                  <a:srgbClr val="FF0000"/>
                </a:solidFill>
                <a:cs typeface="Arial" charset="0"/>
              </a:rPr>
              <a:t>Ω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(n</a:t>
            </a:r>
            <a:r>
              <a:rPr lang="en-US" sz="3200" baseline="30000" dirty="0" smtClean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en-US" sz="3200" dirty="0" smtClean="0">
                <a:cs typeface="Arial" charset="0"/>
              </a:rPr>
              <a:t>Funny name: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Lollipop graph.</a:t>
            </a:r>
            <a:endParaRPr lang="el-G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Universal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Say that the graph is </a:t>
            </a:r>
            <a:r>
              <a:rPr lang="en-US" sz="3600" dirty="0" smtClean="0">
                <a:solidFill>
                  <a:srgbClr val="FF0000"/>
                </a:solidFill>
              </a:rPr>
              <a:t>d-regular.</a:t>
            </a:r>
          </a:p>
          <a:p>
            <a:pPr eaLnBrk="1" hangingPunct="1">
              <a:defRPr/>
            </a:pPr>
            <a:r>
              <a:rPr lang="en-US" sz="3600" dirty="0" smtClean="0"/>
              <a:t>And the edges of every vertex are denoted by </a:t>
            </a:r>
            <a:r>
              <a:rPr lang="en-US" sz="3600" dirty="0" smtClean="0">
                <a:solidFill>
                  <a:srgbClr val="FF0000"/>
                </a:solidFill>
              </a:rPr>
              <a:t>1,2,….,d</a:t>
            </a:r>
            <a:r>
              <a:rPr lang="en-US" sz="3600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A walks is a series of integers in </a:t>
            </a:r>
            <a:r>
              <a:rPr lang="en-US" sz="3600" dirty="0" smtClean="0">
                <a:solidFill>
                  <a:srgbClr val="FF0000"/>
                </a:solidFill>
              </a:rPr>
              <a:t>{1,….,d}</a:t>
            </a:r>
            <a:r>
              <a:rPr lang="en-US" sz="3600" dirty="0" smtClean="0"/>
              <a:t>.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If the series is say </a:t>
            </a:r>
            <a:r>
              <a:rPr lang="en-US" sz="3600" dirty="0" smtClean="0">
                <a:solidFill>
                  <a:srgbClr val="FF0000"/>
                </a:solidFill>
              </a:rPr>
              <a:t>3,4,5,2 </a:t>
            </a:r>
            <a:r>
              <a:rPr lang="en-US" sz="3600" dirty="0" smtClean="0"/>
              <a:t>and start at</a:t>
            </a:r>
            <a:r>
              <a:rPr lang="en-US" sz="3600" dirty="0" smtClean="0">
                <a:solidFill>
                  <a:srgbClr val="FF0000"/>
                </a:solidFill>
              </a:rPr>
              <a:t> u</a:t>
            </a:r>
            <a:r>
              <a:rPr lang="en-US" sz="3600" dirty="0" smtClean="0"/>
              <a:t>,</a:t>
            </a:r>
            <a:endParaRPr lang="en-US" sz="3600" dirty="0"/>
          </a:p>
          <a:p>
            <a:pPr marL="0" indent="0" eaLnBrk="1" hangingPunct="1">
              <a:buNone/>
              <a:defRPr/>
            </a:pPr>
            <a:r>
              <a:rPr lang="en-US" sz="3600" dirty="0" smtClean="0"/>
              <a:t>then you go on the edge marked </a:t>
            </a:r>
            <a:r>
              <a:rPr lang="en-US" sz="3600" dirty="0" smtClean="0">
                <a:solidFill>
                  <a:srgbClr val="FF0000"/>
                </a:solidFill>
              </a:rPr>
              <a:t>3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/>
              <a:t>, say over the edge </a:t>
            </a:r>
            <a:r>
              <a:rPr lang="en-US" sz="3600" dirty="0" smtClean="0">
                <a:solidFill>
                  <a:srgbClr val="FF0000"/>
                </a:solidFill>
              </a:rPr>
              <a:t>uv</a:t>
            </a:r>
            <a:r>
              <a:rPr lang="en-US" sz="3600" dirty="0" smtClean="0"/>
              <a:t>. Then you go over the edge marked </a:t>
            </a:r>
            <a:r>
              <a:rPr lang="en-US" sz="36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at 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dirty="0" smtClean="0"/>
              <a:t> and so on. </a:t>
            </a:r>
          </a:p>
        </p:txBody>
      </p:sp>
    </p:spTree>
    <p:extLst>
      <p:ext uri="{BB962C8B-B14F-4D97-AF65-F5344CB8AC3E}">
        <p14:creationId xmlns:p14="http://schemas.microsoft.com/office/powerpoint/2010/main" val="5356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The length of the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76400"/>
            <a:ext cx="8540750" cy="4479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</a:rPr>
              <a:t>L=4dn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(dn+2)(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sz="360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+1)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(n-1)&lt;2n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d</a:t>
            </a:r>
          </a:p>
          <a:p>
            <a:pPr>
              <a:defRPr/>
            </a:pPr>
            <a:r>
              <a:rPr lang="en-US" sz="3600" dirty="0" smtClean="0"/>
              <a:t>Let </a:t>
            </a:r>
            <a:r>
              <a:rPr lang="en-US" sz="3600" dirty="0" smtClean="0">
                <a:solidFill>
                  <a:srgbClr val="FF0000"/>
                </a:solidFill>
              </a:rPr>
              <a:t>N=4dn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, and think of the above as </a:t>
            </a:r>
            <a:r>
              <a:rPr lang="en-US" sz="3600" dirty="0" smtClean="0">
                <a:solidFill>
                  <a:srgbClr val="FF0000"/>
                </a:solidFill>
              </a:rPr>
              <a:t>(dn+2)(</a:t>
            </a:r>
            <a:r>
              <a:rPr lang="en-US" sz="3600" dirty="0">
                <a:solidFill>
                  <a:srgbClr val="FF0000"/>
                </a:solidFill>
                <a:cs typeface="Arial" charset="0"/>
              </a:rPr>
              <a:t>log</a:t>
            </a:r>
            <a:r>
              <a:rPr lang="en-US" sz="36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600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+1)</a:t>
            </a:r>
            <a:r>
              <a:rPr lang="en-US" sz="3600" dirty="0" smtClean="0"/>
              <a:t> different parts of sequences of length </a:t>
            </a:r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/>
              <a:t>.</a:t>
            </a:r>
          </a:p>
          <a:p>
            <a:pPr eaLnBrk="1" hangingPunct="1">
              <a:defRPr/>
            </a:pPr>
            <a:r>
              <a:rPr lang="en-US" sz="3600" dirty="0" smtClean="0"/>
              <a:t>By previous proof with probability at most  </a:t>
            </a:r>
            <a:r>
              <a:rPr lang="en-US" sz="3600" dirty="0" smtClean="0">
                <a:solidFill>
                  <a:srgbClr val="FF0000"/>
                </a:solidFill>
              </a:rPr>
              <a:t>½ </a:t>
            </a:r>
            <a:r>
              <a:rPr lang="en-US" sz="3600" dirty="0" smtClean="0"/>
              <a:t>a fixed graph is not covered after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steps.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8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One dimensional Random walk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random walk on a line.</a:t>
            </a:r>
          </a:p>
          <a:p>
            <a:pPr eaLnBrk="1" hangingPunct="1">
              <a:defRPr/>
            </a:pPr>
            <a:r>
              <a:rPr lang="en-US" dirty="0" smtClean="0"/>
              <a:t>A line is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2954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2098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73914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6388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648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338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9718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192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336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1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956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2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338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3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6482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4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638800" y="3352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5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391400" y="3276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i="0" dirty="0"/>
              <a:t>n</a:t>
            </a:r>
          </a:p>
        </p:txBody>
      </p:sp>
      <p:cxnSp>
        <p:nvCxnSpPr>
          <p:cNvPr id="3090" name="AutoShape 18"/>
          <p:cNvCxnSpPr>
            <a:cxnSpLocks noChangeShapeType="1"/>
            <a:stCxn id="3076" idx="6"/>
            <a:endCxn id="3077" idx="2"/>
          </p:cNvCxnSpPr>
          <p:nvPr/>
        </p:nvCxnSpPr>
        <p:spPr bwMode="auto">
          <a:xfrm>
            <a:off x="1524000" y="3238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1" name="AutoShape 19"/>
          <p:cNvCxnSpPr>
            <a:cxnSpLocks noChangeShapeType="1"/>
            <a:stCxn id="3077" idx="6"/>
            <a:endCxn id="3082" idx="2"/>
          </p:cNvCxnSpPr>
          <p:nvPr/>
        </p:nvCxnSpPr>
        <p:spPr bwMode="auto">
          <a:xfrm>
            <a:off x="2438400" y="32385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20"/>
          <p:cNvCxnSpPr>
            <a:cxnSpLocks noChangeShapeType="1"/>
            <a:stCxn id="3082" idx="6"/>
            <a:endCxn id="3081" idx="2"/>
          </p:cNvCxnSpPr>
          <p:nvPr/>
        </p:nvCxnSpPr>
        <p:spPr bwMode="auto">
          <a:xfrm>
            <a:off x="3200400" y="32385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21"/>
          <p:cNvCxnSpPr>
            <a:cxnSpLocks noChangeShapeType="1"/>
            <a:stCxn id="3081" idx="6"/>
            <a:endCxn id="3080" idx="2"/>
          </p:cNvCxnSpPr>
          <p:nvPr/>
        </p:nvCxnSpPr>
        <p:spPr bwMode="auto">
          <a:xfrm>
            <a:off x="3962400" y="3238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AutoShape 22"/>
          <p:cNvCxnSpPr>
            <a:cxnSpLocks noChangeShapeType="1"/>
            <a:stCxn id="3080" idx="6"/>
            <a:endCxn id="3079" idx="2"/>
          </p:cNvCxnSpPr>
          <p:nvPr/>
        </p:nvCxnSpPr>
        <p:spPr bwMode="auto">
          <a:xfrm>
            <a:off x="4876800" y="32385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5" name="Oval 23"/>
          <p:cNvSpPr>
            <a:spLocks noChangeArrowheads="1"/>
          </p:cNvSpPr>
          <p:nvPr/>
        </p:nvSpPr>
        <p:spPr bwMode="auto">
          <a:xfrm>
            <a:off x="61722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64008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66294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68580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70866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00" name="Rectangle 29"/>
          <p:cNvSpPr>
            <a:spLocks noChangeArrowheads="1"/>
          </p:cNvSpPr>
          <p:nvPr/>
        </p:nvSpPr>
        <p:spPr bwMode="auto">
          <a:xfrm>
            <a:off x="564874" y="4422775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 i="0" dirty="0"/>
              <a:t>If the walk is on </a:t>
            </a:r>
            <a:r>
              <a:rPr lang="en-US" altLang="en-US" b="0" dirty="0">
                <a:solidFill>
                  <a:srgbClr val="FF0000"/>
                </a:solidFill>
              </a:rPr>
              <a:t>0</a:t>
            </a:r>
            <a:r>
              <a:rPr lang="en-US" altLang="en-US" b="0" i="0" dirty="0"/>
              <a:t> it goes into </a:t>
            </a:r>
            <a:r>
              <a:rPr lang="en-US" altLang="en-US" b="0" dirty="0">
                <a:solidFill>
                  <a:srgbClr val="FF0000"/>
                </a:solidFill>
              </a:rPr>
              <a:t>1</a:t>
            </a:r>
            <a:r>
              <a:rPr lang="en-US" altLang="en-US" b="0" i="0" dirty="0"/>
              <a:t>.</a:t>
            </a:r>
          </a:p>
          <a:p>
            <a:pPr algn="ctr"/>
            <a:r>
              <a:rPr lang="en-US" altLang="en-US" b="0" i="0" dirty="0" smtClean="0"/>
              <a:t>          Else </a:t>
            </a:r>
            <a:r>
              <a:rPr lang="en-US" altLang="en-US" b="0" i="0" dirty="0"/>
              <a:t>it goes to</a:t>
            </a:r>
            <a:r>
              <a:rPr lang="en-US" altLang="en-US" b="0" dirty="0">
                <a:solidFill>
                  <a:srgbClr val="FF0000"/>
                </a:solidFill>
              </a:rPr>
              <a:t> i+1</a:t>
            </a:r>
            <a:r>
              <a:rPr lang="en-US" altLang="en-US" b="0" i="0" dirty="0"/>
              <a:t> or to</a:t>
            </a:r>
            <a:r>
              <a:rPr lang="en-US" altLang="en-US" b="0" dirty="0"/>
              <a:t> </a:t>
            </a:r>
            <a:r>
              <a:rPr lang="en-US" altLang="en-US" b="0" dirty="0">
                <a:solidFill>
                  <a:srgbClr val="FF0000"/>
                </a:solidFill>
              </a:rPr>
              <a:t>i-1</a:t>
            </a:r>
            <a:r>
              <a:rPr lang="en-US" altLang="en-US" b="0" i="0" dirty="0"/>
              <a:t> with </a:t>
            </a:r>
            <a:r>
              <a:rPr lang="en-US" altLang="en-US" b="0" i="0" dirty="0" smtClean="0"/>
              <a:t>probability</a:t>
            </a:r>
            <a:r>
              <a:rPr lang="en-US" altLang="en-US" b="0" dirty="0" smtClean="0">
                <a:solidFill>
                  <a:srgbClr val="FF0000"/>
                </a:solidFill>
              </a:rPr>
              <a:t>1/2</a:t>
            </a:r>
            <a:endParaRPr lang="en-US" altLang="en-US" b="0" dirty="0">
              <a:solidFill>
                <a:srgbClr val="FF0000"/>
              </a:solidFill>
            </a:endParaRPr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609600" y="55626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i="0" dirty="0"/>
              <a:t>What is the expected number of steps to go to </a:t>
            </a:r>
            <a:r>
              <a:rPr lang="en-US" altLang="en-US" b="0" dirty="0">
                <a:solidFill>
                  <a:srgbClr val="FF0000"/>
                </a:solidFill>
              </a:rPr>
              <a:t>n</a:t>
            </a:r>
            <a:r>
              <a:rPr lang="en-US" altLang="en-US" b="0" i="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80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B0F0"/>
                </a:solidFill>
              </a:rPr>
              <a:t>The probability that a graph is not covered.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US" sz="16000" dirty="0" smtClean="0"/>
              <a:t>Since in </a:t>
            </a:r>
            <a:r>
              <a:rPr lang="en-US" sz="16000" dirty="0" smtClean="0">
                <a:solidFill>
                  <a:srgbClr val="FF0000"/>
                </a:solidFill>
              </a:rPr>
              <a:t>N </a:t>
            </a:r>
            <a:r>
              <a:rPr lang="en-US" sz="16000" dirty="0" smtClean="0"/>
              <a:t>steps the probability that a</a:t>
            </a:r>
          </a:p>
          <a:p>
            <a:pPr marL="0" indent="0">
              <a:buNone/>
              <a:defRPr/>
            </a:pPr>
            <a:r>
              <a:rPr lang="en-US" sz="16000" dirty="0" smtClean="0"/>
              <a:t> graph is not covered is at most </a:t>
            </a:r>
            <a:r>
              <a:rPr lang="en-US" sz="16000" dirty="0" smtClean="0">
                <a:solidFill>
                  <a:srgbClr val="FF0000"/>
                </a:solidFill>
              </a:rPr>
              <a:t>½</a:t>
            </a:r>
            <a:r>
              <a:rPr lang="en-US" sz="16000" dirty="0" smtClean="0"/>
              <a:t>, </a:t>
            </a:r>
          </a:p>
          <a:p>
            <a:pPr marL="0" indent="0">
              <a:buNone/>
              <a:defRPr/>
            </a:pPr>
            <a:r>
              <a:rPr lang="en-US" sz="16000" dirty="0" smtClean="0"/>
              <a:t>doing it </a:t>
            </a:r>
            <a:r>
              <a:rPr lang="en-US" sz="14400" dirty="0" smtClean="0">
                <a:solidFill>
                  <a:srgbClr val="FF0000"/>
                </a:solidFill>
              </a:rPr>
              <a:t>(dn+2)(log</a:t>
            </a:r>
            <a:r>
              <a:rPr lang="en-US" sz="14400" baseline="30000" dirty="0" smtClean="0">
                <a:solidFill>
                  <a:srgbClr val="FF0000"/>
                </a:solidFill>
              </a:rPr>
              <a:t>2</a:t>
            </a:r>
            <a:r>
              <a:rPr lang="en-US" sz="14400" dirty="0">
                <a:solidFill>
                  <a:srgbClr val="FF0000"/>
                </a:solidFill>
              </a:rPr>
              <a:t>n</a:t>
            </a:r>
            <a:r>
              <a:rPr lang="en-US" sz="14400" baseline="30000" dirty="0" smtClean="0">
                <a:solidFill>
                  <a:srgbClr val="FF0000"/>
                </a:solidFill>
              </a:rPr>
              <a:t> </a:t>
            </a:r>
            <a:r>
              <a:rPr lang="en-US" sz="14400" dirty="0" smtClean="0">
                <a:solidFill>
                  <a:srgbClr val="FF0000"/>
                </a:solidFill>
              </a:rPr>
              <a:t>+1</a:t>
            </a:r>
            <a:r>
              <a:rPr lang="en-US" sz="14400" dirty="0">
                <a:solidFill>
                  <a:srgbClr val="FF0000"/>
                </a:solidFill>
              </a:rPr>
              <a:t>)</a:t>
            </a:r>
            <a:r>
              <a:rPr lang="en-US" sz="14400" dirty="0"/>
              <a:t> </a:t>
            </a:r>
            <a:r>
              <a:rPr lang="en-US" sz="14400" dirty="0" smtClean="0"/>
              <a:t>times gives</a:t>
            </a:r>
          </a:p>
          <a:p>
            <a:pPr marL="0" indent="0">
              <a:buNone/>
              <a:defRPr/>
            </a:pPr>
            <a:r>
              <a:rPr lang="en-US" sz="14400" dirty="0" smtClean="0"/>
              <a:t>Probability </a:t>
            </a:r>
            <a:r>
              <a:rPr lang="en-US" sz="14400" dirty="0" smtClean="0">
                <a:solidFill>
                  <a:srgbClr val="FF0000"/>
                </a:solidFill>
              </a:rPr>
              <a:t>n</a:t>
            </a:r>
            <a:r>
              <a:rPr lang="en-US" sz="14400" baseline="30000" dirty="0" smtClean="0">
                <a:solidFill>
                  <a:srgbClr val="FF0000"/>
                </a:solidFill>
              </a:rPr>
              <a:t>-2</a:t>
            </a:r>
            <a:r>
              <a:rPr lang="en-US" sz="144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˖log n </a:t>
            </a:r>
            <a:r>
              <a:rPr lang="en-US" sz="14400" baseline="30000" dirty="0" smtClean="0">
                <a:solidFill>
                  <a:srgbClr val="FF0000"/>
                </a:solidFill>
              </a:rPr>
              <a:t>n*d </a:t>
            </a:r>
            <a:r>
              <a:rPr lang="en-US" sz="14400" dirty="0" smtClean="0">
                <a:solidFill>
                  <a:srgbClr val="FF0000"/>
                </a:solidFill>
              </a:rPr>
              <a:t> </a:t>
            </a:r>
            <a:r>
              <a:rPr lang="en-US" sz="14400" dirty="0" smtClean="0"/>
              <a:t>of a fixed graph not to be covered. We now use the union </a:t>
            </a:r>
          </a:p>
          <a:p>
            <a:pPr marL="0" indent="0">
              <a:buNone/>
              <a:defRPr/>
            </a:pPr>
            <a:r>
              <a:rPr lang="en-US" sz="14400" dirty="0" smtClean="0"/>
              <a:t>bound.</a:t>
            </a:r>
            <a:endParaRPr lang="en-US" sz="14400" dirty="0"/>
          </a:p>
          <a:p>
            <a:pPr marL="0" indent="0">
              <a:buNone/>
              <a:defRPr/>
            </a:pPr>
            <a:endParaRPr lang="en-US" sz="160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</a:t>
            </a:r>
            <a:endParaRPr lang="en-US" baseline="30000" dirty="0" smtClean="0"/>
          </a:p>
          <a:p>
            <a:pPr>
              <a:defRPr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union bound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/>
              <a:t>Thus we have to choose</a:t>
            </a:r>
            <a:r>
              <a:rPr lang="en-US" dirty="0">
                <a:solidFill>
                  <a:srgbClr val="FF0000"/>
                </a:solidFill>
              </a:rPr>
              <a:t> n*d </a:t>
            </a:r>
            <a:r>
              <a:rPr lang="en-US" dirty="0" smtClean="0"/>
              <a:t>edges out </a:t>
            </a:r>
          </a:p>
          <a:p>
            <a:pPr marL="0" indent="0">
              <a:buNone/>
              <a:defRPr/>
            </a:pPr>
            <a:r>
              <a:rPr lang="en-US" dirty="0" smtClean="0"/>
              <a:t>of less than 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to get a graph which is </a:t>
            </a:r>
            <a:r>
              <a:rPr lang="en-US" dirty="0" smtClean="0">
                <a:solidFill>
                  <a:srgbClr val="FF0000"/>
                </a:solidFill>
              </a:rPr>
              <a:t>d </a:t>
            </a:r>
            <a:r>
              <a:rPr lang="en-US" dirty="0" smtClean="0"/>
              <a:t>regular. </a:t>
            </a:r>
          </a:p>
          <a:p>
            <a:pPr marL="0" indent="0">
              <a:buNone/>
              <a:defRPr/>
            </a:pPr>
            <a:r>
              <a:rPr lang="en-US" dirty="0" smtClean="0"/>
              <a:t>This is bounded by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2n*d  </a:t>
            </a:r>
            <a:r>
              <a:rPr lang="en-US" dirty="0"/>
              <a:t>graphs.   </a:t>
            </a:r>
          </a:p>
          <a:p>
            <a:pPr marL="0" indent="0">
              <a:buNone/>
              <a:defRPr/>
            </a:pPr>
            <a:r>
              <a:rPr lang="en-US" dirty="0" smtClean="0"/>
              <a:t>Recall that the probability </a:t>
            </a:r>
            <a:r>
              <a:rPr lang="en-US" dirty="0"/>
              <a:t>that a graph is not covered is  </a:t>
            </a:r>
            <a:r>
              <a:rPr lang="en-US" dirty="0">
                <a:solidFill>
                  <a:srgbClr val="FF0000"/>
                </a:solidFill>
              </a:rPr>
              <a:t>exp(-nd*lg n)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The union bound implies that with high </a:t>
            </a:r>
          </a:p>
          <a:p>
            <a:pPr marL="0" indent="0">
              <a:buNone/>
              <a:defRPr/>
            </a:pPr>
            <a:r>
              <a:rPr lang="en-US" dirty="0" smtClean="0"/>
              <a:t>probability </a:t>
            </a:r>
            <a:r>
              <a:rPr lang="en-US" dirty="0"/>
              <a:t>all graphs are </a:t>
            </a:r>
            <a:r>
              <a:rPr lang="en-US" dirty="0" smtClean="0"/>
              <a:t>covered.</a:t>
            </a:r>
          </a:p>
          <a:p>
            <a:pPr marL="0" indent="0">
              <a:buNone/>
              <a:defRPr/>
            </a:pPr>
            <a:r>
              <a:rPr lang="en-US" dirty="0" smtClean="0"/>
              <a:t>Hence there is a sequence for which all graphs </a:t>
            </a:r>
          </a:p>
          <a:p>
            <a:pPr marL="0" indent="0">
              <a:buNone/>
              <a:defRPr/>
            </a:pPr>
            <a:r>
              <a:rPr lang="en-US" dirty="0" smtClean="0"/>
              <a:t>are covered with probability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 </a:t>
            </a: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825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Non uniform algorithms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These are algorithms that for any </a:t>
            </a:r>
            <a:r>
              <a:rPr lang="en-US" dirty="0" smtClean="0">
                <a:solidFill>
                  <a:srgbClr val="FF0000"/>
                </a:solidFill>
              </a:rPr>
              <a:t>n,</a:t>
            </a:r>
            <a:r>
              <a:rPr lang="en-US" dirty="0" smtClean="0"/>
              <a:t> gets a string of size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poly(n) </a:t>
            </a:r>
            <a:r>
              <a:rPr lang="en-US" dirty="0" smtClean="0"/>
              <a:t>(one string regardless of the different inputs) and</a:t>
            </a:r>
          </a:p>
          <a:p>
            <a:pPr marL="0" indent="0">
              <a:buNone/>
            </a:pPr>
            <a:r>
              <a:rPr lang="en-US" dirty="0" smtClean="0"/>
              <a:t>then solves the problem. This class of problems that can </a:t>
            </a:r>
          </a:p>
          <a:p>
            <a:pPr marL="0" indent="0">
              <a:buNone/>
            </a:pPr>
            <a:r>
              <a:rPr lang="en-US" dirty="0" smtClean="0"/>
              <a:t>be solved in polynomial time,  in this way, is called </a:t>
            </a:r>
            <a:r>
              <a:rPr lang="en-US" dirty="0" smtClean="0">
                <a:solidFill>
                  <a:srgbClr val="FF0000"/>
                </a:solidFill>
              </a:rPr>
              <a:t>P/poly </a:t>
            </a:r>
          </a:p>
          <a:p>
            <a:pPr marL="0" indent="0">
              <a:buNone/>
            </a:pPr>
            <a:r>
              <a:rPr lang="en-US" dirty="0" smtClean="0"/>
              <a:t>It is known that </a:t>
            </a:r>
            <a:r>
              <a:rPr lang="en-US" dirty="0" smtClean="0">
                <a:solidFill>
                  <a:srgbClr val="FF0000"/>
                </a:solidFill>
              </a:rPr>
              <a:t>BPP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P/poly. </a:t>
            </a:r>
            <a:r>
              <a:rPr lang="en-US" dirty="0" smtClean="0">
                <a:sym typeface="Symbol" panose="05050102010706020507" pitchFamily="18" charset="2"/>
              </a:rPr>
              <a:t>We saw that the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problem of checking if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 </a:t>
            </a:r>
            <a:r>
              <a:rPr lang="en-US" dirty="0" smtClean="0">
                <a:sym typeface="Symbol" panose="05050102010706020507" pitchFamily="18" charset="2"/>
              </a:rPr>
              <a:t>and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t </a:t>
            </a:r>
            <a:r>
              <a:rPr lang="en-US" dirty="0" smtClean="0">
                <a:sym typeface="Symbol" panose="05050102010706020507" pitchFamily="18" charset="2"/>
              </a:rPr>
              <a:t>are in the same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connected component  with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O(log n) </a:t>
            </a:r>
            <a:r>
              <a:rPr lang="en-US" dirty="0" smtClean="0">
                <a:sym typeface="Symbol" panose="05050102010706020507" pitchFamily="18" charset="2"/>
              </a:rPr>
              <a:t>space belongs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to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P/poly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.  </a:t>
            </a:r>
            <a:r>
              <a:rPr lang="en-US" dirty="0" smtClean="0">
                <a:sym typeface="Symbol" panose="05050102010706020507" pitchFamily="18" charset="2"/>
              </a:rPr>
              <a:t>It also means that there is a polynomial circuit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solving the problem. Still we do not know how to find the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advise or the circuit and remove the randomization.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Omer </a:t>
            </a:r>
            <a:r>
              <a:rPr lang="en-US" dirty="0" smtClean="0">
                <a:solidFill>
                  <a:srgbClr val="00B0F0"/>
                </a:solidFill>
              </a:rPr>
              <a:t>Reingold: s,t connectivity with log(n) space.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Omer Reingold </a:t>
            </a:r>
            <a:r>
              <a:rPr lang="en-US" dirty="0" smtClean="0"/>
              <a:t>used ideas very similar to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Dinur </a:t>
            </a:r>
            <a:r>
              <a:rPr lang="en-US" dirty="0" smtClean="0"/>
              <a:t>to solve this problem that was open for ages.</a:t>
            </a:r>
          </a:p>
          <a:p>
            <a:pPr marL="0" indent="0">
              <a:buNone/>
            </a:pPr>
            <a:r>
              <a:rPr lang="en-US" dirty="0" smtClean="0"/>
              <a:t>The idea here is to make the graph into 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constant degree expander </a:t>
            </a:r>
            <a:r>
              <a:rPr lang="en-US" dirty="0" smtClean="0"/>
              <a:t>keeping in the new </a:t>
            </a:r>
          </a:p>
          <a:p>
            <a:pPr marL="0" indent="0">
              <a:buNone/>
            </a:pPr>
            <a:r>
              <a:rPr lang="en-US" dirty="0" smtClean="0"/>
              <a:t>graph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70C0"/>
                </a:solidFill>
              </a:rPr>
              <a:t>same connected component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How much is a graph an expander depends on the  </a:t>
            </a:r>
          </a:p>
          <a:p>
            <a:pPr marL="0" indent="0">
              <a:buNone/>
            </a:pPr>
            <a:r>
              <a:rPr lang="en-US" dirty="0" smtClean="0"/>
              <a:t>second largest eigenvalue. </a:t>
            </a:r>
            <a:r>
              <a:rPr lang="en-US" dirty="0"/>
              <a:t>A</a:t>
            </a:r>
            <a:r>
              <a:rPr lang="en-US" dirty="0" smtClean="0"/>
              <a:t>n undirected graph,  has</a:t>
            </a:r>
          </a:p>
          <a:p>
            <a:pPr marL="0" indent="0">
              <a:buNone/>
            </a:pPr>
            <a:r>
              <a:rPr lang="en-US" dirty="0" smtClean="0"/>
              <a:t>a symmetric matrix and so </a:t>
            </a:r>
            <a:r>
              <a:rPr lang="en-US" dirty="0" smtClean="0">
                <a:solidFill>
                  <a:srgbClr val="0070C0"/>
                </a:solidFill>
              </a:rPr>
              <a:t>the eigenvalues are real.</a:t>
            </a:r>
          </a:p>
          <a:p>
            <a:pPr marL="0" indent="0">
              <a:buNone/>
            </a:pPr>
            <a:r>
              <a:rPr lang="en-US" dirty="0" smtClean="0"/>
              <a:t>If the graph </a:t>
            </a:r>
            <a:r>
              <a:rPr lang="en-US" dirty="0" smtClean="0">
                <a:solidFill>
                  <a:srgbClr val="FF0000"/>
                </a:solidFill>
              </a:rPr>
              <a:t>d-regular,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 </a:t>
            </a:r>
            <a:r>
              <a:rPr lang="en-US" dirty="0" smtClean="0">
                <a:solidFill>
                  <a:srgbClr val="00B050"/>
                </a:solidFill>
              </a:rPr>
              <a:t>is an eigenvalue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Normalization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Divide every value of the matrix by </a:t>
            </a:r>
            <a:r>
              <a:rPr lang="en-US" sz="3200" dirty="0" smtClean="0">
                <a:solidFill>
                  <a:srgbClr val="FF0000"/>
                </a:solidFill>
              </a:rPr>
              <a:t>d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This makes the biggest eigenvalue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The expansion properties depend on how far </a:t>
            </a:r>
          </a:p>
          <a:p>
            <a:pPr marL="0" indent="0">
              <a:buNone/>
            </a:pPr>
            <a:r>
              <a:rPr lang="en-US" sz="3200" dirty="0" smtClean="0"/>
              <a:t>Is the second eigenvalue  from 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If there is a constant distance, for example the second largest eigenvalue is at most </a:t>
            </a:r>
            <a:r>
              <a:rPr lang="en-US" sz="3200" dirty="0" smtClean="0">
                <a:solidFill>
                  <a:srgbClr val="FF0000"/>
                </a:solidFill>
              </a:rPr>
              <a:t>0.99</a:t>
            </a:r>
            <a:r>
              <a:rPr lang="en-US" sz="3200" dirty="0" smtClean="0"/>
              <a:t>,</a:t>
            </a:r>
          </a:p>
          <a:p>
            <a:pPr marL="0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he graph is an expander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5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How to make the second eigenvalue smaller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There is a </a:t>
            </a:r>
            <a:r>
              <a:rPr lang="en-US" sz="3600" dirty="0" smtClean="0">
                <a:solidFill>
                  <a:srgbClr val="FF0000"/>
                </a:solidFill>
              </a:rPr>
              <a:t>lift</a:t>
            </a:r>
            <a:r>
              <a:rPr lang="en-US" sz="3600" dirty="0" smtClean="0"/>
              <a:t> stage using </a:t>
            </a:r>
            <a:r>
              <a:rPr lang="en-US" sz="3600" dirty="0" smtClean="0">
                <a:solidFill>
                  <a:srgbClr val="00B0F0"/>
                </a:solidFill>
              </a:rPr>
              <a:t>Rotation Maps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70C0"/>
                </a:solidFill>
              </a:rPr>
              <a:t>Zig –Zag graph products  </a:t>
            </a:r>
            <a:r>
              <a:rPr lang="en-US" sz="3600" dirty="0" smtClean="0"/>
              <a:t>that makes the second eigenvalue smaller. But the degree goes up by a lot.</a:t>
            </a:r>
          </a:p>
          <a:p>
            <a:pPr marL="0" indent="0">
              <a:buNone/>
            </a:pPr>
            <a:r>
              <a:rPr lang="en-US" sz="3600" dirty="0" smtClean="0"/>
              <a:t>We have to return to </a:t>
            </a:r>
            <a:r>
              <a:rPr lang="en-US" sz="3600" dirty="0" smtClean="0">
                <a:solidFill>
                  <a:srgbClr val="00B050"/>
                </a:solidFill>
              </a:rPr>
              <a:t>bounded degree graphs</a:t>
            </a:r>
            <a:r>
              <a:rPr lang="en-US" sz="3600" dirty="0" smtClean="0"/>
              <a:t> (which means constant degree) which is done by </a:t>
            </a:r>
            <a:r>
              <a:rPr lang="en-US" sz="3600" dirty="0" smtClean="0">
                <a:solidFill>
                  <a:srgbClr val="FF0000"/>
                </a:solidFill>
              </a:rPr>
              <a:t>replacing large degree vertices with constant degree expanders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How the eigenvalues change.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distance of the second eigenvalue from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doubles at each stage.</a:t>
            </a:r>
          </a:p>
          <a:p>
            <a:pPr marL="0" indent="0">
              <a:buNone/>
            </a:pPr>
            <a:r>
              <a:rPr lang="en-US" sz="3600" dirty="0" smtClean="0"/>
              <a:t>At start it is </a:t>
            </a:r>
            <a:r>
              <a:rPr lang="en-US" sz="3600" dirty="0" smtClean="0">
                <a:solidFill>
                  <a:srgbClr val="FF0000"/>
                </a:solidFill>
              </a:rPr>
              <a:t>1-1/n</a:t>
            </a:r>
            <a:r>
              <a:rPr lang="en-US" sz="3600" dirty="0" smtClean="0"/>
              <a:t>. Then </a:t>
            </a:r>
            <a:r>
              <a:rPr lang="en-US" sz="3600" dirty="0" smtClean="0">
                <a:solidFill>
                  <a:srgbClr val="FF0000"/>
                </a:solidFill>
              </a:rPr>
              <a:t>1-2/n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1-4/n</a:t>
            </a:r>
            <a:r>
              <a:rPr lang="en-US" sz="3600" dirty="0" smtClean="0"/>
              <a:t> and so on.</a:t>
            </a:r>
          </a:p>
          <a:p>
            <a:pPr marL="0" indent="0">
              <a:buNone/>
            </a:pPr>
            <a:r>
              <a:rPr lang="en-US" sz="3600" dirty="0" smtClean="0"/>
              <a:t>This means that after </a:t>
            </a:r>
            <a:r>
              <a:rPr lang="en-US" sz="3600" dirty="0" smtClean="0">
                <a:solidFill>
                  <a:srgbClr val="FF0000"/>
                </a:solidFill>
              </a:rPr>
              <a:t>O(log n)</a:t>
            </a:r>
            <a:r>
              <a:rPr lang="en-US" sz="3600" dirty="0" smtClean="0"/>
              <a:t> iterations the second eigenvalue becomes bellow </a:t>
            </a:r>
            <a:r>
              <a:rPr lang="en-US" sz="3600" dirty="0" smtClean="0">
                <a:solidFill>
                  <a:srgbClr val="FF0000"/>
                </a:solidFill>
              </a:rPr>
              <a:t>0.99</a:t>
            </a:r>
            <a:r>
              <a:rPr lang="en-US" sz="3600" dirty="0" smtClean="0"/>
              <a:t>. The degree remain some </a:t>
            </a:r>
            <a:r>
              <a:rPr lang="en-US" sz="3600" dirty="0" smtClean="0">
                <a:solidFill>
                  <a:srgbClr val="00B050"/>
                </a:solidFill>
              </a:rPr>
              <a:t>constant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78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After it is an expander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FontTx/>
              <a:buNone/>
              <a:defRPr/>
            </a:pPr>
            <a:r>
              <a:rPr lang="en-US" altLang="en-US" sz="3200" dirty="0" smtClean="0"/>
              <a:t>The degree is constant say </a:t>
            </a:r>
            <a:r>
              <a:rPr lang="en-US" altLang="en-US" sz="3200" dirty="0" smtClean="0">
                <a:solidFill>
                  <a:srgbClr val="FF0000"/>
                </a:solidFill>
              </a:rPr>
              <a:t>d.</a:t>
            </a:r>
            <a:r>
              <a:rPr lang="en-US" altLang="en-US" sz="3200" dirty="0" smtClean="0"/>
              <a:t> Put labels </a:t>
            </a:r>
            <a:r>
              <a:rPr lang="en-US" altLang="en-US" sz="3200" dirty="0" smtClean="0">
                <a:solidFill>
                  <a:srgbClr val="FF0000"/>
                </a:solidFill>
              </a:rPr>
              <a:t>1 to d</a:t>
            </a:r>
          </a:p>
          <a:p>
            <a:pPr marL="0" indent="0" algn="l">
              <a:buNone/>
              <a:defRPr/>
            </a:pPr>
            <a:r>
              <a:rPr lang="en-US" altLang="en-US" sz="3200" dirty="0" smtClean="0"/>
              <a:t>on the edges of every vertex.</a:t>
            </a:r>
            <a:endParaRPr lang="en-US" altLang="en-US" sz="3200" dirty="0"/>
          </a:p>
          <a:p>
            <a:pPr marL="0" indent="0" algn="l">
              <a:buFontTx/>
              <a:buNone/>
              <a:defRPr/>
            </a:pPr>
            <a:r>
              <a:rPr lang="en-US" altLang="en-US" sz="3200" dirty="0" smtClean="0"/>
              <a:t>Since the distance from </a:t>
            </a:r>
            <a:r>
              <a:rPr lang="en-US" altLang="en-US" sz="3200" dirty="0" smtClean="0">
                <a:solidFill>
                  <a:srgbClr val="FF0000"/>
                </a:solidFill>
              </a:rPr>
              <a:t>s </a:t>
            </a:r>
            <a:r>
              <a:rPr lang="en-US" altLang="en-US" sz="3200" dirty="0" smtClean="0"/>
              <a:t>to </a:t>
            </a:r>
            <a:r>
              <a:rPr lang="en-US" altLang="en-US" sz="3200" dirty="0" smtClean="0">
                <a:solidFill>
                  <a:srgbClr val="FF0000"/>
                </a:solidFill>
              </a:rPr>
              <a:t>t </a:t>
            </a:r>
            <a:r>
              <a:rPr lang="en-US" altLang="en-US" sz="3200" dirty="0" smtClean="0"/>
              <a:t>is </a:t>
            </a:r>
            <a:r>
              <a:rPr lang="en-US" altLang="en-US" sz="3200" dirty="0" smtClean="0">
                <a:solidFill>
                  <a:srgbClr val="FF0000"/>
                </a:solidFill>
              </a:rPr>
              <a:t>O(log n)</a:t>
            </a:r>
            <a:r>
              <a:rPr lang="en-US" altLang="en-US" sz="3200" dirty="0" smtClean="0"/>
              <a:t>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200" b="1" dirty="0" smtClean="0">
                <a:solidFill>
                  <a:srgbClr val="92D050"/>
                </a:solidFill>
              </a:rPr>
              <a:t>a single path is O(log n) numbers between 1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200" b="1" dirty="0" smtClean="0">
                <a:solidFill>
                  <a:srgbClr val="92D050"/>
                </a:solidFill>
              </a:rPr>
              <a:t>and d. </a:t>
            </a:r>
            <a:r>
              <a:rPr lang="en-US" altLang="en-US" sz="3200" b="1" dirty="0" smtClean="0"/>
              <a:t>Because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d </a:t>
            </a:r>
            <a:r>
              <a:rPr lang="en-US" altLang="en-US" sz="3200" b="1" dirty="0" smtClean="0"/>
              <a:t>is constant it is possible to</a:t>
            </a:r>
          </a:p>
          <a:p>
            <a:pPr marL="0" indent="0">
              <a:buNone/>
              <a:defRPr/>
            </a:pPr>
            <a:r>
              <a:rPr lang="en-US" altLang="en-US" sz="3200" b="1" dirty="0" smtClean="0"/>
              <a:t>enumerate all paths between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 </a:t>
            </a:r>
            <a:r>
              <a:rPr lang="en-US" altLang="en-US" sz="3200" b="1" dirty="0" smtClean="0"/>
              <a:t>and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t</a:t>
            </a:r>
            <a:r>
              <a:rPr lang="en-US" altLang="en-US" sz="3200" b="1" dirty="0" smtClean="0"/>
              <a:t> in </a:t>
            </a:r>
          </a:p>
          <a:p>
            <a:pPr marL="0" indent="0">
              <a:buNone/>
              <a:defRPr/>
            </a:pPr>
            <a:r>
              <a:rPr lang="en-US" altLang="en-US" sz="3200" b="1" dirty="0" smtClean="0">
                <a:solidFill>
                  <a:srgbClr val="FF0000"/>
                </a:solidFill>
              </a:rPr>
              <a:t>O(d</a:t>
            </a:r>
            <a:r>
              <a:rPr lang="en-US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log n)=O(log n) </a:t>
            </a:r>
            <a:r>
              <a:rPr lang="en-US" altLang="en-US" sz="3200" b="1" dirty="0" smtClean="0"/>
              <a:t>space.</a:t>
            </a:r>
            <a:endParaRPr lang="en-US" altLang="en-US" sz="3200" b="1" dirty="0" smtClean="0">
              <a:solidFill>
                <a:srgbClr val="FF0000"/>
              </a:solidFill>
            </a:endParaRPr>
          </a:p>
          <a:p>
            <a:pPr marL="0" indent="0" algn="l">
              <a:buFontTx/>
              <a:buNone/>
              <a:defRPr/>
            </a:pPr>
            <a:r>
              <a:rPr lang="en-US" altLang="en-US" sz="3200" b="1" dirty="0" smtClean="0">
                <a:solidFill>
                  <a:srgbClr val="002060"/>
                </a:solidFill>
              </a:rPr>
              <a:t>Without doubt: brilliant paper.</a:t>
            </a:r>
          </a:p>
          <a:p>
            <a:pPr algn="l">
              <a:defRPr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"/>
    </mc:Choice>
    <mc:Fallback xmlns="">
      <p:transition spd="slow" advTm="17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The expected  time function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i="1" dirty="0" smtClean="0">
                <a:solidFill>
                  <a:srgbClr val="FF0000"/>
                </a:solidFill>
              </a:rPr>
              <a:t>T(n)=0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T(i)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=1+(T(i+1)+T(i-1))/2, </a:t>
            </a: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3600" i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0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T(0)=1+T(1)</a:t>
            </a:r>
          </a:p>
          <a:p>
            <a:pPr eaLnBrk="1" hangingPunct="1">
              <a:defRPr/>
            </a:pPr>
            <a:r>
              <a:rPr lang="en-US" sz="3600" dirty="0" smtClean="0">
                <a:cs typeface="Arial" charset="0"/>
              </a:rPr>
              <a:t>Add all</a:t>
            </a: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i="1" dirty="0" smtClean="0">
                <a:cs typeface="Arial" charset="0"/>
              </a:rPr>
              <a:t>equation gives</a:t>
            </a: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 T(n-1)=2n-1</a:t>
            </a:r>
            <a:r>
              <a:rPr lang="en-US" sz="3600" i="1" dirty="0" smtClean="0">
                <a:cs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sz="3600" dirty="0" smtClean="0">
                <a:cs typeface="Arial" charset="0"/>
              </a:rPr>
              <a:t>From that we get:</a:t>
            </a:r>
            <a:r>
              <a:rPr lang="en-US" sz="3600" i="1" dirty="0" smtClean="0">
                <a:cs typeface="Arial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T(n-2)=4n-4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T(i)=2(n-i)n-(n-i)</a:t>
            </a:r>
            <a:r>
              <a:rPr lang="en-US" sz="3600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FF0000"/>
                </a:solidFill>
                <a:cs typeface="Arial" charset="0"/>
              </a:rPr>
              <a:t>T(0)=n</a:t>
            </a:r>
            <a:r>
              <a:rPr lang="en-US" sz="3600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747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F0"/>
                </a:solidFill>
              </a:rPr>
              <a:t>2-SAT: definition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2-CNF</a:t>
            </a:r>
            <a:r>
              <a:rPr lang="en-US" sz="3200" dirty="0" smtClean="0"/>
              <a:t> formula: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baseline="30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(x+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¬</a:t>
            </a:r>
            <a:r>
              <a:rPr lang="en-US" sz="3200" dirty="0" smtClean="0">
                <a:solidFill>
                  <a:srgbClr val="FF0000"/>
                </a:solidFill>
              </a:rPr>
              <a:t>y)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&amp;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¬</a:t>
            </a:r>
            <a:r>
              <a:rPr lang="en-US" sz="3200" dirty="0" smtClean="0">
                <a:solidFill>
                  <a:srgbClr val="FF0000"/>
                </a:solidFill>
              </a:rPr>
              <a:t> x+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¬</a:t>
            </a:r>
            <a:r>
              <a:rPr lang="en-US" sz="3200" dirty="0" smtClean="0">
                <a:solidFill>
                  <a:srgbClr val="FF0000"/>
                </a:solidFill>
              </a:rPr>
              <a:t> z)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&amp;(x+y) &amp;(z+¬</a:t>
            </a:r>
            <a:r>
              <a:rPr lang="en-US" sz="3200" dirty="0" smtClean="0">
                <a:solidFill>
                  <a:srgbClr val="FF0000"/>
                </a:solidFill>
              </a:rPr>
              <a:t> x)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(x+y)</a:t>
            </a:r>
            <a:r>
              <a:rPr lang="en-US" sz="3200" dirty="0" smtClean="0"/>
              <a:t> and the others are called </a:t>
            </a:r>
            <a:r>
              <a:rPr lang="en-US" sz="3200" dirty="0" smtClean="0">
                <a:solidFill>
                  <a:srgbClr val="00B050"/>
                </a:solidFill>
              </a:rPr>
              <a:t>CLAUSES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CNF means that we want to satisfy all of them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(x+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¬y)</a:t>
            </a:r>
            <a:r>
              <a:rPr lang="en-US" sz="3200" dirty="0" smtClean="0">
                <a:cs typeface="Arial" charset="0"/>
              </a:rPr>
              <a:t> is satisfied if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X=T or y=F</a:t>
            </a:r>
            <a:r>
              <a:rPr lang="en-US" sz="3200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cs typeface="Arial" charset="0"/>
              </a:rPr>
              <a:t>The question: is there a satisfying assignment?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cs typeface="Arial" charset="0"/>
              </a:rPr>
              <a:t>n </a:t>
            </a:r>
            <a:r>
              <a:rPr lang="en-US" sz="3200" dirty="0" smtClean="0">
                <a:cs typeface="Arial" charset="0"/>
              </a:rPr>
              <a:t> is not a number the computer can run even for 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n=70</a:t>
            </a:r>
            <a:endParaRPr lang="en-US" sz="3200" baseline="30000" dirty="0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random algorithm for 2-SAT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 an unsatisfied clause with variables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Pick at random one of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and of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and change its value.</a:t>
            </a:r>
          </a:p>
          <a:p>
            <a:pPr marL="0" indent="0">
              <a:buNone/>
            </a:pPr>
            <a:r>
              <a:rPr lang="en-US" dirty="0" smtClean="0"/>
              <a:t>Consider the distance to a satisfying assignment.</a:t>
            </a:r>
          </a:p>
          <a:p>
            <a:pPr marL="0" indent="0">
              <a:buNone/>
            </a:pPr>
            <a:r>
              <a:rPr lang="en-US" dirty="0" smtClean="0"/>
              <a:t>You know that it can not be that the value of both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smtClean="0"/>
              <a:t>are the same as in a satisfying assignment.</a:t>
            </a:r>
          </a:p>
          <a:p>
            <a:pPr marL="0" indent="0">
              <a:buNone/>
            </a:pPr>
            <a:r>
              <a:rPr lang="en-US" dirty="0" smtClean="0"/>
              <a:t>Because you took an unsatisfied clause and the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atisfying assignment, satisfied all clauses.</a:t>
            </a:r>
          </a:p>
        </p:txBody>
      </p:sp>
    </p:spTree>
    <p:extLst>
      <p:ext uri="{BB962C8B-B14F-4D97-AF65-F5344CB8AC3E}">
        <p14:creationId xmlns:p14="http://schemas.microsoft.com/office/powerpoint/2010/main" val="4565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most one of the </a:t>
            </a:r>
            <a:r>
              <a:rPr lang="en-US" dirty="0">
                <a:solidFill>
                  <a:srgbClr val="FF0000"/>
                </a:solidFill>
              </a:rPr>
              <a:t>x,y</a:t>
            </a:r>
            <a:r>
              <a:rPr lang="en-US" dirty="0"/>
              <a:t> can have the same value as </a:t>
            </a:r>
          </a:p>
          <a:p>
            <a:pPr marL="0" indent="0">
              <a:buNone/>
            </a:pPr>
            <a:r>
              <a:rPr lang="en-US" dirty="0"/>
              <a:t>the satisfying assignment. </a:t>
            </a:r>
            <a:r>
              <a:rPr lang="en-US" dirty="0" smtClean="0"/>
              <a:t>In the worst case,  say that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has the same value as the satisfying assignment and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has the opposite value to the satisfying assignment. </a:t>
            </a:r>
          </a:p>
          <a:p>
            <a:pPr marL="0" indent="0">
              <a:buNone/>
            </a:pPr>
            <a:r>
              <a:rPr lang="en-US" dirty="0" smtClean="0"/>
              <a:t>Hence if we choose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smtClean="0"/>
              <a:t>the distance  to the satisfying assignment drops by </a:t>
            </a: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If we choose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the distance goes up by </a:t>
            </a: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This is exactly like a random walk on a line and the expected number of steps until the satisfying assignment is at most 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i="1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.</a:t>
            </a:r>
            <a:endParaRPr lang="en-US" i="1" baseline="30000" dirty="0">
              <a:solidFill>
                <a:srgbClr val="FF0000"/>
              </a:solidFill>
              <a:cs typeface="Arial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Use the Markov inequality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The expected time to reach a satisfying  assignment is </a:t>
            </a:r>
            <a:r>
              <a:rPr lang="en-US" sz="4300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sz="43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4300" baseline="30000" dirty="0" smtClean="0">
                <a:solidFill>
                  <a:srgbClr val="FF0000"/>
                </a:solidFill>
                <a:cs typeface="Arial" charset="0"/>
              </a:rPr>
              <a:t>  </a:t>
            </a:r>
          </a:p>
          <a:p>
            <a:pPr marL="0" indent="0">
              <a:buNone/>
            </a:pPr>
            <a:r>
              <a:rPr lang="en-US" sz="4300" dirty="0" smtClean="0">
                <a:cs typeface="Arial" charset="0"/>
              </a:rPr>
              <a:t>So by the </a:t>
            </a:r>
            <a:r>
              <a:rPr lang="en-US" sz="4300" dirty="0" smtClean="0">
                <a:solidFill>
                  <a:srgbClr val="00CC00"/>
                </a:solidFill>
                <a:cs typeface="Arial" charset="0"/>
              </a:rPr>
              <a:t>Markov </a:t>
            </a:r>
            <a:r>
              <a:rPr lang="en-US" sz="4300" dirty="0" smtClean="0">
                <a:cs typeface="Arial" charset="0"/>
              </a:rPr>
              <a:t>inequality after </a:t>
            </a:r>
            <a:r>
              <a:rPr lang="en-US" sz="4300" dirty="0" smtClean="0">
                <a:solidFill>
                  <a:srgbClr val="FF0000"/>
                </a:solidFill>
                <a:cs typeface="Arial" charset="0"/>
              </a:rPr>
              <a:t>2n</a:t>
            </a:r>
            <a:r>
              <a:rPr lang="en-US" sz="4300" baseline="30000" dirty="0" smtClean="0">
                <a:solidFill>
                  <a:srgbClr val="FF0000"/>
                </a:solidFill>
                <a:cs typeface="Arial" charset="0"/>
              </a:rPr>
              <a:t>2  </a:t>
            </a:r>
            <a:r>
              <a:rPr lang="en-US" sz="4300" dirty="0" smtClean="0">
                <a:cs typeface="Arial" charset="0"/>
              </a:rPr>
              <a:t>steps</a:t>
            </a:r>
            <a:r>
              <a:rPr lang="en-US" sz="4300" baseline="30000" dirty="0" smtClean="0">
                <a:cs typeface="Arial" charset="0"/>
              </a:rPr>
              <a:t> </a:t>
            </a:r>
            <a:r>
              <a:rPr lang="en-US" sz="4300" dirty="0">
                <a:cs typeface="Arial" charset="0"/>
              </a:rPr>
              <a:t> </a:t>
            </a:r>
            <a:r>
              <a:rPr lang="en-US" sz="4300" dirty="0" smtClean="0">
                <a:cs typeface="Arial" charset="0"/>
              </a:rPr>
              <a:t> with probability at least </a:t>
            </a:r>
            <a:r>
              <a:rPr lang="en-US" sz="4300" dirty="0" smtClean="0">
                <a:solidFill>
                  <a:srgbClr val="FF0000"/>
                </a:solidFill>
                <a:cs typeface="Arial" charset="0"/>
              </a:rPr>
              <a:t>½  </a:t>
            </a:r>
            <a:r>
              <a:rPr lang="en-US" sz="4300" dirty="0" smtClean="0">
                <a:cs typeface="Arial" charset="0"/>
              </a:rPr>
              <a:t>we would find the assignment. This is the definition of an </a:t>
            </a:r>
            <a:r>
              <a:rPr lang="en-US" sz="4300" dirty="0" smtClean="0">
                <a:solidFill>
                  <a:srgbClr val="FF0000"/>
                </a:solidFill>
                <a:cs typeface="Arial" charset="0"/>
              </a:rPr>
              <a:t>RP </a:t>
            </a:r>
            <a:r>
              <a:rPr lang="en-US" sz="4300" dirty="0" smtClean="0">
                <a:cs typeface="Arial" charset="0"/>
              </a:rPr>
              <a:t>algorithm.  This algorithm is due to </a:t>
            </a:r>
          </a:p>
          <a:p>
            <a:pPr marL="0" indent="0">
              <a:buNone/>
            </a:pPr>
            <a:r>
              <a:rPr lang="en-US" sz="4300" dirty="0" smtClean="0">
                <a:solidFill>
                  <a:srgbClr val="7030A0"/>
                </a:solidFill>
              </a:rPr>
              <a:t>Papadimitriou</a:t>
            </a:r>
            <a:endParaRPr lang="en-US" sz="43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aseline="30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00B0F0"/>
                </a:solidFill>
              </a:rPr>
              <a:t>Remark: the case of two literals very special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If three literals per clause: </a:t>
            </a:r>
            <a:r>
              <a:rPr lang="en-US" sz="3600" dirty="0" smtClean="0">
                <a:solidFill>
                  <a:srgbClr val="FF0000"/>
                </a:solidFill>
              </a:rPr>
              <a:t>NPC </a:t>
            </a:r>
            <a:r>
              <a:rPr lang="en-US" sz="3600" dirty="0" smtClean="0"/>
              <a:t>even if you can satisfy all clauses.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Not only that, without any guarantee you  can not be approximated better than </a:t>
            </a:r>
            <a:r>
              <a:rPr lang="en-US" sz="3600" dirty="0" smtClean="0">
                <a:solidFill>
                  <a:srgbClr val="FF0000"/>
                </a:solidFill>
              </a:rPr>
              <a:t>7/8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900" dirty="0" smtClean="0"/>
              <a:t>Given</a:t>
            </a:r>
            <a:r>
              <a:rPr lang="en-US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(x+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¬y+¬z)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if we draw a random value with probability 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2/3 </a:t>
            </a:r>
            <a:r>
              <a:rPr lang="en-US" sz="3600" dirty="0" smtClean="0">
                <a:cs typeface="Arial" charset="0"/>
              </a:rPr>
              <a:t>we increase the gap from a satisfying assignment and with probability </a:t>
            </a:r>
            <a:r>
              <a:rPr lang="en-US" sz="3600" dirty="0" smtClean="0">
                <a:solidFill>
                  <a:srgbClr val="FF0000"/>
                </a:solidFill>
                <a:cs typeface="Arial" charset="0"/>
              </a:rPr>
              <a:t>1/3</a:t>
            </a:r>
            <a:r>
              <a:rPr lang="en-US" sz="3600" dirty="0" smtClean="0">
                <a:cs typeface="Arial" charset="0"/>
              </a:rPr>
              <a:t> we decrease the distance.</a:t>
            </a:r>
          </a:p>
        </p:txBody>
      </p:sp>
    </p:spTree>
    <p:extLst>
      <p:ext uri="{BB962C8B-B14F-4D97-AF65-F5344CB8AC3E}">
        <p14:creationId xmlns:p14="http://schemas.microsoft.com/office/powerpoint/2010/main" val="25899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42849</TotalTime>
  <Words>2298</Words>
  <Application>Microsoft Office PowerPoint</Application>
  <PresentationFormat>On-screen Show (4:3)</PresentationFormat>
  <Paragraphs>231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Wingdings</vt:lpstr>
      <vt:lpstr>Office Theme</vt:lpstr>
      <vt:lpstr>Connectivity froms to t in log n space random walks and non uniform algorithms</vt:lpstr>
      <vt:lpstr>Is there is a path from s to t in an undirected graph</vt:lpstr>
      <vt:lpstr>One dimensional Random walk</vt:lpstr>
      <vt:lpstr>The expected  time function</vt:lpstr>
      <vt:lpstr>2-SAT: definition</vt:lpstr>
      <vt:lpstr>A random algorithm for 2-SAT</vt:lpstr>
      <vt:lpstr>Continued</vt:lpstr>
      <vt:lpstr>Use the Markov inequality </vt:lpstr>
      <vt:lpstr>Remark: the case of two literals very special</vt:lpstr>
      <vt:lpstr>Random Walks on undirected graphs</vt:lpstr>
      <vt:lpstr>Random Walks</vt:lpstr>
      <vt:lpstr>Random Walks</vt:lpstr>
      <vt:lpstr>Random Walks</vt:lpstr>
      <vt:lpstr>Random Walks</vt:lpstr>
      <vt:lpstr>Markov chains</vt:lpstr>
      <vt:lpstr>Changing from state to state</vt:lpstr>
      <vt:lpstr>Steady state</vt:lpstr>
      <vt:lpstr>Being irreducible and aporiodic</vt:lpstr>
      <vt:lpstr>Undirected case: aperiodic means not bipartite graph</vt:lpstr>
      <vt:lpstr>Fundamental theorem of Markov chains</vt:lpstr>
      <vt:lpstr>Because its unique you just have to find the correct Π</vt:lpstr>
      <vt:lpstr>The expected time to visit all the vertices of a graph</vt:lpstr>
      <vt:lpstr>The time we spend on every edge</vt:lpstr>
      <vt:lpstr>Showing hij+hji≤ 2m</vt:lpstr>
      <vt:lpstr>Consider a spanning tree and any walk on the spanning tree</vt:lpstr>
      <vt:lpstr>Tight example</vt:lpstr>
      <vt:lpstr>Bridges</vt:lpstr>
      <vt:lpstr>Universal sequences</vt:lpstr>
      <vt:lpstr>The length of the sequence</vt:lpstr>
      <vt:lpstr>The probability that a graph is not covered.</vt:lpstr>
      <vt:lpstr>The union bound </vt:lpstr>
      <vt:lpstr>Non uniform algorithms</vt:lpstr>
      <vt:lpstr>Omer Reingold: s,t connectivity with log(n) space.</vt:lpstr>
      <vt:lpstr>Normalization</vt:lpstr>
      <vt:lpstr>How to make the second eigenvalue smaller</vt:lpstr>
      <vt:lpstr>How the eigenvalues change.</vt:lpstr>
      <vt:lpstr>After it is an expander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2158</cp:revision>
  <dcterms:created xsi:type="dcterms:W3CDTF">2008-03-18T15:37:47Z</dcterms:created>
  <dcterms:modified xsi:type="dcterms:W3CDTF">2021-12-19T17:17:56Z</dcterms:modified>
</cp:coreProperties>
</file>